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sldIdLst>
    <p:sldId id="256" r:id="rId3"/>
    <p:sldId id="260" r:id="rId4"/>
    <p:sldId id="261" r:id="rId5"/>
    <p:sldId id="293" r:id="rId6"/>
    <p:sldId id="278" r:id="rId7"/>
    <p:sldId id="258" r:id="rId8"/>
    <p:sldId id="259" r:id="rId9"/>
    <p:sldId id="281" r:id="rId10"/>
    <p:sldId id="279" r:id="rId11"/>
    <p:sldId id="263" r:id="rId12"/>
    <p:sldId id="262" r:id="rId13"/>
    <p:sldId id="265" r:id="rId14"/>
    <p:sldId id="266" r:id="rId15"/>
    <p:sldId id="267" r:id="rId16"/>
    <p:sldId id="268" r:id="rId17"/>
    <p:sldId id="272" r:id="rId18"/>
    <p:sldId id="273" r:id="rId19"/>
    <p:sldId id="274" r:id="rId20"/>
    <p:sldId id="283" r:id="rId21"/>
    <p:sldId id="284" r:id="rId22"/>
    <p:sldId id="285" r:id="rId23"/>
    <p:sldId id="286" r:id="rId24"/>
    <p:sldId id="287" r:id="rId25"/>
    <p:sldId id="288" r:id="rId26"/>
    <p:sldId id="289" r:id="rId27"/>
    <p:sldId id="290" r:id="rId28"/>
    <p:sldId id="291" r:id="rId29"/>
    <p:sldId id="282" r:id="rId30"/>
    <p:sldId id="295" r:id="rId31"/>
    <p:sldId id="296" r:id="rId32"/>
    <p:sldId id="292" r:id="rId33"/>
    <p:sldId id="297" r:id="rId34"/>
    <p:sldId id="257" r:id="rId35"/>
    <p:sldId id="298" r:id="rId36"/>
    <p:sldId id="299" r:id="rId37"/>
    <p:sldId id="300" r:id="rId38"/>
    <p:sldId id="301" r:id="rId39"/>
    <p:sldId id="302" r:id="rId40"/>
    <p:sldId id="303" r:id="rId41"/>
    <p:sldId id="276" r:id="rId42"/>
    <p:sldId id="304" r:id="rId43"/>
    <p:sldId id="270" r:id="rId44"/>
    <p:sldId id="275" r:id="rId45"/>
    <p:sldId id="305" r:id="rId46"/>
    <p:sldId id="306" r:id="rId47"/>
    <p:sldId id="307" r:id="rId48"/>
    <p:sldId id="280" r:id="rId49"/>
    <p:sldId id="308" r:id="rId50"/>
    <p:sldId id="309" r:id="rId51"/>
    <p:sldId id="310" r:id="rId52"/>
    <p:sldId id="311" r:id="rId53"/>
    <p:sldId id="294" r:id="rId54"/>
    <p:sldId id="27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B6BB14-84E8-4A5A-8E80-D5EB794A907C}" v="16" dt="2026-06-02T14:30:33.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61" Type="http://schemas.microsoft.com/office/2016/11/relationships/changesInfo" Target="changesInfos/changesInfo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customXml" Target="../customXml/item2.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65"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England" userId="a6bf9331ff6f4ddf" providerId="LiveId" clId="{00C0CF92-32EA-4D80-8EF2-DD2F264C5F03}"/>
    <pc:docChg chg="custSel addSld modSld">
      <pc:chgData name="Sam England" userId="a6bf9331ff6f4ddf" providerId="LiveId" clId="{00C0CF92-32EA-4D80-8EF2-DD2F264C5F03}" dt="2026-06-02T14:31:05.942" v="831" actId="1076"/>
      <pc:docMkLst>
        <pc:docMk/>
      </pc:docMkLst>
      <pc:sldChg chg="add">
        <pc:chgData name="Sam England" userId="a6bf9331ff6f4ddf" providerId="LiveId" clId="{00C0CF92-32EA-4D80-8EF2-DD2F264C5F03}" dt="2026-06-02T14:21:55.017" v="801"/>
        <pc:sldMkLst>
          <pc:docMk/>
          <pc:sldMk cId="0" sldId="257"/>
        </pc:sldMkLst>
      </pc:sldChg>
      <pc:sldChg chg="add">
        <pc:chgData name="Sam England" userId="a6bf9331ff6f4ddf" providerId="LiveId" clId="{00C0CF92-32EA-4D80-8EF2-DD2F264C5F03}" dt="2026-06-02T14:21:55.017" v="801"/>
        <pc:sldMkLst>
          <pc:docMk/>
          <pc:sldMk cId="0" sldId="270"/>
        </pc:sldMkLst>
      </pc:sldChg>
      <pc:sldChg chg="add">
        <pc:chgData name="Sam England" userId="a6bf9331ff6f4ddf" providerId="LiveId" clId="{00C0CF92-32EA-4D80-8EF2-DD2F264C5F03}" dt="2026-06-02T14:21:55.017" v="801"/>
        <pc:sldMkLst>
          <pc:docMk/>
          <pc:sldMk cId="0" sldId="275"/>
        </pc:sldMkLst>
      </pc:sldChg>
      <pc:sldChg chg="add">
        <pc:chgData name="Sam England" userId="a6bf9331ff6f4ddf" providerId="LiveId" clId="{00C0CF92-32EA-4D80-8EF2-DD2F264C5F03}" dt="2026-06-02T14:21:55.017" v="801"/>
        <pc:sldMkLst>
          <pc:docMk/>
          <pc:sldMk cId="1276570312" sldId="276"/>
        </pc:sldMkLst>
      </pc:sldChg>
      <pc:sldChg chg="add">
        <pc:chgData name="Sam England" userId="a6bf9331ff6f4ddf" providerId="LiveId" clId="{00C0CF92-32EA-4D80-8EF2-DD2F264C5F03}" dt="2026-06-02T14:21:55.017" v="801"/>
        <pc:sldMkLst>
          <pc:docMk/>
          <pc:sldMk cId="2674427839" sldId="280"/>
        </pc:sldMkLst>
      </pc:sldChg>
      <pc:sldChg chg="modSp mod">
        <pc:chgData name="Sam England" userId="a6bf9331ff6f4ddf" providerId="LiveId" clId="{00C0CF92-32EA-4D80-8EF2-DD2F264C5F03}" dt="2026-06-02T13:23:12.974" v="800" actId="1076"/>
        <pc:sldMkLst>
          <pc:docMk/>
          <pc:sldMk cId="2007413348" sldId="292"/>
        </pc:sldMkLst>
        <pc:spChg chg="mod">
          <ac:chgData name="Sam England" userId="a6bf9331ff6f4ddf" providerId="LiveId" clId="{00C0CF92-32EA-4D80-8EF2-DD2F264C5F03}" dt="2026-06-02T13:23:12.974" v="800" actId="1076"/>
          <ac:spMkLst>
            <pc:docMk/>
            <pc:sldMk cId="2007413348" sldId="292"/>
            <ac:spMk id="3" creationId="{C0D00758-F34C-608C-99B3-046FD75C1917}"/>
          </ac:spMkLst>
        </pc:spChg>
        <pc:spChg chg="mod">
          <ac:chgData name="Sam England" userId="a6bf9331ff6f4ddf" providerId="LiveId" clId="{00C0CF92-32EA-4D80-8EF2-DD2F264C5F03}" dt="2026-06-02T13:22:50.336" v="797" actId="1076"/>
          <ac:spMkLst>
            <pc:docMk/>
            <pc:sldMk cId="2007413348" sldId="292"/>
            <ac:spMk id="7" creationId="{F76961A9-49C8-9A65-DA5E-115F6B31BC2A}"/>
          </ac:spMkLst>
        </pc:spChg>
        <pc:picChg chg="mod">
          <ac:chgData name="Sam England" userId="a6bf9331ff6f4ddf" providerId="LiveId" clId="{00C0CF92-32EA-4D80-8EF2-DD2F264C5F03}" dt="2026-06-02T13:22:46.812" v="796" actId="1076"/>
          <ac:picMkLst>
            <pc:docMk/>
            <pc:sldMk cId="2007413348" sldId="292"/>
            <ac:picMk id="9" creationId="{CFC13A8B-687C-2BD9-DB0B-B107A66AF448}"/>
          </ac:picMkLst>
        </pc:picChg>
      </pc:sldChg>
      <pc:sldChg chg="addSp delSp modSp add mod">
        <pc:chgData name="Sam England" userId="a6bf9331ff6f4ddf" providerId="LiveId" clId="{00C0CF92-32EA-4D80-8EF2-DD2F264C5F03}" dt="2026-06-02T12:21:00.486" v="75" actId="255"/>
        <pc:sldMkLst>
          <pc:docMk/>
          <pc:sldMk cId="1841598798" sldId="293"/>
        </pc:sldMkLst>
        <pc:spChg chg="mod">
          <ac:chgData name="Sam England" userId="a6bf9331ff6f4ddf" providerId="LiveId" clId="{00C0CF92-32EA-4D80-8EF2-DD2F264C5F03}" dt="2026-06-02T12:21:00.486" v="75" actId="255"/>
          <ac:spMkLst>
            <pc:docMk/>
            <pc:sldMk cId="1841598798" sldId="293"/>
            <ac:spMk id="2" creationId="{D1890E02-CBFB-3DEC-1DBA-7D3AD798F93C}"/>
          </ac:spMkLst>
        </pc:spChg>
        <pc:picChg chg="add del mod">
          <ac:chgData name="Sam England" userId="a6bf9331ff6f4ddf" providerId="LiveId" clId="{00C0CF92-32EA-4D80-8EF2-DD2F264C5F03}" dt="2026-06-02T12:18:41.756" v="3" actId="478"/>
          <ac:picMkLst>
            <pc:docMk/>
            <pc:sldMk cId="1841598798" sldId="293"/>
            <ac:picMk id="4" creationId="{72A4F7D7-70B7-933D-2DF7-E55AFE04D190}"/>
          </ac:picMkLst>
        </pc:picChg>
        <pc:picChg chg="del">
          <ac:chgData name="Sam England" userId="a6bf9331ff6f4ddf" providerId="LiveId" clId="{00C0CF92-32EA-4D80-8EF2-DD2F264C5F03}" dt="2026-06-02T12:17:30.853" v="1" actId="478"/>
          <ac:picMkLst>
            <pc:docMk/>
            <pc:sldMk cId="1841598798" sldId="293"/>
            <ac:picMk id="8" creationId="{859242B7-BB72-2D1E-9A9C-39CD9BA66EBD}"/>
          </ac:picMkLst>
        </pc:picChg>
        <pc:picChg chg="add mod">
          <ac:chgData name="Sam England" userId="a6bf9331ff6f4ddf" providerId="LiveId" clId="{00C0CF92-32EA-4D80-8EF2-DD2F264C5F03}" dt="2026-06-02T12:19:55.624" v="8" actId="14100"/>
          <ac:picMkLst>
            <pc:docMk/>
            <pc:sldMk cId="1841598798" sldId="293"/>
            <ac:picMk id="9" creationId="{9C6EAAC9-AF93-5D26-246E-24377642376A}"/>
          </ac:picMkLst>
        </pc:picChg>
      </pc:sldChg>
      <pc:sldChg chg="addSp delSp modSp add mod">
        <pc:chgData name="Sam England" userId="a6bf9331ff6f4ddf" providerId="LiveId" clId="{00C0CF92-32EA-4D80-8EF2-DD2F264C5F03}" dt="2026-06-02T14:31:05.942" v="831" actId="1076"/>
        <pc:sldMkLst>
          <pc:docMk/>
          <pc:sldMk cId="631708207" sldId="294"/>
        </pc:sldMkLst>
        <pc:spChg chg="mod">
          <ac:chgData name="Sam England" userId="a6bf9331ff6f4ddf" providerId="LiveId" clId="{00C0CF92-32EA-4D80-8EF2-DD2F264C5F03}" dt="2026-06-02T14:30:06.559" v="811" actId="255"/>
          <ac:spMkLst>
            <pc:docMk/>
            <pc:sldMk cId="631708207" sldId="294"/>
            <ac:spMk id="2" creationId="{5586C441-34BA-7ED0-9BF6-52C47CAFCF2E}"/>
          </ac:spMkLst>
        </pc:spChg>
        <pc:spChg chg="add mod">
          <ac:chgData name="Sam England" userId="a6bf9331ff6f4ddf" providerId="LiveId" clId="{00C0CF92-32EA-4D80-8EF2-DD2F264C5F03}" dt="2026-06-02T14:31:05.942" v="831" actId="1076"/>
          <ac:spMkLst>
            <pc:docMk/>
            <pc:sldMk cId="631708207" sldId="294"/>
            <ac:spMk id="3" creationId="{335E53A2-00E4-2BBE-E863-EA73AFAB0DD0}"/>
          </ac:spMkLst>
        </pc:spChg>
        <pc:spChg chg="add mod">
          <ac:chgData name="Sam England" userId="a6bf9331ff6f4ddf" providerId="LiveId" clId="{00C0CF92-32EA-4D80-8EF2-DD2F264C5F03}" dt="2026-06-02T14:30:33.259" v="825"/>
          <ac:spMkLst>
            <pc:docMk/>
            <pc:sldMk cId="631708207" sldId="294"/>
            <ac:spMk id="4" creationId="{E3F4B673-80B5-1142-8925-DCFF088C0AE9}"/>
          </ac:spMkLst>
        </pc:spChg>
        <pc:spChg chg="del mod">
          <ac:chgData name="Sam England" userId="a6bf9331ff6f4ddf" providerId="LiveId" clId="{00C0CF92-32EA-4D80-8EF2-DD2F264C5F03}" dt="2026-06-02T14:29:18.026" v="803" actId="478"/>
          <ac:spMkLst>
            <pc:docMk/>
            <pc:sldMk cId="631708207" sldId="294"/>
            <ac:spMk id="6" creationId="{E08BAA83-86F2-5418-A649-D7C9C383A0F7}"/>
          </ac:spMkLst>
        </pc:spChg>
        <pc:picChg chg="del">
          <ac:chgData name="Sam England" userId="a6bf9331ff6f4ddf" providerId="LiveId" clId="{00C0CF92-32EA-4D80-8EF2-DD2F264C5F03}" dt="2026-06-02T14:29:19.659" v="804" actId="478"/>
          <ac:picMkLst>
            <pc:docMk/>
            <pc:sldMk cId="631708207" sldId="294"/>
            <ac:picMk id="5" creationId="{F4B69B90-728D-B166-98A0-62C4FD3C42DC}"/>
          </ac:picMkLst>
        </pc:picChg>
        <pc:picChg chg="add mod">
          <ac:chgData name="Sam England" userId="a6bf9331ff6f4ddf" providerId="LiveId" clId="{00C0CF92-32EA-4D80-8EF2-DD2F264C5F03}" dt="2026-06-02T14:30:59.169" v="830" actId="14100"/>
          <ac:picMkLst>
            <pc:docMk/>
            <pc:sldMk cId="631708207" sldId="294"/>
            <ac:picMk id="8" creationId="{8A1589DB-5B08-D89F-2BDB-516C8F73162F}"/>
          </ac:picMkLst>
        </pc:picChg>
        <pc:picChg chg="mod">
          <ac:chgData name="Sam England" userId="a6bf9331ff6f4ddf" providerId="LiveId" clId="{00C0CF92-32EA-4D80-8EF2-DD2F264C5F03}" dt="2026-06-02T14:29:23.161" v="805" actId="1076"/>
          <ac:picMkLst>
            <pc:docMk/>
            <pc:sldMk cId="631708207" sldId="294"/>
            <ac:picMk id="9" creationId="{70C384D2-F438-CB34-9EB3-1F8A7F162622}"/>
          </ac:picMkLst>
        </pc:picChg>
      </pc:sldChg>
      <pc:sldChg chg="addSp delSp modSp add mod">
        <pc:chgData name="Sam England" userId="a6bf9331ff6f4ddf" providerId="LiveId" clId="{00C0CF92-32EA-4D80-8EF2-DD2F264C5F03}" dt="2026-06-02T13:06:08.983" v="568" actId="20577"/>
        <pc:sldMkLst>
          <pc:docMk/>
          <pc:sldMk cId="2979689148" sldId="295"/>
        </pc:sldMkLst>
        <pc:spChg chg="del">
          <ac:chgData name="Sam England" userId="a6bf9331ff6f4ddf" providerId="LiveId" clId="{00C0CF92-32EA-4D80-8EF2-DD2F264C5F03}" dt="2026-06-02T12:56:07.972" v="79" actId="478"/>
          <ac:spMkLst>
            <pc:docMk/>
            <pc:sldMk cId="2979689148" sldId="295"/>
            <ac:spMk id="2" creationId="{7FEF0559-9934-3747-86EB-1D348350BD76}"/>
          </ac:spMkLst>
        </pc:spChg>
        <pc:spChg chg="add mod">
          <ac:chgData name="Sam England" userId="a6bf9331ff6f4ddf" providerId="LiveId" clId="{00C0CF92-32EA-4D80-8EF2-DD2F264C5F03}" dt="2026-06-02T13:06:08.983" v="568" actId="20577"/>
          <ac:spMkLst>
            <pc:docMk/>
            <pc:sldMk cId="2979689148" sldId="295"/>
            <ac:spMk id="3" creationId="{EA7C641A-5C02-1F9C-1807-9E47C5B1143E}"/>
          </ac:spMkLst>
        </pc:spChg>
        <pc:spChg chg="del mod">
          <ac:chgData name="Sam England" userId="a6bf9331ff6f4ddf" providerId="LiveId" clId="{00C0CF92-32EA-4D80-8EF2-DD2F264C5F03}" dt="2026-06-02T12:56:49.155" v="87" actId="478"/>
          <ac:spMkLst>
            <pc:docMk/>
            <pc:sldMk cId="2979689148" sldId="295"/>
            <ac:spMk id="6" creationId="{B0E756F3-4BAD-74A8-AED0-5CCB64436594}"/>
          </ac:spMkLst>
        </pc:spChg>
        <pc:spChg chg="del">
          <ac:chgData name="Sam England" userId="a6bf9331ff6f4ddf" providerId="LiveId" clId="{00C0CF92-32EA-4D80-8EF2-DD2F264C5F03}" dt="2026-06-02T12:56:06.914" v="78" actId="478"/>
          <ac:spMkLst>
            <pc:docMk/>
            <pc:sldMk cId="2979689148" sldId="295"/>
            <ac:spMk id="7" creationId="{523616D7-E568-DFA4-E0BA-B4A35130DCE5}"/>
          </ac:spMkLst>
        </pc:spChg>
        <pc:picChg chg="del">
          <ac:chgData name="Sam England" userId="a6bf9331ff6f4ddf" providerId="LiveId" clId="{00C0CF92-32EA-4D80-8EF2-DD2F264C5F03}" dt="2026-06-02T12:56:08.932" v="80" actId="478"/>
          <ac:picMkLst>
            <pc:docMk/>
            <pc:sldMk cId="2979689148" sldId="295"/>
            <ac:picMk id="8" creationId="{9DAE4A37-BFE1-CFA2-481F-059D5EEFD5CA}"/>
          </ac:picMkLst>
        </pc:picChg>
        <pc:picChg chg="add mod">
          <ac:chgData name="Sam England" userId="a6bf9331ff6f4ddf" providerId="LiveId" clId="{00C0CF92-32EA-4D80-8EF2-DD2F264C5F03}" dt="2026-06-02T12:59:00.823" v="140" actId="1076"/>
          <ac:picMkLst>
            <pc:docMk/>
            <pc:sldMk cId="2979689148" sldId="295"/>
            <ac:picMk id="1026" creationId="{81284D34-E23B-F725-E49D-CAD7F6C69F49}"/>
          </ac:picMkLst>
        </pc:picChg>
      </pc:sldChg>
      <pc:sldChg chg="addSp delSp modSp add mod">
        <pc:chgData name="Sam England" userId="a6bf9331ff6f4ddf" providerId="LiveId" clId="{00C0CF92-32EA-4D80-8EF2-DD2F264C5F03}" dt="2026-06-02T13:15:46.797" v="702" actId="20577"/>
        <pc:sldMkLst>
          <pc:docMk/>
          <pc:sldMk cId="637185201" sldId="296"/>
        </pc:sldMkLst>
        <pc:spChg chg="mod">
          <ac:chgData name="Sam England" userId="a6bf9331ff6f4ddf" providerId="LiveId" clId="{00C0CF92-32EA-4D80-8EF2-DD2F264C5F03}" dt="2026-06-02T13:15:46.797" v="702" actId="20577"/>
          <ac:spMkLst>
            <pc:docMk/>
            <pc:sldMk cId="637185201" sldId="296"/>
            <ac:spMk id="3" creationId="{06B5663E-FF4B-2A51-AB18-40DF92416C13}"/>
          </ac:spMkLst>
        </pc:spChg>
        <pc:picChg chg="del">
          <ac:chgData name="Sam England" userId="a6bf9331ff6f4ddf" providerId="LiveId" clId="{00C0CF92-32EA-4D80-8EF2-DD2F264C5F03}" dt="2026-06-02T13:06:19.570" v="570" actId="478"/>
          <ac:picMkLst>
            <pc:docMk/>
            <pc:sldMk cId="637185201" sldId="296"/>
            <ac:picMk id="1026" creationId="{0327DB16-C824-78D4-8939-665A21134590}"/>
          </ac:picMkLst>
        </pc:picChg>
        <pc:picChg chg="add mod">
          <ac:chgData name="Sam England" userId="a6bf9331ff6f4ddf" providerId="LiveId" clId="{00C0CF92-32EA-4D80-8EF2-DD2F264C5F03}" dt="2026-06-02T13:06:41.955" v="572" actId="1076"/>
          <ac:picMkLst>
            <pc:docMk/>
            <pc:sldMk cId="637185201" sldId="296"/>
            <ac:picMk id="2050" creationId="{D60BE246-599B-D2C5-C69A-3D6ACB7A3343}"/>
          </ac:picMkLst>
        </pc:picChg>
      </pc:sldChg>
      <pc:sldChg chg="add">
        <pc:chgData name="Sam England" userId="a6bf9331ff6f4ddf" providerId="LiveId" clId="{00C0CF92-32EA-4D80-8EF2-DD2F264C5F03}" dt="2026-06-02T14:21:55.017" v="801"/>
        <pc:sldMkLst>
          <pc:docMk/>
          <pc:sldMk cId="0" sldId="297"/>
        </pc:sldMkLst>
      </pc:sldChg>
      <pc:sldChg chg="add">
        <pc:chgData name="Sam England" userId="a6bf9331ff6f4ddf" providerId="LiveId" clId="{00C0CF92-32EA-4D80-8EF2-DD2F264C5F03}" dt="2026-06-02T14:21:55.017" v="801"/>
        <pc:sldMkLst>
          <pc:docMk/>
          <pc:sldMk cId="0" sldId="298"/>
        </pc:sldMkLst>
      </pc:sldChg>
      <pc:sldChg chg="add">
        <pc:chgData name="Sam England" userId="a6bf9331ff6f4ddf" providerId="LiveId" clId="{00C0CF92-32EA-4D80-8EF2-DD2F264C5F03}" dt="2026-06-02T14:21:55.017" v="801"/>
        <pc:sldMkLst>
          <pc:docMk/>
          <pc:sldMk cId="0" sldId="299"/>
        </pc:sldMkLst>
      </pc:sldChg>
      <pc:sldChg chg="add">
        <pc:chgData name="Sam England" userId="a6bf9331ff6f4ddf" providerId="LiveId" clId="{00C0CF92-32EA-4D80-8EF2-DD2F264C5F03}" dt="2026-06-02T14:21:55.017" v="801"/>
        <pc:sldMkLst>
          <pc:docMk/>
          <pc:sldMk cId="0" sldId="300"/>
        </pc:sldMkLst>
      </pc:sldChg>
      <pc:sldChg chg="add">
        <pc:chgData name="Sam England" userId="a6bf9331ff6f4ddf" providerId="LiveId" clId="{00C0CF92-32EA-4D80-8EF2-DD2F264C5F03}" dt="2026-06-02T14:21:55.017" v="801"/>
        <pc:sldMkLst>
          <pc:docMk/>
          <pc:sldMk cId="1567621410" sldId="301"/>
        </pc:sldMkLst>
      </pc:sldChg>
      <pc:sldChg chg="add">
        <pc:chgData name="Sam England" userId="a6bf9331ff6f4ddf" providerId="LiveId" clId="{00C0CF92-32EA-4D80-8EF2-DD2F264C5F03}" dt="2026-06-02T14:21:55.017" v="801"/>
        <pc:sldMkLst>
          <pc:docMk/>
          <pc:sldMk cId="0" sldId="302"/>
        </pc:sldMkLst>
      </pc:sldChg>
      <pc:sldChg chg="add">
        <pc:chgData name="Sam England" userId="a6bf9331ff6f4ddf" providerId="LiveId" clId="{00C0CF92-32EA-4D80-8EF2-DD2F264C5F03}" dt="2026-06-02T14:21:55.017" v="801"/>
        <pc:sldMkLst>
          <pc:docMk/>
          <pc:sldMk cId="0" sldId="303"/>
        </pc:sldMkLst>
      </pc:sldChg>
      <pc:sldChg chg="add">
        <pc:chgData name="Sam England" userId="a6bf9331ff6f4ddf" providerId="LiveId" clId="{00C0CF92-32EA-4D80-8EF2-DD2F264C5F03}" dt="2026-06-02T14:21:55.017" v="801"/>
        <pc:sldMkLst>
          <pc:docMk/>
          <pc:sldMk cId="0" sldId="304"/>
        </pc:sldMkLst>
      </pc:sldChg>
      <pc:sldChg chg="add">
        <pc:chgData name="Sam England" userId="a6bf9331ff6f4ddf" providerId="LiveId" clId="{00C0CF92-32EA-4D80-8EF2-DD2F264C5F03}" dt="2026-06-02T14:21:55.017" v="801"/>
        <pc:sldMkLst>
          <pc:docMk/>
          <pc:sldMk cId="0" sldId="305"/>
        </pc:sldMkLst>
      </pc:sldChg>
      <pc:sldChg chg="add">
        <pc:chgData name="Sam England" userId="a6bf9331ff6f4ddf" providerId="LiveId" clId="{00C0CF92-32EA-4D80-8EF2-DD2F264C5F03}" dt="2026-06-02T14:21:55.017" v="801"/>
        <pc:sldMkLst>
          <pc:docMk/>
          <pc:sldMk cId="3396895282" sldId="306"/>
        </pc:sldMkLst>
      </pc:sldChg>
      <pc:sldChg chg="add">
        <pc:chgData name="Sam England" userId="a6bf9331ff6f4ddf" providerId="LiveId" clId="{00C0CF92-32EA-4D80-8EF2-DD2F264C5F03}" dt="2026-06-02T14:21:55.017" v="801"/>
        <pc:sldMkLst>
          <pc:docMk/>
          <pc:sldMk cId="3012963852" sldId="307"/>
        </pc:sldMkLst>
      </pc:sldChg>
      <pc:sldChg chg="add">
        <pc:chgData name="Sam England" userId="a6bf9331ff6f4ddf" providerId="LiveId" clId="{00C0CF92-32EA-4D80-8EF2-DD2F264C5F03}" dt="2026-06-02T14:21:55.017" v="801"/>
        <pc:sldMkLst>
          <pc:docMk/>
          <pc:sldMk cId="4042098522" sldId="308"/>
        </pc:sldMkLst>
      </pc:sldChg>
      <pc:sldChg chg="add">
        <pc:chgData name="Sam England" userId="a6bf9331ff6f4ddf" providerId="LiveId" clId="{00C0CF92-32EA-4D80-8EF2-DD2F264C5F03}" dt="2026-06-02T14:21:55.017" v="801"/>
        <pc:sldMkLst>
          <pc:docMk/>
          <pc:sldMk cId="3899010743" sldId="309"/>
        </pc:sldMkLst>
      </pc:sldChg>
      <pc:sldChg chg="add">
        <pc:chgData name="Sam England" userId="a6bf9331ff6f4ddf" providerId="LiveId" clId="{00C0CF92-32EA-4D80-8EF2-DD2F264C5F03}" dt="2026-06-02T14:21:55.017" v="801"/>
        <pc:sldMkLst>
          <pc:docMk/>
          <pc:sldMk cId="4136672742" sldId="310"/>
        </pc:sldMkLst>
      </pc:sldChg>
      <pc:sldChg chg="add">
        <pc:chgData name="Sam England" userId="a6bf9331ff6f4ddf" providerId="LiveId" clId="{00C0CF92-32EA-4D80-8EF2-DD2F264C5F03}" dt="2026-06-02T14:21:55.017" v="801"/>
        <pc:sldMkLst>
          <pc:docMk/>
          <pc:sldMk cId="457121182" sldId="31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dd4e6a1f37e44d78/Desktop/P2P/Ritchie%20County%20Registrations%204.28.2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a:t>Your Interests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64F4C-D5A4-4445-BC47-744FACD992DE}" type="datetimeFigureOut">
              <a:rPr lang="en-US" smtClean="0"/>
              <a:t>6/2/2026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AC07F-D1C5-422C-ADD5-0534EB4D9F26}" type="slidenum">
              <a:rPr lang="en-US" smtClean="0"/>
              <a:t>‹#›</a:t>
            </a:fld>
            <a:endParaRPr lang="en-US"/>
          </a:p>
        </p:txBody>
      </p:sp>
    </p:spTree>
    <p:extLst>
      <p:ext uri="{BB962C8B-B14F-4D97-AF65-F5344CB8AC3E}">
        <p14:creationId xmlns:p14="http://schemas.microsoft.com/office/powerpoint/2010/main" val="2404200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9a60408937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39a60408937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g39a60408937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9a60408937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39a60408937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g39a60408937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9a60408937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39a60408937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g39a60408937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E18C6229-F8DB-EEE9-52B4-FE99D76EE719}"/>
            </a:ext>
          </a:extLst>
        </p:cNvPr>
        <p:cNvGrpSpPr/>
        <p:nvPr/>
      </p:nvGrpSpPr>
      <p:grpSpPr>
        <a:xfrm>
          <a:off x="0" y="0"/>
          <a:ext cx="0" cy="0"/>
          <a:chOff x="0" y="0"/>
          <a:chExt cx="0" cy="0"/>
        </a:xfrm>
      </p:grpSpPr>
      <p:sp>
        <p:nvSpPr>
          <p:cNvPr id="219" name="Google Shape;219;g39a60408937_0_29:notes">
            <a:extLst>
              <a:ext uri="{FF2B5EF4-FFF2-40B4-BE49-F238E27FC236}">
                <a16:creationId xmlns:a16="http://schemas.microsoft.com/office/drawing/2014/main" id="{C719E310-93EE-DB72-0121-3C29B91314D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39a60408937_0_29:notes">
            <a:extLst>
              <a:ext uri="{FF2B5EF4-FFF2-40B4-BE49-F238E27FC236}">
                <a16:creationId xmlns:a16="http://schemas.microsoft.com/office/drawing/2014/main" id="{3BADDDA5-C9BC-89E2-8F6B-40E8BAEE653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g39a60408937_0_29:notes">
            <a:extLst>
              <a:ext uri="{FF2B5EF4-FFF2-40B4-BE49-F238E27FC236}">
                <a16:creationId xmlns:a16="http://schemas.microsoft.com/office/drawing/2014/main" id="{ED26032A-DF76-7598-F63F-2668385C59C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16889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1D37688D-98C4-D5CA-7609-762EB071D124}"/>
            </a:ext>
          </a:extLst>
        </p:cNvPr>
        <p:cNvGrpSpPr/>
        <p:nvPr/>
      </p:nvGrpSpPr>
      <p:grpSpPr>
        <a:xfrm>
          <a:off x="0" y="0"/>
          <a:ext cx="0" cy="0"/>
          <a:chOff x="0" y="0"/>
          <a:chExt cx="0" cy="0"/>
        </a:xfrm>
      </p:grpSpPr>
      <p:sp>
        <p:nvSpPr>
          <p:cNvPr id="219" name="Google Shape;219;g39a60408937_0_29:notes">
            <a:extLst>
              <a:ext uri="{FF2B5EF4-FFF2-40B4-BE49-F238E27FC236}">
                <a16:creationId xmlns:a16="http://schemas.microsoft.com/office/drawing/2014/main" id="{ED3FA4A1-E342-C959-C906-475AA968B80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39a60408937_0_29:notes">
            <a:extLst>
              <a:ext uri="{FF2B5EF4-FFF2-40B4-BE49-F238E27FC236}">
                <a16:creationId xmlns:a16="http://schemas.microsoft.com/office/drawing/2014/main" id="{222C5334-21FF-0DB6-E839-EFD90A31EBD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g39a60408937_0_29:notes">
            <a:extLst>
              <a:ext uri="{FF2B5EF4-FFF2-40B4-BE49-F238E27FC236}">
                <a16:creationId xmlns:a16="http://schemas.microsoft.com/office/drawing/2014/main" id="{8C353224-3A65-AC65-F81B-6AC62B6B0BF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4997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30161867-6AD5-7FE0-C20A-6C24D3A01A08}"/>
            </a:ext>
          </a:extLst>
        </p:cNvPr>
        <p:cNvGrpSpPr/>
        <p:nvPr/>
      </p:nvGrpSpPr>
      <p:grpSpPr>
        <a:xfrm>
          <a:off x="0" y="0"/>
          <a:ext cx="0" cy="0"/>
          <a:chOff x="0" y="0"/>
          <a:chExt cx="0" cy="0"/>
        </a:xfrm>
      </p:grpSpPr>
      <p:sp>
        <p:nvSpPr>
          <p:cNvPr id="219" name="Google Shape;219;g39a60408937_0_29:notes">
            <a:extLst>
              <a:ext uri="{FF2B5EF4-FFF2-40B4-BE49-F238E27FC236}">
                <a16:creationId xmlns:a16="http://schemas.microsoft.com/office/drawing/2014/main" id="{E747BEA6-F258-1D74-1B99-5A2584FD44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39a60408937_0_29:notes">
            <a:extLst>
              <a:ext uri="{FF2B5EF4-FFF2-40B4-BE49-F238E27FC236}">
                <a16:creationId xmlns:a16="http://schemas.microsoft.com/office/drawing/2014/main" id="{78D798D8-2C2C-4792-2441-BA0BC056E7D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g39a60408937_0_29:notes">
            <a:extLst>
              <a:ext uri="{FF2B5EF4-FFF2-40B4-BE49-F238E27FC236}">
                <a16:creationId xmlns:a16="http://schemas.microsoft.com/office/drawing/2014/main" id="{D1229B09-A940-CC39-33FA-78BA4948B0D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14729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F10985B8-6279-24B5-605F-5C8EC21038CD}"/>
            </a:ext>
          </a:extLst>
        </p:cNvPr>
        <p:cNvGrpSpPr/>
        <p:nvPr/>
      </p:nvGrpSpPr>
      <p:grpSpPr>
        <a:xfrm>
          <a:off x="0" y="0"/>
          <a:ext cx="0" cy="0"/>
          <a:chOff x="0" y="0"/>
          <a:chExt cx="0" cy="0"/>
        </a:xfrm>
      </p:grpSpPr>
      <p:sp>
        <p:nvSpPr>
          <p:cNvPr id="219" name="Google Shape;219;g39a60408937_0_29:notes">
            <a:extLst>
              <a:ext uri="{FF2B5EF4-FFF2-40B4-BE49-F238E27FC236}">
                <a16:creationId xmlns:a16="http://schemas.microsoft.com/office/drawing/2014/main" id="{809533B7-F2B7-0BE7-02DB-3DFE1EEE90F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39a60408937_0_29:notes">
            <a:extLst>
              <a:ext uri="{FF2B5EF4-FFF2-40B4-BE49-F238E27FC236}">
                <a16:creationId xmlns:a16="http://schemas.microsoft.com/office/drawing/2014/main" id="{EEF0921B-C42D-EF94-1D77-F4DDBC97D6A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Point Park to NBSP to </a:t>
            </a:r>
            <a:r>
              <a:rPr lang="en-US" dirty="0" err="1"/>
              <a:t>Pricketts</a:t>
            </a:r>
            <a:r>
              <a:rPr lang="en-US" dirty="0"/>
              <a:t> Fort SP, Ohiopyle State Park, Point State Park</a:t>
            </a:r>
            <a:endParaRPr dirty="0"/>
          </a:p>
        </p:txBody>
      </p:sp>
      <p:sp>
        <p:nvSpPr>
          <p:cNvPr id="221" name="Google Shape;221;g39a60408937_0_29:notes">
            <a:extLst>
              <a:ext uri="{FF2B5EF4-FFF2-40B4-BE49-F238E27FC236}">
                <a16:creationId xmlns:a16="http://schemas.microsoft.com/office/drawing/2014/main" id="{A53A6256-4A98-D283-793E-B82A9529EB7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46415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095E47F7-2E75-C4B1-BF9E-24B62E56D23D}"/>
            </a:ext>
          </a:extLst>
        </p:cNvPr>
        <p:cNvGrpSpPr/>
        <p:nvPr/>
      </p:nvGrpSpPr>
      <p:grpSpPr>
        <a:xfrm>
          <a:off x="0" y="0"/>
          <a:ext cx="0" cy="0"/>
          <a:chOff x="0" y="0"/>
          <a:chExt cx="0" cy="0"/>
        </a:xfrm>
      </p:grpSpPr>
      <p:sp>
        <p:nvSpPr>
          <p:cNvPr id="219" name="Google Shape;219;g39a60408937_0_29:notes">
            <a:extLst>
              <a:ext uri="{FF2B5EF4-FFF2-40B4-BE49-F238E27FC236}">
                <a16:creationId xmlns:a16="http://schemas.microsoft.com/office/drawing/2014/main" id="{4428A850-869C-693F-DAB5-E76770CEC29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39a60408937_0_29:notes">
            <a:extLst>
              <a:ext uri="{FF2B5EF4-FFF2-40B4-BE49-F238E27FC236}">
                <a16:creationId xmlns:a16="http://schemas.microsoft.com/office/drawing/2014/main" id="{8CE108B3-E286-5908-A23B-047F6B12979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1" name="Google Shape;221;g39a60408937_0_29:notes">
            <a:extLst>
              <a:ext uri="{FF2B5EF4-FFF2-40B4-BE49-F238E27FC236}">
                <a16:creationId xmlns:a16="http://schemas.microsoft.com/office/drawing/2014/main" id="{3380AACC-2EB5-6F49-BF2D-DAF25816D20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522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3C40A5F8-BD7A-3B57-E0F6-0B26FD7967E5}"/>
            </a:ext>
          </a:extLst>
        </p:cNvPr>
        <p:cNvGrpSpPr/>
        <p:nvPr/>
      </p:nvGrpSpPr>
      <p:grpSpPr>
        <a:xfrm>
          <a:off x="0" y="0"/>
          <a:ext cx="0" cy="0"/>
          <a:chOff x="0" y="0"/>
          <a:chExt cx="0" cy="0"/>
        </a:xfrm>
      </p:grpSpPr>
      <p:sp>
        <p:nvSpPr>
          <p:cNvPr id="219" name="Google Shape;219;g39a60408937_0_29:notes">
            <a:extLst>
              <a:ext uri="{FF2B5EF4-FFF2-40B4-BE49-F238E27FC236}">
                <a16:creationId xmlns:a16="http://schemas.microsoft.com/office/drawing/2014/main" id="{57E66B7C-964A-713F-0BEE-9E0576B58E6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39a60408937_0_29:notes">
            <a:extLst>
              <a:ext uri="{FF2B5EF4-FFF2-40B4-BE49-F238E27FC236}">
                <a16:creationId xmlns:a16="http://schemas.microsoft.com/office/drawing/2014/main" id="{03EC1DBE-7D56-2CBD-45CD-F5443B9D399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g39a60408937_0_29:notes">
            <a:extLst>
              <a:ext uri="{FF2B5EF4-FFF2-40B4-BE49-F238E27FC236}">
                <a16:creationId xmlns:a16="http://schemas.microsoft.com/office/drawing/2014/main" id="{217736FA-C857-3038-E278-79471387F5C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5731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935bb4afa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g3935bb4afa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I’ve been contemplating what I can share with a room full of transportation planners, and I think it’s this: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When complete, the P2P Corridor will connect to one of the best </a:t>
            </a:r>
            <a:endParaRPr dirty="0"/>
          </a:p>
        </p:txBody>
      </p:sp>
      <p:sp>
        <p:nvSpPr>
          <p:cNvPr id="95" name="Google Shape;95;g3935bb4afa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9D9D065F-DDF2-A972-70FF-74BFE440F403}"/>
            </a:ext>
          </a:extLst>
        </p:cNvPr>
        <p:cNvGrpSpPr/>
        <p:nvPr/>
      </p:nvGrpSpPr>
      <p:grpSpPr>
        <a:xfrm>
          <a:off x="0" y="0"/>
          <a:ext cx="0" cy="0"/>
          <a:chOff x="0" y="0"/>
          <a:chExt cx="0" cy="0"/>
        </a:xfrm>
      </p:grpSpPr>
      <p:sp>
        <p:nvSpPr>
          <p:cNvPr id="183" name="Google Shape;183;g3c5e53ba2c3_0_0:notes">
            <a:extLst>
              <a:ext uri="{FF2B5EF4-FFF2-40B4-BE49-F238E27FC236}">
                <a16:creationId xmlns:a16="http://schemas.microsoft.com/office/drawing/2014/main" id="{1C3C5643-AAD5-20C2-49DF-A965DA9FAC6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3c5e53ba2c3_0_0:notes">
            <a:extLst>
              <a:ext uri="{FF2B5EF4-FFF2-40B4-BE49-F238E27FC236}">
                <a16:creationId xmlns:a16="http://schemas.microsoft.com/office/drawing/2014/main" id="{5DB9BF9B-D572-6ED2-32F9-333AF1BB8BE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g3c5e53ba2c3_0_0:notes">
            <a:extLst>
              <a:ext uri="{FF2B5EF4-FFF2-40B4-BE49-F238E27FC236}">
                <a16:creationId xmlns:a16="http://schemas.microsoft.com/office/drawing/2014/main" id="{995319EA-C453-8FE8-3CC8-2BEAE97EB4A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25639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956E3901-2401-5506-939A-217A924A67B4}"/>
            </a:ext>
          </a:extLst>
        </p:cNvPr>
        <p:cNvGrpSpPr/>
        <p:nvPr/>
      </p:nvGrpSpPr>
      <p:grpSpPr>
        <a:xfrm>
          <a:off x="0" y="0"/>
          <a:ext cx="0" cy="0"/>
          <a:chOff x="0" y="0"/>
          <a:chExt cx="0" cy="0"/>
        </a:xfrm>
      </p:grpSpPr>
      <p:sp>
        <p:nvSpPr>
          <p:cNvPr id="121" name="Google Shape;121;p4:notes">
            <a:extLst>
              <a:ext uri="{FF2B5EF4-FFF2-40B4-BE49-F238E27FC236}">
                <a16:creationId xmlns:a16="http://schemas.microsoft.com/office/drawing/2014/main" id="{347EA257-EABF-36F0-259A-1EE85C38326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4:notes">
            <a:extLst>
              <a:ext uri="{FF2B5EF4-FFF2-40B4-BE49-F238E27FC236}">
                <a16:creationId xmlns:a16="http://schemas.microsoft.com/office/drawing/2014/main" id="{29EF713E-2F6F-00BF-7280-937749E9CF9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4:notes">
            <a:extLst>
              <a:ext uri="{FF2B5EF4-FFF2-40B4-BE49-F238E27FC236}">
                <a16:creationId xmlns:a16="http://schemas.microsoft.com/office/drawing/2014/main" id="{3166A305-88D7-8722-2524-3249683A885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0840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c5e53ba2c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3c5e53ba2c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g3c5e53ba2c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9a60408937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39a60408937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39a60408937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26F1DC06-0DA1-3B54-6BB4-B69880982FC5}"/>
            </a:ext>
          </a:extLst>
        </p:cNvPr>
        <p:cNvGrpSpPr/>
        <p:nvPr/>
      </p:nvGrpSpPr>
      <p:grpSpPr>
        <a:xfrm>
          <a:off x="0" y="0"/>
          <a:ext cx="0" cy="0"/>
          <a:chOff x="0" y="0"/>
          <a:chExt cx="0" cy="0"/>
        </a:xfrm>
      </p:grpSpPr>
      <p:sp>
        <p:nvSpPr>
          <p:cNvPr id="131" name="Google Shape;131;p5:notes">
            <a:extLst>
              <a:ext uri="{FF2B5EF4-FFF2-40B4-BE49-F238E27FC236}">
                <a16:creationId xmlns:a16="http://schemas.microsoft.com/office/drawing/2014/main" id="{4FA281CA-9538-49B9-DCD3-6FAA14E071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notes">
            <a:extLst>
              <a:ext uri="{FF2B5EF4-FFF2-40B4-BE49-F238E27FC236}">
                <a16:creationId xmlns:a16="http://schemas.microsoft.com/office/drawing/2014/main" id="{35CB5366-3B6C-C770-5AE8-BD5847F674B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5:notes">
            <a:extLst>
              <a:ext uri="{FF2B5EF4-FFF2-40B4-BE49-F238E27FC236}">
                <a16:creationId xmlns:a16="http://schemas.microsoft.com/office/drawing/2014/main" id="{27FBE7C6-363D-AC26-6A56-BF7E8704CA8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9629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746C4-36AF-A743-9830-A9EA910F54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EFF9E5-96C2-A4D5-A137-F6A5DFD759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4092B9-50E7-49B0-38D4-656824F439E8}"/>
              </a:ext>
            </a:extLst>
          </p:cNvPr>
          <p:cNvSpPr>
            <a:spLocks noGrp="1"/>
          </p:cNvSpPr>
          <p:nvPr>
            <p:ph type="dt" sz="half" idx="10"/>
          </p:nvPr>
        </p:nvSpPr>
        <p:spPr/>
        <p:txBody>
          <a:bodyPr/>
          <a:lstStyle/>
          <a:p>
            <a:fld id="{4A071701-DC5C-4C9A-BF20-7A59DA4EE4B4}" type="datetimeFigureOut">
              <a:rPr lang="en-US" smtClean="0"/>
              <a:t>6/1/2026</a:t>
            </a:fld>
            <a:endParaRPr lang="en-US"/>
          </a:p>
        </p:txBody>
      </p:sp>
      <p:sp>
        <p:nvSpPr>
          <p:cNvPr id="5" name="Footer Placeholder 4">
            <a:extLst>
              <a:ext uri="{FF2B5EF4-FFF2-40B4-BE49-F238E27FC236}">
                <a16:creationId xmlns:a16="http://schemas.microsoft.com/office/drawing/2014/main" id="{76A9AE81-6385-1803-102F-7512E476F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9CAD5-4205-E0DA-3620-D4E25894882A}"/>
              </a:ext>
            </a:extLst>
          </p:cNvPr>
          <p:cNvSpPr>
            <a:spLocks noGrp="1"/>
          </p:cNvSpPr>
          <p:nvPr>
            <p:ph type="sldNum" sz="quarter" idx="12"/>
          </p:nvPr>
        </p:nvSpPr>
        <p:spPr/>
        <p:txBody>
          <a:bodyPr/>
          <a:lstStyle/>
          <a:p>
            <a:fld id="{F399AAC4-5778-40B3-81AB-B3AE006F6C45}" type="slidenum">
              <a:rPr lang="en-US" smtClean="0"/>
              <a:t>‹#›</a:t>
            </a:fld>
            <a:endParaRPr lang="en-US"/>
          </a:p>
        </p:txBody>
      </p:sp>
    </p:spTree>
    <p:extLst>
      <p:ext uri="{BB962C8B-B14F-4D97-AF65-F5344CB8AC3E}">
        <p14:creationId xmlns:p14="http://schemas.microsoft.com/office/powerpoint/2010/main" val="353017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42729-647A-C9BF-4CAB-BB202BF9B3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C65409-3C06-B541-DBF2-5E40090F4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CB450-BCC0-BC21-7D34-AB1673C6FF50}"/>
              </a:ext>
            </a:extLst>
          </p:cNvPr>
          <p:cNvSpPr>
            <a:spLocks noGrp="1"/>
          </p:cNvSpPr>
          <p:nvPr>
            <p:ph type="dt" sz="half" idx="10"/>
          </p:nvPr>
        </p:nvSpPr>
        <p:spPr/>
        <p:txBody>
          <a:bodyPr/>
          <a:lstStyle/>
          <a:p>
            <a:fld id="{4A071701-DC5C-4C9A-BF20-7A59DA4EE4B4}" type="datetimeFigureOut">
              <a:rPr lang="en-US" smtClean="0"/>
              <a:t>6/1/2026</a:t>
            </a:fld>
            <a:endParaRPr lang="en-US"/>
          </a:p>
        </p:txBody>
      </p:sp>
      <p:sp>
        <p:nvSpPr>
          <p:cNvPr id="5" name="Footer Placeholder 4">
            <a:extLst>
              <a:ext uri="{FF2B5EF4-FFF2-40B4-BE49-F238E27FC236}">
                <a16:creationId xmlns:a16="http://schemas.microsoft.com/office/drawing/2014/main" id="{C66105F8-09D9-522E-19E7-B9774ACC6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AA8EA-856D-6192-2D03-9AF823908B2D}"/>
              </a:ext>
            </a:extLst>
          </p:cNvPr>
          <p:cNvSpPr>
            <a:spLocks noGrp="1"/>
          </p:cNvSpPr>
          <p:nvPr>
            <p:ph type="sldNum" sz="quarter" idx="12"/>
          </p:nvPr>
        </p:nvSpPr>
        <p:spPr/>
        <p:txBody>
          <a:bodyPr/>
          <a:lstStyle/>
          <a:p>
            <a:fld id="{F399AAC4-5778-40B3-81AB-B3AE006F6C45}" type="slidenum">
              <a:rPr lang="en-US" smtClean="0"/>
              <a:t>‹#›</a:t>
            </a:fld>
            <a:endParaRPr lang="en-US"/>
          </a:p>
        </p:txBody>
      </p:sp>
    </p:spTree>
    <p:extLst>
      <p:ext uri="{BB962C8B-B14F-4D97-AF65-F5344CB8AC3E}">
        <p14:creationId xmlns:p14="http://schemas.microsoft.com/office/powerpoint/2010/main" val="3328259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E6006B-82CD-0EF5-A639-4F58104DB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DBB42F-DE70-C822-A9C6-A8CD8B9F8C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D5857-92A9-CF9C-867A-BF6AE1B0E08F}"/>
              </a:ext>
            </a:extLst>
          </p:cNvPr>
          <p:cNvSpPr>
            <a:spLocks noGrp="1"/>
          </p:cNvSpPr>
          <p:nvPr>
            <p:ph type="dt" sz="half" idx="10"/>
          </p:nvPr>
        </p:nvSpPr>
        <p:spPr/>
        <p:txBody>
          <a:bodyPr/>
          <a:lstStyle/>
          <a:p>
            <a:fld id="{4A071701-DC5C-4C9A-BF20-7A59DA4EE4B4}" type="datetimeFigureOut">
              <a:rPr lang="en-US" smtClean="0"/>
              <a:t>6/1/2026</a:t>
            </a:fld>
            <a:endParaRPr lang="en-US"/>
          </a:p>
        </p:txBody>
      </p:sp>
      <p:sp>
        <p:nvSpPr>
          <p:cNvPr id="5" name="Footer Placeholder 4">
            <a:extLst>
              <a:ext uri="{FF2B5EF4-FFF2-40B4-BE49-F238E27FC236}">
                <a16:creationId xmlns:a16="http://schemas.microsoft.com/office/drawing/2014/main" id="{157813DD-36BD-3951-EF5A-5859EDFDA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883B79-2BFF-CA67-AD77-C933740A50E6}"/>
              </a:ext>
            </a:extLst>
          </p:cNvPr>
          <p:cNvSpPr>
            <a:spLocks noGrp="1"/>
          </p:cNvSpPr>
          <p:nvPr>
            <p:ph type="sldNum" sz="quarter" idx="12"/>
          </p:nvPr>
        </p:nvSpPr>
        <p:spPr/>
        <p:txBody>
          <a:bodyPr/>
          <a:lstStyle/>
          <a:p>
            <a:fld id="{F399AAC4-5778-40B3-81AB-B3AE006F6C45}" type="slidenum">
              <a:rPr lang="en-US" smtClean="0"/>
              <a:t>‹#›</a:t>
            </a:fld>
            <a:endParaRPr lang="en-US"/>
          </a:p>
        </p:txBody>
      </p:sp>
    </p:spTree>
    <p:extLst>
      <p:ext uri="{BB962C8B-B14F-4D97-AF65-F5344CB8AC3E}">
        <p14:creationId xmlns:p14="http://schemas.microsoft.com/office/powerpoint/2010/main" val="1819241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1879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 name="Google Shape;24;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 name="Google Shape;26;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21011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
        <p:cNvGrpSpPr/>
        <p:nvPr/>
      </p:nvGrpSpPr>
      <p:grpSpPr>
        <a:xfrm>
          <a:off x="0" y="0"/>
          <a:ext cx="0" cy="0"/>
          <a:chOff x="0" y="0"/>
          <a:chExt cx="0" cy="0"/>
        </a:xfrm>
      </p:grpSpPr>
      <p:sp>
        <p:nvSpPr>
          <p:cNvPr id="31" name="Google Shape;31;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9957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1181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0717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8217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2929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6621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25AAC-F706-6AD3-47FE-3A6768D23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DE961-5CD8-8B9C-180C-51B96D2B9A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DE290-9B43-9AC1-E54F-5AE0785323A9}"/>
              </a:ext>
            </a:extLst>
          </p:cNvPr>
          <p:cNvSpPr>
            <a:spLocks noGrp="1"/>
          </p:cNvSpPr>
          <p:nvPr>
            <p:ph type="dt" sz="half" idx="10"/>
          </p:nvPr>
        </p:nvSpPr>
        <p:spPr/>
        <p:txBody>
          <a:bodyPr/>
          <a:lstStyle/>
          <a:p>
            <a:fld id="{4A071701-DC5C-4C9A-BF20-7A59DA4EE4B4}" type="datetimeFigureOut">
              <a:rPr lang="en-US" smtClean="0"/>
              <a:t>6/1/2026</a:t>
            </a:fld>
            <a:endParaRPr lang="en-US"/>
          </a:p>
        </p:txBody>
      </p:sp>
      <p:sp>
        <p:nvSpPr>
          <p:cNvPr id="5" name="Footer Placeholder 4">
            <a:extLst>
              <a:ext uri="{FF2B5EF4-FFF2-40B4-BE49-F238E27FC236}">
                <a16:creationId xmlns:a16="http://schemas.microsoft.com/office/drawing/2014/main" id="{181D3787-8A9C-1058-94EF-E5398252F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4791A-8122-3EFE-8AEA-7DA31A272E69}"/>
              </a:ext>
            </a:extLst>
          </p:cNvPr>
          <p:cNvSpPr>
            <a:spLocks noGrp="1"/>
          </p:cNvSpPr>
          <p:nvPr>
            <p:ph type="sldNum" sz="quarter" idx="12"/>
          </p:nvPr>
        </p:nvSpPr>
        <p:spPr/>
        <p:txBody>
          <a:bodyPr/>
          <a:lstStyle/>
          <a:p>
            <a:fld id="{F399AAC4-5778-40B3-81AB-B3AE006F6C45}" type="slidenum">
              <a:rPr lang="en-US" smtClean="0"/>
              <a:t>‹#›</a:t>
            </a:fld>
            <a:endParaRPr lang="en-US"/>
          </a:p>
        </p:txBody>
      </p:sp>
    </p:spTree>
    <p:extLst>
      <p:ext uri="{BB962C8B-B14F-4D97-AF65-F5344CB8AC3E}">
        <p14:creationId xmlns:p14="http://schemas.microsoft.com/office/powerpoint/2010/main" val="2735901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8091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4266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3320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12337-DD1B-8B51-15F8-61D12B04C9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C109E5-A941-3D9B-BBD2-BC73DA322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017449-825D-092B-B6B9-8EE7FB417538}"/>
              </a:ext>
            </a:extLst>
          </p:cNvPr>
          <p:cNvSpPr>
            <a:spLocks noGrp="1"/>
          </p:cNvSpPr>
          <p:nvPr>
            <p:ph type="dt" sz="half" idx="10"/>
          </p:nvPr>
        </p:nvSpPr>
        <p:spPr/>
        <p:txBody>
          <a:bodyPr/>
          <a:lstStyle/>
          <a:p>
            <a:fld id="{4A071701-DC5C-4C9A-BF20-7A59DA4EE4B4}" type="datetimeFigureOut">
              <a:rPr lang="en-US" smtClean="0"/>
              <a:t>6/1/2026</a:t>
            </a:fld>
            <a:endParaRPr lang="en-US"/>
          </a:p>
        </p:txBody>
      </p:sp>
      <p:sp>
        <p:nvSpPr>
          <p:cNvPr id="5" name="Footer Placeholder 4">
            <a:extLst>
              <a:ext uri="{FF2B5EF4-FFF2-40B4-BE49-F238E27FC236}">
                <a16:creationId xmlns:a16="http://schemas.microsoft.com/office/drawing/2014/main" id="{DCD8A8A2-9E88-F12D-23F1-53D8A8925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AC9F1-99EA-5BFC-2BCC-D3E58C834F76}"/>
              </a:ext>
            </a:extLst>
          </p:cNvPr>
          <p:cNvSpPr>
            <a:spLocks noGrp="1"/>
          </p:cNvSpPr>
          <p:nvPr>
            <p:ph type="sldNum" sz="quarter" idx="12"/>
          </p:nvPr>
        </p:nvSpPr>
        <p:spPr/>
        <p:txBody>
          <a:bodyPr/>
          <a:lstStyle/>
          <a:p>
            <a:fld id="{F399AAC4-5778-40B3-81AB-B3AE006F6C45}" type="slidenum">
              <a:rPr lang="en-US" smtClean="0"/>
              <a:t>‹#›</a:t>
            </a:fld>
            <a:endParaRPr lang="en-US"/>
          </a:p>
        </p:txBody>
      </p:sp>
    </p:spTree>
    <p:extLst>
      <p:ext uri="{BB962C8B-B14F-4D97-AF65-F5344CB8AC3E}">
        <p14:creationId xmlns:p14="http://schemas.microsoft.com/office/powerpoint/2010/main" val="838339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EC6EF-1EDD-848B-B3B1-52B232EF9D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1AB648-4694-5AB1-1DD4-EE204199D2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B3521E-EA16-35DB-4C90-839F51034B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178D5C-2F3A-864A-4AA6-1E00AD2B4652}"/>
              </a:ext>
            </a:extLst>
          </p:cNvPr>
          <p:cNvSpPr>
            <a:spLocks noGrp="1"/>
          </p:cNvSpPr>
          <p:nvPr>
            <p:ph type="dt" sz="half" idx="10"/>
          </p:nvPr>
        </p:nvSpPr>
        <p:spPr/>
        <p:txBody>
          <a:bodyPr/>
          <a:lstStyle/>
          <a:p>
            <a:fld id="{4A071701-DC5C-4C9A-BF20-7A59DA4EE4B4}" type="datetimeFigureOut">
              <a:rPr lang="en-US" smtClean="0"/>
              <a:t>6/1/2026</a:t>
            </a:fld>
            <a:endParaRPr lang="en-US"/>
          </a:p>
        </p:txBody>
      </p:sp>
      <p:sp>
        <p:nvSpPr>
          <p:cNvPr id="6" name="Footer Placeholder 5">
            <a:extLst>
              <a:ext uri="{FF2B5EF4-FFF2-40B4-BE49-F238E27FC236}">
                <a16:creationId xmlns:a16="http://schemas.microsoft.com/office/drawing/2014/main" id="{F7E0ABA0-B595-7B89-41D0-3BA30E0CCA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30656-4C1A-A5CD-7E6D-FA2E55CB3EDC}"/>
              </a:ext>
            </a:extLst>
          </p:cNvPr>
          <p:cNvSpPr>
            <a:spLocks noGrp="1"/>
          </p:cNvSpPr>
          <p:nvPr>
            <p:ph type="sldNum" sz="quarter" idx="12"/>
          </p:nvPr>
        </p:nvSpPr>
        <p:spPr/>
        <p:txBody>
          <a:bodyPr/>
          <a:lstStyle/>
          <a:p>
            <a:fld id="{F399AAC4-5778-40B3-81AB-B3AE006F6C45}" type="slidenum">
              <a:rPr lang="en-US" smtClean="0"/>
              <a:t>‹#›</a:t>
            </a:fld>
            <a:endParaRPr lang="en-US"/>
          </a:p>
        </p:txBody>
      </p:sp>
    </p:spTree>
    <p:extLst>
      <p:ext uri="{BB962C8B-B14F-4D97-AF65-F5344CB8AC3E}">
        <p14:creationId xmlns:p14="http://schemas.microsoft.com/office/powerpoint/2010/main" val="164555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0BD6-FEC9-B6A6-D928-837ED9DA95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33E6BC-0604-F119-04F3-6D47BE053E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BA2D0-2BE9-A557-F6A8-D2733D6B78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35BB87-1EC9-03EF-7B8C-961139A66E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90454E-8338-374A-9E1A-26ED8B739E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B44344-F007-BE2D-D832-ACFBA830C1A9}"/>
              </a:ext>
            </a:extLst>
          </p:cNvPr>
          <p:cNvSpPr>
            <a:spLocks noGrp="1"/>
          </p:cNvSpPr>
          <p:nvPr>
            <p:ph type="dt" sz="half" idx="10"/>
          </p:nvPr>
        </p:nvSpPr>
        <p:spPr/>
        <p:txBody>
          <a:bodyPr/>
          <a:lstStyle/>
          <a:p>
            <a:fld id="{4A071701-DC5C-4C9A-BF20-7A59DA4EE4B4}" type="datetimeFigureOut">
              <a:rPr lang="en-US" smtClean="0"/>
              <a:t>6/1/2026</a:t>
            </a:fld>
            <a:endParaRPr lang="en-US"/>
          </a:p>
        </p:txBody>
      </p:sp>
      <p:sp>
        <p:nvSpPr>
          <p:cNvPr id="8" name="Footer Placeholder 7">
            <a:extLst>
              <a:ext uri="{FF2B5EF4-FFF2-40B4-BE49-F238E27FC236}">
                <a16:creationId xmlns:a16="http://schemas.microsoft.com/office/drawing/2014/main" id="{90C45F8A-6016-1146-9352-107A62F351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976A7-E621-3B4B-0DF9-9D399B11D014}"/>
              </a:ext>
            </a:extLst>
          </p:cNvPr>
          <p:cNvSpPr>
            <a:spLocks noGrp="1"/>
          </p:cNvSpPr>
          <p:nvPr>
            <p:ph type="sldNum" sz="quarter" idx="12"/>
          </p:nvPr>
        </p:nvSpPr>
        <p:spPr/>
        <p:txBody>
          <a:bodyPr/>
          <a:lstStyle/>
          <a:p>
            <a:fld id="{F399AAC4-5778-40B3-81AB-B3AE006F6C45}" type="slidenum">
              <a:rPr lang="en-US" smtClean="0"/>
              <a:t>‹#›</a:t>
            </a:fld>
            <a:endParaRPr lang="en-US"/>
          </a:p>
        </p:txBody>
      </p:sp>
    </p:spTree>
    <p:extLst>
      <p:ext uri="{BB962C8B-B14F-4D97-AF65-F5344CB8AC3E}">
        <p14:creationId xmlns:p14="http://schemas.microsoft.com/office/powerpoint/2010/main" val="213411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410B1-F42E-719A-62EA-306C839B96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02AAD7-204B-79BB-17E1-6FCF6053FB79}"/>
              </a:ext>
            </a:extLst>
          </p:cNvPr>
          <p:cNvSpPr>
            <a:spLocks noGrp="1"/>
          </p:cNvSpPr>
          <p:nvPr>
            <p:ph type="dt" sz="half" idx="10"/>
          </p:nvPr>
        </p:nvSpPr>
        <p:spPr/>
        <p:txBody>
          <a:bodyPr/>
          <a:lstStyle/>
          <a:p>
            <a:fld id="{4A071701-DC5C-4C9A-BF20-7A59DA4EE4B4}" type="datetimeFigureOut">
              <a:rPr lang="en-US" smtClean="0"/>
              <a:t>6/1/2026</a:t>
            </a:fld>
            <a:endParaRPr lang="en-US"/>
          </a:p>
        </p:txBody>
      </p:sp>
      <p:sp>
        <p:nvSpPr>
          <p:cNvPr id="4" name="Footer Placeholder 3">
            <a:extLst>
              <a:ext uri="{FF2B5EF4-FFF2-40B4-BE49-F238E27FC236}">
                <a16:creationId xmlns:a16="http://schemas.microsoft.com/office/drawing/2014/main" id="{F74E559F-5D0A-CFAA-2F57-C7D2740D0B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440049-BF30-FCCA-AF8E-8CA91F56FBE6}"/>
              </a:ext>
            </a:extLst>
          </p:cNvPr>
          <p:cNvSpPr>
            <a:spLocks noGrp="1"/>
          </p:cNvSpPr>
          <p:nvPr>
            <p:ph type="sldNum" sz="quarter" idx="12"/>
          </p:nvPr>
        </p:nvSpPr>
        <p:spPr/>
        <p:txBody>
          <a:bodyPr/>
          <a:lstStyle/>
          <a:p>
            <a:fld id="{F399AAC4-5778-40B3-81AB-B3AE006F6C45}" type="slidenum">
              <a:rPr lang="en-US" smtClean="0"/>
              <a:t>‹#›</a:t>
            </a:fld>
            <a:endParaRPr lang="en-US"/>
          </a:p>
        </p:txBody>
      </p:sp>
    </p:spTree>
    <p:extLst>
      <p:ext uri="{BB962C8B-B14F-4D97-AF65-F5344CB8AC3E}">
        <p14:creationId xmlns:p14="http://schemas.microsoft.com/office/powerpoint/2010/main" val="2079724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588942-98D9-FDDB-8311-7C83C13724A7}"/>
              </a:ext>
            </a:extLst>
          </p:cNvPr>
          <p:cNvSpPr>
            <a:spLocks noGrp="1"/>
          </p:cNvSpPr>
          <p:nvPr>
            <p:ph type="dt" sz="half" idx="10"/>
          </p:nvPr>
        </p:nvSpPr>
        <p:spPr/>
        <p:txBody>
          <a:bodyPr/>
          <a:lstStyle/>
          <a:p>
            <a:fld id="{4A071701-DC5C-4C9A-BF20-7A59DA4EE4B4}" type="datetimeFigureOut">
              <a:rPr lang="en-US" smtClean="0"/>
              <a:t>6/1/2026</a:t>
            </a:fld>
            <a:endParaRPr lang="en-US"/>
          </a:p>
        </p:txBody>
      </p:sp>
      <p:sp>
        <p:nvSpPr>
          <p:cNvPr id="3" name="Footer Placeholder 2">
            <a:extLst>
              <a:ext uri="{FF2B5EF4-FFF2-40B4-BE49-F238E27FC236}">
                <a16:creationId xmlns:a16="http://schemas.microsoft.com/office/drawing/2014/main" id="{090FCF11-5441-7C80-944C-2A4CE154C1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6D6B9C-7BDA-19D1-1DBD-F8096FF9D624}"/>
              </a:ext>
            </a:extLst>
          </p:cNvPr>
          <p:cNvSpPr>
            <a:spLocks noGrp="1"/>
          </p:cNvSpPr>
          <p:nvPr>
            <p:ph type="sldNum" sz="quarter" idx="12"/>
          </p:nvPr>
        </p:nvSpPr>
        <p:spPr/>
        <p:txBody>
          <a:bodyPr/>
          <a:lstStyle/>
          <a:p>
            <a:fld id="{F399AAC4-5778-40B3-81AB-B3AE006F6C45}" type="slidenum">
              <a:rPr lang="en-US" smtClean="0"/>
              <a:t>‹#›</a:t>
            </a:fld>
            <a:endParaRPr lang="en-US"/>
          </a:p>
        </p:txBody>
      </p:sp>
    </p:spTree>
    <p:extLst>
      <p:ext uri="{BB962C8B-B14F-4D97-AF65-F5344CB8AC3E}">
        <p14:creationId xmlns:p14="http://schemas.microsoft.com/office/powerpoint/2010/main" val="2381588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9444B-6E6B-B136-EC5B-0DC2547D49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8A3CE7-32E7-F7C7-18DA-9A80B100BA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80E075-1C4E-0A82-9040-14EF1FACD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5CD4A5-F812-D744-990A-48EB9774790E}"/>
              </a:ext>
            </a:extLst>
          </p:cNvPr>
          <p:cNvSpPr>
            <a:spLocks noGrp="1"/>
          </p:cNvSpPr>
          <p:nvPr>
            <p:ph type="dt" sz="half" idx="10"/>
          </p:nvPr>
        </p:nvSpPr>
        <p:spPr/>
        <p:txBody>
          <a:bodyPr/>
          <a:lstStyle/>
          <a:p>
            <a:fld id="{4A071701-DC5C-4C9A-BF20-7A59DA4EE4B4}" type="datetimeFigureOut">
              <a:rPr lang="en-US" smtClean="0"/>
              <a:t>6/1/2026</a:t>
            </a:fld>
            <a:endParaRPr lang="en-US"/>
          </a:p>
        </p:txBody>
      </p:sp>
      <p:sp>
        <p:nvSpPr>
          <p:cNvPr id="6" name="Footer Placeholder 5">
            <a:extLst>
              <a:ext uri="{FF2B5EF4-FFF2-40B4-BE49-F238E27FC236}">
                <a16:creationId xmlns:a16="http://schemas.microsoft.com/office/drawing/2014/main" id="{93CBD61A-A8C7-F06E-F8A5-7D831F9B9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2431A7-0F9E-802F-9798-CA89693A6F63}"/>
              </a:ext>
            </a:extLst>
          </p:cNvPr>
          <p:cNvSpPr>
            <a:spLocks noGrp="1"/>
          </p:cNvSpPr>
          <p:nvPr>
            <p:ph type="sldNum" sz="quarter" idx="12"/>
          </p:nvPr>
        </p:nvSpPr>
        <p:spPr/>
        <p:txBody>
          <a:bodyPr/>
          <a:lstStyle/>
          <a:p>
            <a:fld id="{F399AAC4-5778-40B3-81AB-B3AE006F6C45}" type="slidenum">
              <a:rPr lang="en-US" smtClean="0"/>
              <a:t>‹#›</a:t>
            </a:fld>
            <a:endParaRPr lang="en-US"/>
          </a:p>
        </p:txBody>
      </p:sp>
    </p:spTree>
    <p:extLst>
      <p:ext uri="{BB962C8B-B14F-4D97-AF65-F5344CB8AC3E}">
        <p14:creationId xmlns:p14="http://schemas.microsoft.com/office/powerpoint/2010/main" val="2122581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28DC-0645-11DF-41CC-58085AA1B5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71C00C-4B45-37C4-6598-2CFD67E72A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5DC0C6-52DC-BC80-5E48-21D1A30A8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4D545B-0495-9893-A288-C9B28AF3A70D}"/>
              </a:ext>
            </a:extLst>
          </p:cNvPr>
          <p:cNvSpPr>
            <a:spLocks noGrp="1"/>
          </p:cNvSpPr>
          <p:nvPr>
            <p:ph type="dt" sz="half" idx="10"/>
          </p:nvPr>
        </p:nvSpPr>
        <p:spPr/>
        <p:txBody>
          <a:bodyPr/>
          <a:lstStyle/>
          <a:p>
            <a:fld id="{4A071701-DC5C-4C9A-BF20-7A59DA4EE4B4}" type="datetimeFigureOut">
              <a:rPr lang="en-US" smtClean="0"/>
              <a:t>6/1/2026</a:t>
            </a:fld>
            <a:endParaRPr lang="en-US"/>
          </a:p>
        </p:txBody>
      </p:sp>
      <p:sp>
        <p:nvSpPr>
          <p:cNvPr id="6" name="Footer Placeholder 5">
            <a:extLst>
              <a:ext uri="{FF2B5EF4-FFF2-40B4-BE49-F238E27FC236}">
                <a16:creationId xmlns:a16="http://schemas.microsoft.com/office/drawing/2014/main" id="{3601A682-B21C-8565-450C-5A1D594AB7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5901A-8D84-7344-654D-6EF504F95706}"/>
              </a:ext>
            </a:extLst>
          </p:cNvPr>
          <p:cNvSpPr>
            <a:spLocks noGrp="1"/>
          </p:cNvSpPr>
          <p:nvPr>
            <p:ph type="sldNum" sz="quarter" idx="12"/>
          </p:nvPr>
        </p:nvSpPr>
        <p:spPr/>
        <p:txBody>
          <a:bodyPr/>
          <a:lstStyle/>
          <a:p>
            <a:fld id="{F399AAC4-5778-40B3-81AB-B3AE006F6C45}" type="slidenum">
              <a:rPr lang="en-US" smtClean="0"/>
              <a:t>‹#›</a:t>
            </a:fld>
            <a:endParaRPr lang="en-US"/>
          </a:p>
        </p:txBody>
      </p:sp>
    </p:spTree>
    <p:extLst>
      <p:ext uri="{BB962C8B-B14F-4D97-AF65-F5344CB8AC3E}">
        <p14:creationId xmlns:p14="http://schemas.microsoft.com/office/powerpoint/2010/main" val="1218518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CB6D36-8730-7E28-86A0-E31600D31E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2AF878-C767-6B8C-1B2E-015D637F63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8C59A-AC4D-2EC5-2904-1208D81779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071701-DC5C-4C9A-BF20-7A59DA4EE4B4}" type="datetimeFigureOut">
              <a:rPr lang="en-US" smtClean="0"/>
              <a:t>6/1/2026</a:t>
            </a:fld>
            <a:endParaRPr lang="en-US"/>
          </a:p>
        </p:txBody>
      </p:sp>
      <p:sp>
        <p:nvSpPr>
          <p:cNvPr id="5" name="Footer Placeholder 4">
            <a:extLst>
              <a:ext uri="{FF2B5EF4-FFF2-40B4-BE49-F238E27FC236}">
                <a16:creationId xmlns:a16="http://schemas.microsoft.com/office/drawing/2014/main" id="{B274413D-48CB-1F9E-07DD-FA7D35CF90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F85311-2263-3961-88D8-AD0045C95A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9AAC4-5778-40B3-81AB-B3AE006F6C45}" type="slidenum">
              <a:rPr lang="en-US" smtClean="0"/>
              <a:t>‹#›</a:t>
            </a:fld>
            <a:endParaRPr lang="en-US"/>
          </a:p>
        </p:txBody>
      </p:sp>
    </p:spTree>
    <p:extLst>
      <p:ext uri="{BB962C8B-B14F-4D97-AF65-F5344CB8AC3E}">
        <p14:creationId xmlns:p14="http://schemas.microsoft.com/office/powerpoint/2010/main" val="547922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0317525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hyperlink" Target="mailto:amy@cycleforward.org"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7DA15-F3CD-FD7B-0427-99C27D97CF25}"/>
              </a:ext>
            </a:extLst>
          </p:cNvPr>
          <p:cNvSpPr>
            <a:spLocks noGrp="1"/>
          </p:cNvSpPr>
          <p:nvPr>
            <p:ph type="ctrTitle"/>
          </p:nvPr>
        </p:nvSpPr>
        <p:spPr>
          <a:xfrm>
            <a:off x="545592" y="967074"/>
            <a:ext cx="5151120" cy="3787806"/>
          </a:xfrm>
        </p:spPr>
        <p:txBody>
          <a:bodyPr>
            <a:normAutofit fontScale="90000"/>
          </a:bodyPr>
          <a:lstStyle/>
          <a:p>
            <a:r>
              <a:rPr lang="en-US" dirty="0">
                <a:latin typeface="Vollkorn" panose="020B0604020202020204" charset="0"/>
                <a:ea typeface="Vollkorn" panose="020B0604020202020204" charset="0"/>
              </a:rPr>
              <a:t>West Virginia’s Statewide Trail Plan Renewal – </a:t>
            </a:r>
            <a:br>
              <a:rPr lang="en-US" dirty="0">
                <a:latin typeface="Vollkorn" panose="020B0604020202020204" charset="0"/>
                <a:ea typeface="Vollkorn" panose="020B0604020202020204" charset="0"/>
              </a:rPr>
            </a:br>
            <a:r>
              <a:rPr lang="en-US" dirty="0">
                <a:latin typeface="Vollkorn" panose="020B0604020202020204" charset="0"/>
                <a:ea typeface="Vollkorn" panose="020B0604020202020204" charset="0"/>
              </a:rPr>
              <a:t>A Framework for the Future</a:t>
            </a:r>
          </a:p>
        </p:txBody>
      </p:sp>
      <p:pic>
        <p:nvPicPr>
          <p:cNvPr id="5" name="Picture 4">
            <a:extLst>
              <a:ext uri="{FF2B5EF4-FFF2-40B4-BE49-F238E27FC236}">
                <a16:creationId xmlns:a16="http://schemas.microsoft.com/office/drawing/2014/main" id="{A88A1266-8123-B187-FF94-974E1F532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A0D98AB8-AA4B-27C8-5ED0-3726D59FB58F}"/>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pic>
        <p:nvPicPr>
          <p:cNvPr id="8" name="Picture 7">
            <a:extLst>
              <a:ext uri="{FF2B5EF4-FFF2-40B4-BE49-F238E27FC236}">
                <a16:creationId xmlns:a16="http://schemas.microsoft.com/office/drawing/2014/main" id="{F7EA1CAA-A2DB-3072-66C4-B1382F391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69965" y="1247033"/>
            <a:ext cx="4798568" cy="3598926"/>
          </a:xfrm>
          <a:prstGeom prst="rect">
            <a:avLst/>
          </a:prstGeom>
        </p:spPr>
      </p:pic>
    </p:spTree>
    <p:extLst>
      <p:ext uri="{BB962C8B-B14F-4D97-AF65-F5344CB8AC3E}">
        <p14:creationId xmlns:p14="http://schemas.microsoft.com/office/powerpoint/2010/main" val="1339892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ACF9D-869B-C656-BA0E-7497B187628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2F0DCDD-F9B0-0FAF-C0F3-F7BC9B863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DA8B9C16-7AB1-D3AD-1125-C56991B34552}"/>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7" name="TextBox 6">
            <a:extLst>
              <a:ext uri="{FF2B5EF4-FFF2-40B4-BE49-F238E27FC236}">
                <a16:creationId xmlns:a16="http://schemas.microsoft.com/office/drawing/2014/main" id="{61C176ED-8EEC-B917-1DA7-29185BFA04BC}"/>
              </a:ext>
            </a:extLst>
          </p:cNvPr>
          <p:cNvSpPr txBox="1"/>
          <p:nvPr/>
        </p:nvSpPr>
        <p:spPr>
          <a:xfrm>
            <a:off x="914400" y="896112"/>
            <a:ext cx="4773168" cy="4031873"/>
          </a:xfrm>
          <a:prstGeom prst="rect">
            <a:avLst/>
          </a:prstGeom>
          <a:noFill/>
        </p:spPr>
        <p:txBody>
          <a:bodyPr wrap="square" rtlCol="0">
            <a:spAutoFit/>
          </a:bodyPr>
          <a:lstStyle/>
          <a:p>
            <a:pPr marL="285750" lvl="0" indent="-285750">
              <a:buFont typeface="Arial" panose="020B0604020202020204" pitchFamily="34" charset="0"/>
              <a:buChar char="•"/>
            </a:pPr>
            <a:r>
              <a:rPr lang="en-US" sz="3200" dirty="0">
                <a:latin typeface="Vollkorn" panose="020B0604020202020204" charset="0"/>
                <a:ea typeface="Vollkorn" panose="020B0604020202020204" charset="0"/>
              </a:rPr>
              <a:t>Over 1,000 responses recorded!</a:t>
            </a:r>
          </a:p>
          <a:p>
            <a:pPr marL="285750" lvl="0" indent="-285750">
              <a:buFont typeface="Arial" panose="020B0604020202020204" pitchFamily="34" charset="0"/>
              <a:buChar char="•"/>
            </a:pPr>
            <a:r>
              <a:rPr lang="en-US" sz="3200" dirty="0">
                <a:latin typeface="Vollkorn" panose="020B0604020202020204" charset="0"/>
                <a:ea typeface="Vollkorn" panose="020B0604020202020204" charset="0"/>
              </a:rPr>
              <a:t>logging 2,000 miles across WV</a:t>
            </a:r>
          </a:p>
          <a:p>
            <a:pPr marL="285750" lvl="0" indent="-285750">
              <a:buFont typeface="Arial" panose="020B0604020202020204" pitchFamily="34" charset="0"/>
              <a:buChar char="•"/>
            </a:pPr>
            <a:r>
              <a:rPr lang="en-US" sz="3200" dirty="0">
                <a:latin typeface="Vollkorn" panose="020B0604020202020204" charset="0"/>
                <a:ea typeface="Vollkorn" panose="020B0604020202020204" charset="0"/>
              </a:rPr>
              <a:t>333 survey responses</a:t>
            </a:r>
          </a:p>
          <a:p>
            <a:pPr marL="285750" lvl="0" indent="-285750">
              <a:buFont typeface="Arial" panose="020B0604020202020204" pitchFamily="34" charset="0"/>
              <a:buChar char="•"/>
            </a:pPr>
            <a:r>
              <a:rPr lang="en-US" sz="3200" dirty="0">
                <a:latin typeface="Vollkorn" panose="020B0604020202020204" charset="0"/>
                <a:ea typeface="Vollkorn" panose="020B0604020202020204" charset="0"/>
              </a:rPr>
              <a:t>425 in-person participants</a:t>
            </a:r>
          </a:p>
          <a:p>
            <a:pPr marL="285750" lvl="0" indent="-285750">
              <a:buFont typeface="Arial" panose="020B0604020202020204" pitchFamily="34" charset="0"/>
              <a:buChar char="•"/>
            </a:pPr>
            <a:r>
              <a:rPr lang="en-US" sz="3200" dirty="0">
                <a:latin typeface="Vollkorn" panose="020B0604020202020204" charset="0"/>
                <a:ea typeface="Vollkorn" panose="020B0604020202020204" charset="0"/>
              </a:rPr>
              <a:t>186 organizations</a:t>
            </a:r>
          </a:p>
        </p:txBody>
      </p:sp>
      <p:pic>
        <p:nvPicPr>
          <p:cNvPr id="11" name="Picture 10">
            <a:extLst>
              <a:ext uri="{FF2B5EF4-FFF2-40B4-BE49-F238E27FC236}">
                <a16:creationId xmlns:a16="http://schemas.microsoft.com/office/drawing/2014/main" id="{DBF2EB1F-CC5F-BA17-A98A-0F9B72CEE931}"/>
              </a:ext>
            </a:extLst>
          </p:cNvPr>
          <p:cNvPicPr>
            <a:picLocks noChangeAspect="1"/>
          </p:cNvPicPr>
          <p:nvPr/>
        </p:nvPicPr>
        <p:blipFill>
          <a:blip r:embed="rId3"/>
          <a:stretch>
            <a:fillRect/>
          </a:stretch>
        </p:blipFill>
        <p:spPr>
          <a:xfrm>
            <a:off x="5716523" y="896112"/>
            <a:ext cx="5994109" cy="3996072"/>
          </a:xfrm>
          <a:prstGeom prst="rect">
            <a:avLst/>
          </a:prstGeom>
        </p:spPr>
      </p:pic>
    </p:spTree>
    <p:extLst>
      <p:ext uri="{BB962C8B-B14F-4D97-AF65-F5344CB8AC3E}">
        <p14:creationId xmlns:p14="http://schemas.microsoft.com/office/powerpoint/2010/main" val="380770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D9FA1-38A3-9234-7884-27E551BE7C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A2912-3B9D-C105-AD52-1777EAC30AB9}"/>
              </a:ext>
            </a:extLst>
          </p:cNvPr>
          <p:cNvSpPr>
            <a:spLocks noGrp="1"/>
          </p:cNvSpPr>
          <p:nvPr>
            <p:ph type="ctrTitle"/>
          </p:nvPr>
        </p:nvSpPr>
        <p:spPr>
          <a:xfrm>
            <a:off x="603495" y="1773936"/>
            <a:ext cx="4821936" cy="1984248"/>
          </a:xfrm>
        </p:spPr>
        <p:txBody>
          <a:bodyPr>
            <a:normAutofit/>
          </a:bodyPr>
          <a:lstStyle/>
          <a:p>
            <a:r>
              <a:rPr lang="en-US" dirty="0">
                <a:latin typeface="Vollkorn" panose="020B0604020202020204" charset="0"/>
                <a:ea typeface="Vollkorn" panose="020B0604020202020204" charset="0"/>
              </a:rPr>
              <a:t>Fractured Community</a:t>
            </a:r>
          </a:p>
        </p:txBody>
      </p:sp>
      <p:pic>
        <p:nvPicPr>
          <p:cNvPr id="5" name="Picture 4">
            <a:extLst>
              <a:ext uri="{FF2B5EF4-FFF2-40B4-BE49-F238E27FC236}">
                <a16:creationId xmlns:a16="http://schemas.microsoft.com/office/drawing/2014/main" id="{B3EFBBEA-56C7-EC92-1616-EEA416FB9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CE2066C5-8D50-6BFB-5ADE-F580F2AA9A0C}"/>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pic>
        <p:nvPicPr>
          <p:cNvPr id="4" name="Picture 3">
            <a:extLst>
              <a:ext uri="{FF2B5EF4-FFF2-40B4-BE49-F238E27FC236}">
                <a16:creationId xmlns:a16="http://schemas.microsoft.com/office/drawing/2014/main" id="{FBE47033-1CA9-65D2-B3AA-D1FDF8099397}"/>
              </a:ext>
            </a:extLst>
          </p:cNvPr>
          <p:cNvPicPr>
            <a:picLocks noChangeAspect="1"/>
          </p:cNvPicPr>
          <p:nvPr/>
        </p:nvPicPr>
        <p:blipFill>
          <a:blip r:embed="rId3"/>
          <a:stretch>
            <a:fillRect/>
          </a:stretch>
        </p:blipFill>
        <p:spPr>
          <a:xfrm>
            <a:off x="5023030" y="786854"/>
            <a:ext cx="6769682" cy="4517136"/>
          </a:xfrm>
          <a:prstGeom prst="rect">
            <a:avLst/>
          </a:prstGeom>
        </p:spPr>
      </p:pic>
    </p:spTree>
    <p:extLst>
      <p:ext uri="{BB962C8B-B14F-4D97-AF65-F5344CB8AC3E}">
        <p14:creationId xmlns:p14="http://schemas.microsoft.com/office/powerpoint/2010/main" val="173439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ED653-2174-AA22-D4AD-0597FC902E0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EB25538-28B6-84F8-F065-9110DF394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93A126E7-B726-94F4-50A7-DD579C48E4B8}"/>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7" name="TextBox 6">
            <a:extLst>
              <a:ext uri="{FF2B5EF4-FFF2-40B4-BE49-F238E27FC236}">
                <a16:creationId xmlns:a16="http://schemas.microsoft.com/office/drawing/2014/main" id="{12181BA2-7EE3-D530-6564-AE3EF0BF57DF}"/>
              </a:ext>
            </a:extLst>
          </p:cNvPr>
          <p:cNvSpPr txBox="1"/>
          <p:nvPr/>
        </p:nvSpPr>
        <p:spPr>
          <a:xfrm>
            <a:off x="163753" y="948035"/>
            <a:ext cx="6725950" cy="4401205"/>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latin typeface="Vollkorn" panose="020B0604020202020204" charset="0"/>
                <a:ea typeface="Vollkorn" panose="020B0604020202020204" charset="0"/>
              </a:rPr>
              <a:t>People say trails make a difference in their lives and want elected leaders to know as much. </a:t>
            </a:r>
          </a:p>
          <a:p>
            <a:pPr marL="457200" lvl="0" indent="-457200">
              <a:buFont typeface="Arial" panose="020B0604020202020204" pitchFamily="34" charset="0"/>
              <a:buChar char="•"/>
            </a:pPr>
            <a:r>
              <a:rPr lang="en-US" sz="2800" dirty="0">
                <a:latin typeface="Vollkorn" panose="020B0604020202020204" charset="0"/>
                <a:ea typeface="Vollkorn" panose="020B0604020202020204" charset="0"/>
              </a:rPr>
              <a:t>93% of survey respondents believe an updated plan is important or critical. </a:t>
            </a:r>
          </a:p>
          <a:p>
            <a:pPr marL="457200" lvl="0" indent="-457200">
              <a:buFont typeface="Arial" panose="020B0604020202020204" pitchFamily="34" charset="0"/>
              <a:buChar char="•"/>
            </a:pPr>
            <a:r>
              <a:rPr lang="en-US" sz="2800" dirty="0">
                <a:latin typeface="Vollkorn" panose="020B0604020202020204" charset="0"/>
                <a:ea typeface="Vollkorn" panose="020B0604020202020204" charset="0"/>
              </a:rPr>
              <a:t>88% of respondents believe that trails make a significant difference in their community’s quality of life. </a:t>
            </a:r>
          </a:p>
          <a:p>
            <a:pPr lvl="0"/>
            <a:endParaRPr lang="en-US" sz="2800" dirty="0">
              <a:latin typeface="Vollkorn" panose="020B0604020202020204" charset="0"/>
              <a:ea typeface="Vollkorn" panose="020B0604020202020204" charset="0"/>
            </a:endParaRPr>
          </a:p>
          <a:p>
            <a:pPr marL="285750" lvl="0" indent="-285750">
              <a:buFont typeface="Arial" panose="020B0604020202020204" pitchFamily="34" charset="0"/>
              <a:buChar char="•"/>
            </a:pPr>
            <a:endParaRPr lang="en-US" sz="2800" dirty="0">
              <a:latin typeface="Vollkorn" panose="020B0604020202020204" charset="0"/>
              <a:ea typeface="Vollkorn" panose="020B0604020202020204" charset="0"/>
            </a:endParaRPr>
          </a:p>
        </p:txBody>
      </p:sp>
      <p:pic>
        <p:nvPicPr>
          <p:cNvPr id="8" name="Picture 7">
            <a:extLst>
              <a:ext uri="{FF2B5EF4-FFF2-40B4-BE49-F238E27FC236}">
                <a16:creationId xmlns:a16="http://schemas.microsoft.com/office/drawing/2014/main" id="{72DE3C22-57D7-D09C-6507-7ACCCDB7F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9703" y="1508760"/>
            <a:ext cx="5017606" cy="3346704"/>
          </a:xfrm>
          <a:prstGeom prst="rect">
            <a:avLst/>
          </a:prstGeom>
        </p:spPr>
      </p:pic>
      <p:sp>
        <p:nvSpPr>
          <p:cNvPr id="9" name="TextBox 8">
            <a:extLst>
              <a:ext uri="{FF2B5EF4-FFF2-40B4-BE49-F238E27FC236}">
                <a16:creationId xmlns:a16="http://schemas.microsoft.com/office/drawing/2014/main" id="{78FC6F3D-8E51-4768-CE80-2775C5C61412}"/>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Findings</a:t>
            </a:r>
          </a:p>
        </p:txBody>
      </p:sp>
    </p:spTree>
    <p:extLst>
      <p:ext uri="{BB962C8B-B14F-4D97-AF65-F5344CB8AC3E}">
        <p14:creationId xmlns:p14="http://schemas.microsoft.com/office/powerpoint/2010/main" val="2891716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B0BD8-08BD-78B4-FA15-C41E16C1338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E9E10B7-5648-A1F2-BEC1-27004DF7F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7EEABA66-2E86-D53D-1343-03D987874B9E}"/>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7" name="TextBox 6">
            <a:extLst>
              <a:ext uri="{FF2B5EF4-FFF2-40B4-BE49-F238E27FC236}">
                <a16:creationId xmlns:a16="http://schemas.microsoft.com/office/drawing/2014/main" id="{4398E8C8-D83A-390C-2C49-025D04D99738}"/>
              </a:ext>
            </a:extLst>
          </p:cNvPr>
          <p:cNvSpPr txBox="1"/>
          <p:nvPr/>
        </p:nvSpPr>
        <p:spPr>
          <a:xfrm>
            <a:off x="710183" y="1286363"/>
            <a:ext cx="5385817" cy="4401205"/>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latin typeface="Vollkorn" panose="020B0604020202020204" charset="0"/>
                <a:ea typeface="Vollkorn" panose="020B0604020202020204" charset="0"/>
              </a:rPr>
              <a:t>People want state leaders to hear that trails improve people’s lives, strengthen the economy, and require continued investment. </a:t>
            </a:r>
          </a:p>
          <a:p>
            <a:pPr marL="457200" lvl="0" indent="-457200">
              <a:buFont typeface="Arial" panose="020B0604020202020204" pitchFamily="34" charset="0"/>
              <a:buChar char="•"/>
            </a:pPr>
            <a:r>
              <a:rPr lang="en-US" sz="2800" dirty="0">
                <a:latin typeface="Vollkorn" panose="020B0604020202020204" charset="0"/>
                <a:ea typeface="Vollkorn" panose="020B0604020202020204" charset="0"/>
              </a:rPr>
              <a:t>The top reported trail-related barriers are consistent across the state and across audiences. </a:t>
            </a:r>
          </a:p>
          <a:p>
            <a:pPr marL="285750" lvl="0" indent="-285750">
              <a:buFont typeface="Arial" panose="020B0604020202020204" pitchFamily="34" charset="0"/>
              <a:buChar char="•"/>
            </a:pPr>
            <a:endParaRPr lang="en-US" sz="2800" dirty="0">
              <a:latin typeface="Vollkorn" panose="020B0604020202020204" charset="0"/>
              <a:ea typeface="Vollkorn" panose="020B0604020202020204" charset="0"/>
            </a:endParaRPr>
          </a:p>
        </p:txBody>
      </p:sp>
      <p:pic>
        <p:nvPicPr>
          <p:cNvPr id="3" name="Picture 2">
            <a:extLst>
              <a:ext uri="{FF2B5EF4-FFF2-40B4-BE49-F238E27FC236}">
                <a16:creationId xmlns:a16="http://schemas.microsoft.com/office/drawing/2014/main" id="{179FC413-14BA-7070-2C8F-0C6EA7E2C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784" y="1167758"/>
            <a:ext cx="5648234" cy="3767328"/>
          </a:xfrm>
          <a:prstGeom prst="rect">
            <a:avLst/>
          </a:prstGeom>
        </p:spPr>
      </p:pic>
      <p:sp>
        <p:nvSpPr>
          <p:cNvPr id="4" name="TextBox 3">
            <a:extLst>
              <a:ext uri="{FF2B5EF4-FFF2-40B4-BE49-F238E27FC236}">
                <a16:creationId xmlns:a16="http://schemas.microsoft.com/office/drawing/2014/main" id="{7F45B78A-4824-4804-A4F5-2096EB9D13AA}"/>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Findings</a:t>
            </a:r>
          </a:p>
        </p:txBody>
      </p:sp>
    </p:spTree>
    <p:extLst>
      <p:ext uri="{BB962C8B-B14F-4D97-AF65-F5344CB8AC3E}">
        <p14:creationId xmlns:p14="http://schemas.microsoft.com/office/powerpoint/2010/main" val="3184031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8575B-81F4-4272-69AD-BB244CDD12F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093573E-B3C9-0532-1FD4-B17D2CF5A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90A4DD41-34D5-94BB-5C94-6C804C346416}"/>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7" name="TextBox 6">
            <a:extLst>
              <a:ext uri="{FF2B5EF4-FFF2-40B4-BE49-F238E27FC236}">
                <a16:creationId xmlns:a16="http://schemas.microsoft.com/office/drawing/2014/main" id="{3527A728-12EA-D667-5EA8-E74C410F1769}"/>
              </a:ext>
            </a:extLst>
          </p:cNvPr>
          <p:cNvSpPr txBox="1"/>
          <p:nvPr/>
        </p:nvSpPr>
        <p:spPr>
          <a:xfrm>
            <a:off x="390135" y="855476"/>
            <a:ext cx="6925065" cy="4093428"/>
          </a:xfrm>
          <a:prstGeom prst="rect">
            <a:avLst/>
          </a:prstGeom>
          <a:noFill/>
        </p:spPr>
        <p:txBody>
          <a:bodyPr wrap="square" rtlCol="0">
            <a:spAutoFit/>
          </a:bodyPr>
          <a:lstStyle/>
          <a:p>
            <a:pPr marL="457200" lvl="0" indent="-457200">
              <a:buFont typeface="Arial" panose="020B0604020202020204" pitchFamily="34" charset="0"/>
              <a:buChar char="•"/>
            </a:pPr>
            <a:r>
              <a:rPr lang="en-US" sz="2600" dirty="0">
                <a:latin typeface="Vollkorn" panose="020B0604020202020204" charset="0"/>
                <a:ea typeface="Vollkorn" panose="020B0604020202020204" charset="0"/>
              </a:rPr>
              <a:t>When asked what trail-related success looks like in a decade from now:</a:t>
            </a:r>
          </a:p>
          <a:p>
            <a:pPr marL="914400" lvl="1" indent="-457200">
              <a:buFont typeface="Courier New" panose="02070309020205020404" pitchFamily="49" charset="0"/>
              <a:buChar char="o"/>
            </a:pPr>
            <a:r>
              <a:rPr lang="en-US" sz="2600" dirty="0">
                <a:latin typeface="Vollkorn" panose="020B0604020202020204" charset="0"/>
                <a:ea typeface="Vollkorn" panose="020B0604020202020204" charset="0"/>
              </a:rPr>
              <a:t>Trails as a driver of economic vitality and community health</a:t>
            </a:r>
          </a:p>
          <a:p>
            <a:pPr marL="914400" lvl="1" indent="-457200">
              <a:buFont typeface="Courier New" panose="02070309020205020404" pitchFamily="49" charset="0"/>
              <a:buChar char="o"/>
            </a:pPr>
            <a:r>
              <a:rPr lang="en-US" sz="2600" dirty="0">
                <a:latin typeface="Vollkorn" panose="020B0604020202020204" charset="0"/>
                <a:ea typeface="Vollkorn" panose="020B0604020202020204" charset="0"/>
              </a:rPr>
              <a:t>Accessible, safe, and well-maintained trails for everyday use</a:t>
            </a:r>
          </a:p>
          <a:p>
            <a:pPr marL="914400" lvl="1" indent="-457200">
              <a:buFont typeface="Courier New" panose="02070309020205020404" pitchFamily="49" charset="0"/>
              <a:buChar char="o"/>
            </a:pPr>
            <a:r>
              <a:rPr lang="en-US" sz="2600" dirty="0">
                <a:latin typeface="Vollkorn" panose="020B0604020202020204" charset="0"/>
                <a:ea typeface="Vollkorn" panose="020B0604020202020204" charset="0"/>
              </a:rPr>
              <a:t>Connected trails that link people, communities, and regions</a:t>
            </a:r>
          </a:p>
          <a:p>
            <a:pPr marL="914400" lvl="1" indent="-457200">
              <a:buFont typeface="Courier New" panose="02070309020205020404" pitchFamily="49" charset="0"/>
              <a:buChar char="o"/>
            </a:pPr>
            <a:r>
              <a:rPr lang="en-US" sz="2600" dirty="0">
                <a:latin typeface="Vollkorn" panose="020B0604020202020204" charset="0"/>
                <a:ea typeface="Vollkorn" panose="020B0604020202020204" charset="0"/>
              </a:rPr>
              <a:t>Sustained leadership, funding, and stewardship</a:t>
            </a:r>
          </a:p>
        </p:txBody>
      </p:sp>
      <p:pic>
        <p:nvPicPr>
          <p:cNvPr id="3" name="Picture 2">
            <a:extLst>
              <a:ext uri="{FF2B5EF4-FFF2-40B4-BE49-F238E27FC236}">
                <a16:creationId xmlns:a16="http://schemas.microsoft.com/office/drawing/2014/main" id="{E793ED67-88AA-5291-31A8-17EEE8D62345}"/>
              </a:ext>
            </a:extLst>
          </p:cNvPr>
          <p:cNvPicPr>
            <a:picLocks noChangeAspect="1"/>
          </p:cNvPicPr>
          <p:nvPr/>
        </p:nvPicPr>
        <p:blipFill>
          <a:blip r:embed="rId3"/>
          <a:stretch>
            <a:fillRect/>
          </a:stretch>
        </p:blipFill>
        <p:spPr>
          <a:xfrm>
            <a:off x="7473528" y="408235"/>
            <a:ext cx="3865199" cy="5151566"/>
          </a:xfrm>
          <a:prstGeom prst="rect">
            <a:avLst/>
          </a:prstGeom>
        </p:spPr>
      </p:pic>
      <p:sp>
        <p:nvSpPr>
          <p:cNvPr id="4" name="TextBox 3">
            <a:extLst>
              <a:ext uri="{FF2B5EF4-FFF2-40B4-BE49-F238E27FC236}">
                <a16:creationId xmlns:a16="http://schemas.microsoft.com/office/drawing/2014/main" id="{2029E50A-0924-8A9D-B564-22983E3648EA}"/>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Findings</a:t>
            </a:r>
          </a:p>
        </p:txBody>
      </p:sp>
    </p:spTree>
    <p:extLst>
      <p:ext uri="{BB962C8B-B14F-4D97-AF65-F5344CB8AC3E}">
        <p14:creationId xmlns:p14="http://schemas.microsoft.com/office/powerpoint/2010/main" val="1900076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F81A0-C4EE-63FB-F3E0-1E958032D3F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B710E38-9E8F-9323-295A-BE22742EB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2EDCE9D2-2CDD-354D-23C6-047F077EE207}"/>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7" name="TextBox 6">
            <a:extLst>
              <a:ext uri="{FF2B5EF4-FFF2-40B4-BE49-F238E27FC236}">
                <a16:creationId xmlns:a16="http://schemas.microsoft.com/office/drawing/2014/main" id="{232DCB63-83F9-60AD-F67A-B10F91FFE073}"/>
              </a:ext>
            </a:extLst>
          </p:cNvPr>
          <p:cNvSpPr txBox="1"/>
          <p:nvPr/>
        </p:nvSpPr>
        <p:spPr>
          <a:xfrm>
            <a:off x="438911" y="1897022"/>
            <a:ext cx="4837177"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Vollkorn" panose="020B0604020202020204" charset="0"/>
                <a:ea typeface="Vollkorn" panose="020B0604020202020204" charset="0"/>
              </a:rPr>
              <a:t>When you’re done with the plan, it’s just the start of what has to happen!</a:t>
            </a:r>
          </a:p>
          <a:p>
            <a:pPr marL="285750" lvl="0" indent="-285750">
              <a:buFont typeface="Arial" panose="020B0604020202020204" pitchFamily="34" charset="0"/>
              <a:buChar char="•"/>
            </a:pPr>
            <a:endParaRPr lang="en-US" sz="2800" dirty="0">
              <a:latin typeface="Vollkorn" panose="020B0604020202020204" charset="0"/>
              <a:ea typeface="Vollkorn" panose="020B0604020202020204" charset="0"/>
            </a:endParaRPr>
          </a:p>
        </p:txBody>
      </p:sp>
      <p:pic>
        <p:nvPicPr>
          <p:cNvPr id="4" name="Picture 3">
            <a:extLst>
              <a:ext uri="{FF2B5EF4-FFF2-40B4-BE49-F238E27FC236}">
                <a16:creationId xmlns:a16="http://schemas.microsoft.com/office/drawing/2014/main" id="{8976F5F2-4E4C-E001-C969-68EDDBD5D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113" y="1015261"/>
            <a:ext cx="6108192" cy="4581144"/>
          </a:xfrm>
          <a:prstGeom prst="rect">
            <a:avLst/>
          </a:prstGeom>
        </p:spPr>
      </p:pic>
      <p:sp>
        <p:nvSpPr>
          <p:cNvPr id="8" name="TextBox 7">
            <a:extLst>
              <a:ext uri="{FF2B5EF4-FFF2-40B4-BE49-F238E27FC236}">
                <a16:creationId xmlns:a16="http://schemas.microsoft.com/office/drawing/2014/main" id="{452A0F42-D444-80E7-704B-FDB3520616D9}"/>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Findings</a:t>
            </a:r>
          </a:p>
        </p:txBody>
      </p:sp>
    </p:spTree>
    <p:extLst>
      <p:ext uri="{BB962C8B-B14F-4D97-AF65-F5344CB8AC3E}">
        <p14:creationId xmlns:p14="http://schemas.microsoft.com/office/powerpoint/2010/main" val="3058885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24F33-FB52-4ECF-A5C0-82992EF5A5C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D01A3F1-53EA-7F06-5ED6-C8340467F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8C507762-B8CD-62EF-CD79-B2D27B12AFBB}"/>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2" name="TextBox 1">
            <a:extLst>
              <a:ext uri="{FF2B5EF4-FFF2-40B4-BE49-F238E27FC236}">
                <a16:creationId xmlns:a16="http://schemas.microsoft.com/office/drawing/2014/main" id="{9CF3F272-C41B-6C1E-46B0-D1513CC7EF5A}"/>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Recommendations</a:t>
            </a:r>
          </a:p>
        </p:txBody>
      </p:sp>
      <p:sp>
        <p:nvSpPr>
          <p:cNvPr id="4" name="TextBox 3">
            <a:extLst>
              <a:ext uri="{FF2B5EF4-FFF2-40B4-BE49-F238E27FC236}">
                <a16:creationId xmlns:a16="http://schemas.microsoft.com/office/drawing/2014/main" id="{FAE414A3-25A5-728F-833F-F5B5DBB0759B}"/>
              </a:ext>
            </a:extLst>
          </p:cNvPr>
          <p:cNvSpPr txBox="1"/>
          <p:nvPr/>
        </p:nvSpPr>
        <p:spPr>
          <a:xfrm>
            <a:off x="1271016" y="2313432"/>
            <a:ext cx="8942832" cy="3465244"/>
          </a:xfrm>
          <a:prstGeom prst="rect">
            <a:avLst/>
          </a:prstGeom>
          <a:noFill/>
        </p:spPr>
        <p:txBody>
          <a:bodyPr wrap="square" rtlCol="0">
            <a:spAutoFit/>
          </a:bodyPr>
          <a:lstStyle/>
          <a:p>
            <a:pPr marL="457200" marR="0" lvl="0" indent="-45720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Articulate a Shared Vision that Mirrors WV Residents’ Hopes for Trails: A trail for WV by WV</a:t>
            </a:r>
          </a:p>
          <a:p>
            <a:pPr marL="457200" marR="0" lvl="0" indent="-45720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Include Information on Trail-Related Successes; Folks want to hear about these successes and use them for their own success.</a:t>
            </a:r>
          </a:p>
          <a:p>
            <a:pPr marL="457200" marR="0" lvl="0" indent="-45720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Include Definitions and Use Clear Vocabulary: to help with understanding among leadership and legislation.</a:t>
            </a:r>
          </a:p>
          <a:p>
            <a:pPr marR="0" lvl="0">
              <a:lnSpc>
                <a:spcPct val="115000"/>
              </a:lnSpc>
            </a:pPr>
            <a:endParaRPr lang="en-US" sz="2400" b="1" kern="100" dirty="0">
              <a:latin typeface="Vollkorn" panose="020B0604020202020204" charset="0"/>
              <a:ea typeface="Vollkorn" panose="020B0604020202020204" charset="0"/>
              <a:cs typeface="Times New Roman" panose="02020603050405020304" pitchFamily="18" charset="0"/>
            </a:endParaRPr>
          </a:p>
          <a:p>
            <a:pPr marL="457200" marR="0" lvl="0" indent="-457200">
              <a:lnSpc>
                <a:spcPct val="115000"/>
              </a:lnSpc>
              <a:buFont typeface="+mj-lt"/>
              <a:buAutoNum type="arabicPeriod" startAt="3"/>
            </a:pPr>
            <a:endParaRPr lang="en-US" sz="2400" b="1" kern="100" dirty="0">
              <a:latin typeface="Vollkorn" panose="020B0604020202020204" charset="0"/>
              <a:ea typeface="Vollkorn" panose="020B0604020202020204" charset="0"/>
              <a:cs typeface="Times New Roman" panose="02020603050405020304" pitchFamily="18" charset="0"/>
            </a:endParaRPr>
          </a:p>
        </p:txBody>
      </p:sp>
      <p:sp>
        <p:nvSpPr>
          <p:cNvPr id="7" name="TextBox 6">
            <a:extLst>
              <a:ext uri="{FF2B5EF4-FFF2-40B4-BE49-F238E27FC236}">
                <a16:creationId xmlns:a16="http://schemas.microsoft.com/office/drawing/2014/main" id="{4DE0C830-38AC-B753-48C9-946A526BF47C}"/>
              </a:ext>
            </a:extLst>
          </p:cNvPr>
          <p:cNvSpPr txBox="1"/>
          <p:nvPr/>
        </p:nvSpPr>
        <p:spPr>
          <a:xfrm>
            <a:off x="1682496" y="1380744"/>
            <a:ext cx="7882128" cy="769441"/>
          </a:xfrm>
          <a:prstGeom prst="rect">
            <a:avLst/>
          </a:prstGeom>
          <a:noFill/>
        </p:spPr>
        <p:txBody>
          <a:bodyPr wrap="square" rtlCol="0">
            <a:spAutoFit/>
          </a:bodyPr>
          <a:lstStyle/>
          <a:p>
            <a:r>
              <a:rPr lang="en-US" sz="4400" b="1" u="sng" dirty="0">
                <a:latin typeface="Vollkorn" panose="020B0604020202020204" charset="0"/>
                <a:ea typeface="Vollkorn" panose="020B0604020202020204" charset="0"/>
              </a:rPr>
              <a:t>Alignment</a:t>
            </a:r>
          </a:p>
        </p:txBody>
      </p:sp>
    </p:spTree>
    <p:extLst>
      <p:ext uri="{BB962C8B-B14F-4D97-AF65-F5344CB8AC3E}">
        <p14:creationId xmlns:p14="http://schemas.microsoft.com/office/powerpoint/2010/main" val="454092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1F4AD-C7DB-C086-1BB0-829FD61D065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6CFBA6A-778F-E2ED-E290-44147BAA5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BAE4F012-0402-EA42-FE49-6D1454DE35BE}"/>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2" name="TextBox 1">
            <a:extLst>
              <a:ext uri="{FF2B5EF4-FFF2-40B4-BE49-F238E27FC236}">
                <a16:creationId xmlns:a16="http://schemas.microsoft.com/office/drawing/2014/main" id="{3721F2D2-4C5D-BA35-7885-A3A21C7DD2F1}"/>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Recommendations</a:t>
            </a:r>
          </a:p>
        </p:txBody>
      </p:sp>
      <p:sp>
        <p:nvSpPr>
          <p:cNvPr id="4" name="TextBox 3">
            <a:extLst>
              <a:ext uri="{FF2B5EF4-FFF2-40B4-BE49-F238E27FC236}">
                <a16:creationId xmlns:a16="http://schemas.microsoft.com/office/drawing/2014/main" id="{E21D6175-0E9E-98B4-C22B-107A40C36722}"/>
              </a:ext>
            </a:extLst>
          </p:cNvPr>
          <p:cNvSpPr txBox="1"/>
          <p:nvPr/>
        </p:nvSpPr>
        <p:spPr>
          <a:xfrm>
            <a:off x="1271016" y="2313432"/>
            <a:ext cx="8942832" cy="3889976"/>
          </a:xfrm>
          <a:prstGeom prst="rect">
            <a:avLst/>
          </a:prstGeom>
          <a:noFill/>
        </p:spPr>
        <p:txBody>
          <a:bodyPr wrap="square" rtlCol="0">
            <a:spAutoFit/>
          </a:bodyPr>
          <a:lstStyle/>
          <a:p>
            <a:pPr marL="457200" indent="-45720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Develop a New Collaborative Management Model: a potential precedent setting opportunity for WV</a:t>
            </a:r>
          </a:p>
          <a:p>
            <a:pPr marL="457200" indent="-45720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Facilitate an ongoing engagement process.  Not just a plan.</a:t>
            </a:r>
          </a:p>
          <a:p>
            <a:pPr marL="457200" marR="0" lvl="0" indent="-45720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Include an Implementation Strategy</a:t>
            </a:r>
          </a:p>
          <a:p>
            <a:pPr marL="457200" marR="0" lvl="0" indent="-45720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Address Barriers and Ways to Overcome Them</a:t>
            </a:r>
          </a:p>
          <a:p>
            <a:pPr marL="457200" marR="0" lvl="0" indent="-45720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Provide Guidance to Help Improve Landowner/Manager Relationships – helping connections on both sides.</a:t>
            </a:r>
          </a:p>
          <a:p>
            <a:pPr marR="0" lvl="0">
              <a:lnSpc>
                <a:spcPct val="115000"/>
              </a:lnSpc>
            </a:pPr>
            <a:endParaRPr lang="en-US" sz="2400" b="1" kern="100" dirty="0">
              <a:latin typeface="Vollkorn" panose="020B0604020202020204" charset="0"/>
              <a:ea typeface="Vollkorn" panose="020B0604020202020204" charset="0"/>
              <a:cs typeface="Times New Roman" panose="02020603050405020304" pitchFamily="18" charset="0"/>
            </a:endParaRPr>
          </a:p>
          <a:p>
            <a:pPr marL="457200" marR="0" lvl="0" indent="-457200">
              <a:lnSpc>
                <a:spcPct val="115000"/>
              </a:lnSpc>
              <a:buFont typeface="+mj-lt"/>
              <a:buAutoNum type="arabicPeriod" startAt="3"/>
            </a:pPr>
            <a:endParaRPr lang="en-US" sz="2400" b="1" kern="100" dirty="0">
              <a:latin typeface="Vollkorn" panose="020B0604020202020204" charset="0"/>
              <a:ea typeface="Vollkorn" panose="020B0604020202020204" charset="0"/>
              <a:cs typeface="Times New Roman" panose="02020603050405020304" pitchFamily="18" charset="0"/>
            </a:endParaRPr>
          </a:p>
        </p:txBody>
      </p:sp>
      <p:sp>
        <p:nvSpPr>
          <p:cNvPr id="7" name="TextBox 6">
            <a:extLst>
              <a:ext uri="{FF2B5EF4-FFF2-40B4-BE49-F238E27FC236}">
                <a16:creationId xmlns:a16="http://schemas.microsoft.com/office/drawing/2014/main" id="{4173AF0B-34FF-FF9F-F461-8A09845904D9}"/>
              </a:ext>
            </a:extLst>
          </p:cNvPr>
          <p:cNvSpPr txBox="1"/>
          <p:nvPr/>
        </p:nvSpPr>
        <p:spPr>
          <a:xfrm>
            <a:off x="1682496" y="1380744"/>
            <a:ext cx="8531352" cy="769441"/>
          </a:xfrm>
          <a:prstGeom prst="rect">
            <a:avLst/>
          </a:prstGeom>
          <a:noFill/>
        </p:spPr>
        <p:txBody>
          <a:bodyPr wrap="square" rtlCol="0">
            <a:spAutoFit/>
          </a:bodyPr>
          <a:lstStyle/>
          <a:p>
            <a:r>
              <a:rPr lang="en-US" sz="4400" b="1" u="sng" dirty="0">
                <a:latin typeface="Vollkorn" panose="020B0604020202020204" charset="0"/>
                <a:ea typeface="Vollkorn" panose="020B0604020202020204" charset="0"/>
              </a:rPr>
              <a:t>Collaboration and Governance</a:t>
            </a:r>
          </a:p>
        </p:txBody>
      </p:sp>
    </p:spTree>
    <p:extLst>
      <p:ext uri="{BB962C8B-B14F-4D97-AF65-F5344CB8AC3E}">
        <p14:creationId xmlns:p14="http://schemas.microsoft.com/office/powerpoint/2010/main" val="3819111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1349F-3A37-4237-1A4E-F94913F7D0D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9ADD27A-D1A8-AFD4-80D0-90A8E8F76C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7BD8F073-282A-6783-FF2B-84E2E3ACE269}"/>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2" name="TextBox 1">
            <a:extLst>
              <a:ext uri="{FF2B5EF4-FFF2-40B4-BE49-F238E27FC236}">
                <a16:creationId xmlns:a16="http://schemas.microsoft.com/office/drawing/2014/main" id="{41AFE890-A8CE-044A-0A9A-B0FDD1AC0705}"/>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Recommendations</a:t>
            </a:r>
          </a:p>
        </p:txBody>
      </p:sp>
      <p:sp>
        <p:nvSpPr>
          <p:cNvPr id="4" name="TextBox 3">
            <a:extLst>
              <a:ext uri="{FF2B5EF4-FFF2-40B4-BE49-F238E27FC236}">
                <a16:creationId xmlns:a16="http://schemas.microsoft.com/office/drawing/2014/main" id="{3BF6A524-4446-5751-82C5-4A77FF377F79}"/>
              </a:ext>
            </a:extLst>
          </p:cNvPr>
          <p:cNvSpPr txBox="1"/>
          <p:nvPr/>
        </p:nvSpPr>
        <p:spPr>
          <a:xfrm>
            <a:off x="905256" y="2270432"/>
            <a:ext cx="8942832" cy="2191049"/>
          </a:xfrm>
          <a:prstGeom prst="rect">
            <a:avLst/>
          </a:prstGeom>
          <a:noFill/>
        </p:spPr>
        <p:txBody>
          <a:bodyPr wrap="square" rtlCol="0">
            <a:spAutoFit/>
          </a:bodyPr>
          <a:lstStyle/>
          <a:p>
            <a:pPr marL="285750" marR="0" lvl="0" indent="-28575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Address Safety Improvement Opportunities</a:t>
            </a:r>
          </a:p>
          <a:p>
            <a:pPr marL="285750" marR="0" lvl="0" indent="-28575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Prioritize Trail Maintenance</a:t>
            </a:r>
          </a:p>
          <a:p>
            <a:pPr marL="285750" marR="0" lvl="0" indent="-28575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Prioritize Improved Trail Connections  </a:t>
            </a:r>
          </a:p>
          <a:p>
            <a:pPr marL="285750" marR="0" lvl="0" indent="-285750">
              <a:lnSpc>
                <a:spcPct val="115000"/>
              </a:lnSpc>
              <a:buFont typeface="Arial" panose="020B0604020202020204" pitchFamily="34" charset="0"/>
              <a:buChar char="•"/>
            </a:pPr>
            <a:endParaRPr lang="en-US" sz="2400" b="1" kern="100" dirty="0">
              <a:latin typeface="Vollkorn" panose="020B0604020202020204" charset="0"/>
              <a:ea typeface="Vollkorn" panose="020B0604020202020204" charset="0"/>
              <a:cs typeface="Times New Roman" panose="02020603050405020304" pitchFamily="18" charset="0"/>
            </a:endParaRPr>
          </a:p>
          <a:p>
            <a:pPr marL="285750" marR="0" lvl="0" indent="-285750">
              <a:lnSpc>
                <a:spcPct val="115000"/>
              </a:lnSpc>
              <a:buFont typeface="Arial" panose="020B0604020202020204" pitchFamily="34" charset="0"/>
              <a:buChar char="•"/>
            </a:pPr>
            <a:endParaRPr lang="en-US" sz="2400" b="1" kern="100" dirty="0">
              <a:latin typeface="Vollkorn" panose="020B0604020202020204" charset="0"/>
              <a:ea typeface="Vollkorn" panose="020B0604020202020204" charset="0"/>
              <a:cs typeface="Times New Roman" panose="02020603050405020304" pitchFamily="18" charset="0"/>
            </a:endParaRPr>
          </a:p>
        </p:txBody>
      </p:sp>
      <p:sp>
        <p:nvSpPr>
          <p:cNvPr id="7" name="TextBox 6">
            <a:extLst>
              <a:ext uri="{FF2B5EF4-FFF2-40B4-BE49-F238E27FC236}">
                <a16:creationId xmlns:a16="http://schemas.microsoft.com/office/drawing/2014/main" id="{6DA96DEF-0480-AD11-8752-CCF0CF695A0C}"/>
              </a:ext>
            </a:extLst>
          </p:cNvPr>
          <p:cNvSpPr txBox="1"/>
          <p:nvPr/>
        </p:nvSpPr>
        <p:spPr>
          <a:xfrm>
            <a:off x="1682496" y="1380744"/>
            <a:ext cx="8531352" cy="769441"/>
          </a:xfrm>
          <a:prstGeom prst="rect">
            <a:avLst/>
          </a:prstGeom>
          <a:noFill/>
        </p:spPr>
        <p:txBody>
          <a:bodyPr wrap="square" rtlCol="0">
            <a:spAutoFit/>
          </a:bodyPr>
          <a:lstStyle/>
          <a:p>
            <a:r>
              <a:rPr lang="en-US" sz="4400" b="1" u="sng" dirty="0">
                <a:latin typeface="Vollkorn" panose="020B0604020202020204" charset="0"/>
                <a:ea typeface="Vollkorn" panose="020B0604020202020204" charset="0"/>
              </a:rPr>
              <a:t>Infrastructure</a:t>
            </a:r>
          </a:p>
        </p:txBody>
      </p:sp>
      <p:pic>
        <p:nvPicPr>
          <p:cNvPr id="8" name="Picture 7">
            <a:extLst>
              <a:ext uri="{FF2B5EF4-FFF2-40B4-BE49-F238E27FC236}">
                <a16:creationId xmlns:a16="http://schemas.microsoft.com/office/drawing/2014/main" id="{2A091415-B97C-468C-EA49-486330CF2661}"/>
              </a:ext>
            </a:extLst>
          </p:cNvPr>
          <p:cNvPicPr>
            <a:picLocks noChangeAspect="1"/>
          </p:cNvPicPr>
          <p:nvPr/>
        </p:nvPicPr>
        <p:blipFill>
          <a:blip r:embed="rId3"/>
          <a:stretch>
            <a:fillRect/>
          </a:stretch>
        </p:blipFill>
        <p:spPr>
          <a:xfrm>
            <a:off x="7531306" y="1042013"/>
            <a:ext cx="3481118" cy="4645555"/>
          </a:xfrm>
          <a:prstGeom prst="rect">
            <a:avLst/>
          </a:prstGeom>
        </p:spPr>
      </p:pic>
    </p:spTree>
    <p:extLst>
      <p:ext uri="{BB962C8B-B14F-4D97-AF65-F5344CB8AC3E}">
        <p14:creationId xmlns:p14="http://schemas.microsoft.com/office/powerpoint/2010/main" val="4252447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B5482-5FBE-1563-20B6-204B131DE13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274526-13F4-B377-E4A0-C5D57BF27A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BFF6315D-DCFE-0217-DDF2-BB39208CDF7F}"/>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2" name="TextBox 1">
            <a:extLst>
              <a:ext uri="{FF2B5EF4-FFF2-40B4-BE49-F238E27FC236}">
                <a16:creationId xmlns:a16="http://schemas.microsoft.com/office/drawing/2014/main" id="{FF12B6A4-0EEE-7474-3A35-455C840E8195}"/>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Take Aways</a:t>
            </a:r>
          </a:p>
        </p:txBody>
      </p:sp>
      <p:sp>
        <p:nvSpPr>
          <p:cNvPr id="4" name="TextBox 3">
            <a:extLst>
              <a:ext uri="{FF2B5EF4-FFF2-40B4-BE49-F238E27FC236}">
                <a16:creationId xmlns:a16="http://schemas.microsoft.com/office/drawing/2014/main" id="{ECD5107D-C62D-4F3D-6FAC-E691AFCBAE46}"/>
              </a:ext>
            </a:extLst>
          </p:cNvPr>
          <p:cNvSpPr txBox="1"/>
          <p:nvPr/>
        </p:nvSpPr>
        <p:spPr>
          <a:xfrm>
            <a:off x="163753" y="2840191"/>
            <a:ext cx="6858839" cy="2191049"/>
          </a:xfrm>
          <a:prstGeom prst="rect">
            <a:avLst/>
          </a:prstGeom>
          <a:noFill/>
        </p:spPr>
        <p:txBody>
          <a:bodyPr wrap="square" rtlCol="0">
            <a:spAutoFit/>
          </a:bodyPr>
          <a:lstStyle/>
          <a:p>
            <a:pPr marR="0" lvl="0">
              <a:lnSpc>
                <a:spcPct val="115000"/>
              </a:lnSpc>
            </a:pPr>
            <a:r>
              <a:rPr lang="en-US" sz="2400" b="1" kern="100" dirty="0">
                <a:latin typeface="Vollkorn" panose="020B0604020202020204" charset="0"/>
                <a:ea typeface="Vollkorn" panose="020B0604020202020204" charset="0"/>
                <a:cs typeface="Times New Roman" panose="02020603050405020304" pitchFamily="18" charset="0"/>
              </a:rPr>
              <a:t>West Virginians consistently affirm—and want state leadership to understand—that non-motorized trails are not luxuries. They are essential infrastructure that meaningfully improve quality of life across the state.</a:t>
            </a:r>
          </a:p>
        </p:txBody>
      </p:sp>
      <p:sp>
        <p:nvSpPr>
          <p:cNvPr id="7" name="TextBox 6">
            <a:extLst>
              <a:ext uri="{FF2B5EF4-FFF2-40B4-BE49-F238E27FC236}">
                <a16:creationId xmlns:a16="http://schemas.microsoft.com/office/drawing/2014/main" id="{012FE2D1-4525-E890-B53F-3205B4650918}"/>
              </a:ext>
            </a:extLst>
          </p:cNvPr>
          <p:cNvSpPr txBox="1"/>
          <p:nvPr/>
        </p:nvSpPr>
        <p:spPr>
          <a:xfrm>
            <a:off x="163753" y="1079736"/>
            <a:ext cx="6145607" cy="1446550"/>
          </a:xfrm>
          <a:prstGeom prst="rect">
            <a:avLst/>
          </a:prstGeom>
          <a:noFill/>
        </p:spPr>
        <p:txBody>
          <a:bodyPr wrap="square" rtlCol="0">
            <a:spAutoFit/>
          </a:bodyPr>
          <a:lstStyle/>
          <a:p>
            <a:pPr algn="ctr"/>
            <a:r>
              <a:rPr lang="en-US" sz="4400" b="1" u="sng" dirty="0">
                <a:latin typeface="Vollkorn" panose="020B0604020202020204" charset="0"/>
                <a:ea typeface="Vollkorn" panose="020B0604020202020204" charset="0"/>
              </a:rPr>
              <a:t>Trails Are Essential to Daily Life</a:t>
            </a:r>
          </a:p>
        </p:txBody>
      </p:sp>
      <p:pic>
        <p:nvPicPr>
          <p:cNvPr id="9" name="Picture 8">
            <a:extLst>
              <a:ext uri="{FF2B5EF4-FFF2-40B4-BE49-F238E27FC236}">
                <a16:creationId xmlns:a16="http://schemas.microsoft.com/office/drawing/2014/main" id="{28475AB1-D6B9-43EA-A567-F81E4A6DA81F}"/>
              </a:ext>
            </a:extLst>
          </p:cNvPr>
          <p:cNvPicPr>
            <a:picLocks noChangeAspect="1"/>
          </p:cNvPicPr>
          <p:nvPr/>
        </p:nvPicPr>
        <p:blipFill>
          <a:blip r:embed="rId3"/>
          <a:stretch>
            <a:fillRect/>
          </a:stretch>
        </p:blipFill>
        <p:spPr>
          <a:xfrm>
            <a:off x="7104888" y="1524141"/>
            <a:ext cx="4751179" cy="3563384"/>
          </a:xfrm>
          <a:prstGeom prst="rect">
            <a:avLst/>
          </a:prstGeom>
        </p:spPr>
      </p:pic>
    </p:spTree>
    <p:extLst>
      <p:ext uri="{BB962C8B-B14F-4D97-AF65-F5344CB8AC3E}">
        <p14:creationId xmlns:p14="http://schemas.microsoft.com/office/powerpoint/2010/main" val="284897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EDB94-17FC-7B0D-3FCE-447DC1E966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94BFED-0089-ACCB-ACEE-1E8B1419D3EE}"/>
              </a:ext>
            </a:extLst>
          </p:cNvPr>
          <p:cNvSpPr>
            <a:spLocks noGrp="1"/>
          </p:cNvSpPr>
          <p:nvPr>
            <p:ph type="ctrTitle"/>
          </p:nvPr>
        </p:nvSpPr>
        <p:spPr>
          <a:xfrm>
            <a:off x="545592" y="967074"/>
            <a:ext cx="6787896" cy="3787806"/>
          </a:xfrm>
        </p:spPr>
        <p:txBody>
          <a:bodyPr>
            <a:noAutofit/>
          </a:bodyPr>
          <a:lstStyle/>
          <a:p>
            <a:r>
              <a:rPr lang="en-US" sz="2800" b="0" i="0" u="none" strike="noStrike" cap="none" dirty="0">
                <a:solidFill>
                  <a:srgbClr val="635352"/>
                </a:solidFill>
                <a:latin typeface="Vollkorn"/>
                <a:ea typeface="Vollkorn"/>
                <a:cs typeface="Vollkorn"/>
                <a:sym typeface="Vollkorn"/>
              </a:rPr>
              <a:t>As West Virginia’s only statewide organization focused on </a:t>
            </a:r>
            <a:r>
              <a:rPr lang="en-US" sz="2800" b="1" i="0" u="none" strike="noStrike" cap="none" dirty="0">
                <a:solidFill>
                  <a:srgbClr val="635352"/>
                </a:solidFill>
                <a:latin typeface="Vollkorn"/>
                <a:ea typeface="Vollkorn"/>
                <a:cs typeface="Vollkorn"/>
                <a:sym typeface="Vollkorn"/>
              </a:rPr>
              <a:t>promoting, expanding, and maintaining non-motorized trails</a:t>
            </a:r>
            <a:r>
              <a:rPr lang="en-US" sz="2800" b="0" i="0" u="none" strike="noStrike" cap="none" dirty="0">
                <a:solidFill>
                  <a:srgbClr val="635352"/>
                </a:solidFill>
                <a:latin typeface="Vollkorn"/>
                <a:ea typeface="Vollkorn"/>
                <a:cs typeface="Vollkorn"/>
                <a:sym typeface="Vollkorn"/>
              </a:rPr>
              <a:t>, WV TRAIL is laying the groundwork to organize the trails community. WV TRAIL is </a:t>
            </a:r>
            <a:r>
              <a:rPr lang="en-US" sz="2800" b="1" i="0" u="none" strike="noStrike" cap="none" dirty="0">
                <a:solidFill>
                  <a:srgbClr val="635352"/>
                </a:solidFill>
                <a:latin typeface="Vollkorn"/>
                <a:ea typeface="Vollkorn"/>
                <a:cs typeface="Vollkorn"/>
                <a:sym typeface="Vollkorn"/>
              </a:rPr>
              <a:t>not a trail building organization</a:t>
            </a:r>
            <a:r>
              <a:rPr lang="en-US" sz="2800" b="0" i="0" u="none" strike="noStrike" cap="none" dirty="0">
                <a:solidFill>
                  <a:srgbClr val="635352"/>
                </a:solidFill>
                <a:latin typeface="Vollkorn"/>
                <a:ea typeface="Vollkorn"/>
                <a:cs typeface="Vollkorn"/>
                <a:sym typeface="Vollkorn"/>
              </a:rPr>
              <a:t>. Instead, we’re working to unite and mobilize the trail community. We do this through </a:t>
            </a:r>
            <a:r>
              <a:rPr lang="en-US" sz="2800" b="1" i="0" u="none" strike="noStrike" cap="none" dirty="0">
                <a:solidFill>
                  <a:srgbClr val="635352"/>
                </a:solidFill>
                <a:latin typeface="Vollkorn"/>
                <a:ea typeface="Vollkorn"/>
                <a:cs typeface="Vollkorn"/>
                <a:sym typeface="Vollkorn"/>
              </a:rPr>
              <a:t>advocacy and information sharing.</a:t>
            </a:r>
            <a:endParaRPr lang="en-US" sz="2800" dirty="0"/>
          </a:p>
        </p:txBody>
      </p:sp>
      <p:pic>
        <p:nvPicPr>
          <p:cNvPr id="5" name="Picture 4">
            <a:extLst>
              <a:ext uri="{FF2B5EF4-FFF2-40B4-BE49-F238E27FC236}">
                <a16:creationId xmlns:a16="http://schemas.microsoft.com/office/drawing/2014/main" id="{A0F80C0B-5DCD-59BA-A5AB-436D185E7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BEEB7F4F-BC26-9E76-1C1A-36A9D6A50523}"/>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pic>
        <p:nvPicPr>
          <p:cNvPr id="3" name="Picture 2">
            <a:extLst>
              <a:ext uri="{FF2B5EF4-FFF2-40B4-BE49-F238E27FC236}">
                <a16:creationId xmlns:a16="http://schemas.microsoft.com/office/drawing/2014/main" id="{4990F738-0BAA-BDFE-E753-234CFCFAB850}"/>
              </a:ext>
            </a:extLst>
          </p:cNvPr>
          <p:cNvPicPr>
            <a:picLocks noChangeAspect="1"/>
          </p:cNvPicPr>
          <p:nvPr/>
        </p:nvPicPr>
        <p:blipFill>
          <a:blip r:embed="rId3"/>
          <a:stretch>
            <a:fillRect/>
          </a:stretch>
        </p:blipFill>
        <p:spPr>
          <a:xfrm>
            <a:off x="7467600" y="502920"/>
            <a:ext cx="3084576" cy="4626864"/>
          </a:xfrm>
          <a:prstGeom prst="rect">
            <a:avLst/>
          </a:prstGeom>
        </p:spPr>
      </p:pic>
    </p:spTree>
    <p:extLst>
      <p:ext uri="{BB962C8B-B14F-4D97-AF65-F5344CB8AC3E}">
        <p14:creationId xmlns:p14="http://schemas.microsoft.com/office/powerpoint/2010/main" val="2890516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57DFA-3238-F674-2512-DC5CC28E99E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93DE892-DF52-2919-EA61-17DC6EC4F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E05209D2-3DA1-B66D-2B74-70C8F48BD98A}"/>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2" name="TextBox 1">
            <a:extLst>
              <a:ext uri="{FF2B5EF4-FFF2-40B4-BE49-F238E27FC236}">
                <a16:creationId xmlns:a16="http://schemas.microsoft.com/office/drawing/2014/main" id="{58562F99-022F-986A-DD21-5342E12F3F1E}"/>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Take Aways</a:t>
            </a:r>
          </a:p>
        </p:txBody>
      </p:sp>
      <p:sp>
        <p:nvSpPr>
          <p:cNvPr id="4" name="TextBox 3">
            <a:extLst>
              <a:ext uri="{FF2B5EF4-FFF2-40B4-BE49-F238E27FC236}">
                <a16:creationId xmlns:a16="http://schemas.microsoft.com/office/drawing/2014/main" id="{1F9C4036-3269-8337-62E2-CB1F633C745D}"/>
              </a:ext>
            </a:extLst>
          </p:cNvPr>
          <p:cNvSpPr txBox="1"/>
          <p:nvPr/>
        </p:nvSpPr>
        <p:spPr>
          <a:xfrm>
            <a:off x="163753" y="2840191"/>
            <a:ext cx="6858839" cy="2191049"/>
          </a:xfrm>
          <a:prstGeom prst="rect">
            <a:avLst/>
          </a:prstGeom>
          <a:noFill/>
        </p:spPr>
        <p:txBody>
          <a:bodyPr wrap="square" rtlCol="0">
            <a:spAutoFit/>
          </a:bodyPr>
          <a:lstStyle/>
          <a:p>
            <a:pPr marR="0" lvl="0">
              <a:lnSpc>
                <a:spcPct val="115000"/>
              </a:lnSpc>
            </a:pPr>
            <a:r>
              <a:rPr lang="en-US" sz="2400" b="1" kern="100" dirty="0">
                <a:latin typeface="Vollkorn" panose="020B0604020202020204" charset="0"/>
                <a:ea typeface="Vollkorn" panose="020B0604020202020204" charset="0"/>
                <a:cs typeface="Times New Roman" panose="02020603050405020304" pitchFamily="18" charset="0"/>
              </a:rPr>
              <a:t>Trails function as transportation assets, community connectors, and economic drivers. Like roads, water systems, and broadband, they require intentional planning, sustained funding, and long-term stewardship.</a:t>
            </a:r>
          </a:p>
        </p:txBody>
      </p:sp>
      <p:sp>
        <p:nvSpPr>
          <p:cNvPr id="7" name="TextBox 6">
            <a:extLst>
              <a:ext uri="{FF2B5EF4-FFF2-40B4-BE49-F238E27FC236}">
                <a16:creationId xmlns:a16="http://schemas.microsoft.com/office/drawing/2014/main" id="{7B818996-A414-F412-2111-844F7D741C2B}"/>
              </a:ext>
            </a:extLst>
          </p:cNvPr>
          <p:cNvSpPr txBox="1"/>
          <p:nvPr/>
        </p:nvSpPr>
        <p:spPr>
          <a:xfrm>
            <a:off x="163753" y="1079736"/>
            <a:ext cx="6401639" cy="1446550"/>
          </a:xfrm>
          <a:prstGeom prst="rect">
            <a:avLst/>
          </a:prstGeom>
          <a:noFill/>
        </p:spPr>
        <p:txBody>
          <a:bodyPr wrap="square" rtlCol="0">
            <a:spAutoFit/>
          </a:bodyPr>
          <a:lstStyle/>
          <a:p>
            <a:pPr algn="ctr"/>
            <a:r>
              <a:rPr lang="en-US" sz="4400" b="1" u="sng" dirty="0">
                <a:latin typeface="Vollkorn" panose="020B0604020202020204" charset="0"/>
                <a:ea typeface="Vollkorn" panose="020B0604020202020204" charset="0"/>
              </a:rPr>
              <a:t>Trails Are Infrastructure—and Require Investment</a:t>
            </a:r>
          </a:p>
        </p:txBody>
      </p:sp>
      <p:pic>
        <p:nvPicPr>
          <p:cNvPr id="9" name="Picture 8">
            <a:extLst>
              <a:ext uri="{FF2B5EF4-FFF2-40B4-BE49-F238E27FC236}">
                <a16:creationId xmlns:a16="http://schemas.microsoft.com/office/drawing/2014/main" id="{1E4AE31A-7D5D-9ED3-5C64-F1EC52892E42}"/>
              </a:ext>
            </a:extLst>
          </p:cNvPr>
          <p:cNvPicPr>
            <a:picLocks noChangeAspect="1"/>
          </p:cNvPicPr>
          <p:nvPr/>
        </p:nvPicPr>
        <p:blipFill>
          <a:blip r:embed="rId3"/>
          <a:stretch>
            <a:fillRect/>
          </a:stretch>
        </p:blipFill>
        <p:spPr>
          <a:xfrm>
            <a:off x="7762362" y="1120140"/>
            <a:ext cx="3464316" cy="4617720"/>
          </a:xfrm>
          <a:prstGeom prst="rect">
            <a:avLst/>
          </a:prstGeom>
        </p:spPr>
      </p:pic>
    </p:spTree>
    <p:extLst>
      <p:ext uri="{BB962C8B-B14F-4D97-AF65-F5344CB8AC3E}">
        <p14:creationId xmlns:p14="http://schemas.microsoft.com/office/powerpoint/2010/main" val="1172949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D7B86-33C6-7D74-FD41-60C00C2AC1F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F4BFC35-BB26-14B2-ADF6-B749590BD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602CF5D6-99AD-38E9-A103-E8DF81457AC4}"/>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2" name="TextBox 1">
            <a:extLst>
              <a:ext uri="{FF2B5EF4-FFF2-40B4-BE49-F238E27FC236}">
                <a16:creationId xmlns:a16="http://schemas.microsoft.com/office/drawing/2014/main" id="{85044AC4-21B8-685A-DE95-7BAAF8064C4A}"/>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Take Aways</a:t>
            </a:r>
          </a:p>
        </p:txBody>
      </p:sp>
      <p:sp>
        <p:nvSpPr>
          <p:cNvPr id="4" name="TextBox 3">
            <a:extLst>
              <a:ext uri="{FF2B5EF4-FFF2-40B4-BE49-F238E27FC236}">
                <a16:creationId xmlns:a16="http://schemas.microsoft.com/office/drawing/2014/main" id="{5187CDDD-7F66-5592-854B-95B03066E282}"/>
              </a:ext>
            </a:extLst>
          </p:cNvPr>
          <p:cNvSpPr txBox="1"/>
          <p:nvPr/>
        </p:nvSpPr>
        <p:spPr>
          <a:xfrm>
            <a:off x="163753" y="2529428"/>
            <a:ext cx="6858839" cy="2615781"/>
          </a:xfrm>
          <a:prstGeom prst="rect">
            <a:avLst/>
          </a:prstGeom>
          <a:noFill/>
        </p:spPr>
        <p:txBody>
          <a:bodyPr wrap="square" rtlCol="0">
            <a:spAutoFit/>
          </a:bodyPr>
          <a:lstStyle/>
          <a:p>
            <a:pPr marR="0" lvl="0">
              <a:lnSpc>
                <a:spcPct val="115000"/>
              </a:lnSpc>
            </a:pPr>
            <a:r>
              <a:rPr lang="en-US" sz="2400" b="1" kern="100" dirty="0">
                <a:latin typeface="Vollkorn" panose="020B0604020202020204" charset="0"/>
                <a:ea typeface="Vollkorn" panose="020B0604020202020204" charset="0"/>
                <a:cs typeface="Times New Roman" panose="02020603050405020304" pitchFamily="18" charset="0"/>
              </a:rPr>
              <a:t>West Virginia needs a comprehensive transportation system that includes safe, accessible active transportation options. Trails, sidewalks, and bike facilities expand mobility, reduce transportation barriers, support safe routes to schools, and strengthen community resilience.</a:t>
            </a:r>
          </a:p>
        </p:txBody>
      </p:sp>
      <p:sp>
        <p:nvSpPr>
          <p:cNvPr id="7" name="TextBox 6">
            <a:extLst>
              <a:ext uri="{FF2B5EF4-FFF2-40B4-BE49-F238E27FC236}">
                <a16:creationId xmlns:a16="http://schemas.microsoft.com/office/drawing/2014/main" id="{D33036B1-C749-81A5-E724-756F113C6E27}"/>
              </a:ext>
            </a:extLst>
          </p:cNvPr>
          <p:cNvSpPr txBox="1"/>
          <p:nvPr/>
        </p:nvSpPr>
        <p:spPr>
          <a:xfrm>
            <a:off x="163753" y="924098"/>
            <a:ext cx="6858839" cy="1446550"/>
          </a:xfrm>
          <a:prstGeom prst="rect">
            <a:avLst/>
          </a:prstGeom>
          <a:noFill/>
        </p:spPr>
        <p:txBody>
          <a:bodyPr wrap="square" rtlCol="0">
            <a:spAutoFit/>
          </a:bodyPr>
          <a:lstStyle/>
          <a:p>
            <a:pPr algn="ctr"/>
            <a:r>
              <a:rPr lang="en-US" sz="4400" b="1" u="sng" dirty="0">
                <a:latin typeface="Vollkorn" panose="020B0604020202020204" charset="0"/>
                <a:ea typeface="Vollkorn" panose="020B0604020202020204" charset="0"/>
              </a:rPr>
              <a:t>A Modern Transportation System Must Be Multimodal</a:t>
            </a:r>
          </a:p>
        </p:txBody>
      </p:sp>
      <p:pic>
        <p:nvPicPr>
          <p:cNvPr id="9" name="Picture 8">
            <a:extLst>
              <a:ext uri="{FF2B5EF4-FFF2-40B4-BE49-F238E27FC236}">
                <a16:creationId xmlns:a16="http://schemas.microsoft.com/office/drawing/2014/main" id="{A6632FB3-8BEE-148C-430E-77099191E356}"/>
              </a:ext>
            </a:extLst>
          </p:cNvPr>
          <p:cNvPicPr>
            <a:picLocks noChangeAspect="1"/>
          </p:cNvPicPr>
          <p:nvPr/>
        </p:nvPicPr>
        <p:blipFill>
          <a:blip r:embed="rId3"/>
          <a:stretch>
            <a:fillRect/>
          </a:stretch>
        </p:blipFill>
        <p:spPr>
          <a:xfrm>
            <a:off x="7085923" y="2052292"/>
            <a:ext cx="4878993" cy="3251698"/>
          </a:xfrm>
          <a:prstGeom prst="rect">
            <a:avLst/>
          </a:prstGeom>
        </p:spPr>
      </p:pic>
    </p:spTree>
    <p:extLst>
      <p:ext uri="{BB962C8B-B14F-4D97-AF65-F5344CB8AC3E}">
        <p14:creationId xmlns:p14="http://schemas.microsoft.com/office/powerpoint/2010/main" val="970731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B9CDE-303A-4943-FB89-3E914DFA22F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E7CF147-1214-4956-DB0C-E41486AA7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027530C7-D5F5-DA55-13E8-29FEB6A1F7C7}"/>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2" name="TextBox 1">
            <a:extLst>
              <a:ext uri="{FF2B5EF4-FFF2-40B4-BE49-F238E27FC236}">
                <a16:creationId xmlns:a16="http://schemas.microsoft.com/office/drawing/2014/main" id="{D97F4612-1CE1-E83E-A3D9-BD00739874E9}"/>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Take Aways</a:t>
            </a:r>
          </a:p>
        </p:txBody>
      </p:sp>
      <p:sp>
        <p:nvSpPr>
          <p:cNvPr id="4" name="TextBox 3">
            <a:extLst>
              <a:ext uri="{FF2B5EF4-FFF2-40B4-BE49-F238E27FC236}">
                <a16:creationId xmlns:a16="http://schemas.microsoft.com/office/drawing/2014/main" id="{312F8224-83C8-7D0B-F068-C161EDF56FDD}"/>
              </a:ext>
            </a:extLst>
          </p:cNvPr>
          <p:cNvSpPr txBox="1"/>
          <p:nvPr/>
        </p:nvSpPr>
        <p:spPr>
          <a:xfrm>
            <a:off x="163753" y="2529428"/>
            <a:ext cx="6858839" cy="2191049"/>
          </a:xfrm>
          <a:prstGeom prst="rect">
            <a:avLst/>
          </a:prstGeom>
          <a:noFill/>
        </p:spPr>
        <p:txBody>
          <a:bodyPr wrap="square" rtlCol="0">
            <a:spAutoFit/>
          </a:bodyPr>
          <a:lstStyle/>
          <a:p>
            <a:pPr marR="0" lvl="0">
              <a:lnSpc>
                <a:spcPct val="115000"/>
              </a:lnSpc>
            </a:pPr>
            <a:r>
              <a:rPr lang="en-US" sz="2400" b="1" kern="100" dirty="0">
                <a:latin typeface="Vollkorn" panose="020B0604020202020204" charset="0"/>
                <a:ea typeface="Vollkorn" panose="020B0604020202020204" charset="0"/>
                <a:cs typeface="Times New Roman" panose="02020603050405020304" pitchFamily="18" charset="0"/>
              </a:rPr>
              <a:t>Outdoor recreation is one of West Virginia’s fastest-growing economic sectors. Trails—hiking, biking, paddling, and shared-use paths—are central to the visitor experience and critical to sustaining and expanding the state’s tourism economy.</a:t>
            </a:r>
          </a:p>
        </p:txBody>
      </p:sp>
      <p:sp>
        <p:nvSpPr>
          <p:cNvPr id="7" name="TextBox 6">
            <a:extLst>
              <a:ext uri="{FF2B5EF4-FFF2-40B4-BE49-F238E27FC236}">
                <a16:creationId xmlns:a16="http://schemas.microsoft.com/office/drawing/2014/main" id="{6A70E598-E114-31FC-492E-DBBD4B1C02AC}"/>
              </a:ext>
            </a:extLst>
          </p:cNvPr>
          <p:cNvSpPr txBox="1"/>
          <p:nvPr/>
        </p:nvSpPr>
        <p:spPr>
          <a:xfrm>
            <a:off x="163753" y="924098"/>
            <a:ext cx="6858839" cy="1446550"/>
          </a:xfrm>
          <a:prstGeom prst="rect">
            <a:avLst/>
          </a:prstGeom>
          <a:noFill/>
        </p:spPr>
        <p:txBody>
          <a:bodyPr wrap="square" rtlCol="0">
            <a:spAutoFit/>
          </a:bodyPr>
          <a:lstStyle/>
          <a:p>
            <a:pPr algn="ctr"/>
            <a:r>
              <a:rPr lang="en-US" sz="4400" b="1" u="sng" dirty="0">
                <a:latin typeface="Vollkorn" panose="020B0604020202020204" charset="0"/>
                <a:ea typeface="Vollkorn" panose="020B0604020202020204" charset="0"/>
              </a:rPr>
              <a:t>Trails Power Tourism and Outdoor Recreation</a:t>
            </a:r>
          </a:p>
        </p:txBody>
      </p:sp>
      <p:pic>
        <p:nvPicPr>
          <p:cNvPr id="9" name="Picture 8">
            <a:extLst>
              <a:ext uri="{FF2B5EF4-FFF2-40B4-BE49-F238E27FC236}">
                <a16:creationId xmlns:a16="http://schemas.microsoft.com/office/drawing/2014/main" id="{F28DA51F-A506-165B-5D24-6BD253E12505}"/>
              </a:ext>
            </a:extLst>
          </p:cNvPr>
          <p:cNvPicPr>
            <a:picLocks noChangeAspect="1"/>
          </p:cNvPicPr>
          <p:nvPr/>
        </p:nvPicPr>
        <p:blipFill>
          <a:blip r:embed="rId3"/>
          <a:srcRect l="29454" t="-7153" r="12604" b="8510"/>
          <a:stretch>
            <a:fillRect/>
          </a:stretch>
        </p:blipFill>
        <p:spPr>
          <a:xfrm>
            <a:off x="7153302" y="749809"/>
            <a:ext cx="4358309" cy="4937759"/>
          </a:xfrm>
          <a:prstGeom prst="rect">
            <a:avLst/>
          </a:prstGeom>
        </p:spPr>
      </p:pic>
    </p:spTree>
    <p:extLst>
      <p:ext uri="{BB962C8B-B14F-4D97-AF65-F5344CB8AC3E}">
        <p14:creationId xmlns:p14="http://schemas.microsoft.com/office/powerpoint/2010/main" val="4154150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7DA83-C750-CAC4-E822-A3DC703F868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7F49EF8-1012-26B7-5682-FB1DDCF3D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B70DFCEC-A48F-045D-ADED-CB01EAB87F6C}"/>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2" name="TextBox 1">
            <a:extLst>
              <a:ext uri="{FF2B5EF4-FFF2-40B4-BE49-F238E27FC236}">
                <a16:creationId xmlns:a16="http://schemas.microsoft.com/office/drawing/2014/main" id="{F99EDF63-43D2-B329-DE2A-84FA716E6618}"/>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Take Aways</a:t>
            </a:r>
          </a:p>
        </p:txBody>
      </p:sp>
      <p:sp>
        <p:nvSpPr>
          <p:cNvPr id="4" name="TextBox 3">
            <a:extLst>
              <a:ext uri="{FF2B5EF4-FFF2-40B4-BE49-F238E27FC236}">
                <a16:creationId xmlns:a16="http://schemas.microsoft.com/office/drawing/2014/main" id="{0BEACABE-5DCB-808C-B9AB-BB3FA7A4E46B}"/>
              </a:ext>
            </a:extLst>
          </p:cNvPr>
          <p:cNvSpPr txBox="1"/>
          <p:nvPr/>
        </p:nvSpPr>
        <p:spPr>
          <a:xfrm>
            <a:off x="298695" y="3047756"/>
            <a:ext cx="6858839" cy="2191049"/>
          </a:xfrm>
          <a:prstGeom prst="rect">
            <a:avLst/>
          </a:prstGeom>
          <a:noFill/>
        </p:spPr>
        <p:txBody>
          <a:bodyPr wrap="square" rtlCol="0">
            <a:spAutoFit/>
          </a:bodyPr>
          <a:lstStyle/>
          <a:p>
            <a:pPr marR="0" lvl="0">
              <a:lnSpc>
                <a:spcPct val="115000"/>
              </a:lnSpc>
            </a:pPr>
            <a:r>
              <a:rPr lang="en-US" sz="2400" b="1" kern="100" dirty="0">
                <a:latin typeface="Vollkorn" panose="020B0604020202020204" charset="0"/>
                <a:ea typeface="Vollkorn" panose="020B0604020202020204" charset="0"/>
                <a:cs typeface="Times New Roman" panose="02020603050405020304" pitchFamily="18" charset="0"/>
              </a:rPr>
              <a:t>Quality of place is a deciding factor in where people live and work. Communities with strong outdoor assets attract businesses, workers, and investment. Trails help retain residents and draw new ones, including remote workers and young families.</a:t>
            </a:r>
          </a:p>
        </p:txBody>
      </p:sp>
      <p:sp>
        <p:nvSpPr>
          <p:cNvPr id="7" name="TextBox 6">
            <a:extLst>
              <a:ext uri="{FF2B5EF4-FFF2-40B4-BE49-F238E27FC236}">
                <a16:creationId xmlns:a16="http://schemas.microsoft.com/office/drawing/2014/main" id="{6AADDB40-5C1C-7BDD-6DA0-05396055DF14}"/>
              </a:ext>
            </a:extLst>
          </p:cNvPr>
          <p:cNvSpPr txBox="1"/>
          <p:nvPr/>
        </p:nvSpPr>
        <p:spPr>
          <a:xfrm>
            <a:off x="163753" y="924098"/>
            <a:ext cx="6858839" cy="2123658"/>
          </a:xfrm>
          <a:prstGeom prst="rect">
            <a:avLst/>
          </a:prstGeom>
          <a:noFill/>
        </p:spPr>
        <p:txBody>
          <a:bodyPr wrap="square" rtlCol="0">
            <a:spAutoFit/>
          </a:bodyPr>
          <a:lstStyle/>
          <a:p>
            <a:pPr algn="ctr"/>
            <a:r>
              <a:rPr lang="en-US" sz="4400" b="1" u="sng" dirty="0">
                <a:latin typeface="Vollkorn" panose="020B0604020202020204" charset="0"/>
                <a:ea typeface="Vollkorn" panose="020B0604020202020204" charset="0"/>
              </a:rPr>
              <a:t>Trails Strengthen Communities and Support Growth</a:t>
            </a:r>
          </a:p>
        </p:txBody>
      </p:sp>
      <p:pic>
        <p:nvPicPr>
          <p:cNvPr id="9" name="Picture 8">
            <a:extLst>
              <a:ext uri="{FF2B5EF4-FFF2-40B4-BE49-F238E27FC236}">
                <a16:creationId xmlns:a16="http://schemas.microsoft.com/office/drawing/2014/main" id="{C678B360-1229-CA75-5BCA-0C5D17652C33}"/>
              </a:ext>
            </a:extLst>
          </p:cNvPr>
          <p:cNvPicPr>
            <a:picLocks noChangeAspect="1"/>
          </p:cNvPicPr>
          <p:nvPr/>
        </p:nvPicPr>
        <p:blipFill>
          <a:blip r:embed="rId3"/>
          <a:srcRect l="14533" t="14667" r="26867"/>
          <a:stretch>
            <a:fillRect/>
          </a:stretch>
        </p:blipFill>
        <p:spPr>
          <a:xfrm>
            <a:off x="7382066" y="1088136"/>
            <a:ext cx="4286707" cy="4681728"/>
          </a:xfrm>
          <a:prstGeom prst="rect">
            <a:avLst/>
          </a:prstGeom>
        </p:spPr>
      </p:pic>
    </p:spTree>
    <p:extLst>
      <p:ext uri="{BB962C8B-B14F-4D97-AF65-F5344CB8AC3E}">
        <p14:creationId xmlns:p14="http://schemas.microsoft.com/office/powerpoint/2010/main" val="2022353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9620D-8243-2606-7CBC-FC484E55292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04BBBDF-72CB-6221-AD5B-7567AF6A5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5AB69AC3-4245-DB2E-9FFE-796CEED27026}"/>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2" name="TextBox 1">
            <a:extLst>
              <a:ext uri="{FF2B5EF4-FFF2-40B4-BE49-F238E27FC236}">
                <a16:creationId xmlns:a16="http://schemas.microsoft.com/office/drawing/2014/main" id="{24BC4952-414D-EBFB-EF35-06D6624CA319}"/>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Take Aways</a:t>
            </a:r>
          </a:p>
        </p:txBody>
      </p:sp>
      <p:sp>
        <p:nvSpPr>
          <p:cNvPr id="4" name="TextBox 3">
            <a:extLst>
              <a:ext uri="{FF2B5EF4-FFF2-40B4-BE49-F238E27FC236}">
                <a16:creationId xmlns:a16="http://schemas.microsoft.com/office/drawing/2014/main" id="{3C6F2099-5BAF-7368-0070-2E6E6AE393DF}"/>
              </a:ext>
            </a:extLst>
          </p:cNvPr>
          <p:cNvSpPr txBox="1"/>
          <p:nvPr/>
        </p:nvSpPr>
        <p:spPr>
          <a:xfrm>
            <a:off x="298695" y="2529428"/>
            <a:ext cx="6858839" cy="2615781"/>
          </a:xfrm>
          <a:prstGeom prst="rect">
            <a:avLst/>
          </a:prstGeom>
          <a:noFill/>
        </p:spPr>
        <p:txBody>
          <a:bodyPr wrap="square" rtlCol="0">
            <a:spAutoFit/>
          </a:bodyPr>
          <a:lstStyle/>
          <a:p>
            <a:pPr marR="0" lvl="0">
              <a:lnSpc>
                <a:spcPct val="115000"/>
              </a:lnSpc>
            </a:pPr>
            <a:r>
              <a:rPr lang="en-US" sz="2400" b="1" kern="100" dirty="0">
                <a:latin typeface="Vollkorn" panose="020B0604020202020204" charset="0"/>
                <a:ea typeface="Vollkorn" panose="020B0604020202020204" charset="0"/>
                <a:cs typeface="Times New Roman" panose="02020603050405020304" pitchFamily="18" charset="0"/>
              </a:rPr>
              <a:t>West Virginia faces some of the nation’s highest rates of chronic disease. Trails provide a low-cost, accessible opportunity for physical activity for people of all ages and abilities—especially important in communities with limited access to safe, affordable recreation.</a:t>
            </a:r>
          </a:p>
        </p:txBody>
      </p:sp>
      <p:sp>
        <p:nvSpPr>
          <p:cNvPr id="7" name="TextBox 6">
            <a:extLst>
              <a:ext uri="{FF2B5EF4-FFF2-40B4-BE49-F238E27FC236}">
                <a16:creationId xmlns:a16="http://schemas.microsoft.com/office/drawing/2014/main" id="{039F626A-CA5F-BF8A-F37A-8943AD2C7CF3}"/>
              </a:ext>
            </a:extLst>
          </p:cNvPr>
          <p:cNvSpPr txBox="1"/>
          <p:nvPr/>
        </p:nvSpPr>
        <p:spPr>
          <a:xfrm>
            <a:off x="163753" y="924098"/>
            <a:ext cx="6858839" cy="1446550"/>
          </a:xfrm>
          <a:prstGeom prst="rect">
            <a:avLst/>
          </a:prstGeom>
          <a:noFill/>
        </p:spPr>
        <p:txBody>
          <a:bodyPr wrap="square" rtlCol="0">
            <a:spAutoFit/>
          </a:bodyPr>
          <a:lstStyle/>
          <a:p>
            <a:pPr algn="ctr"/>
            <a:r>
              <a:rPr lang="en-US" sz="4400" b="1" u="sng" dirty="0">
                <a:latin typeface="Vollkorn" panose="020B0604020202020204" charset="0"/>
                <a:ea typeface="Vollkorn" panose="020B0604020202020204" charset="0"/>
              </a:rPr>
              <a:t>Trails Are a Public Health Solution</a:t>
            </a:r>
          </a:p>
        </p:txBody>
      </p:sp>
      <p:pic>
        <p:nvPicPr>
          <p:cNvPr id="9" name="Picture 8">
            <a:extLst>
              <a:ext uri="{FF2B5EF4-FFF2-40B4-BE49-F238E27FC236}">
                <a16:creationId xmlns:a16="http://schemas.microsoft.com/office/drawing/2014/main" id="{D3E5D9B8-403C-0632-F7F5-70ADFF38D3BD}"/>
              </a:ext>
            </a:extLst>
          </p:cNvPr>
          <p:cNvPicPr>
            <a:picLocks noChangeAspect="1"/>
          </p:cNvPicPr>
          <p:nvPr/>
        </p:nvPicPr>
        <p:blipFill>
          <a:blip r:embed="rId3"/>
          <a:stretch>
            <a:fillRect/>
          </a:stretch>
        </p:blipFill>
        <p:spPr>
          <a:xfrm>
            <a:off x="6785032" y="1805404"/>
            <a:ext cx="5243215" cy="3498586"/>
          </a:xfrm>
          <a:prstGeom prst="rect">
            <a:avLst/>
          </a:prstGeom>
        </p:spPr>
      </p:pic>
    </p:spTree>
    <p:extLst>
      <p:ext uri="{BB962C8B-B14F-4D97-AF65-F5344CB8AC3E}">
        <p14:creationId xmlns:p14="http://schemas.microsoft.com/office/powerpoint/2010/main" val="4215475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A8158-4EAA-6E76-1C25-0B03FCF8F6A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81AB766-08AA-B85D-E443-96229C58E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762E21A4-7909-782B-2A2A-067FEDFC88F8}"/>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2" name="TextBox 1">
            <a:extLst>
              <a:ext uri="{FF2B5EF4-FFF2-40B4-BE49-F238E27FC236}">
                <a16:creationId xmlns:a16="http://schemas.microsoft.com/office/drawing/2014/main" id="{A1D97123-03BD-F080-23D9-3510CE239652}"/>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Take Aways</a:t>
            </a:r>
          </a:p>
        </p:txBody>
      </p:sp>
      <p:sp>
        <p:nvSpPr>
          <p:cNvPr id="4" name="TextBox 3">
            <a:extLst>
              <a:ext uri="{FF2B5EF4-FFF2-40B4-BE49-F238E27FC236}">
                <a16:creationId xmlns:a16="http://schemas.microsoft.com/office/drawing/2014/main" id="{D080361F-F9CD-E867-20F3-812B5FB73754}"/>
              </a:ext>
            </a:extLst>
          </p:cNvPr>
          <p:cNvSpPr txBox="1"/>
          <p:nvPr/>
        </p:nvSpPr>
        <p:spPr>
          <a:xfrm>
            <a:off x="298695" y="2529428"/>
            <a:ext cx="6858839" cy="2191049"/>
          </a:xfrm>
          <a:prstGeom prst="rect">
            <a:avLst/>
          </a:prstGeom>
          <a:noFill/>
        </p:spPr>
        <p:txBody>
          <a:bodyPr wrap="square" rtlCol="0">
            <a:spAutoFit/>
          </a:bodyPr>
          <a:lstStyle/>
          <a:p>
            <a:pPr marR="0" lvl="0">
              <a:lnSpc>
                <a:spcPct val="115000"/>
              </a:lnSpc>
            </a:pPr>
            <a:r>
              <a:rPr lang="en-US" sz="2400" b="1" kern="100" dirty="0">
                <a:latin typeface="Vollkorn" panose="020B0604020202020204" charset="0"/>
                <a:ea typeface="Vollkorn" panose="020B0604020202020204" charset="0"/>
                <a:cs typeface="Times New Roman" panose="02020603050405020304" pitchFamily="18" charset="0"/>
              </a:rPr>
              <a:t>Many of West Virginia’s most underserved communities lack safe places to be active. Investing in trails helps close this gap by providing free, local, year-round access to movement, connection, and well-being.</a:t>
            </a:r>
          </a:p>
        </p:txBody>
      </p:sp>
      <p:sp>
        <p:nvSpPr>
          <p:cNvPr id="7" name="TextBox 6">
            <a:extLst>
              <a:ext uri="{FF2B5EF4-FFF2-40B4-BE49-F238E27FC236}">
                <a16:creationId xmlns:a16="http://schemas.microsoft.com/office/drawing/2014/main" id="{1667C409-1CB0-1546-59E1-66F4A2CC97DC}"/>
              </a:ext>
            </a:extLst>
          </p:cNvPr>
          <p:cNvSpPr txBox="1"/>
          <p:nvPr/>
        </p:nvSpPr>
        <p:spPr>
          <a:xfrm>
            <a:off x="163753" y="924098"/>
            <a:ext cx="6858839" cy="1446550"/>
          </a:xfrm>
          <a:prstGeom prst="rect">
            <a:avLst/>
          </a:prstGeom>
          <a:noFill/>
        </p:spPr>
        <p:txBody>
          <a:bodyPr wrap="square" rtlCol="0">
            <a:spAutoFit/>
          </a:bodyPr>
          <a:lstStyle/>
          <a:p>
            <a:pPr algn="ctr"/>
            <a:r>
              <a:rPr lang="en-US" sz="4400" b="1" u="sng" dirty="0">
                <a:latin typeface="Vollkorn" panose="020B0604020202020204" charset="0"/>
                <a:ea typeface="Vollkorn" panose="020B0604020202020204" charset="0"/>
              </a:rPr>
              <a:t>Trails Expand Opportunity and Access</a:t>
            </a:r>
          </a:p>
        </p:txBody>
      </p:sp>
      <p:pic>
        <p:nvPicPr>
          <p:cNvPr id="9" name="Picture 8">
            <a:extLst>
              <a:ext uri="{FF2B5EF4-FFF2-40B4-BE49-F238E27FC236}">
                <a16:creationId xmlns:a16="http://schemas.microsoft.com/office/drawing/2014/main" id="{3BD6EA5A-A22F-21E5-7B61-22E173A38322}"/>
              </a:ext>
            </a:extLst>
          </p:cNvPr>
          <p:cNvPicPr>
            <a:picLocks noChangeAspect="1"/>
          </p:cNvPicPr>
          <p:nvPr/>
        </p:nvPicPr>
        <p:blipFill>
          <a:blip r:embed="rId3"/>
          <a:stretch>
            <a:fillRect/>
          </a:stretch>
        </p:blipFill>
        <p:spPr>
          <a:xfrm>
            <a:off x="7157534" y="1647373"/>
            <a:ext cx="4726043" cy="3149762"/>
          </a:xfrm>
          <a:prstGeom prst="rect">
            <a:avLst/>
          </a:prstGeom>
        </p:spPr>
      </p:pic>
    </p:spTree>
    <p:extLst>
      <p:ext uri="{BB962C8B-B14F-4D97-AF65-F5344CB8AC3E}">
        <p14:creationId xmlns:p14="http://schemas.microsoft.com/office/powerpoint/2010/main" val="1183423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8A925-8015-393B-E5E8-7F180920F1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CCDE28C-B0DD-B8FA-0558-45A0F984C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F2338F30-951B-D51B-9CE5-DA23D6B8770D}"/>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2" name="TextBox 1">
            <a:extLst>
              <a:ext uri="{FF2B5EF4-FFF2-40B4-BE49-F238E27FC236}">
                <a16:creationId xmlns:a16="http://schemas.microsoft.com/office/drawing/2014/main" id="{69F14ECD-93F4-4397-B3C6-BC1E28492E9B}"/>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Take Aways</a:t>
            </a:r>
          </a:p>
        </p:txBody>
      </p:sp>
      <p:sp>
        <p:nvSpPr>
          <p:cNvPr id="4" name="TextBox 3">
            <a:extLst>
              <a:ext uri="{FF2B5EF4-FFF2-40B4-BE49-F238E27FC236}">
                <a16:creationId xmlns:a16="http://schemas.microsoft.com/office/drawing/2014/main" id="{7600EE3C-53AC-6FC0-DFBE-A1EB1A58E8F4}"/>
              </a:ext>
            </a:extLst>
          </p:cNvPr>
          <p:cNvSpPr txBox="1"/>
          <p:nvPr/>
        </p:nvSpPr>
        <p:spPr>
          <a:xfrm>
            <a:off x="298695" y="3292714"/>
            <a:ext cx="6858839" cy="1766317"/>
          </a:xfrm>
          <a:prstGeom prst="rect">
            <a:avLst/>
          </a:prstGeom>
          <a:noFill/>
        </p:spPr>
        <p:txBody>
          <a:bodyPr wrap="square" rtlCol="0">
            <a:spAutoFit/>
          </a:bodyPr>
          <a:lstStyle/>
          <a:p>
            <a:pPr marR="0" lvl="0">
              <a:lnSpc>
                <a:spcPct val="115000"/>
              </a:lnSpc>
            </a:pPr>
            <a:r>
              <a:rPr lang="en-US" sz="2400" b="1" kern="100" dirty="0">
                <a:latin typeface="Vollkorn" panose="020B0604020202020204" charset="0"/>
                <a:ea typeface="Vollkorn" panose="020B0604020202020204" charset="0"/>
                <a:cs typeface="Times New Roman" panose="02020603050405020304" pitchFamily="18" charset="0"/>
              </a:rPr>
              <a:t>Trails strengthen neighborhood appeal, support stable, long term community value and encourage reinvestment while bringing benefits to residents without undue burdens for existing residents. </a:t>
            </a:r>
          </a:p>
        </p:txBody>
      </p:sp>
      <p:sp>
        <p:nvSpPr>
          <p:cNvPr id="7" name="TextBox 6">
            <a:extLst>
              <a:ext uri="{FF2B5EF4-FFF2-40B4-BE49-F238E27FC236}">
                <a16:creationId xmlns:a16="http://schemas.microsoft.com/office/drawing/2014/main" id="{F9D1ABD7-4D3E-AEC4-BFBB-806C1CE8F46A}"/>
              </a:ext>
            </a:extLst>
          </p:cNvPr>
          <p:cNvSpPr txBox="1"/>
          <p:nvPr/>
        </p:nvSpPr>
        <p:spPr>
          <a:xfrm>
            <a:off x="163753" y="924098"/>
            <a:ext cx="7252031" cy="2123658"/>
          </a:xfrm>
          <a:prstGeom prst="rect">
            <a:avLst/>
          </a:prstGeom>
          <a:noFill/>
        </p:spPr>
        <p:txBody>
          <a:bodyPr wrap="square" rtlCol="0">
            <a:spAutoFit/>
          </a:bodyPr>
          <a:lstStyle/>
          <a:p>
            <a:pPr algn="ctr"/>
            <a:r>
              <a:rPr lang="en-US" sz="4400" b="1" u="sng" dirty="0">
                <a:latin typeface="Vollkorn" panose="020B0604020202020204" charset="0"/>
                <a:ea typeface="Vollkorn" panose="020B0604020202020204" charset="0"/>
              </a:rPr>
              <a:t>Trails Contribute to Higher Perceived Property Values and Community Attractiveness</a:t>
            </a:r>
          </a:p>
        </p:txBody>
      </p:sp>
      <p:pic>
        <p:nvPicPr>
          <p:cNvPr id="9" name="Picture 8">
            <a:extLst>
              <a:ext uri="{FF2B5EF4-FFF2-40B4-BE49-F238E27FC236}">
                <a16:creationId xmlns:a16="http://schemas.microsoft.com/office/drawing/2014/main" id="{6CA9273E-5B35-471E-BDFD-DBF43DDE25AD}"/>
              </a:ext>
            </a:extLst>
          </p:cNvPr>
          <p:cNvPicPr>
            <a:picLocks noChangeAspect="1"/>
          </p:cNvPicPr>
          <p:nvPr/>
        </p:nvPicPr>
        <p:blipFill>
          <a:blip r:embed="rId3"/>
          <a:stretch>
            <a:fillRect/>
          </a:stretch>
        </p:blipFill>
        <p:spPr>
          <a:xfrm>
            <a:off x="7337329" y="1855419"/>
            <a:ext cx="4555976" cy="3416981"/>
          </a:xfrm>
          <a:prstGeom prst="rect">
            <a:avLst/>
          </a:prstGeom>
        </p:spPr>
      </p:pic>
    </p:spTree>
    <p:extLst>
      <p:ext uri="{BB962C8B-B14F-4D97-AF65-F5344CB8AC3E}">
        <p14:creationId xmlns:p14="http://schemas.microsoft.com/office/powerpoint/2010/main" val="2892063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9423D-71D6-51D7-E58F-D3853789992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E6F3620-2992-697D-E8EA-155CD7472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D3AE4929-F51A-89B7-A940-3B9F7741A0EF}"/>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2" name="TextBox 1">
            <a:extLst>
              <a:ext uri="{FF2B5EF4-FFF2-40B4-BE49-F238E27FC236}">
                <a16:creationId xmlns:a16="http://schemas.microsoft.com/office/drawing/2014/main" id="{FF2FD814-8C71-4BD4-5EC8-F83B700AE984}"/>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Take Aways</a:t>
            </a:r>
          </a:p>
        </p:txBody>
      </p:sp>
      <p:sp>
        <p:nvSpPr>
          <p:cNvPr id="4" name="TextBox 3">
            <a:extLst>
              <a:ext uri="{FF2B5EF4-FFF2-40B4-BE49-F238E27FC236}">
                <a16:creationId xmlns:a16="http://schemas.microsoft.com/office/drawing/2014/main" id="{27F0A458-9F28-8B87-60B7-556C0933AE78}"/>
              </a:ext>
            </a:extLst>
          </p:cNvPr>
          <p:cNvSpPr txBox="1"/>
          <p:nvPr/>
        </p:nvSpPr>
        <p:spPr>
          <a:xfrm>
            <a:off x="298695" y="2529428"/>
            <a:ext cx="6858839" cy="2191049"/>
          </a:xfrm>
          <a:prstGeom prst="rect">
            <a:avLst/>
          </a:prstGeom>
          <a:noFill/>
        </p:spPr>
        <p:txBody>
          <a:bodyPr wrap="square" rtlCol="0">
            <a:spAutoFit/>
          </a:bodyPr>
          <a:lstStyle/>
          <a:p>
            <a:pPr marR="0" lvl="0">
              <a:lnSpc>
                <a:spcPct val="115000"/>
              </a:lnSpc>
            </a:pPr>
            <a:r>
              <a:rPr lang="en-US" sz="2400" b="1" kern="100" dirty="0">
                <a:latin typeface="Vollkorn" panose="020B0604020202020204" charset="0"/>
                <a:ea typeface="Vollkorn" panose="020B0604020202020204" charset="0"/>
                <a:cs typeface="Times New Roman" panose="02020603050405020304" pitchFamily="18" charset="0"/>
              </a:rPr>
              <a:t>West Virginia’s trail community is passionate and committed, but efforts are fragmented. There is a clear opportunity for a statewide leadership to align priorities, coordinate investment, and build a unified, statewide approach that maximizes impact.</a:t>
            </a:r>
          </a:p>
        </p:txBody>
      </p:sp>
      <p:sp>
        <p:nvSpPr>
          <p:cNvPr id="7" name="TextBox 6">
            <a:extLst>
              <a:ext uri="{FF2B5EF4-FFF2-40B4-BE49-F238E27FC236}">
                <a16:creationId xmlns:a16="http://schemas.microsoft.com/office/drawing/2014/main" id="{3817E440-83EF-1036-08DE-B8FEC542AC29}"/>
              </a:ext>
            </a:extLst>
          </p:cNvPr>
          <p:cNvSpPr txBox="1"/>
          <p:nvPr/>
        </p:nvSpPr>
        <p:spPr>
          <a:xfrm>
            <a:off x="1" y="924098"/>
            <a:ext cx="7531306" cy="1446550"/>
          </a:xfrm>
          <a:prstGeom prst="rect">
            <a:avLst/>
          </a:prstGeom>
          <a:noFill/>
        </p:spPr>
        <p:txBody>
          <a:bodyPr wrap="square" rtlCol="0">
            <a:spAutoFit/>
          </a:bodyPr>
          <a:lstStyle/>
          <a:p>
            <a:pPr algn="ctr"/>
            <a:r>
              <a:rPr lang="en-US" sz="4400" b="1" u="sng" dirty="0">
                <a:latin typeface="Vollkorn" panose="020B0604020202020204" charset="0"/>
                <a:ea typeface="Vollkorn" panose="020B0604020202020204" charset="0"/>
              </a:rPr>
              <a:t>Statewide Leadership Is Needed to Unlock Full Potential</a:t>
            </a:r>
          </a:p>
        </p:txBody>
      </p:sp>
      <p:pic>
        <p:nvPicPr>
          <p:cNvPr id="9" name="Picture 8">
            <a:extLst>
              <a:ext uri="{FF2B5EF4-FFF2-40B4-BE49-F238E27FC236}">
                <a16:creationId xmlns:a16="http://schemas.microsoft.com/office/drawing/2014/main" id="{CB30D233-A118-79F7-5E9A-48F677F667C9}"/>
              </a:ext>
            </a:extLst>
          </p:cNvPr>
          <p:cNvPicPr>
            <a:picLocks noChangeAspect="1"/>
          </p:cNvPicPr>
          <p:nvPr/>
        </p:nvPicPr>
        <p:blipFill>
          <a:blip r:embed="rId3"/>
          <a:srcRect l="40065" t="4800" r="8155" b="6933"/>
          <a:stretch>
            <a:fillRect/>
          </a:stretch>
        </p:blipFill>
        <p:spPr>
          <a:xfrm>
            <a:off x="7761992" y="1010689"/>
            <a:ext cx="4035570" cy="4590288"/>
          </a:xfrm>
          <a:prstGeom prst="rect">
            <a:avLst/>
          </a:prstGeom>
        </p:spPr>
      </p:pic>
    </p:spTree>
    <p:extLst>
      <p:ext uri="{BB962C8B-B14F-4D97-AF65-F5344CB8AC3E}">
        <p14:creationId xmlns:p14="http://schemas.microsoft.com/office/powerpoint/2010/main" val="923711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97C52-A7C7-DED1-78C6-2A85EACA078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A66196E-318A-1B23-0ED6-B67F5FB07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674371BF-F838-24D5-4DBA-97E340BC7A52}"/>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2" name="TextBox 1">
            <a:extLst>
              <a:ext uri="{FF2B5EF4-FFF2-40B4-BE49-F238E27FC236}">
                <a16:creationId xmlns:a16="http://schemas.microsoft.com/office/drawing/2014/main" id="{CFCCA6BE-FC76-C408-FD0E-68606A7E3DD0}"/>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Take Aways</a:t>
            </a:r>
          </a:p>
        </p:txBody>
      </p:sp>
      <p:sp>
        <p:nvSpPr>
          <p:cNvPr id="7" name="TextBox 6">
            <a:extLst>
              <a:ext uri="{FF2B5EF4-FFF2-40B4-BE49-F238E27FC236}">
                <a16:creationId xmlns:a16="http://schemas.microsoft.com/office/drawing/2014/main" id="{F05EF6FB-F234-E23E-1C01-E173799C6BA5}"/>
              </a:ext>
            </a:extLst>
          </p:cNvPr>
          <p:cNvSpPr txBox="1"/>
          <p:nvPr/>
        </p:nvSpPr>
        <p:spPr>
          <a:xfrm>
            <a:off x="896112" y="1408176"/>
            <a:ext cx="4764024" cy="2123658"/>
          </a:xfrm>
          <a:prstGeom prst="rect">
            <a:avLst/>
          </a:prstGeom>
          <a:noFill/>
        </p:spPr>
        <p:txBody>
          <a:bodyPr wrap="square" rtlCol="0">
            <a:spAutoFit/>
          </a:bodyPr>
          <a:lstStyle/>
          <a:p>
            <a:r>
              <a:rPr lang="en-US" sz="4400" b="1" dirty="0">
                <a:latin typeface="Vollkorn" panose="020B0604020202020204" charset="0"/>
                <a:ea typeface="Vollkorn" panose="020B0604020202020204" charset="0"/>
              </a:rPr>
              <a:t>The Most Common Term We Heard:</a:t>
            </a:r>
          </a:p>
          <a:p>
            <a:r>
              <a:rPr lang="en-US" sz="4400" b="1" u="sng" dirty="0">
                <a:latin typeface="Vollkorn" panose="020B0604020202020204" charset="0"/>
                <a:ea typeface="Vollkorn" panose="020B0604020202020204" charset="0"/>
              </a:rPr>
              <a:t>Connection</a:t>
            </a:r>
          </a:p>
        </p:txBody>
      </p:sp>
      <p:pic>
        <p:nvPicPr>
          <p:cNvPr id="8" name="Picture 7">
            <a:extLst>
              <a:ext uri="{FF2B5EF4-FFF2-40B4-BE49-F238E27FC236}">
                <a16:creationId xmlns:a16="http://schemas.microsoft.com/office/drawing/2014/main" id="{3E7DB1FE-E9D6-8953-EC69-FEE439D2C910}"/>
              </a:ext>
            </a:extLst>
          </p:cNvPr>
          <p:cNvPicPr>
            <a:picLocks noChangeAspect="1"/>
          </p:cNvPicPr>
          <p:nvPr/>
        </p:nvPicPr>
        <p:blipFill>
          <a:blip r:embed="rId3"/>
          <a:stretch>
            <a:fillRect/>
          </a:stretch>
        </p:blipFill>
        <p:spPr>
          <a:xfrm>
            <a:off x="5790723" y="1593945"/>
            <a:ext cx="5505165" cy="3670110"/>
          </a:xfrm>
          <a:prstGeom prst="rect">
            <a:avLst/>
          </a:prstGeom>
        </p:spPr>
      </p:pic>
    </p:spTree>
    <p:extLst>
      <p:ext uri="{BB962C8B-B14F-4D97-AF65-F5344CB8AC3E}">
        <p14:creationId xmlns:p14="http://schemas.microsoft.com/office/powerpoint/2010/main" val="3434770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E1B9F-5268-1024-CE59-8393806BFF9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F384979-E45B-924F-A10E-92C3D1F50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pic>
        <p:nvPicPr>
          <p:cNvPr id="1026" name="Picture 2" descr="The image depicts a map illustrating the Interstate Human Trails Coalition (IHTC) network in West Virginia, Pennsylvania, Ohio, and New York, featuring existing and planned trails such as the GAP Trail, Sheepskin Trail, Mon River Rail-Trail, and others, with a focus on connecting Pittsburgh to Parkersburg.&#10;&#10;AI-generated content may be incorrect.">
            <a:extLst>
              <a:ext uri="{FF2B5EF4-FFF2-40B4-BE49-F238E27FC236}">
                <a16:creationId xmlns:a16="http://schemas.microsoft.com/office/drawing/2014/main" id="{81284D34-E23B-F725-E49D-CAD7F6C69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808" y="321225"/>
            <a:ext cx="5162359" cy="62155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7C641A-5C02-1F9C-1807-9E47C5B1143E}"/>
              </a:ext>
            </a:extLst>
          </p:cNvPr>
          <p:cNvSpPr txBox="1"/>
          <p:nvPr/>
        </p:nvSpPr>
        <p:spPr>
          <a:xfrm>
            <a:off x="298695" y="828644"/>
            <a:ext cx="5797305" cy="4314707"/>
          </a:xfrm>
          <a:prstGeom prst="rect">
            <a:avLst/>
          </a:prstGeom>
          <a:noFill/>
        </p:spPr>
        <p:txBody>
          <a:bodyPr wrap="square" rtlCol="0">
            <a:spAutoFit/>
          </a:bodyPr>
          <a:lstStyle/>
          <a:p>
            <a:pPr marL="342900" marR="0" lvl="0" indent="-34290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232 Miles – Charleston to Morgantown</a:t>
            </a:r>
          </a:p>
          <a:p>
            <a:pPr marL="342900" marR="0" lvl="0" indent="-34290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60% is currently public trail</a:t>
            </a:r>
          </a:p>
          <a:p>
            <a:pPr marL="342900" marR="0" lvl="0" indent="-34290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29% of gaps have an identified corridor</a:t>
            </a:r>
          </a:p>
          <a:p>
            <a:pPr marL="342900" marR="0" lvl="0" indent="-34290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Only 25 miles need to identify a route</a:t>
            </a:r>
          </a:p>
          <a:p>
            <a:pPr marL="342900" marR="0" lvl="0" indent="-34290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Current CDS – 6 miles connecting Gassaway to Sutton</a:t>
            </a:r>
          </a:p>
          <a:p>
            <a:pPr marL="342900" marR="0" lvl="0" indent="-342900">
              <a:lnSpc>
                <a:spcPct val="115000"/>
              </a:lnSpc>
              <a:buFont typeface="Arial" panose="020B0604020202020204" pitchFamily="34" charset="0"/>
              <a:buChar char="•"/>
            </a:pPr>
            <a:r>
              <a:rPr lang="en-US" sz="2400" b="1" kern="100" dirty="0">
                <a:latin typeface="Vollkorn" panose="020B0604020202020204" charset="0"/>
                <a:ea typeface="Vollkorn" panose="020B0604020202020204" charset="0"/>
                <a:cs typeface="Times New Roman" panose="02020603050405020304" pitchFamily="18" charset="0"/>
              </a:rPr>
              <a:t>Harrison, Lewis, Braxton, Kanawha Counties and Fairmont are actively closing gaps</a:t>
            </a:r>
          </a:p>
          <a:p>
            <a:pPr marR="0" lvl="0">
              <a:lnSpc>
                <a:spcPct val="115000"/>
              </a:lnSpc>
            </a:pPr>
            <a:endParaRPr lang="en-US" sz="2400" b="1" kern="100" dirty="0">
              <a:latin typeface="Vollkorn" panose="020B0604020202020204" charset="0"/>
              <a:ea typeface="Vollkorn" panose="020B0604020202020204" charset="0"/>
              <a:cs typeface="Times New Roman" panose="02020603050405020304" pitchFamily="18" charset="0"/>
            </a:endParaRPr>
          </a:p>
        </p:txBody>
      </p:sp>
    </p:spTree>
    <p:extLst>
      <p:ext uri="{BB962C8B-B14F-4D97-AF65-F5344CB8AC3E}">
        <p14:creationId xmlns:p14="http://schemas.microsoft.com/office/powerpoint/2010/main" val="2979689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5FEA8-A70B-6FB2-31DF-9690715EC2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B1063-9A46-F631-A959-E686DC152994}"/>
              </a:ext>
            </a:extLst>
          </p:cNvPr>
          <p:cNvSpPr>
            <a:spLocks noGrp="1"/>
          </p:cNvSpPr>
          <p:nvPr>
            <p:ph type="ctrTitle"/>
          </p:nvPr>
        </p:nvSpPr>
        <p:spPr>
          <a:xfrm>
            <a:off x="545592" y="967074"/>
            <a:ext cx="3834384" cy="3787806"/>
          </a:xfrm>
        </p:spPr>
        <p:txBody>
          <a:bodyPr>
            <a:noAutofit/>
          </a:bodyPr>
          <a:lstStyle/>
          <a:p>
            <a:r>
              <a:rPr lang="en-US" sz="2800" dirty="0">
                <a:solidFill>
                  <a:srgbClr val="635352"/>
                </a:solidFill>
                <a:latin typeface="Vollkorn"/>
                <a:ea typeface="Vollkorn"/>
                <a:sym typeface="Vollkorn"/>
              </a:rPr>
              <a:t>West Virginia’s current statewide trails plan = 25 years old. </a:t>
            </a:r>
            <a:br>
              <a:rPr lang="en-US" sz="2800" dirty="0">
                <a:solidFill>
                  <a:srgbClr val="635352"/>
                </a:solidFill>
                <a:latin typeface="Vollkorn"/>
                <a:ea typeface="Vollkorn"/>
                <a:sym typeface="Vollkorn"/>
              </a:rPr>
            </a:br>
            <a:r>
              <a:rPr lang="en-US" sz="2800" dirty="0">
                <a:solidFill>
                  <a:srgbClr val="635352"/>
                </a:solidFill>
                <a:latin typeface="Vollkorn"/>
                <a:ea typeface="Vollkorn"/>
                <a:sym typeface="Vollkorn"/>
              </a:rPr>
              <a:t> </a:t>
            </a:r>
            <a:br>
              <a:rPr lang="en-US" sz="2800" dirty="0">
                <a:solidFill>
                  <a:srgbClr val="635352"/>
                </a:solidFill>
                <a:latin typeface="Vollkorn"/>
                <a:ea typeface="Vollkorn"/>
                <a:sym typeface="Vollkorn"/>
              </a:rPr>
            </a:br>
            <a:r>
              <a:rPr lang="en-US" sz="2800" dirty="0">
                <a:solidFill>
                  <a:srgbClr val="635352"/>
                </a:solidFill>
                <a:latin typeface="Vollkorn"/>
                <a:ea typeface="Vollkorn"/>
                <a:sym typeface="Vollkorn"/>
              </a:rPr>
              <a:t>How do we build a new plan?</a:t>
            </a:r>
            <a:br>
              <a:rPr lang="en-US" sz="2800" dirty="0">
                <a:solidFill>
                  <a:srgbClr val="635352"/>
                </a:solidFill>
                <a:latin typeface="Vollkorn"/>
                <a:ea typeface="Vollkorn"/>
                <a:sym typeface="Vollkorn"/>
              </a:rPr>
            </a:br>
            <a:br>
              <a:rPr lang="en-US" sz="2800" dirty="0">
                <a:solidFill>
                  <a:srgbClr val="635352"/>
                </a:solidFill>
                <a:latin typeface="Vollkorn"/>
                <a:ea typeface="Vollkorn"/>
                <a:sym typeface="Vollkorn"/>
              </a:rPr>
            </a:br>
            <a:r>
              <a:rPr lang="en-US" sz="2800" dirty="0">
                <a:solidFill>
                  <a:srgbClr val="635352"/>
                </a:solidFill>
                <a:latin typeface="Vollkorn"/>
                <a:ea typeface="Vollkorn"/>
                <a:sym typeface="Vollkorn"/>
              </a:rPr>
              <a:t>Garner Support?</a:t>
            </a:r>
            <a:br>
              <a:rPr lang="en-US" sz="2800" dirty="0">
                <a:solidFill>
                  <a:srgbClr val="635352"/>
                </a:solidFill>
                <a:latin typeface="Vollkorn"/>
                <a:ea typeface="Vollkorn"/>
                <a:sym typeface="Vollkorn"/>
              </a:rPr>
            </a:br>
            <a:endParaRPr lang="en-US" sz="2800" dirty="0"/>
          </a:p>
        </p:txBody>
      </p:sp>
      <p:pic>
        <p:nvPicPr>
          <p:cNvPr id="5" name="Picture 4">
            <a:extLst>
              <a:ext uri="{FF2B5EF4-FFF2-40B4-BE49-F238E27FC236}">
                <a16:creationId xmlns:a16="http://schemas.microsoft.com/office/drawing/2014/main" id="{DAF265AA-F7B5-4223-BC0E-0213A0D84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7074FD8E-8254-398A-A69D-BB5954656AD5}"/>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pic>
        <p:nvPicPr>
          <p:cNvPr id="8" name="Picture 7">
            <a:extLst>
              <a:ext uri="{FF2B5EF4-FFF2-40B4-BE49-F238E27FC236}">
                <a16:creationId xmlns:a16="http://schemas.microsoft.com/office/drawing/2014/main" id="{6146B83F-1613-4CA7-5972-1F8FA3B933D9}"/>
              </a:ext>
            </a:extLst>
          </p:cNvPr>
          <p:cNvPicPr>
            <a:picLocks noChangeAspect="1"/>
          </p:cNvPicPr>
          <p:nvPr/>
        </p:nvPicPr>
        <p:blipFill>
          <a:blip r:embed="rId3"/>
          <a:stretch>
            <a:fillRect/>
          </a:stretch>
        </p:blipFill>
        <p:spPr>
          <a:xfrm>
            <a:off x="4840321" y="786384"/>
            <a:ext cx="6961535" cy="4645152"/>
          </a:xfrm>
          <a:prstGeom prst="rect">
            <a:avLst/>
          </a:prstGeom>
        </p:spPr>
      </p:pic>
    </p:spTree>
    <p:extLst>
      <p:ext uri="{BB962C8B-B14F-4D97-AF65-F5344CB8AC3E}">
        <p14:creationId xmlns:p14="http://schemas.microsoft.com/office/powerpoint/2010/main" val="2767083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6F3B5-47F3-AE5D-AFF3-E7D22EAEF5D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D00469B-85E4-0EAE-6C8C-C466B5266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3" name="TextBox 2">
            <a:extLst>
              <a:ext uri="{FF2B5EF4-FFF2-40B4-BE49-F238E27FC236}">
                <a16:creationId xmlns:a16="http://schemas.microsoft.com/office/drawing/2014/main" id="{06B5663E-FF4B-2A51-AB18-40DF92416C13}"/>
              </a:ext>
            </a:extLst>
          </p:cNvPr>
          <p:cNvSpPr txBox="1"/>
          <p:nvPr/>
        </p:nvSpPr>
        <p:spPr>
          <a:xfrm>
            <a:off x="387858" y="764636"/>
            <a:ext cx="5797305" cy="3889976"/>
          </a:xfrm>
          <a:prstGeom prst="rect">
            <a:avLst/>
          </a:prstGeom>
          <a:noFill/>
        </p:spPr>
        <p:txBody>
          <a:bodyPr wrap="square" rtlCol="0">
            <a:spAutoFit/>
          </a:bodyPr>
          <a:lstStyle/>
          <a:p>
            <a:pPr marR="0" lvl="0">
              <a:lnSpc>
                <a:spcPct val="115000"/>
              </a:lnSpc>
            </a:pPr>
            <a:endParaRPr lang="en-US" sz="2400" b="1" kern="100" dirty="0">
              <a:latin typeface="Vollkorn" panose="020B0604020202020204" charset="0"/>
              <a:ea typeface="Vollkorn" panose="020B0604020202020204" charset="0"/>
              <a:cs typeface="Times New Roman" panose="02020603050405020304" pitchFamily="18" charset="0"/>
            </a:endParaRPr>
          </a:p>
          <a:p>
            <a:pPr marR="0" lvl="0">
              <a:lnSpc>
                <a:spcPct val="115000"/>
              </a:lnSpc>
            </a:pPr>
            <a:r>
              <a:rPr lang="en-US" sz="2400" b="1" kern="100" dirty="0">
                <a:latin typeface="Vollkorn" panose="020B0604020202020204" charset="0"/>
                <a:ea typeface="Vollkorn" panose="020B0604020202020204" charset="0"/>
                <a:cs typeface="Times New Roman" panose="02020603050405020304" pitchFamily="18" charset="0"/>
              </a:rPr>
              <a:t>Harrison, Lewis, Braxton, Kanawha Counties and Fairmont are actively closing gaps</a:t>
            </a:r>
          </a:p>
          <a:p>
            <a:pPr marR="0" lvl="0">
              <a:lnSpc>
                <a:spcPct val="115000"/>
              </a:lnSpc>
            </a:pPr>
            <a:endParaRPr lang="en-US" sz="2400" b="1" kern="100" dirty="0">
              <a:latin typeface="Vollkorn" panose="020B0604020202020204" charset="0"/>
              <a:ea typeface="Vollkorn" panose="020B0604020202020204" charset="0"/>
              <a:cs typeface="Times New Roman" panose="02020603050405020304" pitchFamily="18" charset="0"/>
            </a:endParaRPr>
          </a:p>
          <a:p>
            <a:pPr marR="0" lvl="0">
              <a:lnSpc>
                <a:spcPct val="115000"/>
              </a:lnSpc>
            </a:pPr>
            <a:r>
              <a:rPr lang="en-US" sz="2400" b="1" kern="100" dirty="0">
                <a:latin typeface="Vollkorn" panose="020B0604020202020204" charset="0"/>
                <a:ea typeface="Vollkorn" panose="020B0604020202020204" charset="0"/>
                <a:cs typeface="Times New Roman" panose="02020603050405020304" pitchFamily="18" charset="0"/>
              </a:rPr>
              <a:t>RTC selected Lewis and Braxton Counties for a Trail Nation Accelerator - to help communities plan, connect and activate multiuse trail networks that serve people and places equitably. </a:t>
            </a:r>
          </a:p>
        </p:txBody>
      </p:sp>
      <p:pic>
        <p:nvPicPr>
          <p:cNvPr id="2050" name="Picture 2" descr="The image depicts a promotional poster for the Lewis County Trail System Initiative, featuring a map highlighting various trails and natural attractions within Lewis County, West Virginia, such as Stonewall Dam, Jackson's Mill, and Weston, aiming to enhance community connectivity and promote outdoor activities.&#10;&#10;AI-generated content may be incorrect.">
            <a:extLst>
              <a:ext uri="{FF2B5EF4-FFF2-40B4-BE49-F238E27FC236}">
                <a16:creationId xmlns:a16="http://schemas.microsoft.com/office/drawing/2014/main" id="{D60BE246-599B-D2C5-C69A-3D6ACB7A3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642"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85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80240-0F2B-E3BB-DED7-E43880CA930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CE7C1F2-8DED-78CA-6A89-EAFF5A392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BBAA765B-047A-66DA-8E66-10EDC17E9D41}"/>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2" name="TextBox 1">
            <a:extLst>
              <a:ext uri="{FF2B5EF4-FFF2-40B4-BE49-F238E27FC236}">
                <a16:creationId xmlns:a16="http://schemas.microsoft.com/office/drawing/2014/main" id="{7633A509-6D24-88C2-75D8-5CEC3261D25A}"/>
              </a:ext>
            </a:extLst>
          </p:cNvPr>
          <p:cNvSpPr txBox="1"/>
          <p:nvPr/>
        </p:nvSpPr>
        <p:spPr>
          <a:xfrm>
            <a:off x="163753" y="93101"/>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Surface Transportation Reauthorization </a:t>
            </a:r>
          </a:p>
        </p:txBody>
      </p:sp>
      <p:sp>
        <p:nvSpPr>
          <p:cNvPr id="7" name="TextBox 6">
            <a:extLst>
              <a:ext uri="{FF2B5EF4-FFF2-40B4-BE49-F238E27FC236}">
                <a16:creationId xmlns:a16="http://schemas.microsoft.com/office/drawing/2014/main" id="{F76961A9-49C8-9A65-DA5E-115F6B31BC2A}"/>
              </a:ext>
            </a:extLst>
          </p:cNvPr>
          <p:cNvSpPr txBox="1"/>
          <p:nvPr/>
        </p:nvSpPr>
        <p:spPr>
          <a:xfrm>
            <a:off x="298695" y="1056673"/>
            <a:ext cx="5129784" cy="707886"/>
          </a:xfrm>
          <a:prstGeom prst="rect">
            <a:avLst/>
          </a:prstGeom>
          <a:noFill/>
        </p:spPr>
        <p:txBody>
          <a:bodyPr wrap="square" rtlCol="0">
            <a:spAutoFit/>
          </a:bodyPr>
          <a:lstStyle/>
          <a:p>
            <a:r>
              <a:rPr lang="en-US" sz="4000" b="1" dirty="0">
                <a:latin typeface="Vollkorn" panose="020B0604020202020204" charset="0"/>
                <a:ea typeface="Vollkorn" panose="020B0604020202020204" charset="0"/>
              </a:rPr>
              <a:t>Current House Version </a:t>
            </a:r>
            <a:endParaRPr lang="en-US" sz="4000" b="1" u="sng" dirty="0">
              <a:latin typeface="Vollkorn" panose="020B0604020202020204" charset="0"/>
              <a:ea typeface="Vollkorn" panose="020B0604020202020204" charset="0"/>
            </a:endParaRPr>
          </a:p>
        </p:txBody>
      </p:sp>
      <p:sp>
        <p:nvSpPr>
          <p:cNvPr id="3" name="TextBox 2">
            <a:extLst>
              <a:ext uri="{FF2B5EF4-FFF2-40B4-BE49-F238E27FC236}">
                <a16:creationId xmlns:a16="http://schemas.microsoft.com/office/drawing/2014/main" id="{C0D00758-F34C-608C-99B3-046FD75C1917}"/>
              </a:ext>
            </a:extLst>
          </p:cNvPr>
          <p:cNvSpPr txBox="1"/>
          <p:nvPr/>
        </p:nvSpPr>
        <p:spPr>
          <a:xfrm>
            <a:off x="5428479" y="1000013"/>
            <a:ext cx="6599767" cy="4801314"/>
          </a:xfrm>
          <a:prstGeom prst="rect">
            <a:avLst/>
          </a:prstGeom>
          <a:noFill/>
        </p:spPr>
        <p:txBody>
          <a:bodyPr wrap="square" rtlCol="0">
            <a:spAutoFit/>
          </a:bodyPr>
          <a:lstStyle/>
          <a:p>
            <a:pPr marL="285750" indent="-285750">
              <a:buFont typeface="Arial" panose="020B0604020202020204" pitchFamily="34" charset="0"/>
              <a:buChar char="•"/>
            </a:pPr>
            <a:r>
              <a:rPr lang="en-US" dirty="0"/>
              <a:t>Transportation Alternatives (TA) - In, but vulnerable.  Rollback of transfer protections makes it easier to shift funds. For states like WV, where TA and RTP are the only dedicated funding sources for active transportation, this introduces real risk to project delivery</a:t>
            </a:r>
          </a:p>
          <a:p>
            <a:endParaRPr lang="en-US" dirty="0"/>
          </a:p>
          <a:p>
            <a:pPr marL="285750" indent="-285750">
              <a:buFont typeface="Arial" panose="020B0604020202020204" pitchFamily="34" charset="0"/>
              <a:buChar char="•"/>
            </a:pPr>
            <a:r>
              <a:rPr lang="en-US" dirty="0"/>
              <a:t>Recreational Trails Program (RTP) – In, but not indexed to inflation.</a:t>
            </a:r>
          </a:p>
          <a:p>
            <a:endParaRPr lang="en-US" dirty="0"/>
          </a:p>
          <a:p>
            <a:pPr marL="285750" indent="-285750">
              <a:buFont typeface="Arial" panose="020B0604020202020204" pitchFamily="34" charset="0"/>
              <a:buChar char="•"/>
            </a:pPr>
            <a:r>
              <a:rPr lang="en-US" dirty="0"/>
              <a:t>Active Transportation Infrastructure Investment Program (ATIIP) - Out</a:t>
            </a:r>
          </a:p>
          <a:p>
            <a:endParaRPr lang="en-US" dirty="0"/>
          </a:p>
          <a:p>
            <a:pPr marL="285750" indent="-285750">
              <a:buFont typeface="Arial" panose="020B0604020202020204" pitchFamily="34" charset="0"/>
              <a:buChar char="•"/>
            </a:pPr>
            <a:r>
              <a:rPr lang="en-US" dirty="0"/>
              <a:t>Safe Streets and Roads for All - In</a:t>
            </a:r>
          </a:p>
          <a:p>
            <a:endParaRPr lang="en-US" dirty="0"/>
          </a:p>
          <a:p>
            <a:pPr marL="285750" indent="-285750">
              <a:buFont typeface="Arial" panose="020B0604020202020204" pitchFamily="34" charset="0"/>
              <a:buChar char="•"/>
            </a:pPr>
            <a:r>
              <a:rPr lang="en-US" dirty="0"/>
              <a:t>Surface Transportation Accelerator Grants – New but unproven. Currently lacks a structure that prioritizes multimodal, community-driven projects, raising concerns about whether trails, walking and biking projects will compete as successfully.</a:t>
            </a:r>
          </a:p>
        </p:txBody>
      </p:sp>
      <p:pic>
        <p:nvPicPr>
          <p:cNvPr id="9" name="Picture 8">
            <a:extLst>
              <a:ext uri="{FF2B5EF4-FFF2-40B4-BE49-F238E27FC236}">
                <a16:creationId xmlns:a16="http://schemas.microsoft.com/office/drawing/2014/main" id="{CFC13A8B-687C-2BD9-DB0B-B107A66AF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95" y="1836770"/>
            <a:ext cx="4856197" cy="3184459"/>
          </a:xfrm>
          <a:prstGeom prst="rect">
            <a:avLst/>
          </a:prstGeom>
        </p:spPr>
      </p:pic>
    </p:spTree>
    <p:extLst>
      <p:ext uri="{BB962C8B-B14F-4D97-AF65-F5344CB8AC3E}">
        <p14:creationId xmlns:p14="http://schemas.microsoft.com/office/powerpoint/2010/main" val="2007413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90" name="Google Shape;90;p1"/>
          <p:cNvPicPr preferRelativeResize="0"/>
          <p:nvPr/>
        </p:nvPicPr>
        <p:blipFill rotWithShape="1">
          <a:blip r:embed="rId3">
            <a:alphaModFix/>
          </a:blip>
          <a:srcRect/>
          <a:stretch/>
        </p:blipFill>
        <p:spPr>
          <a:xfrm>
            <a:off x="4845841" y="1201225"/>
            <a:ext cx="2500313" cy="2227775"/>
          </a:xfrm>
          <a:prstGeom prst="rect">
            <a:avLst/>
          </a:prstGeom>
          <a:noFill/>
          <a:ln>
            <a:noFill/>
          </a:ln>
        </p:spPr>
      </p:pic>
      <p:pic>
        <p:nvPicPr>
          <p:cNvPr id="91" name="Google Shape;91;p1"/>
          <p:cNvPicPr preferRelativeResize="0"/>
          <p:nvPr/>
        </p:nvPicPr>
        <p:blipFill rotWithShape="1">
          <a:blip r:embed="rId4">
            <a:alphaModFix/>
          </a:blip>
          <a:srcRect/>
          <a:stretch/>
        </p:blipFill>
        <p:spPr>
          <a:xfrm>
            <a:off x="0" y="1"/>
            <a:ext cx="12192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g3935bb4afa3_0_0"/>
          <p:cNvSpPr/>
          <p:nvPr/>
        </p:nvSpPr>
        <p:spPr>
          <a:xfrm>
            <a:off x="0" y="6331352"/>
            <a:ext cx="12192000" cy="526500"/>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 name="Google Shape;99;g3935bb4afa3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33</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graphicFrame>
        <p:nvGraphicFramePr>
          <p:cNvPr id="4" name="Chart 3">
            <a:extLst>
              <a:ext uri="{FF2B5EF4-FFF2-40B4-BE49-F238E27FC236}">
                <a16:creationId xmlns:a16="http://schemas.microsoft.com/office/drawing/2014/main" id="{FDA922CA-AB3C-96C6-C480-A933EA739718}"/>
              </a:ext>
            </a:extLst>
          </p:cNvPr>
          <p:cNvGraphicFramePr>
            <a:graphicFrameLocks/>
          </p:cNvGraphicFramePr>
          <p:nvPr/>
        </p:nvGraphicFramePr>
        <p:xfrm>
          <a:off x="5571067" y="1346200"/>
          <a:ext cx="5410200" cy="3496733"/>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F358E37E-CB3B-3FE5-1A0C-48D5F7626E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1632" y="0"/>
            <a:ext cx="9428629" cy="628575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
          <p:cNvPicPr preferRelativeResize="0"/>
          <p:nvPr/>
        </p:nvPicPr>
        <p:blipFill rotWithShape="1">
          <a:blip r:embed="rId3">
            <a:alphaModFix/>
          </a:blip>
          <a:srcRect/>
          <a:stretch/>
        </p:blipFill>
        <p:spPr>
          <a:xfrm>
            <a:off x="0" y="2358011"/>
            <a:ext cx="12192000" cy="3985840"/>
          </a:xfrm>
          <a:prstGeom prst="rect">
            <a:avLst/>
          </a:prstGeom>
          <a:noFill/>
          <a:ln>
            <a:noFill/>
          </a:ln>
        </p:spPr>
      </p:pic>
      <p:sp>
        <p:nvSpPr>
          <p:cNvPr id="107" name="Google Shape;107;p2"/>
          <p:cNvSpPr txBox="1">
            <a:spLocks noGrp="1"/>
          </p:cNvSpPr>
          <p:nvPr>
            <p:ph type="ctrTitle"/>
          </p:nvPr>
        </p:nvSpPr>
        <p:spPr>
          <a:xfrm>
            <a:off x="462000" y="150800"/>
            <a:ext cx="11268000" cy="701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Project Area</a:t>
            </a:r>
            <a:endParaRPr sz="3600" dirty="0">
              <a:latin typeface="Arial"/>
              <a:ea typeface="Arial"/>
              <a:cs typeface="Arial"/>
              <a:sym typeface="Arial"/>
            </a:endParaRPr>
          </a:p>
        </p:txBody>
      </p:sp>
      <p:sp>
        <p:nvSpPr>
          <p:cNvPr id="108" name="Google Shape;108;p2"/>
          <p:cNvSpPr/>
          <p:nvPr/>
        </p:nvSpPr>
        <p:spPr>
          <a:xfrm>
            <a:off x="0" y="6331352"/>
            <a:ext cx="12192000" cy="526648"/>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Google Shape;109;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34</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10" name="Google Shape;110;p2"/>
          <p:cNvSpPr txBox="1"/>
          <p:nvPr/>
        </p:nvSpPr>
        <p:spPr>
          <a:xfrm>
            <a:off x="261150" y="864999"/>
            <a:ext cx="11669700" cy="4062610"/>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600" b="0" i="0" u="none" strike="noStrike" kern="0" cap="none" spc="0" normalizeH="0" baseline="0" noProof="0" dirty="0">
                <a:ln>
                  <a:noFill/>
                </a:ln>
                <a:solidFill>
                  <a:srgbClr val="000000"/>
                </a:solidFill>
                <a:effectLst/>
                <a:uLnTx/>
                <a:uFillTx/>
                <a:latin typeface="Arial"/>
                <a:ea typeface="Arial"/>
                <a:cs typeface="Arial"/>
                <a:sym typeface="Arial"/>
              </a:rPr>
              <a:t>The P2P Corridor is made up of </a:t>
            </a:r>
            <a:r>
              <a:rPr kumimoji="0" lang="en-US" sz="2600" b="0" i="0" u="none" strike="noStrike" kern="0" cap="none" spc="0" normalizeH="0" baseline="0" noProof="0" dirty="0">
                <a:ln>
                  <a:noFill/>
                </a:ln>
                <a:solidFill>
                  <a:srgbClr val="000000"/>
                </a:solidFill>
                <a:effectLst/>
                <a:uLnTx/>
                <a:uFillTx/>
                <a:latin typeface="Arial"/>
                <a:cs typeface="Arial"/>
                <a:sym typeface="Arial"/>
              </a:rPr>
              <a:t>six</a:t>
            </a:r>
            <a:r>
              <a:rPr kumimoji="0" lang="en-US" sz="2600" b="0" i="0" u="none" strike="noStrike" kern="0" cap="none" spc="0" normalizeH="0" baseline="0" noProof="0" dirty="0">
                <a:ln>
                  <a:noFill/>
                </a:ln>
                <a:solidFill>
                  <a:srgbClr val="000000"/>
                </a:solidFill>
                <a:effectLst/>
                <a:uLnTx/>
                <a:uFillTx/>
                <a:latin typeface="Arial"/>
                <a:ea typeface="Arial"/>
                <a:cs typeface="Arial"/>
                <a:sym typeface="Arial"/>
              </a:rPr>
              <a:t> trails spanning </a:t>
            </a:r>
            <a:r>
              <a:rPr kumimoji="0" lang="en-US" sz="2600" b="0" i="0" u="none" strike="noStrike" kern="0" cap="none" spc="0" normalizeH="0" baseline="0" noProof="0" dirty="0">
                <a:ln>
                  <a:noFill/>
                </a:ln>
                <a:solidFill>
                  <a:srgbClr val="000000"/>
                </a:solidFill>
                <a:effectLst/>
                <a:uLnTx/>
                <a:uFillTx/>
                <a:latin typeface="Arial"/>
                <a:cs typeface="Arial"/>
                <a:sym typeface="Arial"/>
              </a:rPr>
              <a:t>seven</a:t>
            </a:r>
            <a:r>
              <a:rPr kumimoji="0" lang="en-US" sz="2600" b="0" i="0" u="none" strike="noStrike" kern="0" cap="none" spc="0" normalizeH="0" baseline="0" noProof="0" dirty="0">
                <a:ln>
                  <a:noFill/>
                </a:ln>
                <a:solidFill>
                  <a:srgbClr val="000000"/>
                </a:solidFill>
                <a:effectLst/>
                <a:uLnTx/>
                <a:uFillTx/>
                <a:latin typeface="Arial"/>
                <a:ea typeface="Arial"/>
                <a:cs typeface="Arial"/>
                <a:sym typeface="Arial"/>
              </a:rPr>
              <a:t> counties across West Virginia and Pennsylvania: </a:t>
            </a:r>
            <a:endParaRPr kumimoji="0" sz="2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600" b="0" i="0" u="none" strike="noStrike" kern="0" cap="none" spc="0" normalizeH="0" baseline="0" noProof="0" dirty="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600" b="0" i="0" u="none" strike="noStrike" kern="0" cap="none" spc="0" normalizeH="0" baseline="0" noProof="0" dirty="0">
                <a:ln>
                  <a:noFill/>
                </a:ln>
                <a:solidFill>
                  <a:srgbClr val="000000"/>
                </a:solidFill>
                <a:effectLst/>
                <a:uLnTx/>
                <a:uFillTx/>
                <a:latin typeface="Arial"/>
                <a:ea typeface="Arial"/>
                <a:cs typeface="Arial"/>
                <a:sym typeface="Arial"/>
              </a:rPr>
              <a:t>North Bend Rail-Trail</a:t>
            </a:r>
            <a:endParaRPr kumimoji="0" sz="2600" b="0" i="0" u="none" strike="noStrike" kern="0" cap="none" spc="0" normalizeH="0" baseline="0" noProof="0" dirty="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600" b="0" i="0" u="none" strike="noStrike" kern="0" cap="none" spc="0" normalizeH="0" baseline="0" noProof="0" dirty="0">
                <a:ln>
                  <a:noFill/>
                </a:ln>
                <a:solidFill>
                  <a:srgbClr val="000000"/>
                </a:solidFill>
                <a:effectLst/>
                <a:uLnTx/>
                <a:uFillTx/>
                <a:latin typeface="Arial"/>
                <a:ea typeface="Arial"/>
                <a:cs typeface="Arial"/>
                <a:sym typeface="Arial"/>
              </a:rPr>
              <a:t>Harrison North Rail-Trail</a:t>
            </a:r>
            <a:endParaRPr kumimoji="0" sz="2600" b="0" i="0" u="none" strike="noStrike" kern="0" cap="none" spc="0" normalizeH="0" baseline="0" noProof="0" dirty="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600" b="0" i="0" u="none" strike="noStrike" kern="0" cap="none" spc="0" normalizeH="0" baseline="0" noProof="0" dirty="0">
                <a:ln>
                  <a:noFill/>
                </a:ln>
                <a:solidFill>
                  <a:srgbClr val="000000"/>
                </a:solidFill>
                <a:effectLst/>
                <a:uLnTx/>
                <a:uFillTx/>
                <a:latin typeface="Arial"/>
                <a:ea typeface="Arial"/>
                <a:cs typeface="Arial"/>
                <a:sym typeface="Arial"/>
              </a:rPr>
              <a:t>West Fork River Trail</a:t>
            </a:r>
            <a:endParaRPr kumimoji="0" sz="2600" b="0" i="0" u="none" strike="noStrike" kern="0" cap="none" spc="0" normalizeH="0" baseline="0" noProof="0" dirty="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600" b="0" i="0" u="none" strike="noStrike" kern="0" cap="none" spc="0" normalizeH="0" baseline="0" noProof="0" dirty="0" err="1">
                <a:ln>
                  <a:noFill/>
                </a:ln>
                <a:solidFill>
                  <a:srgbClr val="000000"/>
                </a:solidFill>
                <a:effectLst/>
                <a:uLnTx/>
                <a:uFillTx/>
                <a:latin typeface="Arial"/>
                <a:ea typeface="Arial"/>
                <a:cs typeface="Arial"/>
                <a:sym typeface="Arial"/>
              </a:rPr>
              <a:t>MCTrail</a:t>
            </a:r>
            <a:endParaRPr kumimoji="0" sz="2600" b="0" i="0" u="none" strike="noStrike" kern="0" cap="none" spc="0" normalizeH="0" baseline="0" noProof="0" dirty="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600" b="0" i="0" u="none" strike="noStrike" kern="0" cap="none" spc="0" normalizeH="0" baseline="0" noProof="0" dirty="0">
                <a:ln>
                  <a:noFill/>
                </a:ln>
                <a:solidFill>
                  <a:srgbClr val="000000"/>
                </a:solidFill>
                <a:effectLst/>
                <a:uLnTx/>
                <a:uFillTx/>
                <a:latin typeface="Arial"/>
                <a:ea typeface="Arial"/>
                <a:cs typeface="Arial"/>
                <a:sym typeface="Arial"/>
              </a:rPr>
              <a:t>Mon River Rail-Trail</a:t>
            </a:r>
            <a:endParaRPr kumimoji="0" sz="2600" b="0" i="0" u="none" strike="noStrike" kern="0" cap="none" spc="0" normalizeH="0" baseline="0" noProof="0" dirty="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600" b="0" i="0" u="none" strike="noStrike" kern="0" cap="none" spc="0" normalizeH="0" baseline="0" noProof="0" dirty="0">
                <a:ln>
                  <a:noFill/>
                </a:ln>
                <a:solidFill>
                  <a:srgbClr val="000000"/>
                </a:solidFill>
                <a:effectLst/>
                <a:uLnTx/>
                <a:uFillTx/>
                <a:latin typeface="Arial"/>
                <a:ea typeface="Arial"/>
                <a:cs typeface="Arial"/>
                <a:sym typeface="Arial"/>
              </a:rPr>
              <a:t>Sheepskin Trail</a:t>
            </a:r>
            <a:endParaRPr kumimoji="0" sz="2600" b="0" i="0" u="none" strike="noStrike" kern="0" cap="none" spc="0" normalizeH="0" baseline="0" noProof="0" dirty="0">
              <a:ln>
                <a:noFill/>
              </a:ln>
              <a:solidFill>
                <a:srgbClr val="000000"/>
              </a:solidFill>
              <a:effectLst/>
              <a:uLnTx/>
              <a:uFillTx/>
              <a:latin typeface="Arial"/>
              <a:ea typeface="Arial"/>
              <a:cs typeface="Arial"/>
              <a:sym typeface="Arial"/>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ctrTitle"/>
          </p:nvPr>
        </p:nvSpPr>
        <p:spPr>
          <a:xfrm>
            <a:off x="461947" y="460576"/>
            <a:ext cx="11268106" cy="70168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P2P Corridor Regional Master Plan</a:t>
            </a:r>
            <a:endParaRPr sz="3600" dirty="0">
              <a:latin typeface="Arial"/>
              <a:ea typeface="Arial"/>
              <a:cs typeface="Arial"/>
              <a:sym typeface="Arial"/>
            </a:endParaRPr>
          </a:p>
        </p:txBody>
      </p:sp>
      <p:sp>
        <p:nvSpPr>
          <p:cNvPr id="117" name="Google Shape;117;p3"/>
          <p:cNvSpPr/>
          <p:nvPr/>
        </p:nvSpPr>
        <p:spPr>
          <a:xfrm>
            <a:off x="0" y="6331352"/>
            <a:ext cx="12192000" cy="526648"/>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8" name="Google Shape;118;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35</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19" name="Google Shape;119;p3"/>
          <p:cNvSpPr txBox="1"/>
          <p:nvPr/>
        </p:nvSpPr>
        <p:spPr>
          <a:xfrm>
            <a:off x="461947" y="1380666"/>
            <a:ext cx="10644300" cy="5264100"/>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Funded through an ARC ARISE grant with matching funds from the Just Transition Fund, Claude Worthington Benedum Foundation, and the City of Fairmont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19050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Project partners: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City of Fairmont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Great Allegheny Passage Conservancy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Harrison Recreation Trails, Inc.</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Mon River Trails Conservancy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Morgantown Riverfront Revitalization Task Force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National Road Heritage Corridor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Pennsylvania Environmental Council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WV TRAIL, Inc.</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800100" marR="0" lvl="1" indent="-19050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a:spLocks noGrp="1"/>
          </p:cNvSpPr>
          <p:nvPr>
            <p:ph type="ctrTitle"/>
          </p:nvPr>
        </p:nvSpPr>
        <p:spPr>
          <a:xfrm>
            <a:off x="461947" y="460576"/>
            <a:ext cx="11268106" cy="70168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a:latin typeface="Arial"/>
                <a:ea typeface="Arial"/>
                <a:cs typeface="Arial"/>
                <a:sym typeface="Arial"/>
              </a:rPr>
              <a:t>Builds on Past Successes</a:t>
            </a:r>
            <a:endParaRPr sz="3600">
              <a:latin typeface="Arial"/>
              <a:ea typeface="Arial"/>
              <a:cs typeface="Arial"/>
              <a:sym typeface="Arial"/>
            </a:endParaRPr>
          </a:p>
        </p:txBody>
      </p:sp>
      <p:sp>
        <p:nvSpPr>
          <p:cNvPr id="126" name="Google Shape;126;p4"/>
          <p:cNvSpPr/>
          <p:nvPr/>
        </p:nvSpPr>
        <p:spPr>
          <a:xfrm>
            <a:off x="0" y="6331352"/>
            <a:ext cx="12192000" cy="526648"/>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2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28" name="Google Shape;128;p4"/>
          <p:cNvSpPr txBox="1"/>
          <p:nvPr/>
        </p:nvSpPr>
        <p:spPr>
          <a:xfrm>
            <a:off x="461949" y="1651600"/>
            <a:ext cx="5419200" cy="2308800"/>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P2P and Sheepskin corridor studies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RTC’s “Unlocking” report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Years of IHTC and corridor-level collaboration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132C9075-21BA-B7FF-8E49-8581F8C19484}"/>
              </a:ext>
            </a:extLst>
          </p:cNvPr>
          <p:cNvPicPr>
            <a:picLocks noChangeAspect="1"/>
          </p:cNvPicPr>
          <p:nvPr/>
        </p:nvPicPr>
        <p:blipFill>
          <a:blip r:embed="rId3"/>
          <a:stretch>
            <a:fillRect/>
          </a:stretch>
        </p:blipFill>
        <p:spPr>
          <a:xfrm>
            <a:off x="7002647" y="1245166"/>
            <a:ext cx="3530882" cy="457609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DD468FDC-ACBC-0983-D154-2FBB826BFA45}"/>
            </a:ext>
          </a:extLst>
        </p:cNvPr>
        <p:cNvGrpSpPr/>
        <p:nvPr/>
      </p:nvGrpSpPr>
      <p:grpSpPr>
        <a:xfrm>
          <a:off x="0" y="0"/>
          <a:ext cx="0" cy="0"/>
          <a:chOff x="0" y="0"/>
          <a:chExt cx="0" cy="0"/>
        </a:xfrm>
      </p:grpSpPr>
      <p:sp>
        <p:nvSpPr>
          <p:cNvPr id="125" name="Google Shape;125;p4">
            <a:extLst>
              <a:ext uri="{FF2B5EF4-FFF2-40B4-BE49-F238E27FC236}">
                <a16:creationId xmlns:a16="http://schemas.microsoft.com/office/drawing/2014/main" id="{F1C8A605-491F-4B39-267D-AE53123F98CF}"/>
              </a:ext>
            </a:extLst>
          </p:cNvPr>
          <p:cNvSpPr txBox="1">
            <a:spLocks noGrp="1"/>
          </p:cNvSpPr>
          <p:nvPr>
            <p:ph type="ctrTitle"/>
          </p:nvPr>
        </p:nvSpPr>
        <p:spPr>
          <a:xfrm>
            <a:off x="461947" y="460576"/>
            <a:ext cx="11268106" cy="70168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Project Components</a:t>
            </a:r>
            <a:endParaRPr sz="3600" b="1" dirty="0">
              <a:latin typeface="Arial"/>
              <a:ea typeface="Arial"/>
              <a:cs typeface="Arial"/>
              <a:sym typeface="Arial"/>
            </a:endParaRPr>
          </a:p>
        </p:txBody>
      </p:sp>
      <p:sp>
        <p:nvSpPr>
          <p:cNvPr id="126" name="Google Shape;126;p4">
            <a:extLst>
              <a:ext uri="{FF2B5EF4-FFF2-40B4-BE49-F238E27FC236}">
                <a16:creationId xmlns:a16="http://schemas.microsoft.com/office/drawing/2014/main" id="{0C0CD71A-1328-0102-4747-657952FA1CE3}"/>
              </a:ext>
            </a:extLst>
          </p:cNvPr>
          <p:cNvSpPr/>
          <p:nvPr/>
        </p:nvSpPr>
        <p:spPr>
          <a:xfrm>
            <a:off x="0" y="6331352"/>
            <a:ext cx="12192000" cy="526648"/>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27;p4">
            <a:extLst>
              <a:ext uri="{FF2B5EF4-FFF2-40B4-BE49-F238E27FC236}">
                <a16:creationId xmlns:a16="http://schemas.microsoft.com/office/drawing/2014/main" id="{1FB28C58-D33C-DF37-38D1-D855F575A6B3}"/>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37</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28" name="Google Shape;128;p4">
            <a:extLst>
              <a:ext uri="{FF2B5EF4-FFF2-40B4-BE49-F238E27FC236}">
                <a16:creationId xmlns:a16="http://schemas.microsoft.com/office/drawing/2014/main" id="{DEA0304B-DD60-0B74-CA9A-1F4675E0DBF6}"/>
              </a:ext>
            </a:extLst>
          </p:cNvPr>
          <p:cNvSpPr txBox="1"/>
          <p:nvPr/>
        </p:nvSpPr>
        <p:spPr>
          <a:xfrm>
            <a:off x="461947" y="1643133"/>
            <a:ext cx="5419200" cy="4524275"/>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400"/>
              <a:buFont typeface="+mj-lt"/>
              <a:buAutoNum type="arabicPeriod"/>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Community engagement</a:t>
            </a: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mj-lt"/>
              <a:buAutoNum type="arabicPeriod" startAt="2"/>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Infrastructure, assets, &amp; connectivity toolkit</a:t>
            </a: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ea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mj-lt"/>
              <a:buAutoNum type="arabicPeriod" startAt="3"/>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Market research, marketing recommendations, &amp; economic development strategies</a:t>
            </a:r>
          </a:p>
          <a:p>
            <a:pPr marL="457200" marR="0" lvl="0" indent="-457200" algn="l" defTabSz="914400" rtl="0" eaLnBrk="1" fontAlgn="auto" latinLnBrk="0" hangingPunct="1">
              <a:lnSpc>
                <a:spcPct val="100000"/>
              </a:lnSpc>
              <a:spcBef>
                <a:spcPts val="0"/>
              </a:spcBef>
              <a:spcAft>
                <a:spcPts val="0"/>
              </a:spcAft>
              <a:buClr>
                <a:srgbClr val="000000"/>
              </a:buClr>
              <a:buSzPts val="2400"/>
              <a:buFont typeface="+mj-lt"/>
              <a:buAutoNum type="arabicPeriod" startAt="3"/>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mj-lt"/>
              <a:buAutoNum type="arabicPeriod" startAt="3"/>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Funding roadmap &amp; sustaining the work</a:t>
            </a:r>
          </a:p>
          <a:p>
            <a:pPr marL="457200" marR="0" lvl="0" indent="-457200" algn="l" defTabSz="914400" rtl="0" eaLnBrk="1" fontAlgn="auto" latinLnBrk="0" hangingPunct="1">
              <a:lnSpc>
                <a:spcPct val="100000"/>
              </a:lnSpc>
              <a:spcBef>
                <a:spcPts val="0"/>
              </a:spcBef>
              <a:spcAft>
                <a:spcPts val="0"/>
              </a:spcAft>
              <a:buClr>
                <a:srgbClr val="000000"/>
              </a:buClr>
              <a:buSzPts val="2400"/>
              <a:buFont typeface="+mj-lt"/>
              <a:buAutoNum type="arabicPeriod" startAt="3"/>
              <a:tabLst/>
              <a:defRPr/>
            </a:pPr>
            <a:endParaRPr kumimoji="0" lang="en-US"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A3952E12-2C0F-4ACF-47CD-3F1EF4557A16}"/>
              </a:ext>
            </a:extLst>
          </p:cNvPr>
          <p:cNvPicPr>
            <a:picLocks noChangeAspect="1"/>
          </p:cNvPicPr>
          <p:nvPr/>
        </p:nvPicPr>
        <p:blipFill>
          <a:blip r:embed="rId3"/>
          <a:stretch>
            <a:fillRect/>
          </a:stretch>
        </p:blipFill>
        <p:spPr>
          <a:xfrm>
            <a:off x="6791114" y="975974"/>
            <a:ext cx="4401819" cy="4906051"/>
          </a:xfrm>
          <a:prstGeom prst="rect">
            <a:avLst/>
          </a:prstGeom>
        </p:spPr>
      </p:pic>
    </p:spTree>
    <p:extLst>
      <p:ext uri="{BB962C8B-B14F-4D97-AF65-F5344CB8AC3E}">
        <p14:creationId xmlns:p14="http://schemas.microsoft.com/office/powerpoint/2010/main" val="1567621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3c5e53ba2c3_0_0"/>
          <p:cNvSpPr/>
          <p:nvPr/>
        </p:nvSpPr>
        <p:spPr>
          <a:xfrm>
            <a:off x="0" y="6331352"/>
            <a:ext cx="12192000" cy="526500"/>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Google Shape;188;g3c5e53ba2c3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38</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89" name="Google Shape;189;g3c5e53ba2c3_0_0"/>
          <p:cNvSpPr txBox="1">
            <a:spLocks noGrp="1"/>
          </p:cNvSpPr>
          <p:nvPr>
            <p:ph type="title" idx="4294967295"/>
          </p:nvPr>
        </p:nvSpPr>
        <p:spPr>
          <a:xfrm>
            <a:off x="838200" y="2460038"/>
            <a:ext cx="10515600" cy="2852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6000"/>
              <a:t>Why this Matters</a:t>
            </a:r>
            <a:endParaRPr sz="6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39a60408937_0_11"/>
          <p:cNvSpPr txBox="1">
            <a:spLocks noGrp="1"/>
          </p:cNvSpPr>
          <p:nvPr>
            <p:ph type="ctrTitle"/>
          </p:nvPr>
        </p:nvSpPr>
        <p:spPr>
          <a:xfrm>
            <a:off x="461947" y="460576"/>
            <a:ext cx="112680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Trails Part of a $1.3T Outdoor Economy, but…</a:t>
            </a:r>
            <a:endParaRPr sz="3600" b="1" dirty="0">
              <a:latin typeface="Arial"/>
              <a:ea typeface="Arial"/>
              <a:cs typeface="Arial"/>
              <a:sym typeface="Arial"/>
            </a:endParaRPr>
          </a:p>
        </p:txBody>
      </p:sp>
      <p:sp>
        <p:nvSpPr>
          <p:cNvPr id="196" name="Google Shape;196;g39a60408937_0_11"/>
          <p:cNvSpPr/>
          <p:nvPr/>
        </p:nvSpPr>
        <p:spPr>
          <a:xfrm>
            <a:off x="0" y="6331352"/>
            <a:ext cx="12192000" cy="526500"/>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7" name="Google Shape;197;g39a60408937_0_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39</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98" name="Google Shape;198;g39a60408937_0_11"/>
          <p:cNvSpPr txBox="1"/>
          <p:nvPr/>
        </p:nvSpPr>
        <p:spPr>
          <a:xfrm>
            <a:off x="461950" y="1651600"/>
            <a:ext cx="7419000" cy="4154943"/>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Economic benefit is not automatic</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It requires investment and intentionality</a:t>
            </a:r>
          </a:p>
          <a:p>
            <a:pPr marL="533400" marR="0" lvl="1"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Trails are </a:t>
            </a:r>
            <a:r>
              <a:rPr kumimoji="0" lang="en-US" sz="2400" b="0" i="1" u="none" strike="noStrike" kern="0" cap="none" spc="0" normalizeH="0" baseline="0" noProof="0" dirty="0">
                <a:ln>
                  <a:noFill/>
                </a:ln>
                <a:solidFill>
                  <a:srgbClr val="000000"/>
                </a:solidFill>
                <a:effectLst/>
                <a:uLnTx/>
                <a:uFillTx/>
                <a:latin typeface="Arial"/>
                <a:cs typeface="Arial"/>
                <a:sym typeface="Arial"/>
              </a:rPr>
              <a:t>more than </a:t>
            </a:r>
            <a:r>
              <a:rPr kumimoji="0" lang="en-US" sz="2400" b="0" i="0" u="none" strike="noStrike" kern="0" cap="none" spc="0" normalizeH="0" baseline="0" noProof="0" dirty="0">
                <a:ln>
                  <a:noFill/>
                </a:ln>
                <a:solidFill>
                  <a:srgbClr val="000000"/>
                </a:solidFill>
                <a:effectLst/>
                <a:uLnTx/>
                <a:uFillTx/>
                <a:latin typeface="Arial"/>
                <a:cs typeface="Arial"/>
                <a:sym typeface="Arial"/>
              </a:rPr>
              <a:t>their economic output</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They contribute to: </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1371600" marR="0" lvl="2"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Quality of life</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1371600" marR="0" lvl="2"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Improved health outcomes</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1371600" marR="0" lvl="2"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Memorable trips/vacations</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1371600" marR="0" lvl="2"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Connectivity</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1371600" marR="0" lvl="2"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Land conservation</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1371600" marR="0" lvl="2"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An area’s competitiveness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99" name="Google Shape;199;g39a60408937_0_1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23875" y="1741376"/>
            <a:ext cx="4006250" cy="401088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3DCA7-CF6F-335E-3747-2788F8D6A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890E02-CBFB-3DEC-1DBA-7D3AD798F93C}"/>
              </a:ext>
            </a:extLst>
          </p:cNvPr>
          <p:cNvSpPr>
            <a:spLocks noGrp="1"/>
          </p:cNvSpPr>
          <p:nvPr>
            <p:ph type="ctrTitle"/>
          </p:nvPr>
        </p:nvSpPr>
        <p:spPr>
          <a:xfrm>
            <a:off x="545592" y="967074"/>
            <a:ext cx="3834384" cy="3787806"/>
          </a:xfrm>
        </p:spPr>
        <p:txBody>
          <a:bodyPr anchor="ctr">
            <a:noAutofit/>
          </a:bodyPr>
          <a:lstStyle/>
          <a:p>
            <a:r>
              <a:rPr lang="en-US" sz="4000" dirty="0">
                <a:solidFill>
                  <a:srgbClr val="635352"/>
                </a:solidFill>
                <a:latin typeface="Vollkorn"/>
                <a:sym typeface="Vollkorn"/>
              </a:rPr>
              <a:t>Scan For The Statewide Trail Plan Framework</a:t>
            </a:r>
            <a:endParaRPr lang="en-US" sz="4000" dirty="0"/>
          </a:p>
        </p:txBody>
      </p:sp>
      <p:pic>
        <p:nvPicPr>
          <p:cNvPr id="5" name="Picture 4">
            <a:extLst>
              <a:ext uri="{FF2B5EF4-FFF2-40B4-BE49-F238E27FC236}">
                <a16:creationId xmlns:a16="http://schemas.microsoft.com/office/drawing/2014/main" id="{A3FE482B-D34E-C53C-8804-099CC6B7F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80337C7F-34C9-8DE6-24A4-00DB43AFBC6F}"/>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pic>
        <p:nvPicPr>
          <p:cNvPr id="9" name="Picture 8">
            <a:extLst>
              <a:ext uri="{FF2B5EF4-FFF2-40B4-BE49-F238E27FC236}">
                <a16:creationId xmlns:a16="http://schemas.microsoft.com/office/drawing/2014/main" id="{9C6EAAC9-AF93-5D26-246E-243776423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488" y="303890"/>
            <a:ext cx="5248656" cy="5248656"/>
          </a:xfrm>
          <a:prstGeom prst="rect">
            <a:avLst/>
          </a:prstGeom>
        </p:spPr>
      </p:pic>
    </p:spTree>
    <p:extLst>
      <p:ext uri="{BB962C8B-B14F-4D97-AF65-F5344CB8AC3E}">
        <p14:creationId xmlns:p14="http://schemas.microsoft.com/office/powerpoint/2010/main" val="1841598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6E132EFE-ABFA-BDA7-1747-B2EFC91638BF}"/>
            </a:ext>
          </a:extLst>
        </p:cNvPr>
        <p:cNvGrpSpPr/>
        <p:nvPr/>
      </p:nvGrpSpPr>
      <p:grpSpPr>
        <a:xfrm>
          <a:off x="0" y="0"/>
          <a:ext cx="0" cy="0"/>
          <a:chOff x="0" y="0"/>
          <a:chExt cx="0" cy="0"/>
        </a:xfrm>
      </p:grpSpPr>
      <p:sp>
        <p:nvSpPr>
          <p:cNvPr id="135" name="Google Shape;135;p5">
            <a:extLst>
              <a:ext uri="{FF2B5EF4-FFF2-40B4-BE49-F238E27FC236}">
                <a16:creationId xmlns:a16="http://schemas.microsoft.com/office/drawing/2014/main" id="{BC4A8F8C-D4F8-3BF2-257A-75A5F999DB70}"/>
              </a:ext>
            </a:extLst>
          </p:cNvPr>
          <p:cNvSpPr txBox="1">
            <a:spLocks noGrp="1"/>
          </p:cNvSpPr>
          <p:nvPr>
            <p:ph type="ctrTitle"/>
          </p:nvPr>
        </p:nvSpPr>
        <p:spPr>
          <a:xfrm>
            <a:off x="461947" y="460576"/>
            <a:ext cx="11268106" cy="70168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Naming What Exists</a:t>
            </a:r>
            <a:endParaRPr sz="3600" b="1" dirty="0">
              <a:latin typeface="Arial"/>
              <a:ea typeface="Arial"/>
              <a:cs typeface="Arial"/>
              <a:sym typeface="Arial"/>
            </a:endParaRPr>
          </a:p>
        </p:txBody>
      </p:sp>
      <p:sp>
        <p:nvSpPr>
          <p:cNvPr id="136" name="Google Shape;136;p5">
            <a:extLst>
              <a:ext uri="{FF2B5EF4-FFF2-40B4-BE49-F238E27FC236}">
                <a16:creationId xmlns:a16="http://schemas.microsoft.com/office/drawing/2014/main" id="{37834484-F862-322F-768A-027BC814F161}"/>
              </a:ext>
            </a:extLst>
          </p:cNvPr>
          <p:cNvSpPr/>
          <p:nvPr/>
        </p:nvSpPr>
        <p:spPr>
          <a:xfrm>
            <a:off x="0" y="6331352"/>
            <a:ext cx="12192000" cy="526648"/>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5">
            <a:extLst>
              <a:ext uri="{FF2B5EF4-FFF2-40B4-BE49-F238E27FC236}">
                <a16:creationId xmlns:a16="http://schemas.microsoft.com/office/drawing/2014/main" id="{1991A100-877A-3BF3-9081-F910FBE69513}"/>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40</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38" name="Google Shape;138;p5">
            <a:extLst>
              <a:ext uri="{FF2B5EF4-FFF2-40B4-BE49-F238E27FC236}">
                <a16:creationId xmlns:a16="http://schemas.microsoft.com/office/drawing/2014/main" id="{0119A35D-FC2C-61DF-F72F-C5882E42C6AF}"/>
              </a:ext>
            </a:extLst>
          </p:cNvPr>
          <p:cNvSpPr txBox="1"/>
          <p:nvPr/>
        </p:nvSpPr>
        <p:spPr>
          <a:xfrm>
            <a:off x="461951" y="1380675"/>
            <a:ext cx="5114096" cy="36625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“People who have watched their places deteriorate often carry a low-grade unnamed grief.” </a:t>
            </a: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 Rachel Sager, The Ruins Project &amp; author of </a:t>
            </a:r>
            <a:r>
              <a:rPr kumimoji="0" lang="en-US" sz="2400" b="0" i="1" u="none" strike="noStrike" kern="0" cap="none" spc="0" normalizeH="0" baseline="0" noProof="0" dirty="0">
                <a:ln>
                  <a:noFill/>
                </a:ln>
                <a:solidFill>
                  <a:srgbClr val="000000"/>
                </a:solidFill>
                <a:effectLst/>
                <a:uLnTx/>
                <a:uFillTx/>
                <a:latin typeface="Arial"/>
                <a:ea typeface="Arial"/>
                <a:cs typeface="Arial"/>
                <a:sym typeface="Arial"/>
              </a:rPr>
              <a:t>Your Grandfather Worked </a:t>
            </a:r>
            <a:r>
              <a:rPr kumimoji="0" lang="en-US" sz="2400" b="0" i="1" u="none" strike="noStrike" kern="0" cap="none" spc="0" normalizeH="0" baseline="0" noProof="0" dirty="0">
                <a:ln>
                  <a:noFill/>
                </a:ln>
                <a:solidFill>
                  <a:srgbClr val="000000"/>
                </a:solidFill>
                <a:effectLst/>
                <a:uLnTx/>
                <a:uFillTx/>
                <a:latin typeface="Arial"/>
                <a:cs typeface="Arial"/>
                <a:sym typeface="Arial"/>
              </a:rPr>
              <a:t>Here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9A84E422-CA89-09FF-6B20-7BF59D871B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6050" y="762045"/>
            <a:ext cx="3879527" cy="5171440"/>
          </a:xfrm>
          <a:prstGeom prst="rect">
            <a:avLst/>
          </a:prstGeom>
        </p:spPr>
      </p:pic>
      <p:sp>
        <p:nvSpPr>
          <p:cNvPr id="4" name="TextBox 3">
            <a:extLst>
              <a:ext uri="{FF2B5EF4-FFF2-40B4-BE49-F238E27FC236}">
                <a16:creationId xmlns:a16="http://schemas.microsoft.com/office/drawing/2014/main" id="{5F56287F-EB7F-A7FD-0626-ABF1AE854D15}"/>
              </a:ext>
            </a:extLst>
          </p:cNvPr>
          <p:cNvSpPr txBox="1"/>
          <p:nvPr/>
        </p:nvSpPr>
        <p:spPr>
          <a:xfrm>
            <a:off x="6516050" y="5933485"/>
            <a:ext cx="295307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Artist: Margy Cottingham</a:t>
            </a:r>
          </a:p>
        </p:txBody>
      </p:sp>
    </p:spTree>
    <p:extLst>
      <p:ext uri="{BB962C8B-B14F-4D97-AF65-F5344CB8AC3E}">
        <p14:creationId xmlns:p14="http://schemas.microsoft.com/office/powerpoint/2010/main" val="12765703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5"/>
          <p:cNvSpPr txBox="1">
            <a:spLocks noGrp="1"/>
          </p:cNvSpPr>
          <p:nvPr>
            <p:ph type="ctrTitle"/>
          </p:nvPr>
        </p:nvSpPr>
        <p:spPr>
          <a:xfrm>
            <a:off x="461947" y="460576"/>
            <a:ext cx="11268106" cy="70168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Purpose</a:t>
            </a:r>
            <a:endParaRPr sz="3600" dirty="0">
              <a:latin typeface="Arial"/>
              <a:ea typeface="Arial"/>
              <a:cs typeface="Arial"/>
              <a:sym typeface="Arial"/>
            </a:endParaRPr>
          </a:p>
        </p:txBody>
      </p:sp>
      <p:sp>
        <p:nvSpPr>
          <p:cNvPr id="136" name="Google Shape;136;p5"/>
          <p:cNvSpPr/>
          <p:nvPr/>
        </p:nvSpPr>
        <p:spPr>
          <a:xfrm>
            <a:off x="0" y="6331352"/>
            <a:ext cx="12192000" cy="526648"/>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41</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38" name="Google Shape;138;p5"/>
          <p:cNvSpPr txBox="1"/>
          <p:nvPr/>
        </p:nvSpPr>
        <p:spPr>
          <a:xfrm>
            <a:off x="461950" y="1380675"/>
            <a:ext cx="10891800" cy="14157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000000"/>
                </a:solidFill>
                <a:effectLst/>
                <a:uLnTx/>
                <a:uFillTx/>
                <a:latin typeface="Arial"/>
                <a:ea typeface="Arial"/>
                <a:cs typeface="Arial"/>
                <a:sym typeface="Arial"/>
              </a:rPr>
              <a:t>To develop a community-based implementation plan that will unlock the community and economic development potential of the P2P Corridor</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9" name="Google Shape;139;p5"/>
          <p:cNvSpPr txBox="1"/>
          <p:nvPr/>
        </p:nvSpPr>
        <p:spPr>
          <a:xfrm>
            <a:off x="1516827" y="3359894"/>
            <a:ext cx="10143301" cy="70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An actionable blueprint for achieving and sustaining rural prosperity</a:t>
            </a:r>
            <a:endParaRPr kumimoji="0" sz="28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40" name="Google Shape;140;p5"/>
          <p:cNvSpPr/>
          <p:nvPr/>
        </p:nvSpPr>
        <p:spPr>
          <a:xfrm>
            <a:off x="531872" y="3238994"/>
            <a:ext cx="816000" cy="822600"/>
          </a:xfrm>
          <a:prstGeom prst="sun">
            <a:avLst>
              <a:gd name="adj" fmla="val 25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highlight>
                <a:srgbClr val="FFFF00"/>
              </a:highlight>
              <a:uLnTx/>
              <a:uFillTx/>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39a60408937_0_29"/>
          <p:cNvSpPr txBox="1">
            <a:spLocks noGrp="1"/>
          </p:cNvSpPr>
          <p:nvPr>
            <p:ph type="ctrTitle"/>
          </p:nvPr>
        </p:nvSpPr>
        <p:spPr>
          <a:xfrm>
            <a:off x="461947" y="460576"/>
            <a:ext cx="11268000" cy="701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Community Engagement</a:t>
            </a:r>
            <a:endParaRPr sz="3600" b="1" dirty="0">
              <a:latin typeface="Arial"/>
              <a:ea typeface="Arial"/>
              <a:cs typeface="Arial"/>
              <a:sym typeface="Arial"/>
            </a:endParaRPr>
          </a:p>
        </p:txBody>
      </p:sp>
      <p:sp>
        <p:nvSpPr>
          <p:cNvPr id="224" name="Google Shape;224;g39a60408937_0_29"/>
          <p:cNvSpPr/>
          <p:nvPr/>
        </p:nvSpPr>
        <p:spPr>
          <a:xfrm>
            <a:off x="0" y="6331352"/>
            <a:ext cx="12192000" cy="526500"/>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5" name="Google Shape;225;g39a60408937_0_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42</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10A4A58B-670C-83C5-B965-6C9EB5DA9F61}"/>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16771" y="3742692"/>
            <a:ext cx="3117795" cy="2312073"/>
          </a:xfrm>
          <a:prstGeom prst="rect">
            <a:avLst/>
          </a:prstGeom>
        </p:spPr>
      </p:pic>
      <p:sp>
        <p:nvSpPr>
          <p:cNvPr id="2" name="Google Shape;244;g39a60408937_0_79">
            <a:extLst>
              <a:ext uri="{FF2B5EF4-FFF2-40B4-BE49-F238E27FC236}">
                <a16:creationId xmlns:a16="http://schemas.microsoft.com/office/drawing/2014/main" id="{FDF4C010-F03A-806F-FB22-CA46726754E3}"/>
              </a:ext>
            </a:extLst>
          </p:cNvPr>
          <p:cNvSpPr txBox="1"/>
          <p:nvPr/>
        </p:nvSpPr>
        <p:spPr>
          <a:xfrm>
            <a:off x="287021" y="1683406"/>
            <a:ext cx="6490298" cy="1569620"/>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24 indoor, outdoor, and virtual programs</a:t>
            </a: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6 community meetings + 6 virtual engagement sessions</a:t>
            </a: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~200 surveys received</a:t>
            </a:r>
          </a:p>
        </p:txBody>
      </p:sp>
      <p:pic>
        <p:nvPicPr>
          <p:cNvPr id="4" name="Picture 3" descr="May be an image of text">
            <a:extLst>
              <a:ext uri="{FF2B5EF4-FFF2-40B4-BE49-F238E27FC236}">
                <a16:creationId xmlns:a16="http://schemas.microsoft.com/office/drawing/2014/main" id="{ACF3D943-12AC-B334-4AD2-61FD7D51A1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9058" y="972949"/>
            <a:ext cx="3117794" cy="2338345"/>
          </a:xfrm>
          <a:prstGeom prst="rect">
            <a:avLst/>
          </a:prstGeom>
        </p:spPr>
      </p:pic>
      <p:pic>
        <p:nvPicPr>
          <p:cNvPr id="5" name="Picture 4" descr="May be an image of text">
            <a:extLst>
              <a:ext uri="{FF2B5EF4-FFF2-40B4-BE49-F238E27FC236}">
                <a16:creationId xmlns:a16="http://schemas.microsoft.com/office/drawing/2014/main" id="{5D6A841F-3D5B-943D-3CBF-19B031E3A0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69591" y="3742692"/>
            <a:ext cx="3117794" cy="2338345"/>
          </a:xfrm>
          <a:prstGeom prst="rect">
            <a:avLst/>
          </a:prstGeom>
        </p:spPr>
      </p:pic>
      <p:pic>
        <p:nvPicPr>
          <p:cNvPr id="6" name="Picture 5" descr="May be an image of text">
            <a:extLst>
              <a:ext uri="{FF2B5EF4-FFF2-40B4-BE49-F238E27FC236}">
                <a16:creationId xmlns:a16="http://schemas.microsoft.com/office/drawing/2014/main" id="{C28F03D6-22B7-6B4F-0102-A1F18322A1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2410" y="3742692"/>
            <a:ext cx="3117794" cy="233834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39a60408937_0_64"/>
          <p:cNvSpPr/>
          <p:nvPr/>
        </p:nvSpPr>
        <p:spPr>
          <a:xfrm>
            <a:off x="0" y="6331352"/>
            <a:ext cx="12192000" cy="526500"/>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8" name="Google Shape;268;g39a60408937_0_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43</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69" name="Google Shape;269;g39a60408937_0_64"/>
          <p:cNvSpPr txBox="1">
            <a:spLocks noGrp="1"/>
          </p:cNvSpPr>
          <p:nvPr>
            <p:ph type="title" idx="4294967295"/>
          </p:nvPr>
        </p:nvSpPr>
        <p:spPr>
          <a:xfrm>
            <a:off x="827775" y="1490750"/>
            <a:ext cx="5863500" cy="2852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6000" dirty="0"/>
              <a:t>Survey open through June 22</a:t>
            </a:r>
            <a:endParaRPr sz="6000" dirty="0"/>
          </a:p>
        </p:txBody>
      </p:sp>
      <p:pic>
        <p:nvPicPr>
          <p:cNvPr id="270" name="Google Shape;270;g39a60408937_0_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103675" y="663100"/>
            <a:ext cx="5195924" cy="51959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39a60408937_0_22"/>
          <p:cNvSpPr/>
          <p:nvPr/>
        </p:nvSpPr>
        <p:spPr>
          <a:xfrm>
            <a:off x="0" y="6331352"/>
            <a:ext cx="12192000" cy="526500"/>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0" name="Google Shape;260;g39a60408937_0_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44</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61" name="Google Shape;261;g39a60408937_0_22"/>
          <p:cNvSpPr txBox="1">
            <a:spLocks noGrp="1"/>
          </p:cNvSpPr>
          <p:nvPr>
            <p:ph type="title" idx="4294967295"/>
          </p:nvPr>
        </p:nvSpPr>
        <p:spPr>
          <a:xfrm>
            <a:off x="838200" y="2460038"/>
            <a:ext cx="10515600" cy="2852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6000" dirty="0"/>
              <a:t>Four Thoughts…</a:t>
            </a:r>
            <a:endParaRPr sz="60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70211704-BB20-4A8B-539F-21957F118D26}"/>
            </a:ext>
          </a:extLst>
        </p:cNvPr>
        <p:cNvGrpSpPr/>
        <p:nvPr/>
      </p:nvGrpSpPr>
      <p:grpSpPr>
        <a:xfrm>
          <a:off x="0" y="0"/>
          <a:ext cx="0" cy="0"/>
          <a:chOff x="0" y="0"/>
          <a:chExt cx="0" cy="0"/>
        </a:xfrm>
      </p:grpSpPr>
      <p:sp>
        <p:nvSpPr>
          <p:cNvPr id="223" name="Google Shape;223;g39a60408937_0_29">
            <a:extLst>
              <a:ext uri="{FF2B5EF4-FFF2-40B4-BE49-F238E27FC236}">
                <a16:creationId xmlns:a16="http://schemas.microsoft.com/office/drawing/2014/main" id="{6327FF0F-FA10-6BB8-8E18-CEA3984BD190}"/>
              </a:ext>
            </a:extLst>
          </p:cNvPr>
          <p:cNvSpPr txBox="1">
            <a:spLocks noGrp="1"/>
          </p:cNvSpPr>
          <p:nvPr>
            <p:ph type="ctrTitle"/>
          </p:nvPr>
        </p:nvSpPr>
        <p:spPr>
          <a:xfrm>
            <a:off x="461947" y="460576"/>
            <a:ext cx="11268000" cy="701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Multiple Benefits</a:t>
            </a:r>
            <a:endParaRPr sz="3600" b="1" dirty="0">
              <a:latin typeface="Arial"/>
              <a:ea typeface="Arial"/>
              <a:cs typeface="Arial"/>
              <a:sym typeface="Arial"/>
            </a:endParaRPr>
          </a:p>
        </p:txBody>
      </p:sp>
      <p:sp>
        <p:nvSpPr>
          <p:cNvPr id="224" name="Google Shape;224;g39a60408937_0_29">
            <a:extLst>
              <a:ext uri="{FF2B5EF4-FFF2-40B4-BE49-F238E27FC236}">
                <a16:creationId xmlns:a16="http://schemas.microsoft.com/office/drawing/2014/main" id="{4C4F7D59-269C-F1ED-3FC0-7DD978DD77CA}"/>
              </a:ext>
            </a:extLst>
          </p:cNvPr>
          <p:cNvSpPr/>
          <p:nvPr/>
        </p:nvSpPr>
        <p:spPr>
          <a:xfrm>
            <a:off x="0" y="6331352"/>
            <a:ext cx="12192000" cy="526500"/>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5" name="Google Shape;225;g39a60408937_0_29">
            <a:extLst>
              <a:ext uri="{FF2B5EF4-FFF2-40B4-BE49-F238E27FC236}">
                <a16:creationId xmlns:a16="http://schemas.microsoft.com/office/drawing/2014/main" id="{EDA81C05-97CB-B5CF-97A5-CD5591F6B2D3}"/>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45</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 name="Google Shape;244;g39a60408937_0_79">
            <a:extLst>
              <a:ext uri="{FF2B5EF4-FFF2-40B4-BE49-F238E27FC236}">
                <a16:creationId xmlns:a16="http://schemas.microsoft.com/office/drawing/2014/main" id="{D24A9EA8-7134-F8BE-8ED2-4A50FFC9B720}"/>
              </a:ext>
            </a:extLst>
          </p:cNvPr>
          <p:cNvSpPr txBox="1"/>
          <p:nvPr/>
        </p:nvSpPr>
        <p:spPr>
          <a:xfrm>
            <a:off x="287021" y="1683406"/>
            <a:ext cx="4849756" cy="2677616"/>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400"/>
              <a:buFont typeface="+mj-lt"/>
              <a:buAutoNum type="arabicPeriod"/>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Trails contribute to tourism, economic development, regional competitiveness, improved health outcomes, and quality of life.</a:t>
            </a:r>
          </a:p>
          <a:p>
            <a:pPr marL="457200" marR="0" lvl="0" indent="-457200" algn="l" defTabSz="914400" rtl="0" eaLnBrk="1" fontAlgn="auto" latinLnBrk="0" hangingPunct="1">
              <a:lnSpc>
                <a:spcPct val="100000"/>
              </a:lnSpc>
              <a:spcBef>
                <a:spcPts val="0"/>
              </a:spcBef>
              <a:spcAft>
                <a:spcPts val="0"/>
              </a:spcAft>
              <a:buClr>
                <a:srgbClr val="000000"/>
              </a:buClr>
              <a:buSzPts val="2400"/>
              <a:buFont typeface="+mj-lt"/>
              <a:buAutoNum type="arabicPeriod"/>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2"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30629F8B-5136-C830-85FF-63104FCB3C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6777" y="4361022"/>
            <a:ext cx="2365068" cy="1773801"/>
          </a:xfrm>
          <a:prstGeom prst="rect">
            <a:avLst/>
          </a:prstGeom>
        </p:spPr>
      </p:pic>
      <p:pic>
        <p:nvPicPr>
          <p:cNvPr id="8" name="Picture 7">
            <a:extLst>
              <a:ext uri="{FF2B5EF4-FFF2-40B4-BE49-F238E27FC236}">
                <a16:creationId xmlns:a16="http://schemas.microsoft.com/office/drawing/2014/main" id="{0A273952-D58A-035E-EF72-7B918C2910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8482" y="1486379"/>
            <a:ext cx="2068652" cy="2758202"/>
          </a:xfrm>
          <a:prstGeom prst="rect">
            <a:avLst/>
          </a:prstGeom>
        </p:spPr>
      </p:pic>
      <p:pic>
        <p:nvPicPr>
          <p:cNvPr id="10" name="Picture 9">
            <a:extLst>
              <a:ext uri="{FF2B5EF4-FFF2-40B4-BE49-F238E27FC236}">
                <a16:creationId xmlns:a16="http://schemas.microsoft.com/office/drawing/2014/main" id="{B0451D31-ADDD-9BFD-B539-FEA390CF8E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36777" y="1500033"/>
            <a:ext cx="3772269" cy="2744548"/>
          </a:xfrm>
          <a:prstGeom prst="rect">
            <a:avLst/>
          </a:prstGeom>
        </p:spPr>
      </p:pic>
      <p:pic>
        <p:nvPicPr>
          <p:cNvPr id="12" name="Picture 11">
            <a:extLst>
              <a:ext uri="{FF2B5EF4-FFF2-40B4-BE49-F238E27FC236}">
                <a16:creationId xmlns:a16="http://schemas.microsoft.com/office/drawing/2014/main" id="{1D440D1F-8592-0422-719A-96E5AF1A6E66}"/>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770531" y="4386798"/>
            <a:ext cx="3446603" cy="1745264"/>
          </a:xfrm>
          <a:prstGeom prst="rect">
            <a:avLst/>
          </a:prstGeom>
        </p:spPr>
      </p:pic>
    </p:spTree>
    <p:extLst>
      <p:ext uri="{BB962C8B-B14F-4D97-AF65-F5344CB8AC3E}">
        <p14:creationId xmlns:p14="http://schemas.microsoft.com/office/powerpoint/2010/main" val="3396895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2FB1FEF9-5FDA-4F77-2083-44362E01816A}"/>
            </a:ext>
          </a:extLst>
        </p:cNvPr>
        <p:cNvGrpSpPr/>
        <p:nvPr/>
      </p:nvGrpSpPr>
      <p:grpSpPr>
        <a:xfrm>
          <a:off x="0" y="0"/>
          <a:ext cx="0" cy="0"/>
          <a:chOff x="0" y="0"/>
          <a:chExt cx="0" cy="0"/>
        </a:xfrm>
      </p:grpSpPr>
      <p:sp>
        <p:nvSpPr>
          <p:cNvPr id="223" name="Google Shape;223;g39a60408937_0_29">
            <a:extLst>
              <a:ext uri="{FF2B5EF4-FFF2-40B4-BE49-F238E27FC236}">
                <a16:creationId xmlns:a16="http://schemas.microsoft.com/office/drawing/2014/main" id="{5A3DB808-7851-47E0-573C-B4F6B2735470}"/>
              </a:ext>
            </a:extLst>
          </p:cNvPr>
          <p:cNvSpPr txBox="1">
            <a:spLocks noGrp="1"/>
          </p:cNvSpPr>
          <p:nvPr>
            <p:ph type="ctrTitle"/>
          </p:nvPr>
        </p:nvSpPr>
        <p:spPr>
          <a:xfrm>
            <a:off x="461947" y="460576"/>
            <a:ext cx="11268000" cy="701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Enormous Connectivity Potential</a:t>
            </a:r>
            <a:endParaRPr sz="3600" b="1" dirty="0">
              <a:latin typeface="Arial"/>
              <a:ea typeface="Arial"/>
              <a:cs typeface="Arial"/>
              <a:sym typeface="Arial"/>
            </a:endParaRPr>
          </a:p>
        </p:txBody>
      </p:sp>
      <p:sp>
        <p:nvSpPr>
          <p:cNvPr id="224" name="Google Shape;224;g39a60408937_0_29">
            <a:extLst>
              <a:ext uri="{FF2B5EF4-FFF2-40B4-BE49-F238E27FC236}">
                <a16:creationId xmlns:a16="http://schemas.microsoft.com/office/drawing/2014/main" id="{2D82E3CD-9A5B-5FB6-5599-6C38FB6AD25D}"/>
              </a:ext>
            </a:extLst>
          </p:cNvPr>
          <p:cNvSpPr/>
          <p:nvPr/>
        </p:nvSpPr>
        <p:spPr>
          <a:xfrm>
            <a:off x="0" y="6331352"/>
            <a:ext cx="12192000" cy="526500"/>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5" name="Google Shape;225;g39a60408937_0_29">
            <a:extLst>
              <a:ext uri="{FF2B5EF4-FFF2-40B4-BE49-F238E27FC236}">
                <a16:creationId xmlns:a16="http://schemas.microsoft.com/office/drawing/2014/main" id="{C82A5568-34ED-ABEA-BED8-FCBAF7E855DB}"/>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46</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 name="Google Shape;244;g39a60408937_0_79">
            <a:extLst>
              <a:ext uri="{FF2B5EF4-FFF2-40B4-BE49-F238E27FC236}">
                <a16:creationId xmlns:a16="http://schemas.microsoft.com/office/drawing/2014/main" id="{372F8906-4BF2-ADF1-FC29-F38035B3BBC6}"/>
              </a:ext>
            </a:extLst>
          </p:cNvPr>
          <p:cNvSpPr txBox="1"/>
          <p:nvPr/>
        </p:nvSpPr>
        <p:spPr>
          <a:xfrm>
            <a:off x="287021" y="1683406"/>
            <a:ext cx="5154556" cy="2677616"/>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400"/>
              <a:buFont typeface="+mj-lt"/>
              <a:buAutoNum type="arabicPeriod" startAt="2"/>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When complete, the P2P Corridor will connect to one of the best performing trails in the country, creating 240 miles of connected trails.</a:t>
            </a:r>
          </a:p>
          <a:p>
            <a:pPr marL="457200" marR="0" lvl="0" indent="-457200" algn="l" defTabSz="914400" rtl="0" eaLnBrk="1" fontAlgn="auto" latinLnBrk="0" hangingPunct="1">
              <a:lnSpc>
                <a:spcPct val="100000"/>
              </a:lnSpc>
              <a:spcBef>
                <a:spcPts val="0"/>
              </a:spcBef>
              <a:spcAft>
                <a:spcPts val="0"/>
              </a:spcAft>
              <a:buClr>
                <a:srgbClr val="000000"/>
              </a:buClr>
              <a:buSzPts val="2400"/>
              <a:buFont typeface="+mj-lt"/>
              <a:buAutoNum type="arabicPeriod" startAt="2"/>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2"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2CCA0E74-6656-08D0-6127-6F3F764417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5642" y="1613498"/>
            <a:ext cx="5378876" cy="4041652"/>
          </a:xfrm>
          <a:prstGeom prst="rect">
            <a:avLst/>
          </a:prstGeom>
        </p:spPr>
      </p:pic>
    </p:spTree>
    <p:extLst>
      <p:ext uri="{BB962C8B-B14F-4D97-AF65-F5344CB8AC3E}">
        <p14:creationId xmlns:p14="http://schemas.microsoft.com/office/powerpoint/2010/main" val="3012963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4835756F-7FB7-1642-8AD5-247463E8A288}"/>
            </a:ext>
          </a:extLst>
        </p:cNvPr>
        <p:cNvGrpSpPr/>
        <p:nvPr/>
      </p:nvGrpSpPr>
      <p:grpSpPr>
        <a:xfrm>
          <a:off x="0" y="0"/>
          <a:ext cx="0" cy="0"/>
          <a:chOff x="0" y="0"/>
          <a:chExt cx="0" cy="0"/>
        </a:xfrm>
      </p:grpSpPr>
      <p:sp>
        <p:nvSpPr>
          <p:cNvPr id="223" name="Google Shape;223;g39a60408937_0_29">
            <a:extLst>
              <a:ext uri="{FF2B5EF4-FFF2-40B4-BE49-F238E27FC236}">
                <a16:creationId xmlns:a16="http://schemas.microsoft.com/office/drawing/2014/main" id="{DB6B33A1-60C5-6CAA-374B-B32E925E88B3}"/>
              </a:ext>
            </a:extLst>
          </p:cNvPr>
          <p:cNvSpPr txBox="1">
            <a:spLocks noGrp="1"/>
          </p:cNvSpPr>
          <p:nvPr>
            <p:ph type="ctrTitle"/>
          </p:nvPr>
        </p:nvSpPr>
        <p:spPr>
          <a:xfrm>
            <a:off x="461947" y="460576"/>
            <a:ext cx="11268000" cy="701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Filling the Gaps Amplifies Potential  </a:t>
            </a:r>
            <a:endParaRPr sz="3600" b="1" dirty="0">
              <a:latin typeface="Arial"/>
              <a:ea typeface="Arial"/>
              <a:cs typeface="Arial"/>
              <a:sym typeface="Arial"/>
            </a:endParaRPr>
          </a:p>
        </p:txBody>
      </p:sp>
      <p:sp>
        <p:nvSpPr>
          <p:cNvPr id="224" name="Google Shape;224;g39a60408937_0_29">
            <a:extLst>
              <a:ext uri="{FF2B5EF4-FFF2-40B4-BE49-F238E27FC236}">
                <a16:creationId xmlns:a16="http://schemas.microsoft.com/office/drawing/2014/main" id="{27BD55A1-A8EF-1821-9F9C-B196D859C7CD}"/>
              </a:ext>
            </a:extLst>
          </p:cNvPr>
          <p:cNvSpPr/>
          <p:nvPr/>
        </p:nvSpPr>
        <p:spPr>
          <a:xfrm>
            <a:off x="0" y="6331352"/>
            <a:ext cx="12192000" cy="526500"/>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5" name="Google Shape;225;g39a60408937_0_29">
            <a:extLst>
              <a:ext uri="{FF2B5EF4-FFF2-40B4-BE49-F238E27FC236}">
                <a16:creationId xmlns:a16="http://schemas.microsoft.com/office/drawing/2014/main" id="{A08011E9-BFBF-C2BC-4074-0FE4A87C9051}"/>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47</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 name="Google Shape;244;g39a60408937_0_79">
            <a:extLst>
              <a:ext uri="{FF2B5EF4-FFF2-40B4-BE49-F238E27FC236}">
                <a16:creationId xmlns:a16="http://schemas.microsoft.com/office/drawing/2014/main" id="{F2836322-A2EF-33FE-D2ED-B5B8820967CB}"/>
              </a:ext>
            </a:extLst>
          </p:cNvPr>
          <p:cNvSpPr txBox="1"/>
          <p:nvPr/>
        </p:nvSpPr>
        <p:spPr>
          <a:xfrm>
            <a:off x="287020" y="1683406"/>
            <a:ext cx="5676899" cy="1938952"/>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400"/>
              <a:buFont typeface="+mj-lt"/>
              <a:buAutoNum type="arabicPeriod" startAt="3"/>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There’s a lot we can do with what we already have, but the aspirational component relies upon connectivity. </a:t>
            </a:r>
          </a:p>
          <a:p>
            <a:pPr marL="457200" marR="0" lvl="0" indent="-457200" algn="l" defTabSz="914400" rtl="0" eaLnBrk="1" fontAlgn="auto" latinLnBrk="0" hangingPunct="1">
              <a:lnSpc>
                <a:spcPct val="100000"/>
              </a:lnSpc>
              <a:spcBef>
                <a:spcPts val="0"/>
              </a:spcBef>
              <a:spcAft>
                <a:spcPts val="0"/>
              </a:spcAft>
              <a:buClr>
                <a:srgbClr val="000000"/>
              </a:buClr>
              <a:buSzPts val="2400"/>
              <a:buFont typeface="+mj-lt"/>
              <a:buAutoNum type="arabicPeriod" startAt="3"/>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457200" marR="0" lvl="2" indent="-457200" algn="l" defTabSz="914400" rtl="0" eaLnBrk="1" fontAlgn="auto" latinLnBrk="0" hangingPunct="1">
              <a:lnSpc>
                <a:spcPct val="100000"/>
              </a:lnSpc>
              <a:spcBef>
                <a:spcPts val="0"/>
              </a:spcBef>
              <a:spcAft>
                <a:spcPts val="0"/>
              </a:spcAft>
              <a:buClr>
                <a:srgbClr val="000000"/>
              </a:buClr>
              <a:buSzPts val="2400"/>
              <a:buFont typeface="+mj-lt"/>
              <a:buAutoNum type="arabicPeriod" startAt="3"/>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B528B417-92A5-6EFC-FE8F-516AB298D6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814580"/>
            <a:ext cx="5699286" cy="4237092"/>
          </a:xfrm>
          <a:prstGeom prst="rect">
            <a:avLst/>
          </a:prstGeom>
        </p:spPr>
      </p:pic>
      <p:pic>
        <p:nvPicPr>
          <p:cNvPr id="8" name="Picture 7">
            <a:extLst>
              <a:ext uri="{FF2B5EF4-FFF2-40B4-BE49-F238E27FC236}">
                <a16:creationId xmlns:a16="http://schemas.microsoft.com/office/drawing/2014/main" id="{AF7478F9-95A8-4FBF-04E7-667671C183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219" y="2972925"/>
            <a:ext cx="4610499" cy="3078747"/>
          </a:xfrm>
          <a:prstGeom prst="rect">
            <a:avLst/>
          </a:prstGeom>
        </p:spPr>
      </p:pic>
    </p:spTree>
    <p:extLst>
      <p:ext uri="{BB962C8B-B14F-4D97-AF65-F5344CB8AC3E}">
        <p14:creationId xmlns:p14="http://schemas.microsoft.com/office/powerpoint/2010/main" val="2674427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9881FD77-DF8E-DA37-AF81-6EF6101E3BE7}"/>
            </a:ext>
          </a:extLst>
        </p:cNvPr>
        <p:cNvGrpSpPr/>
        <p:nvPr/>
      </p:nvGrpSpPr>
      <p:grpSpPr>
        <a:xfrm>
          <a:off x="0" y="0"/>
          <a:ext cx="0" cy="0"/>
          <a:chOff x="0" y="0"/>
          <a:chExt cx="0" cy="0"/>
        </a:xfrm>
      </p:grpSpPr>
      <p:sp>
        <p:nvSpPr>
          <p:cNvPr id="223" name="Google Shape;223;g39a60408937_0_29">
            <a:extLst>
              <a:ext uri="{FF2B5EF4-FFF2-40B4-BE49-F238E27FC236}">
                <a16:creationId xmlns:a16="http://schemas.microsoft.com/office/drawing/2014/main" id="{8671718D-D24A-6137-5C05-37FD13734974}"/>
              </a:ext>
            </a:extLst>
          </p:cNvPr>
          <p:cNvSpPr txBox="1">
            <a:spLocks noGrp="1"/>
          </p:cNvSpPr>
          <p:nvPr>
            <p:ph type="ctrTitle"/>
          </p:nvPr>
        </p:nvSpPr>
        <p:spPr>
          <a:xfrm>
            <a:off x="461947" y="460576"/>
            <a:ext cx="11268000" cy="701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If the Connections are Made…</a:t>
            </a:r>
            <a:endParaRPr sz="3600" b="1" dirty="0">
              <a:latin typeface="Arial"/>
              <a:ea typeface="Arial"/>
              <a:cs typeface="Arial"/>
              <a:sym typeface="Arial"/>
            </a:endParaRPr>
          </a:p>
        </p:txBody>
      </p:sp>
      <p:sp>
        <p:nvSpPr>
          <p:cNvPr id="224" name="Google Shape;224;g39a60408937_0_29">
            <a:extLst>
              <a:ext uri="{FF2B5EF4-FFF2-40B4-BE49-F238E27FC236}">
                <a16:creationId xmlns:a16="http://schemas.microsoft.com/office/drawing/2014/main" id="{B42C97A6-F35F-3899-3A95-C227B065627F}"/>
              </a:ext>
            </a:extLst>
          </p:cNvPr>
          <p:cNvSpPr/>
          <p:nvPr/>
        </p:nvSpPr>
        <p:spPr>
          <a:xfrm>
            <a:off x="0" y="6331352"/>
            <a:ext cx="12192000" cy="526500"/>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5" name="Google Shape;225;g39a60408937_0_29">
            <a:extLst>
              <a:ext uri="{FF2B5EF4-FFF2-40B4-BE49-F238E27FC236}">
                <a16:creationId xmlns:a16="http://schemas.microsoft.com/office/drawing/2014/main" id="{CE790242-6D9E-6211-ED6B-B4DA6FAF66C9}"/>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48</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B4E78670-FEE5-3E77-EE28-C6A7322945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947" y="1498198"/>
            <a:ext cx="3223260" cy="4297680"/>
          </a:xfrm>
          <a:prstGeom prst="rect">
            <a:avLst/>
          </a:prstGeom>
        </p:spPr>
      </p:pic>
      <p:pic>
        <p:nvPicPr>
          <p:cNvPr id="9" name="Picture 8">
            <a:extLst>
              <a:ext uri="{FF2B5EF4-FFF2-40B4-BE49-F238E27FC236}">
                <a16:creationId xmlns:a16="http://schemas.microsoft.com/office/drawing/2014/main" id="{44CE109D-6F2D-3E76-4689-4B509C54FB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1931" y="1498198"/>
            <a:ext cx="7664629" cy="4311354"/>
          </a:xfrm>
          <a:prstGeom prst="rect">
            <a:avLst/>
          </a:prstGeom>
        </p:spPr>
      </p:pic>
    </p:spTree>
    <p:extLst>
      <p:ext uri="{BB962C8B-B14F-4D97-AF65-F5344CB8AC3E}">
        <p14:creationId xmlns:p14="http://schemas.microsoft.com/office/powerpoint/2010/main" val="4042098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D6B67AAE-8768-281E-216E-3768560FB940}"/>
            </a:ext>
          </a:extLst>
        </p:cNvPr>
        <p:cNvGrpSpPr/>
        <p:nvPr/>
      </p:nvGrpSpPr>
      <p:grpSpPr>
        <a:xfrm>
          <a:off x="0" y="0"/>
          <a:ext cx="0" cy="0"/>
          <a:chOff x="0" y="0"/>
          <a:chExt cx="0" cy="0"/>
        </a:xfrm>
      </p:grpSpPr>
      <p:sp>
        <p:nvSpPr>
          <p:cNvPr id="223" name="Google Shape;223;g39a60408937_0_29">
            <a:extLst>
              <a:ext uri="{FF2B5EF4-FFF2-40B4-BE49-F238E27FC236}">
                <a16:creationId xmlns:a16="http://schemas.microsoft.com/office/drawing/2014/main" id="{DFB6BD42-4D9B-2FFF-4193-EE7F40F20FA0}"/>
              </a:ext>
            </a:extLst>
          </p:cNvPr>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Varied Planning Needs</a:t>
            </a:r>
            <a:endParaRPr sz="3600" b="1" dirty="0">
              <a:latin typeface="Arial"/>
              <a:ea typeface="Arial"/>
              <a:cs typeface="Arial"/>
              <a:sym typeface="Arial"/>
            </a:endParaRPr>
          </a:p>
        </p:txBody>
      </p:sp>
      <p:sp>
        <p:nvSpPr>
          <p:cNvPr id="5" name="Text Placeholder 4">
            <a:extLst>
              <a:ext uri="{FF2B5EF4-FFF2-40B4-BE49-F238E27FC236}">
                <a16:creationId xmlns:a16="http://schemas.microsoft.com/office/drawing/2014/main" id="{13B94982-0DF8-95C1-D63B-D71F92A8AE05}"/>
              </a:ext>
            </a:extLst>
          </p:cNvPr>
          <p:cNvSpPr>
            <a:spLocks noGrp="1"/>
          </p:cNvSpPr>
          <p:nvPr>
            <p:ph type="body" idx="3"/>
          </p:nvPr>
        </p:nvSpPr>
        <p:spPr>
          <a:xfrm>
            <a:off x="6172200" y="1420421"/>
            <a:ext cx="5183188" cy="823912"/>
          </a:xfrm>
        </p:spPr>
        <p:txBody>
          <a:bodyPr/>
          <a:lstStyle/>
          <a:p>
            <a:r>
              <a:rPr lang="en-US" dirty="0"/>
              <a:t>Planners can help with:</a:t>
            </a:r>
          </a:p>
        </p:txBody>
      </p:sp>
      <p:sp>
        <p:nvSpPr>
          <p:cNvPr id="6" name="Text Placeholder 5">
            <a:extLst>
              <a:ext uri="{FF2B5EF4-FFF2-40B4-BE49-F238E27FC236}">
                <a16:creationId xmlns:a16="http://schemas.microsoft.com/office/drawing/2014/main" id="{4BA60EA8-5C3A-D0B2-6FCC-193CFCC549BA}"/>
              </a:ext>
            </a:extLst>
          </p:cNvPr>
          <p:cNvSpPr>
            <a:spLocks noGrp="1"/>
          </p:cNvSpPr>
          <p:nvPr>
            <p:ph type="body" idx="4"/>
          </p:nvPr>
        </p:nvSpPr>
        <p:spPr>
          <a:xfrm>
            <a:off x="6188502" y="2269331"/>
            <a:ext cx="5183188" cy="3684588"/>
          </a:xfrm>
        </p:spPr>
        <p:txBody>
          <a:bodyPr/>
          <a:lstStyle/>
          <a:p>
            <a:r>
              <a:rPr lang="en-US" dirty="0"/>
              <a:t>Trail-oriented development</a:t>
            </a:r>
          </a:p>
          <a:p>
            <a:r>
              <a:rPr lang="en-US" dirty="0"/>
              <a:t>Road connections</a:t>
            </a:r>
          </a:p>
          <a:p>
            <a:r>
              <a:rPr lang="en-US" dirty="0"/>
              <a:t>Well-maintained roads</a:t>
            </a:r>
          </a:p>
          <a:p>
            <a:r>
              <a:rPr lang="en-US" dirty="0"/>
              <a:t>Access points</a:t>
            </a:r>
          </a:p>
          <a:p>
            <a:r>
              <a:rPr lang="en-US" dirty="0"/>
              <a:t>Sidewalks </a:t>
            </a:r>
          </a:p>
          <a:p>
            <a:r>
              <a:rPr lang="en-US" dirty="0"/>
              <a:t>Bike lanes </a:t>
            </a:r>
          </a:p>
        </p:txBody>
      </p:sp>
      <p:sp>
        <p:nvSpPr>
          <p:cNvPr id="225" name="Google Shape;225;g39a60408937_0_29">
            <a:extLst>
              <a:ext uri="{FF2B5EF4-FFF2-40B4-BE49-F238E27FC236}">
                <a16:creationId xmlns:a16="http://schemas.microsoft.com/office/drawing/2014/main" id="{86D73860-F0FF-B60D-5642-0C7F3BED4C15}"/>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49</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24" name="Google Shape;224;g39a60408937_0_29">
            <a:extLst>
              <a:ext uri="{FF2B5EF4-FFF2-40B4-BE49-F238E27FC236}">
                <a16:creationId xmlns:a16="http://schemas.microsoft.com/office/drawing/2014/main" id="{A879DD8E-4A3B-0715-B553-ACBFA2D94911}"/>
              </a:ext>
            </a:extLst>
          </p:cNvPr>
          <p:cNvSpPr/>
          <p:nvPr/>
        </p:nvSpPr>
        <p:spPr>
          <a:xfrm>
            <a:off x="0" y="6331352"/>
            <a:ext cx="12192000" cy="526500"/>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Google Shape;244;g39a60408937_0_79">
            <a:extLst>
              <a:ext uri="{FF2B5EF4-FFF2-40B4-BE49-F238E27FC236}">
                <a16:creationId xmlns:a16="http://schemas.microsoft.com/office/drawing/2014/main" id="{4D3BA658-8E23-B334-9E46-95975EEDCA6D}"/>
              </a:ext>
            </a:extLst>
          </p:cNvPr>
          <p:cNvSpPr txBox="1"/>
          <p:nvPr/>
        </p:nvSpPr>
        <p:spPr>
          <a:xfrm>
            <a:off x="247263" y="1731114"/>
            <a:ext cx="5676899" cy="1569620"/>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400"/>
              <a:buFont typeface="+mj-lt"/>
              <a:buAutoNum type="arabicPeriod" startAt="4"/>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This isn’t just about addressing the trail gaps.  </a:t>
            </a:r>
          </a:p>
          <a:p>
            <a:pPr marL="457200" marR="0" lvl="0" indent="-457200" algn="l" defTabSz="914400" rtl="0" eaLnBrk="1" fontAlgn="auto" latinLnBrk="0" hangingPunct="1">
              <a:lnSpc>
                <a:spcPct val="100000"/>
              </a:lnSpc>
              <a:spcBef>
                <a:spcPts val="0"/>
              </a:spcBef>
              <a:spcAft>
                <a:spcPts val="0"/>
              </a:spcAft>
              <a:buClr>
                <a:srgbClr val="000000"/>
              </a:buClr>
              <a:buSzPts val="2400"/>
              <a:buFont typeface="+mj-lt"/>
              <a:buAutoNum type="arabicPeriod" startAt="4"/>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2"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Picture 7">
            <a:extLst>
              <a:ext uri="{FF2B5EF4-FFF2-40B4-BE49-F238E27FC236}">
                <a16:creationId xmlns:a16="http://schemas.microsoft.com/office/drawing/2014/main" id="{55E00FE3-5161-3C82-B8CC-27039D3589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2588655"/>
            <a:ext cx="4648161" cy="3486121"/>
          </a:xfrm>
          <a:prstGeom prst="rect">
            <a:avLst/>
          </a:prstGeom>
        </p:spPr>
      </p:pic>
    </p:spTree>
    <p:extLst>
      <p:ext uri="{BB962C8B-B14F-4D97-AF65-F5344CB8AC3E}">
        <p14:creationId xmlns:p14="http://schemas.microsoft.com/office/powerpoint/2010/main" val="3899010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B82C1-7473-5BA0-64D3-057BFDBB635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3A7C46D-E051-5C7A-6575-B0D6D7797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B6AC4BC7-7AD2-1ED7-DCBD-C997065E687B}"/>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8" name="TextBox 7">
            <a:extLst>
              <a:ext uri="{FF2B5EF4-FFF2-40B4-BE49-F238E27FC236}">
                <a16:creationId xmlns:a16="http://schemas.microsoft.com/office/drawing/2014/main" id="{E9AECA33-A94F-610C-B40C-A611C1F7203C}"/>
              </a:ext>
            </a:extLst>
          </p:cNvPr>
          <p:cNvSpPr txBox="1"/>
          <p:nvPr/>
        </p:nvSpPr>
        <p:spPr>
          <a:xfrm>
            <a:off x="912871" y="1674674"/>
            <a:ext cx="3441201" cy="1754326"/>
          </a:xfrm>
          <a:prstGeom prst="rect">
            <a:avLst/>
          </a:prstGeom>
          <a:noFill/>
        </p:spPr>
        <p:txBody>
          <a:bodyPr wrap="square" rtlCol="0">
            <a:spAutoFit/>
          </a:bodyPr>
          <a:lstStyle/>
          <a:p>
            <a:r>
              <a:rPr lang="en-US" sz="5400" dirty="0"/>
              <a:t>Advisory Committee</a:t>
            </a:r>
          </a:p>
        </p:txBody>
      </p:sp>
      <p:sp>
        <p:nvSpPr>
          <p:cNvPr id="9" name="TextBox 8">
            <a:extLst>
              <a:ext uri="{FF2B5EF4-FFF2-40B4-BE49-F238E27FC236}">
                <a16:creationId xmlns:a16="http://schemas.microsoft.com/office/drawing/2014/main" id="{17DAE163-4636-6A30-6112-E4F7DDA6AF5F}"/>
              </a:ext>
            </a:extLst>
          </p:cNvPr>
          <p:cNvSpPr txBox="1"/>
          <p:nvPr/>
        </p:nvSpPr>
        <p:spPr>
          <a:xfrm>
            <a:off x="5952744" y="475488"/>
            <a:ext cx="6062472" cy="5078313"/>
          </a:xfrm>
          <a:prstGeom prst="rect">
            <a:avLst/>
          </a:prstGeom>
          <a:noFill/>
        </p:spPr>
        <p:txBody>
          <a:bodyPr wrap="square" rtlCol="0">
            <a:spAutoFit/>
          </a:bodyPr>
          <a:lstStyle/>
          <a:p>
            <a:r>
              <a:rPr lang="en-US" dirty="0"/>
              <a:t>Brian Bolyard, WV DNR</a:t>
            </a:r>
          </a:p>
          <a:p>
            <a:r>
              <a:rPr lang="en-US" dirty="0"/>
              <a:t>Michael Dodd, WV DOH</a:t>
            </a:r>
          </a:p>
          <a:p>
            <a:r>
              <a:rPr lang="en-US" dirty="0"/>
              <a:t>Rich Edwards, WVU OEDC</a:t>
            </a:r>
          </a:p>
          <a:p>
            <a:r>
              <a:rPr lang="en-US" dirty="0"/>
              <a:t>Sam England, WV TRAIL</a:t>
            </a:r>
          </a:p>
          <a:p>
            <a:r>
              <a:rPr lang="en-US" dirty="0"/>
              <a:t>Nathan Hilbert, National Park Service RTCA</a:t>
            </a:r>
          </a:p>
          <a:p>
            <a:r>
              <a:rPr lang="en-US" dirty="0"/>
              <a:t>Fielding Moss, West Virginia Scenic Trails Association</a:t>
            </a:r>
          </a:p>
          <a:p>
            <a:r>
              <a:rPr lang="en-US" dirty="0"/>
              <a:t>Eric Oberg, Rails to Trails Conservancy</a:t>
            </a:r>
          </a:p>
          <a:p>
            <a:r>
              <a:rPr lang="en-US" dirty="0"/>
              <a:t>Kelly Pack , Rails to Trails Conservancy</a:t>
            </a:r>
          </a:p>
          <a:p>
            <a:r>
              <a:rPr lang="en-US" dirty="0"/>
              <a:t>Amanda Pitzer, Friends of Cheat, Flatwater Trail Commission</a:t>
            </a:r>
          </a:p>
          <a:p>
            <a:r>
              <a:rPr lang="en-US" dirty="0"/>
              <a:t>Dillard Price, WV State Parks</a:t>
            </a:r>
          </a:p>
          <a:p>
            <a:r>
              <a:rPr lang="en-US" dirty="0"/>
              <a:t>Tim Sedosky, WV Division of Highways</a:t>
            </a:r>
          </a:p>
          <a:p>
            <a:r>
              <a:rPr lang="en-US" dirty="0"/>
              <a:t>Breann Shell, WV Chapter of American Planning Association</a:t>
            </a:r>
          </a:p>
          <a:p>
            <a:r>
              <a:rPr lang="en-US" dirty="0"/>
              <a:t>Kent Spellman, Harrison Recreational Trails</a:t>
            </a:r>
          </a:p>
          <a:p>
            <a:r>
              <a:rPr lang="en-US" dirty="0"/>
              <a:t>Cory VanBibber, West Virginia Tourism</a:t>
            </a:r>
          </a:p>
          <a:p>
            <a:r>
              <a:rPr lang="en-US" dirty="0"/>
              <a:t>Andy Williamson, Brad and Alys Smith Outdoor Economic Development Collaborative</a:t>
            </a:r>
          </a:p>
          <a:p>
            <a:endParaRPr lang="en-US" dirty="0"/>
          </a:p>
          <a:p>
            <a:r>
              <a:rPr lang="en-US" dirty="0"/>
              <a:t>Lisa Maraffa (staff, WV TRAIL/Friends of the Cheat)</a:t>
            </a:r>
          </a:p>
        </p:txBody>
      </p:sp>
    </p:spTree>
    <p:extLst>
      <p:ext uri="{BB962C8B-B14F-4D97-AF65-F5344CB8AC3E}">
        <p14:creationId xmlns:p14="http://schemas.microsoft.com/office/powerpoint/2010/main" val="185167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04B947B3-FF39-8020-E326-C8C3D2FCC387}"/>
            </a:ext>
          </a:extLst>
        </p:cNvPr>
        <p:cNvGrpSpPr/>
        <p:nvPr/>
      </p:nvGrpSpPr>
      <p:grpSpPr>
        <a:xfrm>
          <a:off x="0" y="0"/>
          <a:ext cx="0" cy="0"/>
          <a:chOff x="0" y="0"/>
          <a:chExt cx="0" cy="0"/>
        </a:xfrm>
      </p:grpSpPr>
      <p:sp>
        <p:nvSpPr>
          <p:cNvPr id="223" name="Google Shape;223;g39a60408937_0_29">
            <a:extLst>
              <a:ext uri="{FF2B5EF4-FFF2-40B4-BE49-F238E27FC236}">
                <a16:creationId xmlns:a16="http://schemas.microsoft.com/office/drawing/2014/main" id="{B64EF771-485E-897B-0DD6-B52DE2B78467}"/>
              </a:ext>
            </a:extLst>
          </p:cNvPr>
          <p:cNvSpPr txBox="1">
            <a:spLocks noGrp="1"/>
          </p:cNvSpPr>
          <p:nvPr>
            <p:ph type="ctrTitle"/>
          </p:nvPr>
        </p:nvSpPr>
        <p:spPr>
          <a:xfrm>
            <a:off x="461947" y="460576"/>
            <a:ext cx="11268000" cy="701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Midway Survey Finding</a:t>
            </a:r>
            <a:endParaRPr sz="3600" b="1" dirty="0">
              <a:latin typeface="Arial"/>
              <a:ea typeface="Arial"/>
              <a:cs typeface="Arial"/>
              <a:sym typeface="Arial"/>
            </a:endParaRPr>
          </a:p>
        </p:txBody>
      </p:sp>
      <p:sp>
        <p:nvSpPr>
          <p:cNvPr id="224" name="Google Shape;224;g39a60408937_0_29">
            <a:extLst>
              <a:ext uri="{FF2B5EF4-FFF2-40B4-BE49-F238E27FC236}">
                <a16:creationId xmlns:a16="http://schemas.microsoft.com/office/drawing/2014/main" id="{89D73B83-97F7-476A-DC00-6B47CBB2385A}"/>
              </a:ext>
            </a:extLst>
          </p:cNvPr>
          <p:cNvSpPr/>
          <p:nvPr/>
        </p:nvSpPr>
        <p:spPr>
          <a:xfrm>
            <a:off x="0" y="6331352"/>
            <a:ext cx="12192000" cy="526500"/>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5" name="Google Shape;225;g39a60408937_0_29">
            <a:extLst>
              <a:ext uri="{FF2B5EF4-FFF2-40B4-BE49-F238E27FC236}">
                <a16:creationId xmlns:a16="http://schemas.microsoft.com/office/drawing/2014/main" id="{D7CE9655-C27F-FE24-64FF-2D1DB233E34B}"/>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50</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 name="Google Shape;244;g39a60408937_0_79">
            <a:extLst>
              <a:ext uri="{FF2B5EF4-FFF2-40B4-BE49-F238E27FC236}">
                <a16:creationId xmlns:a16="http://schemas.microsoft.com/office/drawing/2014/main" id="{6302F140-DBAF-D705-2237-AFA69453CA93}"/>
              </a:ext>
            </a:extLst>
          </p:cNvPr>
          <p:cNvSpPr txBox="1"/>
          <p:nvPr/>
        </p:nvSpPr>
        <p:spPr>
          <a:xfrm>
            <a:off x="287021" y="1683406"/>
            <a:ext cx="4813898" cy="19389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Improved trail quality, amenities, and improved connectivity the path to regional prosperity</a:t>
            </a:r>
          </a:p>
          <a:p>
            <a:pPr marL="457200" marR="0" lvl="0" indent="-457200" algn="l" defTabSz="914400" rtl="0" eaLnBrk="1" fontAlgn="auto" latinLnBrk="0" hangingPunct="1">
              <a:lnSpc>
                <a:spcPct val="100000"/>
              </a:lnSpc>
              <a:spcBef>
                <a:spcPts val="0"/>
              </a:spcBef>
              <a:spcAft>
                <a:spcPts val="0"/>
              </a:spcAft>
              <a:buClr>
                <a:srgbClr val="000000"/>
              </a:buClr>
              <a:buSzPts val="2400"/>
              <a:buFont typeface="+mj-lt"/>
              <a:buAutoNum type="arabicPeriod" startAt="2"/>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2"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9331B40B-7E2B-2AFC-4B26-821D05030EC3}"/>
              </a:ext>
            </a:extLst>
          </p:cNvPr>
          <p:cNvPicPr>
            <a:picLocks noChangeAspect="1"/>
          </p:cNvPicPr>
          <p:nvPr/>
        </p:nvPicPr>
        <p:blipFill>
          <a:blip r:embed="rId3"/>
          <a:stretch>
            <a:fillRect/>
          </a:stretch>
        </p:blipFill>
        <p:spPr>
          <a:xfrm>
            <a:off x="5972883" y="145215"/>
            <a:ext cx="5645375" cy="5943396"/>
          </a:xfrm>
          <a:prstGeom prst="rect">
            <a:avLst/>
          </a:prstGeom>
        </p:spPr>
      </p:pic>
      <p:pic>
        <p:nvPicPr>
          <p:cNvPr id="3" name="Google Shape;270;g39a60408937_0_64">
            <a:extLst>
              <a:ext uri="{FF2B5EF4-FFF2-40B4-BE49-F238E27FC236}">
                <a16:creationId xmlns:a16="http://schemas.microsoft.com/office/drawing/2014/main" id="{50F1AFA8-60DF-F43A-C658-EA073DFDE99E}"/>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219200" y="3182184"/>
            <a:ext cx="2890705" cy="2761418"/>
          </a:xfrm>
          <a:prstGeom prst="rect">
            <a:avLst/>
          </a:prstGeom>
          <a:noFill/>
          <a:ln>
            <a:noFill/>
          </a:ln>
        </p:spPr>
      </p:pic>
    </p:spTree>
    <p:extLst>
      <p:ext uri="{BB962C8B-B14F-4D97-AF65-F5344CB8AC3E}">
        <p14:creationId xmlns:p14="http://schemas.microsoft.com/office/powerpoint/2010/main" val="4136672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6">
          <a:extLst>
            <a:ext uri="{FF2B5EF4-FFF2-40B4-BE49-F238E27FC236}">
              <a16:creationId xmlns:a16="http://schemas.microsoft.com/office/drawing/2014/main" id="{94EDED44-08D6-0945-4A4E-4023D71638B8}"/>
            </a:ext>
          </a:extLst>
        </p:cNvPr>
        <p:cNvGrpSpPr/>
        <p:nvPr/>
      </p:nvGrpSpPr>
      <p:grpSpPr>
        <a:xfrm>
          <a:off x="0" y="0"/>
          <a:ext cx="0" cy="0"/>
          <a:chOff x="0" y="0"/>
          <a:chExt cx="0" cy="0"/>
        </a:xfrm>
      </p:grpSpPr>
      <p:sp>
        <p:nvSpPr>
          <p:cNvPr id="187" name="Google Shape;187;g3c5e53ba2c3_0_0">
            <a:extLst>
              <a:ext uri="{FF2B5EF4-FFF2-40B4-BE49-F238E27FC236}">
                <a16:creationId xmlns:a16="http://schemas.microsoft.com/office/drawing/2014/main" id="{DA68CAF0-609E-13D0-31B0-333C3B409AAE}"/>
              </a:ext>
            </a:extLst>
          </p:cNvPr>
          <p:cNvSpPr/>
          <p:nvPr/>
        </p:nvSpPr>
        <p:spPr>
          <a:xfrm>
            <a:off x="0" y="6331352"/>
            <a:ext cx="12192000" cy="526500"/>
          </a:xfrm>
          <a:prstGeom prst="rect">
            <a:avLst/>
          </a:prstGeom>
          <a:solidFill>
            <a:srgbClr val="32181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Google Shape;188;g3c5e53ba2c3_0_0">
            <a:extLst>
              <a:ext uri="{FF2B5EF4-FFF2-40B4-BE49-F238E27FC236}">
                <a16:creationId xmlns:a16="http://schemas.microsoft.com/office/drawing/2014/main" id="{8D8E5B45-A0F2-91A2-7A0E-04EF8EB433D2}"/>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51</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89" name="Google Shape;189;g3c5e53ba2c3_0_0">
            <a:extLst>
              <a:ext uri="{FF2B5EF4-FFF2-40B4-BE49-F238E27FC236}">
                <a16:creationId xmlns:a16="http://schemas.microsoft.com/office/drawing/2014/main" id="{15EC5483-872F-D8FA-3233-6379A0F16F6D}"/>
              </a:ext>
            </a:extLst>
          </p:cNvPr>
          <p:cNvSpPr txBox="1">
            <a:spLocks noGrp="1"/>
          </p:cNvSpPr>
          <p:nvPr>
            <p:ph type="title" idx="4294967295"/>
          </p:nvPr>
        </p:nvSpPr>
        <p:spPr>
          <a:xfrm>
            <a:off x="838200" y="1093694"/>
            <a:ext cx="3993776" cy="42190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6000" b="1" dirty="0"/>
              <a:t>Thank you! </a:t>
            </a:r>
            <a:br>
              <a:rPr lang="en-US" sz="6000" b="1" dirty="0"/>
            </a:br>
            <a:br>
              <a:rPr lang="en-US" sz="2800" b="1" dirty="0"/>
            </a:br>
            <a:r>
              <a:rPr lang="en-US" sz="2800" dirty="0"/>
              <a:t>Amy Camp</a:t>
            </a:r>
            <a:br>
              <a:rPr lang="en-US" sz="2800" dirty="0"/>
            </a:br>
            <a:r>
              <a:rPr lang="en-US" sz="2800" dirty="0"/>
              <a:t>Cycle Forward</a:t>
            </a:r>
            <a:br>
              <a:rPr lang="en-US" sz="2800" dirty="0"/>
            </a:br>
            <a:r>
              <a:rPr lang="en-US" sz="2800" dirty="0">
                <a:hlinkClick r:id="rId3"/>
              </a:rPr>
              <a:t>amy@cycleforward.org</a:t>
            </a:r>
            <a:br>
              <a:rPr lang="en-US" sz="2800" dirty="0"/>
            </a:br>
            <a:br>
              <a:rPr lang="en-US" sz="2800" dirty="0"/>
            </a:br>
            <a:r>
              <a:rPr lang="en-US" sz="2800" dirty="0"/>
              <a:t>www.p2pcorridor.org</a:t>
            </a:r>
            <a:br>
              <a:rPr lang="en-US" sz="2800" dirty="0"/>
            </a:br>
            <a:endParaRPr sz="6000" dirty="0"/>
          </a:p>
        </p:txBody>
      </p:sp>
      <p:pic>
        <p:nvPicPr>
          <p:cNvPr id="3" name="Picture 2">
            <a:extLst>
              <a:ext uri="{FF2B5EF4-FFF2-40B4-BE49-F238E27FC236}">
                <a16:creationId xmlns:a16="http://schemas.microsoft.com/office/drawing/2014/main" id="{826F123F-FC83-E41B-55D7-02D2A706F0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3941" y="1362634"/>
            <a:ext cx="4383741" cy="4383741"/>
          </a:xfrm>
          <a:prstGeom prst="rect">
            <a:avLst/>
          </a:prstGeom>
        </p:spPr>
      </p:pic>
    </p:spTree>
    <p:extLst>
      <p:ext uri="{BB962C8B-B14F-4D97-AF65-F5344CB8AC3E}">
        <p14:creationId xmlns:p14="http://schemas.microsoft.com/office/powerpoint/2010/main" val="457121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B23E8-50E4-B35B-8434-1487C94878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86C441-34BA-7ED0-9BF6-52C47CAFCF2E}"/>
              </a:ext>
            </a:extLst>
          </p:cNvPr>
          <p:cNvSpPr>
            <a:spLocks noGrp="1"/>
          </p:cNvSpPr>
          <p:nvPr>
            <p:ph type="ctrTitle"/>
          </p:nvPr>
        </p:nvSpPr>
        <p:spPr>
          <a:xfrm>
            <a:off x="6818376" y="263038"/>
            <a:ext cx="3834384" cy="1083268"/>
          </a:xfrm>
        </p:spPr>
        <p:txBody>
          <a:bodyPr anchor="ctr">
            <a:noAutofit/>
          </a:bodyPr>
          <a:lstStyle/>
          <a:p>
            <a:r>
              <a:rPr lang="en-US" sz="3600" dirty="0">
                <a:solidFill>
                  <a:srgbClr val="635352"/>
                </a:solidFill>
                <a:latin typeface="Vollkorn"/>
                <a:sym typeface="Vollkorn"/>
              </a:rPr>
              <a:t>Statewide Trail Plan Framework</a:t>
            </a:r>
            <a:endParaRPr lang="en-US" sz="3600" dirty="0"/>
          </a:p>
        </p:txBody>
      </p:sp>
      <p:pic>
        <p:nvPicPr>
          <p:cNvPr id="9" name="Picture 8">
            <a:extLst>
              <a:ext uri="{FF2B5EF4-FFF2-40B4-BE49-F238E27FC236}">
                <a16:creationId xmlns:a16="http://schemas.microsoft.com/office/drawing/2014/main" id="{70C384D2-F438-CB34-9EB3-1F8A7F162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7648" y="1346306"/>
            <a:ext cx="5248656" cy="5248656"/>
          </a:xfrm>
          <a:prstGeom prst="rect">
            <a:avLst/>
          </a:prstGeom>
        </p:spPr>
      </p:pic>
      <p:sp>
        <p:nvSpPr>
          <p:cNvPr id="3" name="Title 1">
            <a:extLst>
              <a:ext uri="{FF2B5EF4-FFF2-40B4-BE49-F238E27FC236}">
                <a16:creationId xmlns:a16="http://schemas.microsoft.com/office/drawing/2014/main" id="{335E53A2-00E4-2BBE-E863-EA73AFAB0DD0}"/>
              </a:ext>
            </a:extLst>
          </p:cNvPr>
          <p:cNvSpPr txBox="1">
            <a:spLocks/>
          </p:cNvSpPr>
          <p:nvPr/>
        </p:nvSpPr>
        <p:spPr>
          <a:xfrm>
            <a:off x="1255776" y="263038"/>
            <a:ext cx="3834384" cy="10832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635352"/>
                </a:solidFill>
                <a:latin typeface="Vollkorn"/>
                <a:sym typeface="Vollkorn"/>
              </a:rPr>
              <a:t>P2P Survey</a:t>
            </a:r>
            <a:endParaRPr lang="en-US" sz="3600" dirty="0"/>
          </a:p>
        </p:txBody>
      </p:sp>
      <p:pic>
        <p:nvPicPr>
          <p:cNvPr id="8" name="Picture 7">
            <a:extLst>
              <a:ext uri="{FF2B5EF4-FFF2-40B4-BE49-F238E27FC236}">
                <a16:creationId xmlns:a16="http://schemas.microsoft.com/office/drawing/2014/main" id="{8A1589DB-5B08-D89F-2BDB-516C8F73162F}"/>
              </a:ext>
            </a:extLst>
          </p:cNvPr>
          <p:cNvPicPr>
            <a:picLocks noChangeAspect="1"/>
          </p:cNvPicPr>
          <p:nvPr/>
        </p:nvPicPr>
        <p:blipFill>
          <a:blip r:embed="rId3"/>
          <a:stretch>
            <a:fillRect/>
          </a:stretch>
        </p:blipFill>
        <p:spPr>
          <a:xfrm>
            <a:off x="100584" y="965092"/>
            <a:ext cx="5995416" cy="5729797"/>
          </a:xfrm>
          <a:prstGeom prst="rect">
            <a:avLst/>
          </a:prstGeom>
        </p:spPr>
      </p:pic>
    </p:spTree>
    <p:extLst>
      <p:ext uri="{BB962C8B-B14F-4D97-AF65-F5344CB8AC3E}">
        <p14:creationId xmlns:p14="http://schemas.microsoft.com/office/powerpoint/2010/main" val="6317082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5F00C-2F8E-2B71-396C-5A7AF1A2577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CC44EB9-B21B-4E80-DFDC-27563A182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6C24CF35-F8C5-505B-8B85-A842217B315F}"/>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3" name="TextBox 2">
            <a:extLst>
              <a:ext uri="{FF2B5EF4-FFF2-40B4-BE49-F238E27FC236}">
                <a16:creationId xmlns:a16="http://schemas.microsoft.com/office/drawing/2014/main" id="{E5E34C80-FFAD-C9EE-FCF1-E8E56A9CCF2C}"/>
              </a:ext>
            </a:extLst>
          </p:cNvPr>
          <p:cNvSpPr txBox="1"/>
          <p:nvPr/>
        </p:nvSpPr>
        <p:spPr>
          <a:xfrm>
            <a:off x="163753" y="2525405"/>
            <a:ext cx="11864494" cy="830997"/>
          </a:xfrm>
          <a:prstGeom prst="rect">
            <a:avLst/>
          </a:prstGeom>
          <a:solidFill>
            <a:schemeClr val="bg2"/>
          </a:solidFill>
        </p:spPr>
        <p:txBody>
          <a:bodyPr wrap="square" rtlCol="0">
            <a:spAutoFit/>
          </a:bodyPr>
          <a:lstStyle/>
          <a:p>
            <a:pPr algn="ctr"/>
            <a:r>
              <a:rPr lang="en-US" sz="4800" dirty="0">
                <a:latin typeface="Vollkorn" panose="020B0604020202020204" charset="0"/>
                <a:ea typeface="Vollkorn" panose="020B0604020202020204" charset="0"/>
              </a:rPr>
              <a:t>Thank you</a:t>
            </a:r>
          </a:p>
        </p:txBody>
      </p:sp>
    </p:spTree>
    <p:extLst>
      <p:ext uri="{BB962C8B-B14F-4D97-AF65-F5344CB8AC3E}">
        <p14:creationId xmlns:p14="http://schemas.microsoft.com/office/powerpoint/2010/main" val="2787051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2DC97-9B98-5834-91BF-84E2C0A3E0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C86039-C967-1637-E09E-06DDCAEC4251}"/>
              </a:ext>
            </a:extLst>
          </p:cNvPr>
          <p:cNvSpPr>
            <a:spLocks noGrp="1"/>
          </p:cNvSpPr>
          <p:nvPr>
            <p:ph type="ctrTitle"/>
          </p:nvPr>
        </p:nvSpPr>
        <p:spPr>
          <a:xfrm>
            <a:off x="701040" y="1994689"/>
            <a:ext cx="4821936" cy="1719071"/>
          </a:xfrm>
        </p:spPr>
        <p:txBody>
          <a:bodyPr>
            <a:normAutofit/>
          </a:bodyPr>
          <a:lstStyle/>
          <a:p>
            <a:r>
              <a:rPr lang="en-US" sz="4800" b="1" i="0" dirty="0">
                <a:effectLst/>
                <a:latin typeface="Vollkorn" panose="020B0604020202020204" charset="0"/>
                <a:ea typeface="Vollkorn" panose="020B0604020202020204" charset="0"/>
              </a:rPr>
              <a:t>Our Funders and Partners </a:t>
            </a:r>
            <a:endParaRPr lang="en-US" sz="4800" b="1" dirty="0">
              <a:latin typeface="Vollkorn" panose="020B0604020202020204" charset="0"/>
              <a:ea typeface="Vollkorn" panose="020B0604020202020204" charset="0"/>
            </a:endParaRPr>
          </a:p>
        </p:txBody>
      </p:sp>
      <p:pic>
        <p:nvPicPr>
          <p:cNvPr id="5" name="Picture 4">
            <a:extLst>
              <a:ext uri="{FF2B5EF4-FFF2-40B4-BE49-F238E27FC236}">
                <a16:creationId xmlns:a16="http://schemas.microsoft.com/office/drawing/2014/main" id="{03572029-E655-0D7A-0AD3-8CB44E739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EB4AD1D0-6F73-B84F-120C-5927B7F6A7AA}"/>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3" name="Rectangle 1">
            <a:extLst>
              <a:ext uri="{FF2B5EF4-FFF2-40B4-BE49-F238E27FC236}">
                <a16:creationId xmlns:a16="http://schemas.microsoft.com/office/drawing/2014/main" id="{57C72106-957D-8B94-31EE-511BF06BE15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a:extLst>
              <a:ext uri="{FF2B5EF4-FFF2-40B4-BE49-F238E27FC236}">
                <a16:creationId xmlns:a16="http://schemas.microsoft.com/office/drawing/2014/main" id="{CDFF8E49-7A93-F24A-4113-1C0C13FED0B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
            <a:extLst>
              <a:ext uri="{FF2B5EF4-FFF2-40B4-BE49-F238E27FC236}">
                <a16:creationId xmlns:a16="http://schemas.microsoft.com/office/drawing/2014/main" id="{BBA7D7D9-9D4D-BB9E-7C6C-FC25DD20D601}"/>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5A8F3A19-674E-7E5D-05AF-4A5B40A12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6097" y="2282032"/>
            <a:ext cx="3080168" cy="1428304"/>
          </a:xfrm>
          <a:prstGeom prst="rect">
            <a:avLst/>
          </a:prstGeom>
        </p:spPr>
      </p:pic>
      <p:pic>
        <p:nvPicPr>
          <p:cNvPr id="13" name="Picture 12">
            <a:extLst>
              <a:ext uri="{FF2B5EF4-FFF2-40B4-BE49-F238E27FC236}">
                <a16:creationId xmlns:a16="http://schemas.microsoft.com/office/drawing/2014/main" id="{467D8961-6E4D-FD34-118D-D032F88030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097" y="4030072"/>
            <a:ext cx="3197283" cy="1352696"/>
          </a:xfrm>
          <a:prstGeom prst="rect">
            <a:avLst/>
          </a:prstGeom>
        </p:spPr>
      </p:pic>
      <p:pic>
        <p:nvPicPr>
          <p:cNvPr id="15" name="Picture 14">
            <a:extLst>
              <a:ext uri="{FF2B5EF4-FFF2-40B4-BE49-F238E27FC236}">
                <a16:creationId xmlns:a16="http://schemas.microsoft.com/office/drawing/2014/main" id="{1515C748-3D37-963A-A80F-84AA5B529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6097" y="327324"/>
            <a:ext cx="2774386" cy="1667365"/>
          </a:xfrm>
          <a:prstGeom prst="rect">
            <a:avLst/>
          </a:prstGeom>
        </p:spPr>
      </p:pic>
    </p:spTree>
    <p:extLst>
      <p:ext uri="{BB962C8B-B14F-4D97-AF65-F5344CB8AC3E}">
        <p14:creationId xmlns:p14="http://schemas.microsoft.com/office/powerpoint/2010/main" val="168626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5EC5-0105-1109-D3AC-43F6B665454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9CCAC7F-DC5D-4F6C-2E40-F93F77C14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ABC5F7B1-9B99-1EE5-50C6-2289ADBA73DB}"/>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10" name="TextBox 9">
            <a:extLst>
              <a:ext uri="{FF2B5EF4-FFF2-40B4-BE49-F238E27FC236}">
                <a16:creationId xmlns:a16="http://schemas.microsoft.com/office/drawing/2014/main" id="{C94998E4-1626-D2F4-1244-FD50626DB3CF}"/>
              </a:ext>
            </a:extLst>
          </p:cNvPr>
          <p:cNvSpPr txBox="1"/>
          <p:nvPr/>
        </p:nvSpPr>
        <p:spPr>
          <a:xfrm>
            <a:off x="405379" y="647212"/>
            <a:ext cx="4696973" cy="3539430"/>
          </a:xfrm>
          <a:prstGeom prst="rect">
            <a:avLst/>
          </a:prstGeom>
          <a:noFill/>
        </p:spPr>
        <p:txBody>
          <a:bodyPr wrap="square" rtlCol="0">
            <a:spAutoFit/>
          </a:bodyPr>
          <a:lstStyle/>
          <a:p>
            <a:r>
              <a:rPr lang="en-US" sz="2800" b="1" dirty="0">
                <a:latin typeface="Vollkorn" panose="020B0604020202020204" charset="0"/>
                <a:ea typeface="Vollkorn" panose="020B0604020202020204" charset="0"/>
              </a:rPr>
              <a:t>The Process Consisted of:</a:t>
            </a:r>
          </a:p>
          <a:p>
            <a:pPr marL="285750" indent="-285750">
              <a:buFont typeface="Arial" panose="020B0604020202020204" pitchFamily="34" charset="0"/>
              <a:buChar char="•"/>
            </a:pPr>
            <a:endParaRPr lang="en-US" sz="2800" b="1" dirty="0">
              <a:latin typeface="Vollkorn" panose="020B0604020202020204" charset="0"/>
              <a:ea typeface="Vollkorn" panose="020B0604020202020204" charset="0"/>
            </a:endParaRPr>
          </a:p>
          <a:p>
            <a:pPr marL="285750" indent="-285750">
              <a:buFont typeface="Arial" panose="020B0604020202020204" pitchFamily="34" charset="0"/>
              <a:buChar char="•"/>
            </a:pPr>
            <a:r>
              <a:rPr lang="en-US" sz="2800" b="1" dirty="0">
                <a:latin typeface="Vollkorn" panose="020B0604020202020204" charset="0"/>
                <a:ea typeface="Vollkorn" panose="020B0604020202020204" charset="0"/>
              </a:rPr>
              <a:t>10 in-person workshops –listening sessions</a:t>
            </a:r>
          </a:p>
          <a:p>
            <a:pPr marL="285750" indent="-285750">
              <a:buFont typeface="Arial" panose="020B0604020202020204" pitchFamily="34" charset="0"/>
              <a:buChar char="•"/>
            </a:pPr>
            <a:r>
              <a:rPr lang="en-US" sz="2800" b="1" dirty="0">
                <a:latin typeface="Vollkorn" panose="020B0604020202020204" charset="0"/>
                <a:ea typeface="Vollkorn" panose="020B0604020202020204" charset="0"/>
              </a:rPr>
              <a:t>1 virtual workshop</a:t>
            </a:r>
          </a:p>
          <a:p>
            <a:pPr marL="285750" indent="-285750">
              <a:buFont typeface="Arial" panose="020B0604020202020204" pitchFamily="34" charset="0"/>
              <a:buChar char="•"/>
            </a:pPr>
            <a:r>
              <a:rPr lang="en-US" sz="2800" b="1" dirty="0">
                <a:latin typeface="Vollkorn" panose="020B0604020202020204" charset="0"/>
                <a:ea typeface="Vollkorn" panose="020B0604020202020204" charset="0"/>
              </a:rPr>
              <a:t>Stakeholder and Focus Group Interviews</a:t>
            </a:r>
          </a:p>
          <a:p>
            <a:pPr marL="285750" indent="-285750">
              <a:buFont typeface="Arial" panose="020B0604020202020204" pitchFamily="34" charset="0"/>
              <a:buChar char="•"/>
            </a:pPr>
            <a:r>
              <a:rPr lang="en-US" sz="2800" b="1" dirty="0">
                <a:latin typeface="Vollkorn" panose="020B0604020202020204" charset="0"/>
                <a:ea typeface="Vollkorn" panose="020B0604020202020204" charset="0"/>
              </a:rPr>
              <a:t>Electronic Survey</a:t>
            </a:r>
          </a:p>
        </p:txBody>
      </p:sp>
      <p:pic>
        <p:nvPicPr>
          <p:cNvPr id="11" name="Picture 10">
            <a:extLst>
              <a:ext uri="{FF2B5EF4-FFF2-40B4-BE49-F238E27FC236}">
                <a16:creationId xmlns:a16="http://schemas.microsoft.com/office/drawing/2014/main" id="{7BC6A773-1AE4-5707-CC55-171DD1583FD2}"/>
              </a:ext>
            </a:extLst>
          </p:cNvPr>
          <p:cNvPicPr>
            <a:picLocks noChangeAspect="1"/>
          </p:cNvPicPr>
          <p:nvPr/>
        </p:nvPicPr>
        <p:blipFill>
          <a:blip r:embed="rId3"/>
          <a:stretch>
            <a:fillRect/>
          </a:stretch>
        </p:blipFill>
        <p:spPr>
          <a:xfrm>
            <a:off x="6272784" y="647212"/>
            <a:ext cx="5286355" cy="4681728"/>
          </a:xfrm>
          <a:prstGeom prst="rect">
            <a:avLst/>
          </a:prstGeom>
        </p:spPr>
      </p:pic>
    </p:spTree>
    <p:extLst>
      <p:ext uri="{BB962C8B-B14F-4D97-AF65-F5344CB8AC3E}">
        <p14:creationId xmlns:p14="http://schemas.microsoft.com/office/powerpoint/2010/main" val="4040330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B3E11-B9F8-5312-1DD2-3BED5168C2C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63B950A-9D17-698B-1F3B-D3B847BA38B5}"/>
              </a:ext>
            </a:extLst>
          </p:cNvPr>
          <p:cNvPicPr>
            <a:picLocks noChangeAspect="1"/>
          </p:cNvPicPr>
          <p:nvPr/>
        </p:nvPicPr>
        <p:blipFill>
          <a:blip r:embed="rId2"/>
          <a:srcRect l="7033" t="1482" r="3700" b="2357"/>
          <a:stretch/>
        </p:blipFill>
        <p:spPr>
          <a:xfrm>
            <a:off x="2018145" y="131618"/>
            <a:ext cx="8903856" cy="6594764"/>
          </a:xfrm>
          <a:prstGeom prst="rect">
            <a:avLst/>
          </a:prstGeom>
        </p:spPr>
      </p:pic>
      <p:sp>
        <p:nvSpPr>
          <p:cNvPr id="4" name="TextBox 3">
            <a:extLst>
              <a:ext uri="{FF2B5EF4-FFF2-40B4-BE49-F238E27FC236}">
                <a16:creationId xmlns:a16="http://schemas.microsoft.com/office/drawing/2014/main" id="{F3D9211E-410D-F375-E80C-CF27D2E8DCDB}"/>
              </a:ext>
            </a:extLst>
          </p:cNvPr>
          <p:cNvSpPr txBox="1"/>
          <p:nvPr/>
        </p:nvSpPr>
        <p:spPr>
          <a:xfrm>
            <a:off x="274782" y="474345"/>
            <a:ext cx="3491345" cy="2862322"/>
          </a:xfrm>
          <a:prstGeom prst="rect">
            <a:avLst/>
          </a:prstGeom>
          <a:noFill/>
        </p:spPr>
        <p:txBody>
          <a:bodyPr wrap="square" rtlCol="0">
            <a:spAutoFit/>
          </a:bodyPr>
          <a:lstStyle/>
          <a:p>
            <a:r>
              <a:rPr lang="en-US" dirty="0"/>
              <a:t>1 – Wheeling</a:t>
            </a:r>
          </a:p>
          <a:p>
            <a:r>
              <a:rPr lang="en-US" dirty="0"/>
              <a:t>2 – Prickett's Fort</a:t>
            </a:r>
          </a:p>
          <a:p>
            <a:r>
              <a:rPr lang="en-US" dirty="0"/>
              <a:t>3 – Blackwater </a:t>
            </a:r>
          </a:p>
          <a:p>
            <a:r>
              <a:rPr lang="en-US" dirty="0"/>
              <a:t>4 – Cacapon</a:t>
            </a:r>
          </a:p>
          <a:p>
            <a:r>
              <a:rPr lang="en-US" dirty="0"/>
              <a:t>5 – Parkersburg</a:t>
            </a:r>
          </a:p>
          <a:p>
            <a:r>
              <a:rPr lang="en-US" dirty="0"/>
              <a:t>6 – Flatwoods</a:t>
            </a:r>
          </a:p>
          <a:p>
            <a:r>
              <a:rPr lang="en-US" dirty="0"/>
              <a:t>7 – Hurricane</a:t>
            </a:r>
          </a:p>
          <a:p>
            <a:r>
              <a:rPr lang="en-US" dirty="0"/>
              <a:t>8 – Fayetteville</a:t>
            </a:r>
          </a:p>
          <a:p>
            <a:r>
              <a:rPr lang="en-US" dirty="0"/>
              <a:t>9 – Logan</a:t>
            </a:r>
          </a:p>
          <a:p>
            <a:r>
              <a:rPr lang="en-US" dirty="0"/>
              <a:t>10 – Lewisburg</a:t>
            </a:r>
          </a:p>
        </p:txBody>
      </p:sp>
      <p:sp>
        <p:nvSpPr>
          <p:cNvPr id="2" name="TextBox 1">
            <a:extLst>
              <a:ext uri="{FF2B5EF4-FFF2-40B4-BE49-F238E27FC236}">
                <a16:creationId xmlns:a16="http://schemas.microsoft.com/office/drawing/2014/main" id="{E0A87275-A086-907C-8AFD-87D17D2844A5}"/>
              </a:ext>
            </a:extLst>
          </p:cNvPr>
          <p:cNvSpPr txBox="1"/>
          <p:nvPr/>
        </p:nvSpPr>
        <p:spPr>
          <a:xfrm>
            <a:off x="5514109" y="1043709"/>
            <a:ext cx="350982" cy="369332"/>
          </a:xfrm>
          <a:prstGeom prst="rect">
            <a:avLst/>
          </a:prstGeom>
          <a:solidFill>
            <a:schemeClr val="bg1">
              <a:alpha val="89000"/>
            </a:schemeClr>
          </a:solidFill>
        </p:spPr>
        <p:txBody>
          <a:bodyPr wrap="square" rtlCol="0">
            <a:spAutoFit/>
          </a:bodyPr>
          <a:lstStyle/>
          <a:p>
            <a:r>
              <a:rPr lang="en-US" dirty="0"/>
              <a:t>1</a:t>
            </a:r>
          </a:p>
        </p:txBody>
      </p:sp>
      <p:sp>
        <p:nvSpPr>
          <p:cNvPr id="5" name="TextBox 4">
            <a:extLst>
              <a:ext uri="{FF2B5EF4-FFF2-40B4-BE49-F238E27FC236}">
                <a16:creationId xmlns:a16="http://schemas.microsoft.com/office/drawing/2014/main" id="{672DD6D4-EA97-EF6E-952F-B17DFAF5C421}"/>
              </a:ext>
            </a:extLst>
          </p:cNvPr>
          <p:cNvSpPr txBox="1"/>
          <p:nvPr/>
        </p:nvSpPr>
        <p:spPr>
          <a:xfrm>
            <a:off x="6373091" y="2295114"/>
            <a:ext cx="350982" cy="369332"/>
          </a:xfrm>
          <a:prstGeom prst="rect">
            <a:avLst/>
          </a:prstGeom>
          <a:solidFill>
            <a:schemeClr val="bg1">
              <a:alpha val="89000"/>
            </a:schemeClr>
          </a:solidFill>
        </p:spPr>
        <p:txBody>
          <a:bodyPr wrap="square" rtlCol="0">
            <a:spAutoFit/>
          </a:bodyPr>
          <a:lstStyle/>
          <a:p>
            <a:r>
              <a:rPr lang="en-US" dirty="0"/>
              <a:t>2</a:t>
            </a:r>
          </a:p>
        </p:txBody>
      </p:sp>
      <p:sp>
        <p:nvSpPr>
          <p:cNvPr id="6" name="TextBox 5">
            <a:extLst>
              <a:ext uri="{FF2B5EF4-FFF2-40B4-BE49-F238E27FC236}">
                <a16:creationId xmlns:a16="http://schemas.microsoft.com/office/drawing/2014/main" id="{CF1147AB-A546-C035-6535-36A715C682A7}"/>
              </a:ext>
            </a:extLst>
          </p:cNvPr>
          <p:cNvSpPr txBox="1"/>
          <p:nvPr/>
        </p:nvSpPr>
        <p:spPr>
          <a:xfrm>
            <a:off x="7047346" y="3059668"/>
            <a:ext cx="350982" cy="369332"/>
          </a:xfrm>
          <a:prstGeom prst="rect">
            <a:avLst/>
          </a:prstGeom>
          <a:solidFill>
            <a:schemeClr val="bg1">
              <a:alpha val="89000"/>
            </a:schemeClr>
          </a:solidFill>
        </p:spPr>
        <p:txBody>
          <a:bodyPr wrap="square" rtlCol="0">
            <a:spAutoFit/>
          </a:bodyPr>
          <a:lstStyle/>
          <a:p>
            <a:r>
              <a:rPr lang="en-US" dirty="0"/>
              <a:t>3</a:t>
            </a:r>
          </a:p>
        </p:txBody>
      </p:sp>
      <p:sp>
        <p:nvSpPr>
          <p:cNvPr id="7" name="TextBox 6">
            <a:extLst>
              <a:ext uri="{FF2B5EF4-FFF2-40B4-BE49-F238E27FC236}">
                <a16:creationId xmlns:a16="http://schemas.microsoft.com/office/drawing/2014/main" id="{4D1F0160-EF89-EA5B-2BFA-188E088C9BBD}"/>
              </a:ext>
            </a:extLst>
          </p:cNvPr>
          <p:cNvSpPr txBox="1"/>
          <p:nvPr/>
        </p:nvSpPr>
        <p:spPr>
          <a:xfrm>
            <a:off x="9250218" y="2110448"/>
            <a:ext cx="350982" cy="369332"/>
          </a:xfrm>
          <a:prstGeom prst="rect">
            <a:avLst/>
          </a:prstGeom>
          <a:solidFill>
            <a:schemeClr val="bg1">
              <a:alpha val="89000"/>
            </a:schemeClr>
          </a:solidFill>
        </p:spPr>
        <p:txBody>
          <a:bodyPr wrap="square" rtlCol="0">
            <a:spAutoFit/>
          </a:bodyPr>
          <a:lstStyle/>
          <a:p>
            <a:r>
              <a:rPr lang="en-US" dirty="0"/>
              <a:t>4</a:t>
            </a:r>
          </a:p>
        </p:txBody>
      </p:sp>
      <p:sp>
        <p:nvSpPr>
          <p:cNvPr id="8" name="TextBox 7">
            <a:extLst>
              <a:ext uri="{FF2B5EF4-FFF2-40B4-BE49-F238E27FC236}">
                <a16:creationId xmlns:a16="http://schemas.microsoft.com/office/drawing/2014/main" id="{BB88A43F-F697-008A-CB2E-1B5E986DB4E1}"/>
              </a:ext>
            </a:extLst>
          </p:cNvPr>
          <p:cNvSpPr txBox="1"/>
          <p:nvPr/>
        </p:nvSpPr>
        <p:spPr>
          <a:xfrm>
            <a:off x="4336473" y="2690336"/>
            <a:ext cx="350982" cy="369332"/>
          </a:xfrm>
          <a:prstGeom prst="rect">
            <a:avLst/>
          </a:prstGeom>
          <a:solidFill>
            <a:schemeClr val="bg1">
              <a:alpha val="89000"/>
            </a:schemeClr>
          </a:solidFill>
        </p:spPr>
        <p:txBody>
          <a:bodyPr wrap="square" rtlCol="0">
            <a:spAutoFit/>
          </a:bodyPr>
          <a:lstStyle/>
          <a:p>
            <a:r>
              <a:rPr lang="en-US" dirty="0"/>
              <a:t>5</a:t>
            </a:r>
          </a:p>
        </p:txBody>
      </p:sp>
      <p:sp>
        <p:nvSpPr>
          <p:cNvPr id="9" name="TextBox 8">
            <a:extLst>
              <a:ext uri="{FF2B5EF4-FFF2-40B4-BE49-F238E27FC236}">
                <a16:creationId xmlns:a16="http://schemas.microsoft.com/office/drawing/2014/main" id="{0A78E1AC-EBD3-AE24-22D7-6B4A753B1074}"/>
              </a:ext>
            </a:extLst>
          </p:cNvPr>
          <p:cNvSpPr txBox="1"/>
          <p:nvPr/>
        </p:nvSpPr>
        <p:spPr>
          <a:xfrm>
            <a:off x="5449455" y="3515713"/>
            <a:ext cx="350982" cy="369332"/>
          </a:xfrm>
          <a:prstGeom prst="rect">
            <a:avLst/>
          </a:prstGeom>
          <a:solidFill>
            <a:schemeClr val="bg1">
              <a:alpha val="89000"/>
            </a:schemeClr>
          </a:solidFill>
        </p:spPr>
        <p:txBody>
          <a:bodyPr wrap="square" rtlCol="0">
            <a:spAutoFit/>
          </a:bodyPr>
          <a:lstStyle/>
          <a:p>
            <a:r>
              <a:rPr lang="en-US" dirty="0"/>
              <a:t>6</a:t>
            </a:r>
          </a:p>
        </p:txBody>
      </p:sp>
      <p:sp>
        <p:nvSpPr>
          <p:cNvPr id="10" name="TextBox 9">
            <a:extLst>
              <a:ext uri="{FF2B5EF4-FFF2-40B4-BE49-F238E27FC236}">
                <a16:creationId xmlns:a16="http://schemas.microsoft.com/office/drawing/2014/main" id="{93A890E5-159E-8A05-D1DF-25830BEE40B9}"/>
              </a:ext>
            </a:extLst>
          </p:cNvPr>
          <p:cNvSpPr txBox="1"/>
          <p:nvPr/>
        </p:nvSpPr>
        <p:spPr>
          <a:xfrm>
            <a:off x="3777673" y="4200359"/>
            <a:ext cx="350982" cy="369332"/>
          </a:xfrm>
          <a:prstGeom prst="rect">
            <a:avLst/>
          </a:prstGeom>
          <a:solidFill>
            <a:schemeClr val="bg1">
              <a:alpha val="89000"/>
            </a:schemeClr>
          </a:solidFill>
        </p:spPr>
        <p:txBody>
          <a:bodyPr wrap="square" rtlCol="0">
            <a:spAutoFit/>
          </a:bodyPr>
          <a:lstStyle/>
          <a:p>
            <a:r>
              <a:rPr lang="en-US" dirty="0"/>
              <a:t>7</a:t>
            </a:r>
          </a:p>
        </p:txBody>
      </p:sp>
      <p:sp>
        <p:nvSpPr>
          <p:cNvPr id="11" name="TextBox 10">
            <a:extLst>
              <a:ext uri="{FF2B5EF4-FFF2-40B4-BE49-F238E27FC236}">
                <a16:creationId xmlns:a16="http://schemas.microsoft.com/office/drawing/2014/main" id="{87B47CCF-1981-0F8F-3C2F-EE9058F7196B}"/>
              </a:ext>
            </a:extLst>
          </p:cNvPr>
          <p:cNvSpPr txBox="1"/>
          <p:nvPr/>
        </p:nvSpPr>
        <p:spPr>
          <a:xfrm>
            <a:off x="4873337" y="4999456"/>
            <a:ext cx="350982" cy="369332"/>
          </a:xfrm>
          <a:prstGeom prst="rect">
            <a:avLst/>
          </a:prstGeom>
          <a:solidFill>
            <a:schemeClr val="bg1">
              <a:alpha val="89000"/>
            </a:schemeClr>
          </a:solidFill>
        </p:spPr>
        <p:txBody>
          <a:bodyPr wrap="square" rtlCol="0">
            <a:spAutoFit/>
          </a:bodyPr>
          <a:lstStyle/>
          <a:p>
            <a:r>
              <a:rPr lang="en-US" dirty="0"/>
              <a:t>8</a:t>
            </a:r>
          </a:p>
        </p:txBody>
      </p:sp>
      <p:sp>
        <p:nvSpPr>
          <p:cNvPr id="12" name="TextBox 11">
            <a:extLst>
              <a:ext uri="{FF2B5EF4-FFF2-40B4-BE49-F238E27FC236}">
                <a16:creationId xmlns:a16="http://schemas.microsoft.com/office/drawing/2014/main" id="{8BB0DBD2-D17E-8E9A-6B35-2E03F16F6260}"/>
              </a:ext>
            </a:extLst>
          </p:cNvPr>
          <p:cNvSpPr txBox="1"/>
          <p:nvPr/>
        </p:nvSpPr>
        <p:spPr>
          <a:xfrm>
            <a:off x="3620654" y="5576577"/>
            <a:ext cx="350982" cy="369332"/>
          </a:xfrm>
          <a:prstGeom prst="rect">
            <a:avLst/>
          </a:prstGeom>
          <a:solidFill>
            <a:schemeClr val="bg1">
              <a:alpha val="89000"/>
            </a:schemeClr>
          </a:solidFill>
        </p:spPr>
        <p:txBody>
          <a:bodyPr wrap="square" rtlCol="0">
            <a:spAutoFit/>
          </a:bodyPr>
          <a:lstStyle/>
          <a:p>
            <a:r>
              <a:rPr lang="en-US" dirty="0"/>
              <a:t>9</a:t>
            </a:r>
          </a:p>
        </p:txBody>
      </p:sp>
      <p:sp>
        <p:nvSpPr>
          <p:cNvPr id="15" name="TextBox 14">
            <a:extLst>
              <a:ext uri="{FF2B5EF4-FFF2-40B4-BE49-F238E27FC236}">
                <a16:creationId xmlns:a16="http://schemas.microsoft.com/office/drawing/2014/main" id="{8155427F-6546-FC07-9B7A-65C860E141BF}"/>
              </a:ext>
            </a:extLst>
          </p:cNvPr>
          <p:cNvSpPr txBox="1"/>
          <p:nvPr/>
        </p:nvSpPr>
        <p:spPr>
          <a:xfrm>
            <a:off x="6096000" y="5022579"/>
            <a:ext cx="452582" cy="369332"/>
          </a:xfrm>
          <a:prstGeom prst="rect">
            <a:avLst/>
          </a:prstGeom>
          <a:solidFill>
            <a:schemeClr val="bg1">
              <a:alpha val="89000"/>
            </a:schemeClr>
          </a:solidFill>
        </p:spPr>
        <p:txBody>
          <a:bodyPr wrap="square" rtlCol="0">
            <a:spAutoFit/>
          </a:bodyPr>
          <a:lstStyle/>
          <a:p>
            <a:r>
              <a:rPr lang="en-US" dirty="0"/>
              <a:t>10</a:t>
            </a:r>
          </a:p>
        </p:txBody>
      </p:sp>
    </p:spTree>
    <p:extLst>
      <p:ext uri="{BB962C8B-B14F-4D97-AF65-F5344CB8AC3E}">
        <p14:creationId xmlns:p14="http://schemas.microsoft.com/office/powerpoint/2010/main" val="4062545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FAD27-A0C6-2EC7-16F3-1002AA49818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9FDBC4-0115-DDC3-E863-D629AA36A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95" y="5303990"/>
            <a:ext cx="2334777" cy="1257188"/>
          </a:xfrm>
          <a:prstGeom prst="rect">
            <a:avLst/>
          </a:prstGeom>
        </p:spPr>
      </p:pic>
      <p:sp>
        <p:nvSpPr>
          <p:cNvPr id="6" name="TextBox 5">
            <a:extLst>
              <a:ext uri="{FF2B5EF4-FFF2-40B4-BE49-F238E27FC236}">
                <a16:creationId xmlns:a16="http://schemas.microsoft.com/office/drawing/2014/main" id="{2A1003E2-2082-AEA7-E8E3-DFAF4568380F}"/>
              </a:ext>
            </a:extLst>
          </p:cNvPr>
          <p:cNvSpPr txBox="1"/>
          <p:nvPr/>
        </p:nvSpPr>
        <p:spPr>
          <a:xfrm>
            <a:off x="2697480" y="5687568"/>
            <a:ext cx="7150608" cy="523220"/>
          </a:xfrm>
          <a:prstGeom prst="rect">
            <a:avLst/>
          </a:prstGeom>
          <a:noFill/>
        </p:spPr>
        <p:txBody>
          <a:bodyPr wrap="square" rtlCol="0">
            <a:spAutoFit/>
          </a:bodyPr>
          <a:lstStyle/>
          <a:p>
            <a:r>
              <a:rPr lang="en-US" sz="2800" dirty="0">
                <a:solidFill>
                  <a:schemeClr val="accent6"/>
                </a:solidFill>
                <a:latin typeface="Arial Rounded MT Bold" panose="020F0704030504030204" pitchFamily="34" charset="0"/>
              </a:rPr>
              <a:t>Building on the WV trails movement</a:t>
            </a:r>
          </a:p>
        </p:txBody>
      </p:sp>
      <p:sp>
        <p:nvSpPr>
          <p:cNvPr id="8" name="TextBox 7">
            <a:extLst>
              <a:ext uri="{FF2B5EF4-FFF2-40B4-BE49-F238E27FC236}">
                <a16:creationId xmlns:a16="http://schemas.microsoft.com/office/drawing/2014/main" id="{39F5ACDE-FAC0-01CD-9A51-783BA5C3679B}"/>
              </a:ext>
            </a:extLst>
          </p:cNvPr>
          <p:cNvSpPr txBox="1"/>
          <p:nvPr/>
        </p:nvSpPr>
        <p:spPr>
          <a:xfrm>
            <a:off x="298695" y="19979"/>
            <a:ext cx="5955801" cy="923330"/>
          </a:xfrm>
          <a:prstGeom prst="rect">
            <a:avLst/>
          </a:prstGeom>
          <a:noFill/>
        </p:spPr>
        <p:txBody>
          <a:bodyPr wrap="square" rtlCol="0">
            <a:spAutoFit/>
          </a:bodyPr>
          <a:lstStyle/>
          <a:p>
            <a:r>
              <a:rPr lang="en-US" sz="5400" dirty="0"/>
              <a:t>Workshop Co-Hosts</a:t>
            </a:r>
          </a:p>
        </p:txBody>
      </p:sp>
      <p:sp>
        <p:nvSpPr>
          <p:cNvPr id="9" name="TextBox 8">
            <a:extLst>
              <a:ext uri="{FF2B5EF4-FFF2-40B4-BE49-F238E27FC236}">
                <a16:creationId xmlns:a16="http://schemas.microsoft.com/office/drawing/2014/main" id="{4434940A-4BC2-A087-4D45-95539E72909B}"/>
              </a:ext>
            </a:extLst>
          </p:cNvPr>
          <p:cNvSpPr txBox="1"/>
          <p:nvPr/>
        </p:nvSpPr>
        <p:spPr>
          <a:xfrm>
            <a:off x="3044952" y="938298"/>
            <a:ext cx="4087368" cy="3416320"/>
          </a:xfrm>
          <a:prstGeom prst="rect">
            <a:avLst/>
          </a:prstGeom>
          <a:noFill/>
        </p:spPr>
        <p:txBody>
          <a:bodyPr wrap="square" rtlCol="0">
            <a:spAutoFit/>
          </a:bodyPr>
          <a:lstStyle/>
          <a:p>
            <a:r>
              <a:rPr lang="en-US" dirty="0"/>
              <a:t>Greenbrier Environmental Group</a:t>
            </a:r>
          </a:p>
          <a:p>
            <a:r>
              <a:rPr lang="en-US" dirty="0"/>
              <a:t>Greenbrier Valley Off Road Biking Association (GVORBA)</a:t>
            </a:r>
          </a:p>
          <a:p>
            <a:r>
              <a:rPr lang="en-US" dirty="0"/>
              <a:t>Harrison Recreational Trails</a:t>
            </a:r>
          </a:p>
          <a:p>
            <a:r>
              <a:rPr lang="en-US" dirty="0"/>
              <a:t>Meeks Mountain Trail Alliance</a:t>
            </a:r>
          </a:p>
          <a:p>
            <a:r>
              <a:rPr lang="en-US" dirty="0"/>
              <a:t>Mon River Trails Conservancy</a:t>
            </a:r>
          </a:p>
          <a:p>
            <a:r>
              <a:rPr lang="en-US" dirty="0"/>
              <a:t>Mountaineer Trail Network Authority</a:t>
            </a:r>
          </a:p>
          <a:p>
            <a:r>
              <a:rPr lang="en-US" dirty="0"/>
              <a:t>Ohio Valley Trail Partners</a:t>
            </a:r>
          </a:p>
          <a:p>
            <a:r>
              <a:rPr lang="en-US" dirty="0"/>
              <a:t>Putnam County CVB</a:t>
            </a:r>
          </a:p>
          <a:p>
            <a:r>
              <a:rPr lang="en-US" dirty="0"/>
              <a:t>River Valley Mountain Bike Association</a:t>
            </a:r>
          </a:p>
          <a:p>
            <a:r>
              <a:rPr lang="en-US" dirty="0"/>
              <a:t>Tucker County CVB</a:t>
            </a:r>
          </a:p>
          <a:p>
            <a:r>
              <a:rPr lang="en-US" dirty="0"/>
              <a:t>USDA Rural Partners Network</a:t>
            </a:r>
          </a:p>
        </p:txBody>
      </p:sp>
      <p:sp>
        <p:nvSpPr>
          <p:cNvPr id="2" name="TextBox 1">
            <a:extLst>
              <a:ext uri="{FF2B5EF4-FFF2-40B4-BE49-F238E27FC236}">
                <a16:creationId xmlns:a16="http://schemas.microsoft.com/office/drawing/2014/main" id="{92BFF1F9-6BA2-94AB-8A57-ED6DE8126E0F}"/>
              </a:ext>
            </a:extLst>
          </p:cNvPr>
          <p:cNvSpPr txBox="1"/>
          <p:nvPr/>
        </p:nvSpPr>
        <p:spPr>
          <a:xfrm>
            <a:off x="0" y="938298"/>
            <a:ext cx="3904488" cy="3693319"/>
          </a:xfrm>
          <a:prstGeom prst="rect">
            <a:avLst/>
          </a:prstGeom>
          <a:noFill/>
        </p:spPr>
        <p:txBody>
          <a:bodyPr wrap="square" rtlCol="0">
            <a:spAutoFit/>
          </a:bodyPr>
          <a:lstStyle/>
          <a:p>
            <a:r>
              <a:rPr lang="en-US" dirty="0"/>
              <a:t>Accelerate Maidson</a:t>
            </a:r>
          </a:p>
          <a:p>
            <a:r>
              <a:rPr lang="en-US" dirty="0"/>
              <a:t>Beckley Area Trails</a:t>
            </a:r>
          </a:p>
          <a:p>
            <a:r>
              <a:rPr lang="en-US" dirty="0"/>
              <a:t>Beckley Outdoors</a:t>
            </a:r>
          </a:p>
          <a:p>
            <a:r>
              <a:rPr lang="en-US" dirty="0"/>
              <a:t>Braxton County EDA</a:t>
            </a:r>
          </a:p>
          <a:p>
            <a:r>
              <a:rPr lang="en-US" dirty="0"/>
              <a:t>Cacapon State Park Foundation</a:t>
            </a:r>
          </a:p>
          <a:p>
            <a:r>
              <a:rPr lang="en-US" dirty="0"/>
              <a:t>City of Fairmont</a:t>
            </a:r>
          </a:p>
          <a:p>
            <a:r>
              <a:rPr lang="en-US" dirty="0"/>
              <a:t>Elk River Trail Foundation</a:t>
            </a:r>
          </a:p>
          <a:p>
            <a:r>
              <a:rPr lang="en-US" dirty="0"/>
              <a:t>Fayette Trail Coalition</a:t>
            </a:r>
          </a:p>
          <a:p>
            <a:r>
              <a:rPr lang="en-US" dirty="0"/>
              <a:t>Friends of Cheat</a:t>
            </a:r>
          </a:p>
          <a:p>
            <a:r>
              <a:rPr lang="en-US" dirty="0"/>
              <a:t>Friends of the New River Gorge National Park</a:t>
            </a:r>
          </a:p>
          <a:p>
            <a:r>
              <a:rPr lang="en-US" dirty="0"/>
              <a:t>Friends of the Tug Fork</a:t>
            </a:r>
          </a:p>
          <a:p>
            <a:r>
              <a:rPr lang="en-US" dirty="0"/>
              <a:t>Gilmer County EDA</a:t>
            </a:r>
          </a:p>
        </p:txBody>
      </p:sp>
      <p:pic>
        <p:nvPicPr>
          <p:cNvPr id="3" name="Picture 2">
            <a:extLst>
              <a:ext uri="{FF2B5EF4-FFF2-40B4-BE49-F238E27FC236}">
                <a16:creationId xmlns:a16="http://schemas.microsoft.com/office/drawing/2014/main" id="{34E3CA48-A856-F651-07AA-FC63357BAA50}"/>
              </a:ext>
            </a:extLst>
          </p:cNvPr>
          <p:cNvPicPr>
            <a:picLocks noChangeAspect="1"/>
          </p:cNvPicPr>
          <p:nvPr/>
        </p:nvPicPr>
        <p:blipFill>
          <a:blip r:embed="rId3"/>
          <a:stretch>
            <a:fillRect/>
          </a:stretch>
        </p:blipFill>
        <p:spPr>
          <a:xfrm>
            <a:off x="6799335" y="1097605"/>
            <a:ext cx="5087865" cy="3815898"/>
          </a:xfrm>
          <a:prstGeom prst="rect">
            <a:avLst/>
          </a:prstGeom>
        </p:spPr>
      </p:pic>
    </p:spTree>
    <p:extLst>
      <p:ext uri="{BB962C8B-B14F-4D97-AF65-F5344CB8AC3E}">
        <p14:creationId xmlns:p14="http://schemas.microsoft.com/office/powerpoint/2010/main" val="13293873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E6E09C81191E49A24A2DD90313FF04" ma:contentTypeVersion="19" ma:contentTypeDescription="Create a new document." ma:contentTypeScope="" ma:versionID="d504370bc704e48c2f964429d487452d">
  <xsd:schema xmlns:xsd="http://www.w3.org/2001/XMLSchema" xmlns:xs="http://www.w3.org/2001/XMLSchema" xmlns:p="http://schemas.microsoft.com/office/2006/metadata/properties" xmlns:ns2="ba9775cd-2e03-4150-b92b-34cdf0fa42a6" xmlns:ns3="1071d9ae-834a-4061-b625-d1a84b1b9f42" targetNamespace="http://schemas.microsoft.com/office/2006/metadata/properties" ma:root="true" ma:fieldsID="4ba39663370996c71c956ecd4adeb809" ns2:_="" ns3:_="">
    <xsd:import namespace="ba9775cd-2e03-4150-b92b-34cdf0fa42a6"/>
    <xsd:import namespace="1071d9ae-834a-4061-b625-d1a84b1b9f4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9775cd-2e03-4150-b92b-34cdf0fa42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71d9ae-834a-4061-b625-d1a84b1b9f42"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41b58611-fc72-4b02-8866-100e0e56e8a6}" ma:internalName="TaxCatchAll" ma:showField="CatchAllData" ma:web="1071d9ae-834a-4061-b625-d1a84b1b9f4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071d9ae-834a-4061-b625-d1a84b1b9f42" xsi:nil="true"/>
    <lcf76f155ced4ddcb4097134ff3c332f xmlns="ba9775cd-2e03-4150-b92b-34cdf0fa42a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7ABF28D-EC7E-490A-9295-00370CCD6DB1}"/>
</file>

<file path=customXml/itemProps2.xml><?xml version="1.0" encoding="utf-8"?>
<ds:datastoreItem xmlns:ds="http://schemas.openxmlformats.org/officeDocument/2006/customXml" ds:itemID="{BCE5E7D7-560A-4506-A826-A6B5FAFBAB2F}"/>
</file>

<file path=customXml/itemProps3.xml><?xml version="1.0" encoding="utf-8"?>
<ds:datastoreItem xmlns:ds="http://schemas.openxmlformats.org/officeDocument/2006/customXml" ds:itemID="{94826A98-E888-4044-8675-312D905DBB13}"/>
</file>

<file path=docProps/app.xml><?xml version="1.0" encoding="utf-8"?>
<Properties xmlns="http://schemas.openxmlformats.org/officeDocument/2006/extended-properties" xmlns:vt="http://schemas.openxmlformats.org/officeDocument/2006/docPropsVTypes">
  <TotalTime>2960</TotalTime>
  <Words>2053</Words>
  <Application>Microsoft Office PowerPoint</Application>
  <PresentationFormat>Widescreen</PresentationFormat>
  <Paragraphs>320</Paragraphs>
  <Slides>53</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53</vt:i4>
      </vt:variant>
    </vt:vector>
  </HeadingPairs>
  <TitlesOfParts>
    <vt:vector size="61" baseType="lpstr">
      <vt:lpstr>Arial</vt:lpstr>
      <vt:lpstr>Arial Rounded MT Bold</vt:lpstr>
      <vt:lpstr>Calibri</vt:lpstr>
      <vt:lpstr>Calibri Light</vt:lpstr>
      <vt:lpstr>Courier New</vt:lpstr>
      <vt:lpstr>Vollkorn</vt:lpstr>
      <vt:lpstr>Office Theme</vt:lpstr>
      <vt:lpstr>1_Office Theme</vt:lpstr>
      <vt:lpstr>West Virginia’s Statewide Trail Plan Renewal –  A Framework for the Future</vt:lpstr>
      <vt:lpstr>As West Virginia’s only statewide organization focused on promoting, expanding, and maintaining non-motorized trails, WV TRAIL is laying the groundwork to organize the trails community. WV TRAIL is not a trail building organization. Instead, we’re working to unite and mobilize the trail community. We do this through advocacy and information sharing.</vt:lpstr>
      <vt:lpstr>West Virginia’s current statewide trails plan = 25 years old.    How do we build a new plan?  Garner Support? </vt:lpstr>
      <vt:lpstr>Scan For The Statewide Trail Plan Framework</vt:lpstr>
      <vt:lpstr>PowerPoint Presentation</vt:lpstr>
      <vt:lpstr>Our Funders and Partners </vt:lpstr>
      <vt:lpstr>PowerPoint Presentation</vt:lpstr>
      <vt:lpstr>PowerPoint Presentation</vt:lpstr>
      <vt:lpstr>PowerPoint Presentation</vt:lpstr>
      <vt:lpstr>PowerPoint Presentation</vt:lpstr>
      <vt:lpstr>Fractured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Area</vt:lpstr>
      <vt:lpstr>P2P Corridor Regional Master Plan</vt:lpstr>
      <vt:lpstr>Builds on Past Successes</vt:lpstr>
      <vt:lpstr>Project Components</vt:lpstr>
      <vt:lpstr>Why this Matters</vt:lpstr>
      <vt:lpstr>Trails Part of a $1.3T Outdoor Economy, but…</vt:lpstr>
      <vt:lpstr>Naming What Exists</vt:lpstr>
      <vt:lpstr>Purpose</vt:lpstr>
      <vt:lpstr>Community Engagement</vt:lpstr>
      <vt:lpstr>Survey open through June 22</vt:lpstr>
      <vt:lpstr>Four Thoughts…</vt:lpstr>
      <vt:lpstr>Multiple Benefits</vt:lpstr>
      <vt:lpstr>Enormous Connectivity Potential</vt:lpstr>
      <vt:lpstr>Filling the Gaps Amplifies Potential  </vt:lpstr>
      <vt:lpstr>If the Connections are Made…</vt:lpstr>
      <vt:lpstr>Varied Planning Needs</vt:lpstr>
      <vt:lpstr>Midway Survey Finding</vt:lpstr>
      <vt:lpstr>Thank you!   Amy Camp Cycle Forward amy@cycleforward.org  www.p2pcorridor.org </vt:lpstr>
      <vt:lpstr>Statewide Trail Plan Framework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 England</dc:creator>
  <cp:lastModifiedBy>Sam England</cp:lastModifiedBy>
  <cp:revision>3</cp:revision>
  <cp:lastPrinted>2026-03-30T15:52:13Z</cp:lastPrinted>
  <dcterms:created xsi:type="dcterms:W3CDTF">2026-02-15T17:58:34Z</dcterms:created>
  <dcterms:modified xsi:type="dcterms:W3CDTF">2026-06-02T14:31:11Z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0x01010096E6E09C81191E49A24A2DD90313FF04</vt:lpwstr>
  </property>
</Properties>
</file>