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298" r:id="rId7"/>
    <p:sldId id="372" r:id="rId8"/>
    <p:sldId id="289" r:id="rId9"/>
    <p:sldId id="292" r:id="rId10"/>
    <p:sldId id="293" r:id="rId11"/>
    <p:sldId id="275" r:id="rId12"/>
    <p:sldId id="273" r:id="rId13"/>
    <p:sldId id="277" r:id="rId14"/>
    <p:sldId id="278" r:id="rId15"/>
    <p:sldId id="299" r:id="rId16"/>
    <p:sldId id="270" r:id="rId17"/>
    <p:sldId id="266" r:id="rId18"/>
    <p:sldId id="282" r:id="rId19"/>
    <p:sldId id="268" r:id="rId20"/>
    <p:sldId id="377" r:id="rId21"/>
    <p:sldId id="286" r:id="rId22"/>
    <p:sldId id="376" r:id="rId23"/>
    <p:sldId id="300" r:id="rId24"/>
    <p:sldId id="288" r:id="rId25"/>
    <p:sldId id="373" r:id="rId26"/>
    <p:sldId id="379" r:id="rId27"/>
    <p:sldId id="375" r:id="rId28"/>
    <p:sldId id="374" r:id="rId29"/>
    <p:sldId id="378" r:id="rId30"/>
    <p:sldId id="272" r:id="rId31"/>
    <p:sldId id="301" r:id="rId32"/>
    <p:sldId id="294" r:id="rId33"/>
    <p:sldId id="295" r:id="rId34"/>
    <p:sldId id="380" r:id="rId35"/>
    <p:sldId id="296" r:id="rId36"/>
    <p:sldId id="325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F8F614-96E3-A10C-66F9-D8BE3814D8AA}" name="Bankard, Rebecca" initials="RB" userId="S::Rebecca.Bankard@mbakerintl.com::0de4d9e0-85ec-4b7b-8dae-14b2e41227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9773"/>
    <a:srgbClr val="035D27"/>
    <a:srgbClr val="00008B"/>
    <a:srgbClr val="FFAA0D"/>
    <a:srgbClr val="7B1E4B"/>
    <a:srgbClr val="0101FF"/>
    <a:srgbClr val="40403E"/>
    <a:srgbClr val="FFFF00"/>
    <a:srgbClr val="BB6985"/>
    <a:srgbClr val="D90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2884D-918D-F5CB-E249-59C59D9F4563}" v="51" dt="2026-05-29T12:11:05.733"/>
    <p1510:client id="{34A90ED6-39E7-1E50-BEAF-9A105D05D911}" v="110" dt="2026-05-28T19:45:23.013"/>
    <p1510:client id="{47938E7B-C702-4084-8D03-D09CE81A6F51}" v="24" dt="2026-05-27T22:02:33.882"/>
    <p1510:client id="{F09F13A2-D377-7327-26E9-E4FF0E541857}" v="19" dt="2026-05-29T12:39:50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2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C5990F-FC73-8B7E-33BE-E810C18749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1640E-1AFC-990C-0FBE-703A875AE0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1B7A6FF-2A89-444A-8A69-90C28577FD1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FDCA0-184A-47D0-9B92-D92D74560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3987C-4706-8224-B4FC-6F0DA864DA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480C52-94F2-4455-A800-419A122F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01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E4A221-81BD-439D-9D31-2DA7B38F4EC9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1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959DD2-244F-4C97-B293-3E43F6E0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04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59DD2-244F-4C97-B293-3E43F6E0AE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Project team</a:t>
            </a:r>
          </a:p>
          <a:p>
            <a:r>
              <a:rPr lang="en-US"/>
              <a:t>Overview and tasks </a:t>
            </a:r>
          </a:p>
          <a:p>
            <a:r>
              <a:rPr lang="en-US"/>
              <a:t>FHWA Tool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59DD2-244F-4C97-B293-3E43F6E0AE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7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59DD2-244F-4C97-B293-3E43F6E0AE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9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59DD2-244F-4C97-B293-3E43F6E0AE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90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59DD2-244F-4C97-B293-3E43F6E0AE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74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4FA2C-A08C-03D1-1B31-BC6CFE40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7EB3A3-9ED2-420E-EF70-CCD620C7A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7B9DE-0550-4E2F-CB21-7F4D1886F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08263-D745-4540-4DFE-DC9F700FA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59DD2-244F-4C97-B293-3E43F6E0AE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8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15BF-4D2B-44D0-BEFD-F17C2E49D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40403E"/>
                </a:solidFill>
                <a:latin typeface="Georgia Pro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AC938-AA31-458D-AEA1-BF1C8CA2A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57C11-FE31-4F25-89B2-21EF5986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9094-FFF8-4192-8DCB-6459C6B816AB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D76D0-19B0-4D1C-A401-A97D4E78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A5E52-1EFD-44B9-BF1B-EB662F50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8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E3F7-22D4-4E95-A02B-1516A05A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3C754C-B7BC-43B9-8845-49A6E688C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FCE79-8F8E-4379-A8A1-20B4E9655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E0D94-BED7-4DA7-B915-0D3F29B9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FBC9-DCC0-4C0E-B264-22071F50209D}" type="datetime1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FFE24-52A4-4D0C-BC25-EBECB528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71147-10BD-4AFE-B0A8-7CABF14E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0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C8A3-AB6D-48E7-B0F6-86FFC91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C1A25-156C-4A8A-9FA3-FE8DC73E9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8951C-05D0-4C10-8F48-AA3A07A3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C1EC-DD46-4342-A6FB-93FED1533A3D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2F773-4743-409E-A3E4-AB52AB26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C2876-B51E-4679-9C21-B2B5DAE9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15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1DF50-7712-4E07-AE35-7544F5CA6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270A2-A87A-42B9-BC6E-EC70F07B7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2AF8-E88D-4B6D-BCA0-C1D2B72A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36F-FC79-4855-B64D-499B6B22C7B7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05F1-EE29-4139-B29F-615E4FC7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7056F-59F7-4036-A837-E9ED0B28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5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12AD2-4298-4CA3-A2F7-0FB8EC4D3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67" y="363537"/>
            <a:ext cx="10515600" cy="1325563"/>
          </a:xfrm>
        </p:spPr>
        <p:txBody>
          <a:bodyPr/>
          <a:lstStyle>
            <a:lvl1pPr>
              <a:defRPr b="0">
                <a:solidFill>
                  <a:srgbClr val="40403E"/>
                </a:solidFill>
                <a:latin typeface="Georgia Pro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36C96-AC33-472B-A663-78FA79AA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02" y="1676401"/>
            <a:ext cx="10515600" cy="4351338"/>
          </a:xfrm>
        </p:spPr>
        <p:txBody>
          <a:bodyPr/>
          <a:lstStyle>
            <a:lvl1pPr>
              <a:defRPr>
                <a:solidFill>
                  <a:srgbClr val="40403E"/>
                </a:solidFill>
                <a:latin typeface="+mn-lt"/>
              </a:defRPr>
            </a:lvl1pPr>
            <a:lvl2pPr>
              <a:defRPr>
                <a:solidFill>
                  <a:srgbClr val="40403E"/>
                </a:solidFill>
                <a:latin typeface="+mn-lt"/>
              </a:defRPr>
            </a:lvl2pPr>
            <a:lvl3pPr>
              <a:defRPr>
                <a:solidFill>
                  <a:srgbClr val="40403E"/>
                </a:solidFill>
                <a:latin typeface="+mn-lt"/>
              </a:defRPr>
            </a:lvl3pPr>
            <a:lvl4pPr>
              <a:defRPr>
                <a:solidFill>
                  <a:srgbClr val="40403E"/>
                </a:solidFill>
                <a:latin typeface="+mn-lt"/>
              </a:defRPr>
            </a:lvl4pPr>
            <a:lvl5pPr>
              <a:defRPr>
                <a:solidFill>
                  <a:srgbClr val="40403E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AD762-B655-4958-8610-1FE89697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2EF-B7EE-4FA9-BF73-E6667E3DBD11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A6BBF-CAFB-4951-B911-E5D200B9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9B277-709F-419B-84D0-7D30EB45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64338A-A119-4291-85EE-E021217ED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0488"/>
            <a:ext cx="596900" cy="0"/>
          </a:xfrm>
          <a:prstGeom prst="line">
            <a:avLst/>
          </a:prstGeom>
          <a:ln w="19050">
            <a:solidFill>
              <a:srgbClr val="8697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DBFB12-F443-A8AA-FB94-E8B6EE0EB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5100" y="136048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7CE1C15-8B11-1033-7CE1-FF0FCF881BD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49538" y="104298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0F7CE9-91F2-D68B-BDF7-294D01EDA292}"/>
              </a:ext>
            </a:extLst>
          </p:cNvPr>
          <p:cNvSpPr/>
          <p:nvPr userDrawn="1"/>
        </p:nvSpPr>
        <p:spPr>
          <a:xfrm>
            <a:off x="11818834" y="6593654"/>
            <a:ext cx="373166" cy="45719"/>
          </a:xfrm>
          <a:prstGeom prst="rect">
            <a:avLst/>
          </a:prstGeom>
          <a:solidFill>
            <a:srgbClr val="8697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68367AB-0EE3-448E-BE7E-D85DF9C6C868}"/>
              </a:ext>
            </a:extLst>
          </p:cNvPr>
          <p:cNvSpPr txBox="1">
            <a:spLocks/>
          </p:cNvSpPr>
          <p:nvPr userDrawn="1"/>
        </p:nvSpPr>
        <p:spPr>
          <a:xfrm>
            <a:off x="9790033" y="6297978"/>
            <a:ext cx="2401967" cy="619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1000">
                <a:solidFill>
                  <a:srgbClr val="86977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WV 9 Bike Path Connectivity Plan</a:t>
            </a:r>
            <a:endParaRPr lang="en-US" sz="1000" b="1">
              <a:solidFill>
                <a:srgbClr val="86977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7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5237-7A8D-4D44-AEBE-00B51BB6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4EF6B-5042-49B2-90CC-DD57615D2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8F89C-E608-4F21-A930-7050C2E5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B416F-8AA2-4ECE-A4ED-A138AC31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F4B80-6092-E6A8-FEFF-07C6B7B6A6B3}"/>
              </a:ext>
            </a:extLst>
          </p:cNvPr>
          <p:cNvSpPr/>
          <p:nvPr userDrawn="1"/>
        </p:nvSpPr>
        <p:spPr>
          <a:xfrm>
            <a:off x="11818834" y="6593654"/>
            <a:ext cx="373166" cy="45719"/>
          </a:xfrm>
          <a:prstGeom prst="rect">
            <a:avLst/>
          </a:prstGeom>
          <a:solidFill>
            <a:srgbClr val="8697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B77F20-D4BA-3056-C8F7-CF9CCCDEF83A}"/>
              </a:ext>
            </a:extLst>
          </p:cNvPr>
          <p:cNvSpPr txBox="1">
            <a:spLocks/>
          </p:cNvSpPr>
          <p:nvPr userDrawn="1"/>
        </p:nvSpPr>
        <p:spPr>
          <a:xfrm>
            <a:off x="9790033" y="6297978"/>
            <a:ext cx="2401967" cy="619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1000">
                <a:solidFill>
                  <a:srgbClr val="86977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WV 9 Bike Path Connectivity Plan</a:t>
            </a:r>
            <a:endParaRPr lang="en-US" sz="1000" b="1">
              <a:solidFill>
                <a:srgbClr val="86977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7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BBB7-695E-4422-8974-6ABBCA01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4EF65-CE33-4EB7-A03B-AEDA290FC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68BD4-E077-49BA-BE32-A287CD558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E7AF7-BD7A-4C24-B0D4-AA535E86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A399-80B4-4A4A-8910-DB8CA728ED95}" type="datetime1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E75BD-2D6B-41E5-A1AB-DD39DBDE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61582-3824-40CA-BF9C-C16A7DD7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24412-112B-487C-8864-10BB38D167A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0327"/>
            <a:ext cx="10515600" cy="0"/>
          </a:xfrm>
          <a:prstGeom prst="line">
            <a:avLst/>
          </a:prstGeom>
          <a:ln w="38100">
            <a:solidFill>
              <a:srgbClr val="3C4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A132924-1132-0E7C-DAF0-10FF1371C244}"/>
              </a:ext>
            </a:extLst>
          </p:cNvPr>
          <p:cNvSpPr/>
          <p:nvPr userDrawn="1"/>
        </p:nvSpPr>
        <p:spPr>
          <a:xfrm>
            <a:off x="11818834" y="6593654"/>
            <a:ext cx="373166" cy="45719"/>
          </a:xfrm>
          <a:prstGeom prst="rect">
            <a:avLst/>
          </a:prstGeom>
          <a:solidFill>
            <a:srgbClr val="8697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9639D1-D2D1-7183-F69B-1CB3F592F580}"/>
              </a:ext>
            </a:extLst>
          </p:cNvPr>
          <p:cNvSpPr txBox="1">
            <a:spLocks/>
          </p:cNvSpPr>
          <p:nvPr userDrawn="1"/>
        </p:nvSpPr>
        <p:spPr>
          <a:xfrm>
            <a:off x="9790033" y="6297978"/>
            <a:ext cx="2401967" cy="619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1000">
                <a:solidFill>
                  <a:srgbClr val="86977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WV 9 Bike Path Connectivity Plan</a:t>
            </a:r>
            <a:endParaRPr lang="en-US" sz="1000" b="1">
              <a:solidFill>
                <a:srgbClr val="86977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9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C844-C468-4F74-A01D-004EBAD3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4DCCA-0956-4839-B5EC-983B6D91B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4F0DB-9343-4A45-A2F3-DB6D45F93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5FDEEB-AA69-4024-A1B6-C1B4011DA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CA258-1A68-4BF7-BD7C-FBAC6B6A1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D60381-CD14-4C93-94BB-A7DEE3CE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9D22C-2A2F-4A2A-B043-CF1B0E4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A6529E-101E-4C70-A181-148E3972311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0327"/>
            <a:ext cx="10515600" cy="0"/>
          </a:xfrm>
          <a:prstGeom prst="line">
            <a:avLst/>
          </a:prstGeom>
          <a:ln w="38100">
            <a:solidFill>
              <a:srgbClr val="3C4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9163C76-D996-EF29-7F13-3D5D53B05115}"/>
              </a:ext>
            </a:extLst>
          </p:cNvPr>
          <p:cNvSpPr/>
          <p:nvPr userDrawn="1"/>
        </p:nvSpPr>
        <p:spPr>
          <a:xfrm>
            <a:off x="11818834" y="6593654"/>
            <a:ext cx="373166" cy="45719"/>
          </a:xfrm>
          <a:prstGeom prst="rect">
            <a:avLst/>
          </a:prstGeom>
          <a:solidFill>
            <a:srgbClr val="8697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C80BF62-6102-0033-7900-F229BE336C3A}"/>
              </a:ext>
            </a:extLst>
          </p:cNvPr>
          <p:cNvSpPr txBox="1">
            <a:spLocks/>
          </p:cNvSpPr>
          <p:nvPr userDrawn="1"/>
        </p:nvSpPr>
        <p:spPr>
          <a:xfrm>
            <a:off x="9790033" y="6297978"/>
            <a:ext cx="2401967" cy="619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1000">
                <a:solidFill>
                  <a:srgbClr val="86977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WV 9 Bike Path Connectivity Plan</a:t>
            </a:r>
            <a:endParaRPr lang="en-US" sz="1000" b="1">
              <a:solidFill>
                <a:srgbClr val="86977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9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EEDF-B767-4B0A-991E-B0A0DB6B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B18CF-8FB4-4A50-B17F-4D5C5340A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F33EC-6CB6-4EE7-8845-28C24540FC7D}" type="datetime1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1C861-2B4C-49FC-81F8-9BF5CE5B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FD073-E7BB-45DA-A4E2-37916C08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7D7703-EA61-4869-BC74-30145F36F1F8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0327"/>
            <a:ext cx="10515600" cy="0"/>
          </a:xfrm>
          <a:prstGeom prst="line">
            <a:avLst/>
          </a:prstGeom>
          <a:ln w="38100">
            <a:solidFill>
              <a:srgbClr val="3C4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D80A7E6-FEAE-C41E-5401-D61CE6A8603D}"/>
              </a:ext>
            </a:extLst>
          </p:cNvPr>
          <p:cNvSpPr/>
          <p:nvPr userDrawn="1"/>
        </p:nvSpPr>
        <p:spPr>
          <a:xfrm>
            <a:off x="11818834" y="6593654"/>
            <a:ext cx="373166" cy="45719"/>
          </a:xfrm>
          <a:prstGeom prst="rect">
            <a:avLst/>
          </a:prstGeom>
          <a:solidFill>
            <a:srgbClr val="8697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A26897-533E-84C3-4BD9-58B9D1267560}"/>
              </a:ext>
            </a:extLst>
          </p:cNvPr>
          <p:cNvSpPr txBox="1">
            <a:spLocks/>
          </p:cNvSpPr>
          <p:nvPr userDrawn="1"/>
        </p:nvSpPr>
        <p:spPr>
          <a:xfrm>
            <a:off x="9790033" y="6297978"/>
            <a:ext cx="2401967" cy="619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1000">
                <a:solidFill>
                  <a:srgbClr val="86977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WV 9 Bike Path Connectivity Plan</a:t>
            </a:r>
            <a:endParaRPr lang="en-US" sz="1000" b="1">
              <a:solidFill>
                <a:srgbClr val="86977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50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EEDF-B767-4B0A-991E-B0A0DB6B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582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1C861-2B4C-49FC-81F8-9BF5CE5B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FD073-E7BB-45DA-A4E2-37916C08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57B23B-A441-68BF-43A5-56C07A67EB44}"/>
              </a:ext>
            </a:extLst>
          </p:cNvPr>
          <p:cNvSpPr/>
          <p:nvPr userDrawn="1"/>
        </p:nvSpPr>
        <p:spPr>
          <a:xfrm>
            <a:off x="11818834" y="6593654"/>
            <a:ext cx="373166" cy="45719"/>
          </a:xfrm>
          <a:prstGeom prst="rect">
            <a:avLst/>
          </a:prstGeom>
          <a:solidFill>
            <a:srgbClr val="8697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8F52A-7801-2DB8-F6C8-FDD75B7B7894}"/>
              </a:ext>
            </a:extLst>
          </p:cNvPr>
          <p:cNvSpPr txBox="1">
            <a:spLocks/>
          </p:cNvSpPr>
          <p:nvPr userDrawn="1"/>
        </p:nvSpPr>
        <p:spPr>
          <a:xfrm>
            <a:off x="9790033" y="6297978"/>
            <a:ext cx="2401967" cy="619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1000">
                <a:solidFill>
                  <a:srgbClr val="86977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WV 9 Bike Path Connectivity Plan</a:t>
            </a:r>
            <a:endParaRPr lang="en-US" sz="1000" b="1">
              <a:solidFill>
                <a:srgbClr val="86977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9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DE84DC-C3D8-4292-90A3-F103123C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AD50D-7533-405C-AB4B-5AB7A50D0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41F172-6570-43C2-AA51-3C929C5C5018}"/>
              </a:ext>
            </a:extLst>
          </p:cNvPr>
          <p:cNvCxnSpPr>
            <a:cxnSpLocks/>
          </p:cNvCxnSpPr>
          <p:nvPr userDrawn="1"/>
        </p:nvCxnSpPr>
        <p:spPr>
          <a:xfrm>
            <a:off x="0" y="6404478"/>
            <a:ext cx="12192000" cy="0"/>
          </a:xfrm>
          <a:prstGeom prst="line">
            <a:avLst/>
          </a:prstGeom>
          <a:ln w="38100">
            <a:solidFill>
              <a:srgbClr val="3C4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8152A0D0-D3ED-4639-962F-8E4A1FA48888}"/>
              </a:ext>
            </a:extLst>
          </p:cNvPr>
          <p:cNvSpPr txBox="1">
            <a:spLocks/>
          </p:cNvSpPr>
          <p:nvPr userDrawn="1"/>
        </p:nvSpPr>
        <p:spPr>
          <a:xfrm>
            <a:off x="1207532" y="6238023"/>
            <a:ext cx="6864385" cy="619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1050">
                <a:solidFill>
                  <a:srgbClr val="3C4650"/>
                </a:solidFill>
              </a:rPr>
              <a:t>Corridor Studies</a:t>
            </a:r>
            <a:endParaRPr lang="en-US" sz="1050" b="1">
              <a:solidFill>
                <a:srgbClr val="869773"/>
              </a:solidFill>
              <a:latin typeface="+mn-lt"/>
            </a:endParaRPr>
          </a:p>
        </p:txBody>
      </p:sp>
      <p:pic>
        <p:nvPicPr>
          <p:cNvPr id="16" name="Picture 22" descr="HEPMPO ver2">
            <a:extLst>
              <a:ext uri="{FF2B5EF4-FFF2-40B4-BE49-F238E27FC236}">
                <a16:creationId xmlns:a16="http://schemas.microsoft.com/office/drawing/2014/main" id="{2DE62296-4728-401C-920B-4837887259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/>
          <a:stretch>
            <a:fillRect/>
          </a:stretch>
        </p:blipFill>
        <p:spPr bwMode="auto">
          <a:xfrm>
            <a:off x="838200" y="6311898"/>
            <a:ext cx="453537" cy="3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67BE3B-A4A1-42E7-BF71-F8B9598F06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715" y="6311898"/>
            <a:ext cx="1038085" cy="3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6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D7418-4A51-42E8-A59C-5DD39733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6ADCB-9DB8-472C-83E5-D1A21E395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DEDCF-5521-4190-9585-88C698280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E1044-C22D-40A1-BDF7-905A58B3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7051-FE0D-4451-986F-E1782BEE1F57}" type="datetime1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CB7AC-786B-4849-88C1-4C2C7DE3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052F-F696-4EA7-B565-A553E713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0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9A4F6-EECB-446A-8A4A-48639646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1DA55-A58B-4D08-A880-80AA33347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027D1-1CF8-481E-BA36-FFB15966C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F822D-3040-4CD2-8194-8E9F6CEBA516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BF19B-3829-4B97-9E18-1A23A0DC2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06CD7-1133-4D16-BF88-0EF4C3B98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7807E-D209-48D7-B911-9A4EAA518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1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14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0403E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403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0403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0403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3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3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mpo.com/" TargetMode="External"/><Relationship Id="rId7" Type="http://schemas.openxmlformats.org/officeDocument/2006/relationships/image" Target="../media/image57.png"/><Relationship Id="rId2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nam11.safelinks.protection.outlook.com/?url=https%3A%2F%2Fstorymaps.arcgis.com%2Fstories%2F14fdb3da8f5543cf8af2ae3ce9a2473c&amp;data=05%7C02%7Cjfrazier%40mbakerintl.com%7Ced66f50a392040a3a41b08deb28a2ead%7C4e1ee3db4df64142b7b9bec15f171ca4%7C0%7C0%7C639144505085060014%7CUnknown%7CTWFpbGZsb3d8eyJFbXB0eU1hcGkiOnRydWUsIlYiOiIwLjAuMDAwMCIsIlAiOiJXaW4zMiIsIkFOIjoiTWFpbCIsIldUIjoyfQ%3D%3D%7C0%7C%7C%7C&amp;sdata=M2Y5761bCYJYapbFlbKvjYPwFCIl%2FJS%2FRKQWyNjNI5s%3D&amp;reserved=0" TargetMode="Externa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mullenax@hepmpo.ne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frazier@mbakerintl.com" TargetMode="Externa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3F90AE-2981-11E3-AD3B-A764DF0F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30" t="33695" r="5722" b="5514"/>
          <a:stretch>
            <a:fillRect/>
          </a:stretch>
        </p:blipFill>
        <p:spPr>
          <a:xfrm>
            <a:off x="-39511" y="1787678"/>
            <a:ext cx="12231511" cy="507032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E4DEE81-0A24-48BA-BE0C-AE5D9F19A973}"/>
              </a:ext>
            </a:extLst>
          </p:cNvPr>
          <p:cNvSpPr txBox="1">
            <a:spLocks/>
          </p:cNvSpPr>
          <p:nvPr/>
        </p:nvSpPr>
        <p:spPr>
          <a:xfrm>
            <a:off x="9076" y="0"/>
            <a:ext cx="12182924" cy="1868618"/>
          </a:xfrm>
          <a:prstGeom prst="rect">
            <a:avLst/>
          </a:prstGeom>
          <a:solidFill>
            <a:srgbClr val="3C465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3200" b="1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en-US" sz="3200" b="1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en-US" sz="3200" b="1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01B3E1-2869-55EE-C5F9-692452CB8CDB}"/>
              </a:ext>
            </a:extLst>
          </p:cNvPr>
          <p:cNvSpPr txBox="1">
            <a:spLocks/>
          </p:cNvSpPr>
          <p:nvPr/>
        </p:nvSpPr>
        <p:spPr>
          <a:xfrm>
            <a:off x="3927019" y="127989"/>
            <a:ext cx="6998340" cy="768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HEPMPO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A09BA-487F-4A7F-8223-46C9361B0AEE}"/>
              </a:ext>
            </a:extLst>
          </p:cNvPr>
          <p:cNvSpPr/>
          <p:nvPr/>
        </p:nvSpPr>
        <p:spPr>
          <a:xfrm>
            <a:off x="-9076" y="0"/>
            <a:ext cx="3370173" cy="15974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EEA9A-3348-48C3-AD35-EB5C06A5BCB4}"/>
              </a:ext>
            </a:extLst>
          </p:cNvPr>
          <p:cNvSpPr/>
          <p:nvPr/>
        </p:nvSpPr>
        <p:spPr>
          <a:xfrm>
            <a:off x="0" y="1"/>
            <a:ext cx="3391531" cy="1868617"/>
          </a:xfrm>
          <a:prstGeom prst="rect">
            <a:avLst/>
          </a:prstGeom>
          <a:solidFill>
            <a:srgbClr val="8697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WV Transportation Planning Conference</a:t>
            </a:r>
            <a:endParaRPr lang="en-US" sz="2000" b="1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D6926E1-B5F5-7636-4271-6C63C55371DD}"/>
              </a:ext>
            </a:extLst>
          </p:cNvPr>
          <p:cNvSpPr txBox="1">
            <a:spLocks/>
          </p:cNvSpPr>
          <p:nvPr/>
        </p:nvSpPr>
        <p:spPr>
          <a:xfrm>
            <a:off x="3945171" y="772097"/>
            <a:ext cx="6998340" cy="4747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40403E"/>
                </a:solidFill>
                <a:latin typeface="Georgia Pro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WV Route 9 Bicycle Path Connectivity Plan</a:t>
            </a:r>
            <a:endParaRPr lang="en-US" sz="36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F4E05-6ACC-4E7D-941B-210D1899B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6310" y="1193654"/>
            <a:ext cx="3520705" cy="474794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rgbClr val="86977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June 3, 2026</a:t>
            </a:r>
            <a:endParaRPr lang="en-US" sz="1400" dirty="0">
              <a:solidFill>
                <a:srgbClr val="86977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4F9259-6B7F-5DD1-3FF3-D5234ED2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807E-D209-48D7-B911-9A4EAA51853A}" type="slidenum">
              <a:rPr lang="en-US" smtClean="0"/>
              <a:t>1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26A779E-7AFE-4B72-9D21-BF7EC5B45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78" y="5363316"/>
            <a:ext cx="3895593" cy="1403261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r"/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Matt Mullenax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13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Jim Frazier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5AAD9-8F82-471E-991C-888101270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9" y="6310313"/>
            <a:ext cx="1297220" cy="456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9579C-B41A-930B-7610-A70CFED30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" y="5368054"/>
            <a:ext cx="969158" cy="8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85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9B2E8-EE48-428F-D4F9-C7F2A944F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97841D86-F237-D649-2176-E2D0C8CC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3" y="5575"/>
            <a:ext cx="10404553" cy="6852425"/>
          </a:xfrm>
          <a:prstGeom prst="rect">
            <a:avLst/>
          </a:prstGeom>
        </p:spPr>
      </p:pic>
      <p:pic>
        <p:nvPicPr>
          <p:cNvPr id="3" name="Graphic 2" descr="Marker with solid fill">
            <a:extLst>
              <a:ext uri="{FF2B5EF4-FFF2-40B4-BE49-F238E27FC236}">
                <a16:creationId xmlns:a16="http://schemas.microsoft.com/office/drawing/2014/main" id="{6668D83E-86A2-6B96-06C2-03488ED9EE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3961" y="1619863"/>
            <a:ext cx="565356" cy="565356"/>
          </a:xfrm>
          <a:prstGeom prst="rect">
            <a:avLst/>
          </a:prstGeom>
        </p:spPr>
      </p:pic>
      <p:pic>
        <p:nvPicPr>
          <p:cNvPr id="4" name="Graphic 3" descr="Marker with solid fill">
            <a:extLst>
              <a:ext uri="{FF2B5EF4-FFF2-40B4-BE49-F238E27FC236}">
                <a16:creationId xmlns:a16="http://schemas.microsoft.com/office/drawing/2014/main" id="{B9184B48-3DB7-E399-3D92-D7FF3DC9F8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3558" y="4194686"/>
            <a:ext cx="565356" cy="565356"/>
          </a:xfrm>
          <a:prstGeom prst="rect">
            <a:avLst/>
          </a:prstGeom>
        </p:spPr>
      </p:pic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6EEEFD72-887E-2330-DED6-5242FCBDC1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3394" y="1728577"/>
            <a:ext cx="565356" cy="565356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D24E4402-7F42-15F6-3114-4C73AF5BC7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8038" y="398541"/>
            <a:ext cx="565356" cy="565356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F092978E-B1F5-6431-7EF1-7693F06B28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3912" y="0"/>
            <a:ext cx="565356" cy="565356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342BBFE3-348A-57AF-5FEF-DBA72DE41F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8656" y="-83407"/>
            <a:ext cx="565356" cy="565356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0982CB54-BD90-E082-BDED-26DC69154E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3868" y="2092259"/>
            <a:ext cx="565356" cy="565356"/>
          </a:xfrm>
          <a:prstGeom prst="rect">
            <a:avLst/>
          </a:prstGeom>
        </p:spPr>
      </p:pic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7A4207D7-36FF-E4B9-658F-919FB045BD31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7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319E3-A817-7968-7D36-E17FCAF27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75CFB1A-36D4-8517-38B7-2BD57C4C19C7}"/>
              </a:ext>
            </a:extLst>
          </p:cNvPr>
          <p:cNvSpPr/>
          <p:nvPr/>
        </p:nvSpPr>
        <p:spPr>
          <a:xfrm>
            <a:off x="7993459" y="6435146"/>
            <a:ext cx="26030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Access to Baker Place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FE6C88-4FA5-D2EC-A2F5-F65203C924EA}"/>
              </a:ext>
            </a:extLst>
          </p:cNvPr>
          <p:cNvSpPr/>
          <p:nvPr/>
        </p:nvSpPr>
        <p:spPr>
          <a:xfrm>
            <a:off x="5083581" y="6482755"/>
            <a:ext cx="26030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Access to Fairfax Blvd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0033FAB3-010B-CE9F-A2E0-E9E923075861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11</a:t>
            </a:fld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539B379-77EA-AAE3-B610-893410D457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 descr="A map of a city&#10;&#10;AI-generated content may be incorrect.">
            <a:extLst>
              <a:ext uri="{FF2B5EF4-FFF2-40B4-BE49-F238E27FC236}">
                <a16:creationId xmlns:a16="http://schemas.microsoft.com/office/drawing/2014/main" id="{A19E3109-258E-2775-9D96-EA792FA612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77" b="-137"/>
          <a:stretch>
            <a:fillRect/>
          </a:stretch>
        </p:blipFill>
        <p:spPr>
          <a:xfrm>
            <a:off x="0" y="2677"/>
            <a:ext cx="12201414" cy="68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46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AA011-D0A5-7180-C7C7-463ADA3EC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5FB91-9200-9965-8E73-8E7E9BE93AA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l"/>
            <a:r>
              <a:rPr lang="en-US" b="1" dirty="0">
                <a:latin typeface="Roboto Condensed"/>
                <a:ea typeface="Roboto Condensed"/>
                <a:cs typeface="Roboto Condensed"/>
              </a:rPr>
              <a:t>Public Outreach and Engagement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BC172D3-57AE-CFDB-E616-DB9F5B76AD3C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66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7EA00-3BC5-D1BB-31AD-EFEB5A35C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64BFB-409B-0DD5-E19D-28C364A5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Steering Committee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815F2-1D48-5DB5-CEAF-BDC9D3AC013B}"/>
              </a:ext>
            </a:extLst>
          </p:cNvPr>
          <p:cNvSpPr txBox="1"/>
          <p:nvPr/>
        </p:nvSpPr>
        <p:spPr>
          <a:xfrm>
            <a:off x="775063" y="1689100"/>
            <a:ext cx="9976908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40403E"/>
                </a:solidFill>
              </a:rPr>
              <a:t>Provided input &amp; feedback</a:t>
            </a:r>
            <a:endParaRPr lang="en-US" sz="280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40403E"/>
                </a:solidFill>
                <a:ea typeface="Calibri"/>
                <a:cs typeface="Calibri"/>
              </a:rPr>
              <a:t>Assess current bicycle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403E"/>
                </a:solidFill>
                <a:ea typeface="Calibri"/>
                <a:cs typeface="Calibri"/>
              </a:rPr>
              <a:t>Identified issues, concerns, improvements &amp;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40403E"/>
                </a:solidFill>
                <a:ea typeface="Calibri"/>
                <a:cs typeface="Calibri"/>
              </a:rPr>
              <a:t>Safety, connectivity, destinations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403E"/>
                </a:solidFill>
                <a:ea typeface="Calibri"/>
                <a:cs typeface="Calibri"/>
              </a:rPr>
              <a:t>Identified four bike path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76717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767171"/>
              </a:solidFill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46393-A9F8-89FF-A81E-5D5B33F17D41}"/>
              </a:ext>
            </a:extLst>
          </p:cNvPr>
          <p:cNvSpPr/>
          <p:nvPr/>
        </p:nvSpPr>
        <p:spPr>
          <a:xfrm>
            <a:off x="771536" y="4457310"/>
            <a:ext cx="10068766" cy="1419675"/>
          </a:xfrm>
          <a:prstGeom prst="rect">
            <a:avLst/>
          </a:prstGeom>
          <a:solidFill>
            <a:srgbClr val="8697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CAA10-D561-47B4-A0B7-C6232C939675}"/>
              </a:ext>
            </a:extLst>
          </p:cNvPr>
          <p:cNvSpPr txBox="1"/>
          <p:nvPr/>
        </p:nvSpPr>
        <p:spPr>
          <a:xfrm>
            <a:off x="1051392" y="4551422"/>
            <a:ext cx="9815749" cy="12157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Comprised of key stakeholders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State, local, regional government, community organizations, advocacy groups, businesses 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CF6349F-E5A7-CAC3-B870-984D6E6D630D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42C7-9347-7A8B-4465-6185267D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Site Visit</a:t>
            </a:r>
            <a:endParaRPr lang="en-US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20" name="Picture 19" descr="A group of people standing on train tracks&#10;&#10;AI-generated content may be incorrect.">
            <a:extLst>
              <a:ext uri="{FF2B5EF4-FFF2-40B4-BE49-F238E27FC236}">
                <a16:creationId xmlns:a16="http://schemas.microsoft.com/office/drawing/2014/main" id="{741D0C98-8EA4-FC7F-878A-32454F7BF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/>
          <a:stretch>
            <a:fillRect/>
          </a:stretch>
        </p:blipFill>
        <p:spPr>
          <a:xfrm>
            <a:off x="426588" y="4762262"/>
            <a:ext cx="3427517" cy="188783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ouple walking through a stone arch&#10;&#10;AI-generated content may be incorrect.">
            <a:extLst>
              <a:ext uri="{FF2B5EF4-FFF2-40B4-BE49-F238E27FC236}">
                <a16:creationId xmlns:a16="http://schemas.microsoft.com/office/drawing/2014/main" id="{E83D9AAF-B2BC-D451-FEBF-6B8FC8E7B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t="9676" r="11208" b="6433"/>
          <a:stretch>
            <a:fillRect/>
          </a:stretch>
        </p:blipFill>
        <p:spPr>
          <a:xfrm>
            <a:off x="426588" y="2618333"/>
            <a:ext cx="3427518" cy="188783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map of a city&#10;&#10;AI-generated content may be incorrect.">
            <a:extLst>
              <a:ext uri="{FF2B5EF4-FFF2-40B4-BE49-F238E27FC236}">
                <a16:creationId xmlns:a16="http://schemas.microsoft.com/office/drawing/2014/main" id="{6E1923EC-DACE-BBBE-DC9B-4A1747ABA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994" y="885580"/>
            <a:ext cx="7181419" cy="5086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3546F1C0-151D-423D-0336-6A0F2EA432CF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1D9EC-A620-3E31-9DD9-DB1FF5272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" y="256095"/>
            <a:ext cx="3465052" cy="202108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165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336E3-363C-D4F5-50C8-CEB8BABFD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75FD4-E174-E358-E639-8C69408B7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Route Alternatives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7B45D-0427-6A50-1FAF-0049D1B53D8E}"/>
              </a:ext>
            </a:extLst>
          </p:cNvPr>
          <p:cNvSpPr txBox="1"/>
          <p:nvPr/>
        </p:nvSpPr>
        <p:spPr>
          <a:xfrm>
            <a:off x="702668" y="1616752"/>
            <a:ext cx="5689244" cy="28161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0403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Four Route Alignments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0403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Currie Road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0403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WV 115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0403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WV 9 Crossing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0403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Flowing Springs Road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0403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0403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B86380-3E52-2A7A-AB3C-C3C8CDF259D9}"/>
              </a:ext>
            </a:extLst>
          </p:cNvPr>
          <p:cNvCxnSpPr>
            <a:cxnSpLocks/>
          </p:cNvCxnSpPr>
          <p:nvPr/>
        </p:nvCxnSpPr>
        <p:spPr>
          <a:xfrm>
            <a:off x="3853543" y="2220687"/>
            <a:ext cx="309154" cy="0"/>
          </a:xfrm>
          <a:prstGeom prst="line">
            <a:avLst/>
          </a:prstGeom>
          <a:ln w="38100">
            <a:solidFill>
              <a:srgbClr val="F05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6087B7-B395-1653-E71B-7F3EF2956E32}"/>
              </a:ext>
            </a:extLst>
          </p:cNvPr>
          <p:cNvCxnSpPr>
            <a:cxnSpLocks/>
          </p:cNvCxnSpPr>
          <p:nvPr/>
        </p:nvCxnSpPr>
        <p:spPr>
          <a:xfrm>
            <a:off x="3853543" y="2521133"/>
            <a:ext cx="309154" cy="0"/>
          </a:xfrm>
          <a:prstGeom prst="line">
            <a:avLst/>
          </a:prstGeom>
          <a:ln w="38100">
            <a:solidFill>
              <a:srgbClr val="6E42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FFA140-CE68-AA6F-61D0-374F1A6965A3}"/>
              </a:ext>
            </a:extLst>
          </p:cNvPr>
          <p:cNvCxnSpPr>
            <a:cxnSpLocks/>
          </p:cNvCxnSpPr>
          <p:nvPr/>
        </p:nvCxnSpPr>
        <p:spPr>
          <a:xfrm>
            <a:off x="3853543" y="2817224"/>
            <a:ext cx="309154" cy="0"/>
          </a:xfrm>
          <a:prstGeom prst="line">
            <a:avLst/>
          </a:prstGeom>
          <a:ln w="38100">
            <a:solidFill>
              <a:srgbClr val="BB6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A41F27-88D9-F5F9-440B-D9FC86BA3A29}"/>
              </a:ext>
            </a:extLst>
          </p:cNvPr>
          <p:cNvCxnSpPr>
            <a:cxnSpLocks/>
          </p:cNvCxnSpPr>
          <p:nvPr/>
        </p:nvCxnSpPr>
        <p:spPr>
          <a:xfrm>
            <a:off x="3853543" y="3113315"/>
            <a:ext cx="309154" cy="0"/>
          </a:xfrm>
          <a:prstGeom prst="line">
            <a:avLst/>
          </a:prstGeom>
          <a:ln w="38100">
            <a:solidFill>
              <a:srgbClr val="277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B0876C1-8C21-07EC-7179-6FEB6D06EA67}"/>
              </a:ext>
            </a:extLst>
          </p:cNvPr>
          <p:cNvSpPr/>
          <p:nvPr/>
        </p:nvSpPr>
        <p:spPr>
          <a:xfrm>
            <a:off x="453813" y="4641080"/>
            <a:ext cx="5168391" cy="1400179"/>
          </a:xfrm>
          <a:prstGeom prst="rect">
            <a:avLst/>
          </a:prstGeom>
          <a:solidFill>
            <a:srgbClr val="8697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10049-8BA3-1F7F-36FE-DE51B0B4AC91}"/>
              </a:ext>
            </a:extLst>
          </p:cNvPr>
          <p:cNvSpPr txBox="1"/>
          <p:nvPr/>
        </p:nvSpPr>
        <p:spPr>
          <a:xfrm>
            <a:off x="589234" y="474100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Each Alignment consists of: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Primary Alignment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At least 2 Alternative Alignments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09CCD-AD81-48B4-615D-EB4B2BCEC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3" y="363537"/>
            <a:ext cx="5791200" cy="5841365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5AAB0307-6485-75A7-0FC9-9EF45CFDE040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39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243E4A-9763-AEDF-1D08-985B34351EE6}"/>
              </a:ext>
            </a:extLst>
          </p:cNvPr>
          <p:cNvSpPr/>
          <p:nvPr/>
        </p:nvSpPr>
        <p:spPr>
          <a:xfrm>
            <a:off x="636715" y="3758335"/>
            <a:ext cx="4775100" cy="1733006"/>
          </a:xfrm>
          <a:prstGeom prst="rect">
            <a:avLst/>
          </a:prstGeom>
          <a:solidFill>
            <a:srgbClr val="8697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04152-33BB-BF6A-E04B-5265D68B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Public Workshop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DB8C5-8DED-AF89-9D24-B508058F537E}"/>
              </a:ext>
            </a:extLst>
          </p:cNvPr>
          <p:cNvSpPr txBox="1"/>
          <p:nvPr/>
        </p:nvSpPr>
        <p:spPr>
          <a:xfrm>
            <a:off x="775063" y="1689100"/>
            <a:ext cx="449840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0403E"/>
                </a:solidFill>
              </a:rPr>
              <a:t>Workshop - December 16,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0403E"/>
                </a:solidFill>
              </a:rPr>
              <a:t>Project Overview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10 Route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Public Comment Period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Interactive Online Mapping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December 15 – January 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40403E"/>
              </a:solidFill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EB1DC-8470-6327-B7C3-07DB36377976}"/>
              </a:ext>
            </a:extLst>
          </p:cNvPr>
          <p:cNvSpPr txBox="1"/>
          <p:nvPr/>
        </p:nvSpPr>
        <p:spPr>
          <a:xfrm>
            <a:off x="963173" y="3935869"/>
            <a:ext cx="4122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Purpose: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Provide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Suggest alternative alignments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Vote for preferred alternative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87A4C-2341-8A99-AB7C-C94C49EB56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9701"/>
          <a:stretch>
            <a:fillRect/>
          </a:stretch>
        </p:blipFill>
        <p:spPr bwMode="auto">
          <a:xfrm>
            <a:off x="6222361" y="480894"/>
            <a:ext cx="5068302" cy="3065462"/>
          </a:xfrm>
          <a:prstGeom prst="rect">
            <a:avLst/>
          </a:prstGeom>
          <a:ln w="12700">
            <a:solidFill>
              <a:srgbClr val="4040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3FB1A94-92FD-CF74-D990-4A1B79BA984C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3E511-6399-9DAC-1F38-9FEEAFE01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3"/>
          <a:stretch>
            <a:fillRect/>
          </a:stretch>
        </p:blipFill>
        <p:spPr>
          <a:xfrm>
            <a:off x="6287597" y="3619114"/>
            <a:ext cx="4941230" cy="31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00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C0DCC-CDAB-0150-9F30-4D8A9AD8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and Public Survey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655858-E18F-33D3-F079-38419DAAA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650" y="1514911"/>
            <a:ext cx="8288466" cy="53430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1A040-CC2D-F14D-D80D-62BB1878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4463"/>
            <a:ext cx="3850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7807E-D209-48D7-B911-9A4EAA518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5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F8370-0C71-D510-BF3E-556095870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126FD-6799-4708-C396-58155FA2D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Public Feedback</a:t>
            </a:r>
          </a:p>
        </p:txBody>
      </p:sp>
      <p:pic>
        <p:nvPicPr>
          <p:cNvPr id="1026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A8F6A826-4B87-70F2-F6B5-DDA5346A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77" y="363537"/>
            <a:ext cx="3912901" cy="6065206"/>
          </a:xfrm>
          <a:prstGeom prst="rect">
            <a:avLst/>
          </a:prstGeom>
          <a:noFill/>
          <a:ln w="12700">
            <a:solidFill>
              <a:srgbClr val="4040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318162-5A64-A1E4-D6C1-006D751AB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1162"/>
              </p:ext>
            </p:extLst>
          </p:nvPr>
        </p:nvGraphicFramePr>
        <p:xfrm>
          <a:off x="701467" y="1656757"/>
          <a:ext cx="6476081" cy="3279034"/>
        </p:xfrm>
        <a:graphic>
          <a:graphicData uri="http://schemas.openxmlformats.org/drawingml/2006/table">
            <a:tbl>
              <a:tblPr/>
              <a:tblGrid>
                <a:gridCol w="1430279">
                  <a:extLst>
                    <a:ext uri="{9D8B030D-6E8A-4147-A177-3AD203B41FA5}">
                      <a16:colId xmlns:a16="http://schemas.microsoft.com/office/drawing/2014/main" val="339281994"/>
                    </a:ext>
                  </a:extLst>
                </a:gridCol>
                <a:gridCol w="1558415">
                  <a:extLst>
                    <a:ext uri="{9D8B030D-6E8A-4147-A177-3AD203B41FA5}">
                      <a16:colId xmlns:a16="http://schemas.microsoft.com/office/drawing/2014/main" val="716939612"/>
                    </a:ext>
                  </a:extLst>
                </a:gridCol>
                <a:gridCol w="1184396">
                  <a:extLst>
                    <a:ext uri="{9D8B030D-6E8A-4147-A177-3AD203B41FA5}">
                      <a16:colId xmlns:a16="http://schemas.microsoft.com/office/drawing/2014/main" val="2080650861"/>
                    </a:ext>
                  </a:extLst>
                </a:gridCol>
                <a:gridCol w="1371405">
                  <a:extLst>
                    <a:ext uri="{9D8B030D-6E8A-4147-A177-3AD203B41FA5}">
                      <a16:colId xmlns:a16="http://schemas.microsoft.com/office/drawing/2014/main" val="1416287468"/>
                    </a:ext>
                  </a:extLst>
                </a:gridCol>
                <a:gridCol w="931586">
                  <a:extLst>
                    <a:ext uri="{9D8B030D-6E8A-4147-A177-3AD203B41FA5}">
                      <a16:colId xmlns:a16="http://schemas.microsoft.com/office/drawing/2014/main" val="1633210492"/>
                    </a:ext>
                  </a:extLst>
                </a:gridCol>
              </a:tblGrid>
              <a:tr h="412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 cap="all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Route Option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86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 cap="all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Alignment Options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86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 cap="all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Workshop Votes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86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 cap="all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First Ranking Survey Results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86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 cap="all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Total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86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350306"/>
                  </a:ext>
                </a:extLst>
              </a:tr>
              <a:tr h="202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Currie Road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A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4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4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8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155854"/>
                  </a:ext>
                </a:extLst>
              </a:tr>
              <a:tr h="202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Currie Road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B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-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254453"/>
                  </a:ext>
                </a:extLst>
              </a:tr>
              <a:tr h="202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WV 115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A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4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5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49697"/>
                  </a:ext>
                </a:extLst>
              </a:tr>
              <a:tr h="202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WV 115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B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3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4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87764"/>
                  </a:ext>
                </a:extLst>
              </a:tr>
              <a:tr h="202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WV 9 Crossing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A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6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7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853960"/>
                  </a:ext>
                </a:extLst>
              </a:tr>
              <a:tr h="202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1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WV 9 Crossing</a:t>
                      </a:r>
                      <a:endParaRPr lang="en-US" sz="1100" b="1" i="1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1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B</a:t>
                      </a:r>
                      <a:endParaRPr lang="en-US" sz="1100" b="1" i="1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1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6</a:t>
                      </a:r>
                      <a:endParaRPr lang="en-US" sz="1100" b="1" i="1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1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9</a:t>
                      </a:r>
                      <a:endParaRPr lang="en-US" sz="1100" b="1" i="1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1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15</a:t>
                      </a:r>
                      <a:endParaRPr lang="en-US" sz="1100" b="1" i="1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408891"/>
                  </a:ext>
                </a:extLst>
              </a:tr>
              <a:tr h="412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Flowing Springs Road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A + Alternative C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2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3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5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570340"/>
                  </a:ext>
                </a:extLst>
              </a:tr>
              <a:tr h="412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Flowing Springs Road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A + Alternative D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-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-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-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861088"/>
                  </a:ext>
                </a:extLst>
              </a:tr>
              <a:tr h="412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Flowing Springs Road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B + Alternative C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-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238837"/>
                  </a:ext>
                </a:extLst>
              </a:tr>
              <a:tr h="412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Flowing Springs Road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Alternative B + Alternative D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-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1</a:t>
                      </a:r>
                      <a:endParaRPr lang="en-US" sz="11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391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07B45D-0427-6A50-1FAF-0049D1B53D8E}"/>
              </a:ext>
            </a:extLst>
          </p:cNvPr>
          <p:cNvSpPr txBox="1"/>
          <p:nvPr/>
        </p:nvSpPr>
        <p:spPr>
          <a:xfrm>
            <a:off x="1240958" y="5492370"/>
            <a:ext cx="2043016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Currie Road </a:t>
            </a:r>
          </a:p>
          <a:p>
            <a:pPr lvl="1"/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WV 115</a:t>
            </a:r>
          </a:p>
          <a:p>
            <a:pPr lvl="1"/>
            <a:endParaRPr lang="en-US" sz="280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76717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767171"/>
              </a:solidFill>
              <a:ea typeface="Calibri"/>
              <a:cs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B86380-3E52-2A7A-AB3C-C3C8CDF259D9}"/>
              </a:ext>
            </a:extLst>
          </p:cNvPr>
          <p:cNvCxnSpPr>
            <a:cxnSpLocks/>
          </p:cNvCxnSpPr>
          <p:nvPr/>
        </p:nvCxnSpPr>
        <p:spPr>
          <a:xfrm>
            <a:off x="1326654" y="5708679"/>
            <a:ext cx="309154" cy="0"/>
          </a:xfrm>
          <a:prstGeom prst="line">
            <a:avLst/>
          </a:prstGeom>
          <a:ln w="38100">
            <a:solidFill>
              <a:srgbClr val="F05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6087B7-B395-1653-E71B-7F3EF2956E32}"/>
              </a:ext>
            </a:extLst>
          </p:cNvPr>
          <p:cNvCxnSpPr>
            <a:cxnSpLocks/>
          </p:cNvCxnSpPr>
          <p:nvPr/>
        </p:nvCxnSpPr>
        <p:spPr>
          <a:xfrm>
            <a:off x="1326654" y="6009125"/>
            <a:ext cx="309154" cy="0"/>
          </a:xfrm>
          <a:prstGeom prst="line">
            <a:avLst/>
          </a:prstGeom>
          <a:ln w="38100">
            <a:solidFill>
              <a:srgbClr val="6E42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FFA140-CE68-AA6F-61D0-374F1A6965A3}"/>
              </a:ext>
            </a:extLst>
          </p:cNvPr>
          <p:cNvCxnSpPr>
            <a:cxnSpLocks/>
          </p:cNvCxnSpPr>
          <p:nvPr/>
        </p:nvCxnSpPr>
        <p:spPr>
          <a:xfrm>
            <a:off x="3842873" y="5713034"/>
            <a:ext cx="309154" cy="0"/>
          </a:xfrm>
          <a:prstGeom prst="line">
            <a:avLst/>
          </a:prstGeom>
          <a:ln w="38100">
            <a:solidFill>
              <a:srgbClr val="BB6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A41F27-88D9-F5F9-440B-D9FC86BA3A29}"/>
              </a:ext>
            </a:extLst>
          </p:cNvPr>
          <p:cNvCxnSpPr>
            <a:cxnSpLocks/>
          </p:cNvCxnSpPr>
          <p:nvPr/>
        </p:nvCxnSpPr>
        <p:spPr>
          <a:xfrm>
            <a:off x="3842873" y="6009125"/>
            <a:ext cx="309154" cy="0"/>
          </a:xfrm>
          <a:prstGeom prst="line">
            <a:avLst/>
          </a:prstGeom>
          <a:ln w="38100">
            <a:solidFill>
              <a:srgbClr val="BB6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659E96-7137-B6C7-A51D-526A5D682FA6}"/>
              </a:ext>
            </a:extLst>
          </p:cNvPr>
          <p:cNvSpPr txBox="1"/>
          <p:nvPr/>
        </p:nvSpPr>
        <p:spPr>
          <a:xfrm>
            <a:off x="3789565" y="5492370"/>
            <a:ext cx="3531321" cy="25699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WV 9 Crossing</a:t>
            </a:r>
          </a:p>
          <a:p>
            <a:pPr lvl="1"/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WV 9 Crossing (Alt. B)</a:t>
            </a:r>
          </a:p>
          <a:p>
            <a:pPr lvl="1">
              <a:spcAft>
                <a:spcPts val="600"/>
              </a:spcAft>
            </a:pPr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Flowing Springs Road</a:t>
            </a:r>
            <a:endParaRPr lang="en-US" sz="280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76717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767171"/>
              </a:solidFill>
              <a:ea typeface="Calibri"/>
              <a:cs typeface="Calibri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978873-B32B-DBBD-016C-31E0F9A1D5E6}"/>
              </a:ext>
            </a:extLst>
          </p:cNvPr>
          <p:cNvCxnSpPr>
            <a:cxnSpLocks/>
          </p:cNvCxnSpPr>
          <p:nvPr/>
        </p:nvCxnSpPr>
        <p:spPr>
          <a:xfrm>
            <a:off x="9730973" y="714749"/>
            <a:ext cx="3993" cy="279862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B4D35B-22CA-5E26-ED81-9FB0D04BFF98}"/>
              </a:ext>
            </a:extLst>
          </p:cNvPr>
          <p:cNvCxnSpPr/>
          <p:nvPr/>
        </p:nvCxnSpPr>
        <p:spPr>
          <a:xfrm>
            <a:off x="9734966" y="942351"/>
            <a:ext cx="495134" cy="1245820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AD2A13-A604-75E2-40B9-EC3123622F77}"/>
              </a:ext>
            </a:extLst>
          </p:cNvPr>
          <p:cNvCxnSpPr/>
          <p:nvPr/>
        </p:nvCxnSpPr>
        <p:spPr>
          <a:xfrm flipH="1">
            <a:off x="10162218" y="2188171"/>
            <a:ext cx="71875" cy="47916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D3ADBF-F432-37F6-A57E-A163FFB3F4FC}"/>
              </a:ext>
            </a:extLst>
          </p:cNvPr>
          <p:cNvCxnSpPr>
            <a:cxnSpLocks/>
          </p:cNvCxnSpPr>
          <p:nvPr/>
        </p:nvCxnSpPr>
        <p:spPr>
          <a:xfrm>
            <a:off x="10158225" y="2236087"/>
            <a:ext cx="71875" cy="207637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5603111-E812-9DB2-C2A8-73F012B95F14}"/>
              </a:ext>
            </a:extLst>
          </p:cNvPr>
          <p:cNvCxnSpPr/>
          <p:nvPr/>
        </p:nvCxnSpPr>
        <p:spPr>
          <a:xfrm flipH="1">
            <a:off x="10058400" y="2395808"/>
            <a:ext cx="171700" cy="95832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7EBB44B-8D54-EE97-9ADA-919D01908388}"/>
              </a:ext>
            </a:extLst>
          </p:cNvPr>
          <p:cNvCxnSpPr/>
          <p:nvPr/>
        </p:nvCxnSpPr>
        <p:spPr>
          <a:xfrm>
            <a:off x="9910659" y="2571500"/>
            <a:ext cx="71874" cy="111805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85E52A1-6748-C533-F3D6-3428EFAE293A}"/>
              </a:ext>
            </a:extLst>
          </p:cNvPr>
          <p:cNvCxnSpPr/>
          <p:nvPr/>
        </p:nvCxnSpPr>
        <p:spPr>
          <a:xfrm>
            <a:off x="9974547" y="2675319"/>
            <a:ext cx="83853" cy="187671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81C2796-C946-96AD-9779-20984AC6C59F}"/>
              </a:ext>
            </a:extLst>
          </p:cNvPr>
          <p:cNvCxnSpPr>
            <a:cxnSpLocks/>
          </p:cNvCxnSpPr>
          <p:nvPr/>
        </p:nvCxnSpPr>
        <p:spPr>
          <a:xfrm>
            <a:off x="10058400" y="2844744"/>
            <a:ext cx="0" cy="241855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89DE83-2CB0-F645-B6F4-75EA6F6A25B0}"/>
              </a:ext>
            </a:extLst>
          </p:cNvPr>
          <p:cNvCxnSpPr/>
          <p:nvPr/>
        </p:nvCxnSpPr>
        <p:spPr>
          <a:xfrm flipH="1">
            <a:off x="9830798" y="3086599"/>
            <a:ext cx="227602" cy="662840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38FDB46-8AE8-1E01-AE31-A410289883DF}"/>
              </a:ext>
            </a:extLst>
          </p:cNvPr>
          <p:cNvCxnSpPr>
            <a:cxnSpLocks/>
          </p:cNvCxnSpPr>
          <p:nvPr/>
        </p:nvCxnSpPr>
        <p:spPr>
          <a:xfrm flipH="1">
            <a:off x="9667085" y="3749439"/>
            <a:ext cx="163713" cy="151735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256CD1-6D91-C8E5-08AA-A5EE10607B17}"/>
              </a:ext>
            </a:extLst>
          </p:cNvPr>
          <p:cNvCxnSpPr>
            <a:cxnSpLocks/>
          </p:cNvCxnSpPr>
          <p:nvPr/>
        </p:nvCxnSpPr>
        <p:spPr>
          <a:xfrm>
            <a:off x="9667085" y="3901174"/>
            <a:ext cx="19965" cy="187671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3A3C973-B7EF-39E2-A2E9-64BEB7BA83E0}"/>
              </a:ext>
            </a:extLst>
          </p:cNvPr>
          <p:cNvCxnSpPr/>
          <p:nvPr/>
        </p:nvCxnSpPr>
        <p:spPr>
          <a:xfrm flipH="1">
            <a:off x="9104070" y="4084852"/>
            <a:ext cx="563015" cy="1709010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129F8D-204F-2AE3-F251-4F6BC716AB61}"/>
              </a:ext>
            </a:extLst>
          </p:cNvPr>
          <p:cNvCxnSpPr/>
          <p:nvPr/>
        </p:nvCxnSpPr>
        <p:spPr>
          <a:xfrm>
            <a:off x="9088098" y="5801848"/>
            <a:ext cx="139755" cy="207277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467576-308E-E032-8A43-AB2F9C1E703D}"/>
              </a:ext>
            </a:extLst>
          </p:cNvPr>
          <p:cNvCxnSpPr/>
          <p:nvPr/>
        </p:nvCxnSpPr>
        <p:spPr>
          <a:xfrm flipH="1">
            <a:off x="8816573" y="6009125"/>
            <a:ext cx="415273" cy="176052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95BA9EE-708D-F8FF-9DCA-085E48625688}"/>
              </a:ext>
            </a:extLst>
          </p:cNvPr>
          <p:cNvCxnSpPr/>
          <p:nvPr/>
        </p:nvCxnSpPr>
        <p:spPr>
          <a:xfrm flipH="1" flipV="1">
            <a:off x="8772650" y="6121289"/>
            <a:ext cx="35937" cy="83853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2E07E0-E886-6B72-9B95-19092417624E}"/>
              </a:ext>
            </a:extLst>
          </p:cNvPr>
          <p:cNvCxnSpPr/>
          <p:nvPr/>
        </p:nvCxnSpPr>
        <p:spPr>
          <a:xfrm flipV="1">
            <a:off x="8784629" y="6009125"/>
            <a:ext cx="0" cy="108171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Oval 1028">
            <a:extLst>
              <a:ext uri="{FF2B5EF4-FFF2-40B4-BE49-F238E27FC236}">
                <a16:creationId xmlns:a16="http://schemas.microsoft.com/office/drawing/2014/main" id="{7654F684-5579-9EC8-51EA-F16BE36BF101}"/>
              </a:ext>
            </a:extLst>
          </p:cNvPr>
          <p:cNvSpPr/>
          <p:nvPr/>
        </p:nvSpPr>
        <p:spPr>
          <a:xfrm>
            <a:off x="9910659" y="2460555"/>
            <a:ext cx="155727" cy="111805"/>
          </a:xfrm>
          <a:prstGeom prst="ellipse">
            <a:avLst/>
          </a:prstGeom>
          <a:noFill/>
          <a:ln w="73025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0FCEB461-29F6-9C6A-CFA4-9A76A797330C}"/>
              </a:ext>
            </a:extLst>
          </p:cNvPr>
          <p:cNvCxnSpPr>
            <a:cxnSpLocks/>
          </p:cNvCxnSpPr>
          <p:nvPr/>
        </p:nvCxnSpPr>
        <p:spPr>
          <a:xfrm>
            <a:off x="3842873" y="6302927"/>
            <a:ext cx="309154" cy="0"/>
          </a:xfrm>
          <a:prstGeom prst="line">
            <a:avLst/>
          </a:prstGeom>
          <a:ln w="38100">
            <a:solidFill>
              <a:srgbClr val="277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8BD82604-8130-13EA-AA0C-DF9B1F175C68}"/>
              </a:ext>
            </a:extLst>
          </p:cNvPr>
          <p:cNvSpPr/>
          <p:nvPr/>
        </p:nvSpPr>
        <p:spPr>
          <a:xfrm>
            <a:off x="3842873" y="5905499"/>
            <a:ext cx="309154" cy="19160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43B7872-CAEB-59D4-34B0-DEC40D69BB99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30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2569-5058-999B-6943-8A401728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Engagement Efforts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E2721E-7A96-1FB2-F981-5DAF7550F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245" r="29673"/>
          <a:stretch>
            <a:fillRect/>
          </a:stretch>
        </p:blipFill>
        <p:spPr>
          <a:xfrm>
            <a:off x="972799" y="2898671"/>
            <a:ext cx="5217204" cy="38228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A7658-D119-CF6F-6F02-9CF37AEC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47494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7807E-D209-48D7-B911-9A4EAA518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598A9-AC2C-BC24-A464-8EDB836DD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61" y="1339118"/>
            <a:ext cx="5879514" cy="1559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41035A-D057-8FFC-B7E6-4C4F7CDD1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918" y="1339118"/>
            <a:ext cx="3437673" cy="1559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B5C4D1-D94A-36F3-1D49-A8FD438A0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132" y="3150724"/>
            <a:ext cx="2868459" cy="335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2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4D42D-7120-4616-B9B1-F136D83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16" y="36052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0403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29045B-7658-B585-CE16-B8CAD795B7C7}"/>
              </a:ext>
            </a:extLst>
          </p:cNvPr>
          <p:cNvGrpSpPr/>
          <p:nvPr/>
        </p:nvGrpSpPr>
        <p:grpSpPr>
          <a:xfrm>
            <a:off x="736716" y="1847872"/>
            <a:ext cx="5204819" cy="522708"/>
            <a:chOff x="891181" y="2008916"/>
            <a:chExt cx="5204819" cy="522708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51696FBA-C61A-8785-D3AA-802F22E9C437}"/>
                </a:ext>
              </a:extLst>
            </p:cNvPr>
            <p:cNvSpPr/>
            <p:nvPr/>
          </p:nvSpPr>
          <p:spPr>
            <a:xfrm>
              <a:off x="891181" y="2008916"/>
              <a:ext cx="574072" cy="522708"/>
            </a:xfrm>
            <a:prstGeom prst="rect">
              <a:avLst/>
            </a:prstGeom>
            <a:solidFill>
              <a:srgbClr val="869773"/>
            </a:solidFill>
          </p:spPr>
          <p:txBody>
            <a:bodyPr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8692A531-11F3-CB17-8EDD-AA84CB59BC9F}"/>
                </a:ext>
              </a:extLst>
            </p:cNvPr>
            <p:cNvSpPr txBox="1"/>
            <p:nvPr/>
          </p:nvSpPr>
          <p:spPr>
            <a:xfrm>
              <a:off x="1614533" y="2116262"/>
              <a:ext cx="4481467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en-US" sz="2400" dirty="0">
                  <a:solidFill>
                    <a:srgbClr val="40403E"/>
                  </a:solidFill>
                </a:rPr>
                <a:t>Project Overview</a:t>
              </a:r>
              <a:endParaRPr lang="en-US" sz="2400" dirty="0">
                <a:solidFill>
                  <a:srgbClr val="40403E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4DF28-4E8A-1332-C38A-EB76B8921AB5}"/>
              </a:ext>
            </a:extLst>
          </p:cNvPr>
          <p:cNvGrpSpPr/>
          <p:nvPr/>
        </p:nvGrpSpPr>
        <p:grpSpPr>
          <a:xfrm>
            <a:off x="736716" y="2615604"/>
            <a:ext cx="5204819" cy="522708"/>
            <a:chOff x="891181" y="2008916"/>
            <a:chExt cx="5204819" cy="522708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D9368F8-FD48-0303-BE23-89E550061721}"/>
                </a:ext>
              </a:extLst>
            </p:cNvPr>
            <p:cNvSpPr/>
            <p:nvPr/>
          </p:nvSpPr>
          <p:spPr>
            <a:xfrm>
              <a:off x="891181" y="2008916"/>
              <a:ext cx="574072" cy="522708"/>
            </a:xfrm>
            <a:prstGeom prst="rect">
              <a:avLst/>
            </a:prstGeom>
            <a:solidFill>
              <a:srgbClr val="869773"/>
            </a:solidFill>
          </p:spPr>
          <p:txBody>
            <a:bodyPr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Box 37">
              <a:extLst>
                <a:ext uri="{FF2B5EF4-FFF2-40B4-BE49-F238E27FC236}">
                  <a16:creationId xmlns:a16="http://schemas.microsoft.com/office/drawing/2014/main" id="{CB8D913B-DA91-6213-FD49-DE7CD553493B}"/>
                </a:ext>
              </a:extLst>
            </p:cNvPr>
            <p:cNvSpPr txBox="1"/>
            <p:nvPr/>
          </p:nvSpPr>
          <p:spPr>
            <a:xfrm>
              <a:off x="1614533" y="2116262"/>
              <a:ext cx="4481467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en-US" sz="2400" dirty="0">
                  <a:solidFill>
                    <a:srgbClr val="40403E"/>
                  </a:solidFill>
                  <a:ea typeface="Calibri"/>
                  <a:cs typeface="Calibri"/>
                </a:rPr>
                <a:t>Opportunities and Challenges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D0D40-C2C8-F8DC-6603-C534FE257FDE}"/>
              </a:ext>
            </a:extLst>
          </p:cNvPr>
          <p:cNvGrpSpPr/>
          <p:nvPr/>
        </p:nvGrpSpPr>
        <p:grpSpPr>
          <a:xfrm>
            <a:off x="736716" y="3367031"/>
            <a:ext cx="5204819" cy="522708"/>
            <a:chOff x="891181" y="2008916"/>
            <a:chExt cx="5204819" cy="522708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8F3501F-C790-89FE-83B0-F5553F0ED5EF}"/>
                </a:ext>
              </a:extLst>
            </p:cNvPr>
            <p:cNvSpPr/>
            <p:nvPr/>
          </p:nvSpPr>
          <p:spPr>
            <a:xfrm>
              <a:off x="891181" y="2008916"/>
              <a:ext cx="574072" cy="522708"/>
            </a:xfrm>
            <a:prstGeom prst="rect">
              <a:avLst/>
            </a:prstGeom>
            <a:solidFill>
              <a:srgbClr val="869773"/>
            </a:solidFill>
          </p:spPr>
          <p:txBody>
            <a:bodyPr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E9FEF13F-C3B7-F9A5-8AD1-C4A28E4FFE58}"/>
                </a:ext>
              </a:extLst>
            </p:cNvPr>
            <p:cNvSpPr txBox="1"/>
            <p:nvPr/>
          </p:nvSpPr>
          <p:spPr>
            <a:xfrm>
              <a:off x="1614533" y="2116262"/>
              <a:ext cx="4481467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en-US" sz="2400" dirty="0">
                  <a:solidFill>
                    <a:srgbClr val="40403E"/>
                  </a:solidFill>
                  <a:ea typeface="Calibri"/>
                  <a:cs typeface="Calibri"/>
                </a:rPr>
                <a:t>Public Outreach and Engagement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FC0517-1C9C-8B58-767E-DD2DB26BD1A1}"/>
              </a:ext>
            </a:extLst>
          </p:cNvPr>
          <p:cNvGrpSpPr/>
          <p:nvPr/>
        </p:nvGrpSpPr>
        <p:grpSpPr>
          <a:xfrm>
            <a:off x="736716" y="4118458"/>
            <a:ext cx="6574848" cy="522708"/>
            <a:chOff x="891181" y="2008916"/>
            <a:chExt cx="6574848" cy="522708"/>
          </a:xfrm>
        </p:grpSpPr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C98897F5-BBA7-EC22-40F8-8D859EB9486F}"/>
                </a:ext>
              </a:extLst>
            </p:cNvPr>
            <p:cNvSpPr/>
            <p:nvPr/>
          </p:nvSpPr>
          <p:spPr>
            <a:xfrm>
              <a:off x="891181" y="2008916"/>
              <a:ext cx="574072" cy="522708"/>
            </a:xfrm>
            <a:prstGeom prst="rect">
              <a:avLst/>
            </a:prstGeom>
            <a:solidFill>
              <a:srgbClr val="869773"/>
            </a:solidFill>
          </p:spPr>
          <p:txBody>
            <a:bodyPr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92AD93DF-353C-E330-C7AF-A01C852621D4}"/>
                </a:ext>
              </a:extLst>
            </p:cNvPr>
            <p:cNvSpPr txBox="1"/>
            <p:nvPr/>
          </p:nvSpPr>
          <p:spPr>
            <a:xfrm>
              <a:off x="1614533" y="2116262"/>
              <a:ext cx="5851496" cy="333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en-US" sz="2400" dirty="0">
                  <a:solidFill>
                    <a:srgbClr val="40403E"/>
                  </a:solidFill>
                  <a:ea typeface="Calibri"/>
                  <a:cs typeface="Calibri"/>
                </a:rPr>
                <a:t>Panhandle Regional Connector Path 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D609A61-78EF-EE83-CBDA-2E0FB30B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029" y="1216319"/>
            <a:ext cx="3626164" cy="462737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7AE948-5C24-FD99-6001-A89AF565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453813" cy="365125"/>
          </a:xfrm>
        </p:spPr>
        <p:txBody>
          <a:bodyPr/>
          <a:lstStyle/>
          <a:p>
            <a:pPr algn="l"/>
            <a:fld id="{38F7807E-D209-48D7-B911-9A4EAA51853A}" type="slidenum">
              <a:rPr lang="en-US" smtClean="0"/>
              <a:pPr algn="l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E985F9-0390-15B7-79F6-BA5D73686E76}"/>
              </a:ext>
            </a:extLst>
          </p:cNvPr>
          <p:cNvGrpSpPr/>
          <p:nvPr/>
        </p:nvGrpSpPr>
        <p:grpSpPr>
          <a:xfrm>
            <a:off x="731058" y="4844968"/>
            <a:ext cx="6574848" cy="522708"/>
            <a:chOff x="891181" y="2008916"/>
            <a:chExt cx="6574848" cy="522708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C26361C-9F70-0499-9B51-8DD968E1D096}"/>
                </a:ext>
              </a:extLst>
            </p:cNvPr>
            <p:cNvSpPr/>
            <p:nvPr/>
          </p:nvSpPr>
          <p:spPr>
            <a:xfrm>
              <a:off x="891181" y="2008916"/>
              <a:ext cx="574072" cy="522708"/>
            </a:xfrm>
            <a:prstGeom prst="rect">
              <a:avLst/>
            </a:prstGeom>
            <a:solidFill>
              <a:srgbClr val="869773"/>
            </a:solidFill>
          </p:spPr>
          <p:txBody>
            <a:bodyPr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E96D0AFC-B0CC-A38E-3F0F-B12436A84FBE}"/>
                </a:ext>
              </a:extLst>
            </p:cNvPr>
            <p:cNvSpPr txBox="1"/>
            <p:nvPr/>
          </p:nvSpPr>
          <p:spPr>
            <a:xfrm>
              <a:off x="1614533" y="2116262"/>
              <a:ext cx="5851496" cy="333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en-US" sz="2400" dirty="0">
                  <a:solidFill>
                    <a:srgbClr val="40403E"/>
                  </a:solidFill>
                  <a:ea typeface="Calibri"/>
                  <a:cs typeface="Calibri"/>
                </a:rPr>
                <a:t>Questions and Contact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92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8EE72-792E-C976-DCA0-393F518D8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FF85-9B84-B72B-348E-9ACFDE8BD79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l"/>
            <a:r>
              <a:rPr lang="en-US" b="1" dirty="0">
                <a:latin typeface="Roboto Condensed"/>
                <a:ea typeface="Roboto Condensed"/>
                <a:cs typeface="Roboto Condensed"/>
              </a:rPr>
              <a:t>Panhandle Regional Connector Path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2F4CE87-3FD5-D29F-A962-3C1E8644F62F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C6A9F-E325-B63B-6BBD-95CEF961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D009-AEC8-3073-041A-B1F90660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191" y="363537"/>
            <a:ext cx="10515600" cy="1325563"/>
          </a:xfrm>
        </p:spPr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Barrier 1 - N/S Railroad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AC5FE-4A83-CB3E-4774-6DCA775DA748}"/>
              </a:ext>
            </a:extLst>
          </p:cNvPr>
          <p:cNvSpPr txBox="1"/>
          <p:nvPr/>
        </p:nvSpPr>
        <p:spPr>
          <a:xfrm>
            <a:off x="625692" y="1447875"/>
            <a:ext cx="4192113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Railroad Bridge Crossing</a:t>
            </a:r>
          </a:p>
          <a:p>
            <a:pPr marL="36576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ADA-compliant ramps  (extended approaches)</a:t>
            </a:r>
          </a:p>
          <a:p>
            <a:pPr marL="36576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Railroad vertical clearance constraints</a:t>
            </a:r>
          </a:p>
          <a:p>
            <a:pPr marL="36576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ROW Acquisition require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0FCA3-D161-ED0F-597F-9080FB0CF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42" y="2362843"/>
            <a:ext cx="6948332" cy="4367676"/>
          </a:xfrm>
          <a:prstGeom prst="rect">
            <a:avLst/>
          </a:prstGeom>
          <a:noFill/>
          <a:ln>
            <a:solidFill>
              <a:srgbClr val="4040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10F86-63A5-D657-3CB0-4E2E9515C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0" y="3523497"/>
            <a:ext cx="3723075" cy="320702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4178C8-D5BF-56E4-24DF-018522F3D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104" y="0"/>
            <a:ext cx="2696296" cy="3005708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1CE37D8-AAF3-94F5-0B87-305288CE2781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23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43AB-7BEC-ACBB-27BF-6EED2362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Barrier 2 – Crossing WV Route 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7C627-FD75-C668-22BB-A48362E387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301793" y="1475983"/>
            <a:ext cx="5573084" cy="29967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Signalized Intersections with 8-traffic lanes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Crash rates compared to WV averages:</a:t>
            </a:r>
          </a:p>
          <a:p>
            <a:pPr marL="1200150" lvl="2" indent="-285750"/>
            <a:r>
              <a:rPr lang="en-US" sz="1600" dirty="0">
                <a:ea typeface="Calibri"/>
                <a:cs typeface="Calibri"/>
              </a:rPr>
              <a:t>&gt;200% higher than WV’s serious injuries</a:t>
            </a:r>
          </a:p>
          <a:p>
            <a:pPr marL="1200150" lvl="2" indent="-285750"/>
            <a:r>
              <a:rPr lang="en-US" sz="1600" dirty="0">
                <a:ea typeface="Calibri"/>
                <a:cs typeface="Calibri"/>
              </a:rPr>
              <a:t>&gt;75% higher death rate of similar road types</a:t>
            </a:r>
          </a:p>
          <a:p>
            <a:pPr marL="1200150" lvl="2" indent="-285750"/>
            <a:r>
              <a:rPr lang="en-US" sz="1600" dirty="0">
                <a:ea typeface="Calibri"/>
                <a:cs typeface="Calibri"/>
              </a:rPr>
              <a:t>&gt;1,000% higher crash rate  </a:t>
            </a:r>
            <a:endParaRPr lang="en-US" sz="1600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Requires ADA-compliant approach ramps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Tunnel option not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CF129-0E75-D560-7418-DA3886CF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512" y="163121"/>
            <a:ext cx="3500968" cy="26257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950A50-4CCD-BC69-852D-CC3E6F801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766" y="2858420"/>
            <a:ext cx="5865492" cy="3804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99A510-5B2F-A6ED-7E25-9DAE7B33750E}"/>
              </a:ext>
            </a:extLst>
          </p:cNvPr>
          <p:cNvSpPr txBox="1"/>
          <p:nvPr/>
        </p:nvSpPr>
        <p:spPr>
          <a:xfrm>
            <a:off x="5459477" y="6576152"/>
            <a:ext cx="609407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*Prepared by The Thrasher Group 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5862021-543A-9545-CE70-6445321CD702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92BAA-B77C-D967-7597-16334E6DD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60" y="3870533"/>
            <a:ext cx="3685172" cy="27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62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43AB-7BEC-ACBB-27BF-6EED2362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Barrier 3 – CSX Underpass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7C627-FD75-C668-22BB-A48362E387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7213" y="1676400"/>
            <a:ext cx="4794694" cy="28341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Safety &amp; Significant Drainage Upgrades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Connects Ranson Civic Center &amp; American Public University to Boys &amp; </a:t>
            </a:r>
            <a:r>
              <a:rPr lang="en-US" sz="2000">
                <a:solidFill>
                  <a:srgbClr val="40403E"/>
                </a:solidFill>
                <a:ea typeface="Calibri"/>
                <a:cs typeface="Calibri"/>
              </a:rPr>
              <a:t>Girls Club, Skate Park, &amp; Augustine </a:t>
            </a:r>
            <a:r>
              <a:rPr lang="en-US" sz="2000">
                <a:ea typeface="Calibri"/>
                <a:cs typeface="Calibri"/>
              </a:rPr>
              <a:t>Trail</a:t>
            </a:r>
            <a:endParaRPr lang="en-US" sz="200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5862021-543A-9545-CE70-6445321CD702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1E837-7910-B1FF-6A56-F5CD1CFAC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60" y="1689100"/>
            <a:ext cx="6282265" cy="4711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5B2B0-D302-4B33-7699-23E9DD62A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7" y="3243067"/>
            <a:ext cx="4462539" cy="33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39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55BE-6457-D2EC-027E-C85AEFA9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 Condensed"/>
                <a:ea typeface="Roboto Condensed"/>
                <a:cs typeface="Roboto Condensed"/>
              </a:rPr>
              <a:t>Fairfax</a:t>
            </a:r>
            <a:r>
              <a:rPr lang="en-US" dirty="0">
                <a:latin typeface="Roboto"/>
                <a:ea typeface="Roboto"/>
                <a:cs typeface="Roboto"/>
              </a:rPr>
              <a:t> </a:t>
            </a:r>
            <a:r>
              <a:rPr lang="en-US" b="1" dirty="0">
                <a:latin typeface="Roboto"/>
                <a:ea typeface="Roboto"/>
                <a:cs typeface="Roboto"/>
              </a:rPr>
              <a:t>Boulevard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B3F1C-37FA-2285-D027-BF1E511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81000" cy="365125"/>
          </a:xfrm>
        </p:spPr>
        <p:txBody>
          <a:bodyPr/>
          <a:lstStyle/>
          <a:p>
            <a:fld id="{38F7807E-D209-48D7-B911-9A4EAA51853A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0EFA30-FCC7-0822-AAC1-265E993867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58726" y="550469"/>
            <a:ext cx="4088189" cy="951697"/>
          </a:xfrm>
          <a:solidFill>
            <a:schemeClr val="tx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/>
              <a:t>City of Ranson Awarded TIGER grant in 2013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FC3D5BD-3B7D-6482-F121-B7B9DBAED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7162" y="1943907"/>
            <a:ext cx="7106876" cy="4412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EE309-6FE3-1ADB-2CA8-A5D9C8B53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54"/>
          <a:stretch>
            <a:fillRect/>
          </a:stretch>
        </p:blipFill>
        <p:spPr>
          <a:xfrm>
            <a:off x="429748" y="1689100"/>
            <a:ext cx="3817176" cy="484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902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10915-7DD4-8E68-B561-13446529A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CAF0F3-AB2F-1F9A-46BA-CE1E5CD5648F}"/>
              </a:ext>
            </a:extLst>
          </p:cNvPr>
          <p:cNvSpPr/>
          <p:nvPr/>
        </p:nvSpPr>
        <p:spPr>
          <a:xfrm>
            <a:off x="835048" y="1102658"/>
            <a:ext cx="957431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47FC8-AEEB-A9F5-7C63-27E7A9BC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63" y="253196"/>
            <a:ext cx="10515600" cy="1325563"/>
          </a:xfrm>
        </p:spPr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Panhandle Regional</a:t>
            </a:r>
            <a:br>
              <a:rPr lang="en-US" b="1">
                <a:latin typeface="Roboto Condensed"/>
                <a:ea typeface="Roboto Condensed"/>
                <a:cs typeface="Roboto Condensed"/>
              </a:rPr>
            </a:br>
            <a:r>
              <a:rPr lang="en-US" b="1">
                <a:latin typeface="Roboto Condensed"/>
                <a:ea typeface="Roboto Condensed"/>
                <a:cs typeface="Roboto Condensed"/>
              </a:rPr>
              <a:t>Connector Path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D17CBB-0873-E76B-8C84-E47E35BA1301}"/>
              </a:ext>
            </a:extLst>
          </p:cNvPr>
          <p:cNvCxnSpPr/>
          <p:nvPr/>
        </p:nvCxnSpPr>
        <p:spPr>
          <a:xfrm>
            <a:off x="835048" y="1562981"/>
            <a:ext cx="609600" cy="0"/>
          </a:xfrm>
          <a:prstGeom prst="line">
            <a:avLst/>
          </a:prstGeom>
          <a:ln w="19050">
            <a:solidFill>
              <a:srgbClr val="86977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66AFD1A-BCC5-F1B6-D40D-4BEA779C9B72}"/>
              </a:ext>
            </a:extLst>
          </p:cNvPr>
          <p:cNvSpPr txBox="1"/>
          <p:nvPr/>
        </p:nvSpPr>
        <p:spPr>
          <a:xfrm>
            <a:off x="775063" y="1689100"/>
            <a:ext cx="4927647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3.33-Mile Shared-Use Trail Connection linking key regional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Alignment: </a:t>
            </a: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Follows WV 9 Crossing (Alternative B) with </a:t>
            </a:r>
            <a:r>
              <a:rPr lang="en-US" b="1" dirty="0">
                <a:solidFill>
                  <a:srgbClr val="40403E"/>
                </a:solidFill>
                <a:ea typeface="Calibri"/>
                <a:cs typeface="Calibri"/>
              </a:rPr>
              <a:t>two bridge crossings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Northern Connection: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Ties into 10.5-Mile WV Route 9 Bike Path (Existing)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Corridor Integration: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Enhances Fairfax Boulevard Complete Street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Southern Connection: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0403E"/>
                </a:solidFill>
                <a:ea typeface="Calibri"/>
                <a:cs typeface="Calibri"/>
              </a:rPr>
              <a:t>4.5-Mile Augustine Trail (Under </a:t>
            </a: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Construction)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DD885-10DD-E1AF-EFA1-6D4BFFBB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10" y="253196"/>
            <a:ext cx="6219294" cy="61379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B8B6E7F1-4B02-F0A2-4C31-B020BF576B78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23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10915-7DD4-8E68-B561-13446529A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CAF0F3-AB2F-1F9A-46BA-CE1E5CD5648F}"/>
              </a:ext>
            </a:extLst>
          </p:cNvPr>
          <p:cNvSpPr/>
          <p:nvPr/>
        </p:nvSpPr>
        <p:spPr>
          <a:xfrm>
            <a:off x="835048" y="1102658"/>
            <a:ext cx="957431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47FC8-AEEB-A9F5-7C63-27E7A9BC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63" y="253196"/>
            <a:ext cx="10515600" cy="1325563"/>
          </a:xfrm>
        </p:spPr>
        <p:txBody>
          <a:bodyPr/>
          <a:lstStyle/>
          <a:p>
            <a:r>
              <a:rPr lang="en-US" b="1" dirty="0">
                <a:latin typeface="Roboto Condensed"/>
                <a:ea typeface="Roboto Condensed"/>
                <a:cs typeface="Roboto Condensed"/>
              </a:rPr>
              <a:t>Alternative Trail</a:t>
            </a:r>
            <a:br>
              <a:rPr lang="en-US" b="1" dirty="0">
                <a:latin typeface="Roboto Condensed"/>
                <a:ea typeface="Roboto Condensed"/>
                <a:cs typeface="Roboto Condensed"/>
              </a:rPr>
            </a:br>
            <a:r>
              <a:rPr lang="en-US" b="1" dirty="0">
                <a:latin typeface="Roboto Condensed"/>
                <a:ea typeface="Roboto Condensed"/>
                <a:cs typeface="Roboto Condensed"/>
              </a:rPr>
              <a:t>Alignment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D17CBB-0873-E76B-8C84-E47E35BA1301}"/>
              </a:ext>
            </a:extLst>
          </p:cNvPr>
          <p:cNvCxnSpPr/>
          <p:nvPr/>
        </p:nvCxnSpPr>
        <p:spPr>
          <a:xfrm>
            <a:off x="835048" y="1562981"/>
            <a:ext cx="609600" cy="0"/>
          </a:xfrm>
          <a:prstGeom prst="line">
            <a:avLst/>
          </a:prstGeom>
          <a:ln w="19050">
            <a:solidFill>
              <a:srgbClr val="86977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66AFD1A-BCC5-F1B6-D40D-4BEA779C9B72}"/>
              </a:ext>
            </a:extLst>
          </p:cNvPr>
          <p:cNvSpPr txBox="1"/>
          <p:nvPr/>
        </p:nvSpPr>
        <p:spPr>
          <a:xfrm>
            <a:off x="625176" y="1657545"/>
            <a:ext cx="4927647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Northern terminus connects to existing Route 9 Bike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Crosses Route 9 at Currie Road Interchange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Remains in the Route 9 ROW to Baker Place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Requires N/S Railroad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Includes Route 9 Overpass Bridge to connect Potomac Marketplace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  <a:ea typeface="Calibri"/>
                <a:cs typeface="Calibri"/>
              </a:rPr>
              <a:t>Continues along Fairfax Blvd to southern terminus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B8B6E7F1-4B02-F0A2-4C31-B020BF576B78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56416-5362-8975-D43F-A84FAD357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918" y="253195"/>
            <a:ext cx="5471730" cy="619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04C08-9380-84C4-9D3A-A6E9E1AC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32" y="4956545"/>
            <a:ext cx="5077534" cy="1495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590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1563-9937-523D-A393-A2050BDD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5B3A-C6D4-A0A2-1C61-F1C794AA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USDOT BUILD Grant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BA177-C350-4ED7-C5DD-85BDE972896F}"/>
              </a:ext>
            </a:extLst>
          </p:cNvPr>
          <p:cNvSpPr txBox="1"/>
          <p:nvPr/>
        </p:nvSpPr>
        <p:spPr>
          <a:xfrm>
            <a:off x="505248" y="1474816"/>
            <a:ext cx="4579684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3E"/>
                </a:solidFill>
                <a:ea typeface="Calibri"/>
                <a:cs typeface="Calibri"/>
              </a:rPr>
              <a:t>Multi-jurisdictional, multi-consultant team </a:t>
            </a: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delivering coordinated regional solutions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Targets projects with significant local and regional impact on transportation infrastructure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Funding Request: </a:t>
            </a:r>
            <a:r>
              <a:rPr lang="en-US" b="1" dirty="0">
                <a:solidFill>
                  <a:srgbClr val="40403E"/>
                </a:solidFill>
                <a:ea typeface="Calibri"/>
                <a:cs typeface="Calibri"/>
              </a:rPr>
              <a:t>$1.27M (100% federal) </a:t>
            </a: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supporting engineering, design, and environmental review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0403E"/>
                </a:solidFill>
                <a:ea typeface="Calibri"/>
                <a:cs typeface="Calibri"/>
              </a:rPr>
              <a:t>Lead Applicant: HEPMPO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Administration: WVDOT (if awarded)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Strong Local Support: </a:t>
            </a:r>
            <a:r>
              <a:rPr lang="en-US" b="1" dirty="0">
                <a:solidFill>
                  <a:srgbClr val="40403E"/>
                </a:solidFill>
                <a:ea typeface="Calibri"/>
                <a:cs typeface="Calibri"/>
              </a:rPr>
              <a:t>Unanimously endorsed </a:t>
            </a: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by Ranson and Charles Town City Councils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Application Submitted: February 24, 2026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3E"/>
                </a:solidFill>
                <a:ea typeface="Calibri"/>
                <a:cs typeface="Calibri"/>
              </a:rPr>
              <a:t>Awards Announcement Expected by June 28,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pic>
        <p:nvPicPr>
          <p:cNvPr id="14" name="Picture 13" descr="A map of a highway and a map of a highway&#10;&#10;AI-generated content may be incorrect.">
            <a:extLst>
              <a:ext uri="{FF2B5EF4-FFF2-40B4-BE49-F238E27FC236}">
                <a16:creationId xmlns:a16="http://schemas.microsoft.com/office/drawing/2014/main" id="{C63FC4E4-A6EB-0490-D819-6F47A6C10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82" y="4626170"/>
            <a:ext cx="2700020" cy="1566545"/>
          </a:xfrm>
          <a:prstGeom prst="rect">
            <a:avLst/>
          </a:prstGeom>
        </p:spPr>
      </p:pic>
      <p:pic>
        <p:nvPicPr>
          <p:cNvPr id="15" name="Picture 14" descr="A train tracks next to a building&#10;&#10;AI-generated content may be incorrect.">
            <a:extLst>
              <a:ext uri="{FF2B5EF4-FFF2-40B4-BE49-F238E27FC236}">
                <a16:creationId xmlns:a16="http://schemas.microsoft.com/office/drawing/2014/main" id="{24F3D08A-D16A-C511-9DE9-EC6A2E0BD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12" y="3170115"/>
            <a:ext cx="1872615" cy="1290955"/>
          </a:xfrm>
          <a:prstGeom prst="rect">
            <a:avLst/>
          </a:prstGeom>
        </p:spPr>
      </p:pic>
      <p:pic>
        <p:nvPicPr>
          <p:cNvPr id="16" name="Picture 15" descr="A map of a city&#10;&#10;AI-generated content may be incorrect.">
            <a:extLst>
              <a:ext uri="{FF2B5EF4-FFF2-40B4-BE49-F238E27FC236}">
                <a16:creationId xmlns:a16="http://schemas.microsoft.com/office/drawing/2014/main" id="{C4FE5E5E-6B98-9089-7315-3D3DE1444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02" y="4649665"/>
            <a:ext cx="2395220" cy="1541780"/>
          </a:xfrm>
          <a:prstGeom prst="rect">
            <a:avLst/>
          </a:prstGeom>
        </p:spPr>
      </p:pic>
      <p:pic>
        <p:nvPicPr>
          <p:cNvPr id="17" name="Picture 16" descr="A brick path with a sign on it&#10;&#10;AI-generated content may be incorrect.">
            <a:extLst>
              <a:ext uri="{FF2B5EF4-FFF2-40B4-BE49-F238E27FC236}">
                <a16:creationId xmlns:a16="http://schemas.microsoft.com/office/drawing/2014/main" id="{B0FD5EF6-7170-B6B0-DA91-C3B095D20B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37" y="3187260"/>
            <a:ext cx="2818130" cy="1273810"/>
          </a:xfrm>
          <a:prstGeom prst="rect">
            <a:avLst/>
          </a:prstGeom>
        </p:spPr>
      </p:pic>
      <p:pic>
        <p:nvPicPr>
          <p:cNvPr id="18" name="Picture 17" descr="A car on the road&#10;&#10;AI-generated content may be incorrect.">
            <a:extLst>
              <a:ext uri="{FF2B5EF4-FFF2-40B4-BE49-F238E27FC236}">
                <a16:creationId xmlns:a16="http://schemas.microsoft.com/office/drawing/2014/main" id="{6B7ECB9F-7B04-4C33-853A-24D6689606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87" y="1798515"/>
            <a:ext cx="2390775" cy="1371600"/>
          </a:xfrm>
          <a:prstGeom prst="rect">
            <a:avLst/>
          </a:prstGeom>
        </p:spPr>
      </p:pic>
      <p:pic>
        <p:nvPicPr>
          <p:cNvPr id="19" name="Picture 18" descr="A cemetery with flowers and a road in the background&#10;&#10;AI-generated content may be incorrect.">
            <a:extLst>
              <a:ext uri="{FF2B5EF4-FFF2-40B4-BE49-F238E27FC236}">
                <a16:creationId xmlns:a16="http://schemas.microsoft.com/office/drawing/2014/main" id="{1445FEAD-14B3-237C-22D6-3F0DC50B14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42" y="1782005"/>
            <a:ext cx="1829435" cy="1371600"/>
          </a:xfrm>
          <a:prstGeom prst="rect">
            <a:avLst/>
          </a:prstGeom>
        </p:spPr>
      </p:pic>
      <p:pic>
        <p:nvPicPr>
          <p:cNvPr id="23" name="Picture 22" descr="A group of people walking on a rocky path&#10;&#10;AI-generated content may be incorrect.">
            <a:extLst>
              <a:ext uri="{FF2B5EF4-FFF2-40B4-BE49-F238E27FC236}">
                <a16:creationId xmlns:a16="http://schemas.microsoft.com/office/drawing/2014/main" id="{44816ED6-48B9-3CD7-F3B2-3A6EF72C1A60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87" y="1780735"/>
            <a:ext cx="2021205" cy="1371600"/>
          </a:xfrm>
          <a:prstGeom prst="rect">
            <a:avLst/>
          </a:prstGeom>
        </p:spPr>
      </p:pic>
      <p:pic>
        <p:nvPicPr>
          <p:cNvPr id="24" name="Picture 23" descr="A train with a container on top of it&#10;&#10;AI-generated content may be incorrect.">
            <a:extLst>
              <a:ext uri="{FF2B5EF4-FFF2-40B4-BE49-F238E27FC236}">
                <a16:creationId xmlns:a16="http://schemas.microsoft.com/office/drawing/2014/main" id="{00FB939E-47D6-D615-10EA-83CD114C87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37" y="4658555"/>
            <a:ext cx="1270635" cy="1664335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79B5E3C8-D2AE-8984-329E-A22BA777374A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A2BD0-A491-F4D3-80E8-2A03212638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5874" y="229352"/>
            <a:ext cx="1572186" cy="135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70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3D74-F8A0-FED7-4267-B67D40CF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Connectivity in the Region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B36AC-A8AB-76B2-9E0F-C96D7EF2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99" t="10322" r="16149" b="18411"/>
          <a:stretch>
            <a:fillRect/>
          </a:stretch>
        </p:blipFill>
        <p:spPr>
          <a:xfrm>
            <a:off x="701467" y="3186228"/>
            <a:ext cx="2698849" cy="34800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CF5F11-D79C-C828-CD6B-9A738787324B}"/>
              </a:ext>
            </a:extLst>
          </p:cNvPr>
          <p:cNvSpPr txBox="1"/>
          <p:nvPr/>
        </p:nvSpPr>
        <p:spPr>
          <a:xfrm>
            <a:off x="229770" y="2060050"/>
            <a:ext cx="3865542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40403E"/>
                </a:solidFill>
                <a:ea typeface="Calibri"/>
                <a:cs typeface="Calibri"/>
              </a:rPr>
              <a:t>6.2 Mile Martinsburg Greenway Trail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40403E"/>
                </a:solidFill>
                <a:ea typeface="Calibri"/>
                <a:cs typeface="Calibri"/>
              </a:rPr>
              <a:t>$20.8M RAISE Grant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40403E"/>
                </a:solidFill>
                <a:ea typeface="Calibri"/>
                <a:cs typeface="Calibri"/>
              </a:rPr>
              <a:t>Multi-use path from Grapevine Road to War Memorial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40403E"/>
              </a:solidFill>
              <a:ea typeface="Calibri"/>
              <a:cs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DE2749-9D53-98BD-A83B-4C1A37E5BC2D}"/>
              </a:ext>
            </a:extLst>
          </p:cNvPr>
          <p:cNvGrpSpPr/>
          <p:nvPr/>
        </p:nvGrpSpPr>
        <p:grpSpPr>
          <a:xfrm>
            <a:off x="8447215" y="3186228"/>
            <a:ext cx="3290337" cy="3308235"/>
            <a:chOff x="4808195" y="2744212"/>
            <a:chExt cx="3073720" cy="30371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F4E5A9-74D5-8038-6BFE-23636F768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8195" y="2744212"/>
              <a:ext cx="3073720" cy="303719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7630A6-FDA6-C43C-BE12-0D28946DD32F}"/>
                </a:ext>
              </a:extLst>
            </p:cNvPr>
            <p:cNvSpPr txBox="1"/>
            <p:nvPr/>
          </p:nvSpPr>
          <p:spPr>
            <a:xfrm>
              <a:off x="6269098" y="3985078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6">
                      <a:lumMod val="75000"/>
                    </a:schemeClr>
                  </a:solidFill>
                </a:rPr>
                <a:t>Phase 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0ACB1F-4F1C-FD34-0C2E-1AEF3E09954B}"/>
                </a:ext>
              </a:extLst>
            </p:cNvPr>
            <p:cNvSpPr txBox="1"/>
            <p:nvPr/>
          </p:nvSpPr>
          <p:spPr>
            <a:xfrm>
              <a:off x="5959267" y="4896046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4">
                      <a:lumMod val="75000"/>
                    </a:schemeClr>
                  </a:solidFill>
                </a:rPr>
                <a:t>Phase 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09E6D5-8270-7A3E-1C9F-BED628F59C54}"/>
                </a:ext>
              </a:extLst>
            </p:cNvPr>
            <p:cNvSpPr txBox="1"/>
            <p:nvPr/>
          </p:nvSpPr>
          <p:spPr>
            <a:xfrm>
              <a:off x="5140016" y="5194504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Phase 3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C6A4E6E-129C-3DD8-5247-AF67505214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101"/>
          <a:stretch>
            <a:fillRect/>
          </a:stretch>
        </p:blipFill>
        <p:spPr>
          <a:xfrm>
            <a:off x="3841699" y="3186228"/>
            <a:ext cx="4312823" cy="33082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8B39C8-0BBA-AF29-A7D0-C619E9829E56}"/>
              </a:ext>
            </a:extLst>
          </p:cNvPr>
          <p:cNvSpPr txBox="1"/>
          <p:nvPr/>
        </p:nvSpPr>
        <p:spPr>
          <a:xfrm>
            <a:off x="4159700" y="2060050"/>
            <a:ext cx="3872600" cy="1492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40403E"/>
                </a:solidFill>
                <a:ea typeface="Calibri"/>
                <a:cs typeface="Calibri"/>
              </a:rPr>
              <a:t>10.5-Mile WV Route 9 Bike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3E"/>
                </a:solidFill>
                <a:ea typeface="Calibri"/>
                <a:cs typeface="Calibri"/>
              </a:rPr>
              <a:t>Existing path built parallel to WV Route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3E"/>
                </a:solidFill>
                <a:ea typeface="Calibri"/>
                <a:cs typeface="Calibri"/>
              </a:rPr>
              <a:t>Opened in 2010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C1F0A8-9ADA-B2A1-7249-E613B175A3B0}"/>
              </a:ext>
            </a:extLst>
          </p:cNvPr>
          <p:cNvSpPr txBox="1"/>
          <p:nvPr/>
        </p:nvSpPr>
        <p:spPr>
          <a:xfrm>
            <a:off x="8736029" y="2063866"/>
            <a:ext cx="3455971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40403E"/>
                </a:solidFill>
                <a:ea typeface="Calibri"/>
                <a:cs typeface="Calibri"/>
              </a:rPr>
              <a:t>4.5-Mile Augustine Trail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3E"/>
                </a:solidFill>
                <a:ea typeface="Calibri"/>
                <a:cs typeface="Calibri"/>
              </a:rPr>
              <a:t>CDSR Earmark Funding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40403E"/>
                </a:solidFill>
                <a:ea typeface="Calibri"/>
                <a:cs typeface="Calibri"/>
              </a:rPr>
              <a:t>Phase 1 completed, Phase 2 under construction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8F62014-5546-B145-5D42-C604F08961DB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17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4AAFC-EA76-E279-55AE-19AB7F02E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E504-3AAF-FA22-990B-8BE6456F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 Condensed"/>
                <a:ea typeface="Roboto Condensed"/>
                <a:cs typeface="Roboto Condensed"/>
              </a:rPr>
              <a:t>Planning Level Cost Estimate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7BE14-2008-B39A-9984-D039161C773F}"/>
              </a:ext>
            </a:extLst>
          </p:cNvPr>
          <p:cNvSpPr txBox="1"/>
          <p:nvPr/>
        </p:nvSpPr>
        <p:spPr>
          <a:xfrm>
            <a:off x="350737" y="1720286"/>
            <a:ext cx="539453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Project Cost for the Panhandle REC trail: $9.9 million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Bridge-Driven Costs:  &gt; 80% of the total cost </a:t>
            </a:r>
            <a:r>
              <a:rPr lang="en-US">
                <a:ea typeface="Calibri"/>
                <a:cs typeface="Calibri"/>
              </a:rPr>
              <a:t>attributed to two bridge structures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Cost includes: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Trail pavement and surfacing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Signage and pavement markings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Structural elements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Construction contingencies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Does not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Right-of-way (ROW) acquisition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Utility relocation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18D9DF-0947-BA55-2EEB-0A72B71BB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06130"/>
              </p:ext>
            </p:extLst>
          </p:nvPr>
        </p:nvGraphicFramePr>
        <p:xfrm>
          <a:off x="6096000" y="1720286"/>
          <a:ext cx="5487319" cy="2027587"/>
        </p:xfrm>
        <a:graphic>
          <a:graphicData uri="http://schemas.openxmlformats.org/drawingml/2006/table">
            <a:tbl>
              <a:tblPr firstRow="1" firstCol="1" bandRow="1"/>
              <a:tblGrid>
                <a:gridCol w="3651438">
                  <a:extLst>
                    <a:ext uri="{9D8B030D-6E8A-4147-A177-3AD203B41FA5}">
                      <a16:colId xmlns:a16="http://schemas.microsoft.com/office/drawing/2014/main" val="2876001184"/>
                    </a:ext>
                  </a:extLst>
                </a:gridCol>
                <a:gridCol w="1835881">
                  <a:extLst>
                    <a:ext uri="{9D8B030D-6E8A-4147-A177-3AD203B41FA5}">
                      <a16:colId xmlns:a16="http://schemas.microsoft.com/office/drawing/2014/main" val="387415655"/>
                    </a:ext>
                  </a:extLst>
                </a:gridCol>
              </a:tblGrid>
              <a:tr h="3787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Trail Element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4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Cost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46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474698"/>
                  </a:ext>
                </a:extLst>
              </a:tr>
              <a:tr h="412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Bike Trail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$1,659,000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189772"/>
                  </a:ext>
                </a:extLst>
              </a:tr>
              <a:tr h="412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Railroad Truss Bridge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$3,702,000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882334"/>
                  </a:ext>
                </a:extLst>
              </a:tr>
              <a:tr h="412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Pedestrian Bridge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$4,544,228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064489"/>
                  </a:ext>
                </a:extLst>
              </a:tr>
              <a:tr h="412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Totals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$9,905,228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90840"/>
                  </a:ext>
                </a:extLst>
              </a:tr>
            </a:tbl>
          </a:graphicData>
        </a:graphic>
      </p:graphicFrame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D917565-4CAF-FD79-ED33-21EE6C662564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2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AC2C4-2AF9-0C27-A0CF-83F80D78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BB85-79FF-7A4F-349B-B4EAB8B6CDB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l"/>
            <a:r>
              <a:rPr lang="en-US" b="1" dirty="0">
                <a:latin typeface="Roboto Condensed"/>
                <a:ea typeface="Roboto Condensed"/>
                <a:cs typeface="Roboto Condensed"/>
              </a:rPr>
              <a:t>Project Overview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ED87A9B2-C707-50BE-943D-C18FFA36898B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47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43CC5-EA02-5A27-F7F6-B173C7DC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EA0F-51AE-BDC8-3EE2-491036FE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Funding Opportunities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87F250-8192-325C-9274-4A42049EC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090987"/>
              </p:ext>
            </p:extLst>
          </p:nvPr>
        </p:nvGraphicFramePr>
        <p:xfrm>
          <a:off x="847411" y="1789011"/>
          <a:ext cx="10369656" cy="3650714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3772210">
                  <a:extLst>
                    <a:ext uri="{9D8B030D-6E8A-4147-A177-3AD203B41FA5}">
                      <a16:colId xmlns:a16="http://schemas.microsoft.com/office/drawing/2014/main" val="2476014257"/>
                    </a:ext>
                  </a:extLst>
                </a:gridCol>
                <a:gridCol w="2025446">
                  <a:extLst>
                    <a:ext uri="{9D8B030D-6E8A-4147-A177-3AD203B41FA5}">
                      <a16:colId xmlns:a16="http://schemas.microsoft.com/office/drawing/2014/main" val="361429398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554932884"/>
                    </a:ext>
                  </a:extLst>
                </a:gridCol>
              </a:tblGrid>
              <a:tr h="2455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FFFFFF"/>
                          </a:solidFill>
                          <a:effectLst/>
                        </a:rPr>
                        <a:t>P</a:t>
                      </a:r>
                      <a:r>
                        <a:rPr lang="en-US" sz="1400" b="1" kern="0">
                          <a:solidFill>
                            <a:srgbClr val="FFFFFF"/>
                          </a:solidFill>
                          <a:effectLst/>
                        </a:rPr>
                        <a:t>rogram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FFFFFF"/>
                          </a:solidFill>
                          <a:effectLst/>
                        </a:rPr>
                        <a:t>Level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>
                          <a:solidFill>
                            <a:srgbClr val="FFFFFF"/>
                          </a:solidFill>
                          <a:effectLst/>
                        </a:rPr>
                        <a:t>Best For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2682889"/>
                  </a:ext>
                </a:extLst>
              </a:tr>
              <a:tr h="4288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Surface Transportation Block Grant (STBG)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Federal / State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Bicycle and pedestrian projects, planning studies, and trail connections</a:t>
                      </a:r>
                      <a:r>
                        <a:rPr lang="en-US" sz="1400" kern="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3333442"/>
                  </a:ext>
                </a:extLst>
              </a:tr>
              <a:tr h="502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Highway Safety Improvement Program (HSIP) 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Federal / State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Safety projects to achieve significant reductions in fatalities and serious injuries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6435358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Transportation Alternatives (TAP)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Federal / State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Sidewalks, bike lanes, shared-use paths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6914073"/>
                  </a:ext>
                </a:extLst>
              </a:tr>
              <a:tr h="395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Recreational Trails Program (RTP)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Federal / State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Off-road trails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9516780"/>
                  </a:ext>
                </a:extLst>
              </a:tr>
              <a:tr h="502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Better Utilizing Investments to Leverage Development (BUILD)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Federal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Large, regional trail corridors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7383750"/>
                  </a:ext>
                </a:extLst>
              </a:tr>
              <a:tr h="399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Safe Streets for All (SS4A)</a:t>
                      </a:r>
                      <a:endParaRPr lang="en-US" sz="1400" kern="100" dirty="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Federal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Safety planning &amp; improvements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5216307"/>
                  </a:ext>
                </a:extLst>
              </a:tr>
              <a:tr h="245570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</a:rPr>
                        <a:t>Congressional Directed Spending Request (CDSR)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</a:rPr>
                        <a:t>Federal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0" u="none" strike="noStrike" kern="0" noProof="0" dirty="0">
                          <a:solidFill>
                            <a:srgbClr val="000000"/>
                          </a:solidFill>
                          <a:effectLst/>
                        </a:rPr>
                        <a:t>Transportation and infrastructure improvements, economic development and community projects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3422780"/>
                  </a:ext>
                </a:extLst>
              </a:tr>
              <a:tr h="3586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</a:rPr>
                        <a:t>Appalachian Regional Commission (ARC)</a:t>
                      </a:r>
                      <a:endParaRPr lang="en-US" sz="1400" kern="100" dirty="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</a:rPr>
                        <a:t>Federal / Regional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</a:rPr>
                        <a:t>Trails + economic development</a:t>
                      </a:r>
                      <a:endParaRPr lang="en-US" sz="1400" kern="100" dirty="0">
                        <a:effectLst/>
                        <a:latin typeface="+mn-lt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17604"/>
                  </a:ext>
                </a:extLst>
              </a:tr>
            </a:tbl>
          </a:graphicData>
        </a:graphic>
      </p:graphicFrame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FDB16467-7B43-971F-BA5A-B145976C5F85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26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2687-924B-A9EE-1544-E1C6852FE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3525-E453-9BE3-BB2B-0230B075CB8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l"/>
            <a:r>
              <a:rPr lang="en-US" b="1" dirty="0">
                <a:latin typeface="Roboto Condensed"/>
                <a:ea typeface="Roboto Condensed"/>
                <a:cs typeface="Roboto Condensed"/>
              </a:rPr>
              <a:t>Questions and Contact Information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595AF70-7E2E-0DBF-9046-D7F0FF7A587E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77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53B91-AAC4-3D49-D5B6-A7B97B165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A86C-FADF-FB41-7137-B22B5439D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 Condensed"/>
                <a:ea typeface="Roboto Condensed"/>
                <a:cs typeface="Roboto Condensed"/>
              </a:rPr>
              <a:t>Q&amp;As</a:t>
            </a:r>
          </a:p>
        </p:txBody>
      </p:sp>
      <p:pic>
        <p:nvPicPr>
          <p:cNvPr id="3" name="Graphic 2" descr="Group brainstorm with solid fill">
            <a:extLst>
              <a:ext uri="{FF2B5EF4-FFF2-40B4-BE49-F238E27FC236}">
                <a16:creationId xmlns:a16="http://schemas.microsoft.com/office/drawing/2014/main" id="{CF0FC3F4-00BD-D3E1-778F-A6A7749DDC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3813" y="1561207"/>
            <a:ext cx="1717481" cy="1717481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615BD9E-BA46-8C12-9469-FF77A03300BD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32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35C50-727E-75F0-C8AC-36C01167F180}"/>
              </a:ext>
            </a:extLst>
          </p:cNvPr>
          <p:cNvSpPr txBox="1">
            <a:spLocks/>
          </p:cNvSpPr>
          <p:nvPr/>
        </p:nvSpPr>
        <p:spPr>
          <a:xfrm>
            <a:off x="2201174" y="1789438"/>
            <a:ext cx="3953887" cy="297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3C4650"/>
                </a:solidFill>
              </a:rPr>
              <a:t>Visit the HEPMPO Website @ </a:t>
            </a:r>
            <a:r>
              <a:rPr lang="en-US" sz="2000" b="1" dirty="0">
                <a:solidFill>
                  <a:srgbClr val="869773"/>
                </a:solidFill>
                <a:hlinkClick r:id="rId3"/>
              </a:rPr>
              <a:t>www.hepmpo.com</a:t>
            </a:r>
            <a:endParaRPr lang="en-US" sz="2000" b="1" dirty="0">
              <a:solidFill>
                <a:srgbClr val="869773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rgbClr val="869773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rgbClr val="769695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D9856-51BF-1274-7829-0F3C14DCD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596" y="363537"/>
            <a:ext cx="5681964" cy="1304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9A35C-9FCF-0733-2DDC-7CB1466FDDE7}"/>
              </a:ext>
            </a:extLst>
          </p:cNvPr>
          <p:cNvSpPr txBox="1"/>
          <p:nvPr/>
        </p:nvSpPr>
        <p:spPr>
          <a:xfrm>
            <a:off x="8230530" y="2050615"/>
            <a:ext cx="2133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2B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/>
              </a:rPr>
              <a:t>Project </a:t>
            </a:r>
            <a:r>
              <a:rPr lang="en-US" sz="1800" u="sng" dirty="0" err="1">
                <a:solidFill>
                  <a:srgbClr val="0072B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/>
              </a:rPr>
              <a:t>StoryMap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E79AB-53A5-52A4-930C-8BE51C1EE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18" y="2668918"/>
            <a:ext cx="3206600" cy="4166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7354E-ED60-84E3-775C-7986BC029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583" y="2762898"/>
            <a:ext cx="5498124" cy="25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49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2F228-964B-F2A0-B66E-23036DA1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11DA-EEBC-073B-76AE-B7C9DB77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8F7D0-198D-1FCF-FFD3-2C253AB4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328" y="3244919"/>
            <a:ext cx="3865418" cy="92233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869773"/>
                </a:solidFill>
              </a:rPr>
              <a:t>Matt Mullenax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HEPMPO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Email: </a:t>
            </a:r>
            <a:r>
              <a:rPr lang="en-US" sz="2000" dirty="0">
                <a:solidFill>
                  <a:srgbClr val="76969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mmullenax@hepmpo.net</a:t>
            </a:r>
            <a:endParaRPr lang="en-US" sz="2000" dirty="0">
              <a:solidFill>
                <a:srgbClr val="769695"/>
              </a:solidFill>
            </a:endParaRPr>
          </a:p>
          <a:p>
            <a:pPr marL="0" indent="0" algn="ctr">
              <a:buNone/>
            </a:pPr>
            <a:endParaRPr lang="en-US" sz="2000" dirty="0"/>
          </a:p>
          <a:p>
            <a:pPr algn="ctr"/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050A7-5B58-30D4-92DD-827E274AD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4919"/>
            <a:ext cx="1865746" cy="656228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7241DCD-4D42-9F00-9B61-EE53A2C3E2EE}"/>
              </a:ext>
            </a:extLst>
          </p:cNvPr>
          <p:cNvSpPr txBox="1">
            <a:spLocks/>
          </p:cNvSpPr>
          <p:nvPr/>
        </p:nvSpPr>
        <p:spPr>
          <a:xfrm>
            <a:off x="8027372" y="3244919"/>
            <a:ext cx="4038600" cy="2546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869773"/>
                </a:solidFill>
              </a:rPr>
              <a:t>Jim Frazier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3C4650"/>
                </a:solidFill>
              </a:rPr>
              <a:t>Michael Baker International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3C4650"/>
                </a:solidFill>
              </a:rPr>
              <a:t>Email: </a:t>
            </a:r>
            <a:r>
              <a:rPr lang="en-US" sz="2000" dirty="0">
                <a:solidFill>
                  <a:srgbClr val="76969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jfrazier@mbakerintl.com</a:t>
            </a:r>
            <a:r>
              <a:rPr lang="en-US" sz="2000" dirty="0">
                <a:solidFill>
                  <a:srgbClr val="769695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2AA56-4EA1-A2B6-F501-DEAC0028D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02" y="3043302"/>
            <a:ext cx="1516500" cy="1325563"/>
          </a:xfrm>
          <a:prstGeom prst="rect">
            <a:avLst/>
          </a:prstGeom>
        </p:spPr>
      </p:pic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8B4E30D9-0A25-E350-0AC8-A06AD102E5B9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68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7B38-24FE-F938-35B8-10BFB981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Study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88625-C510-35AB-0884-839DF495C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02" y="1572229"/>
            <a:ext cx="6478379" cy="4351338"/>
          </a:xfrm>
        </p:spPr>
        <p:txBody>
          <a:bodyPr/>
          <a:lstStyle/>
          <a:p>
            <a:r>
              <a:rPr lang="en-US"/>
              <a:t>Portions of Ranson and Charles Town, WV</a:t>
            </a:r>
          </a:p>
          <a:p>
            <a:r>
              <a:rPr lang="en-US"/>
              <a:t>Corridor formed by WV Route 9</a:t>
            </a:r>
          </a:p>
          <a:p>
            <a:r>
              <a:rPr lang="en-US"/>
              <a:t>Links key activity centers</a:t>
            </a:r>
          </a:p>
          <a:p>
            <a:r>
              <a:rPr lang="en-US"/>
              <a:t>Newer subdivisions</a:t>
            </a:r>
          </a:p>
          <a:p>
            <a:r>
              <a:rPr lang="en-US"/>
              <a:t>Shared urban core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FCDF9A-A3BC-D122-3367-E4200C81080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034981" y="458491"/>
            <a:ext cx="4326952" cy="593634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AD68A8F8-AF0C-7CF3-AB51-3E6D279A9B55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DF0CA-51D5-B758-9D3F-EC9FAB6B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97" y="3316479"/>
            <a:ext cx="2453984" cy="31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11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243E4A-9763-AEDF-1D08-985B34351EE6}"/>
              </a:ext>
            </a:extLst>
          </p:cNvPr>
          <p:cNvSpPr/>
          <p:nvPr/>
        </p:nvSpPr>
        <p:spPr>
          <a:xfrm>
            <a:off x="635417" y="3935869"/>
            <a:ext cx="5785800" cy="1389562"/>
          </a:xfrm>
          <a:prstGeom prst="rect">
            <a:avLst/>
          </a:prstGeom>
          <a:solidFill>
            <a:srgbClr val="8697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04152-33BB-BF6A-E04B-5265D68B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 Condensed"/>
                <a:ea typeface="Roboto Condensed"/>
                <a:cs typeface="Roboto Condensed"/>
              </a:rPr>
              <a:t>Project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2DCA4-E444-F896-AA85-D3051E23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861" y="376335"/>
            <a:ext cx="4761325" cy="5785190"/>
          </a:xfrm>
          <a:prstGeom prst="rect">
            <a:avLst/>
          </a:prstGeom>
          <a:ln w="12700">
            <a:solidFill>
              <a:srgbClr val="4040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DB8C5-8DED-AF89-9D24-B508058F537E}"/>
              </a:ext>
            </a:extLst>
          </p:cNvPr>
          <p:cNvSpPr txBox="1"/>
          <p:nvPr/>
        </p:nvSpPr>
        <p:spPr>
          <a:xfrm>
            <a:off x="775063" y="1689100"/>
            <a:ext cx="5506508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</a:rPr>
              <a:t>Builds upon HEPMPO Regional Bicycle and Pedestrian Plan Recommendation</a:t>
            </a: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</a:rPr>
              <a:t>Extend existing bike path through Ranson or along Flowing Springs Road to Washington Street in Charles Town</a:t>
            </a: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3E"/>
                </a:solidFill>
              </a:rPr>
              <a:t>Evaluate and propose solutions for extending the WV Route 9 Bike Path to Charles Town, WV.</a:t>
            </a:r>
            <a:endParaRPr lang="en-US" sz="2000" dirty="0">
              <a:solidFill>
                <a:srgbClr val="40403E"/>
              </a:solidFill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EB1DC-8470-6327-B7C3-07DB36377976}"/>
              </a:ext>
            </a:extLst>
          </p:cNvPr>
          <p:cNvSpPr txBox="1"/>
          <p:nvPr/>
        </p:nvSpPr>
        <p:spPr>
          <a:xfrm>
            <a:off x="914709" y="4001992"/>
            <a:ext cx="5506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Goal: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Enhance safety, accessibility, and connectivity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Promote sustainable 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Promote recreational opportunities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B7A173-7494-4CAA-1C08-ED6D2126AFFA}"/>
              </a:ext>
            </a:extLst>
          </p:cNvPr>
          <p:cNvGrpSpPr/>
          <p:nvPr/>
        </p:nvGrpSpPr>
        <p:grpSpPr>
          <a:xfrm>
            <a:off x="11409994" y="587264"/>
            <a:ext cx="393192" cy="425031"/>
            <a:chOff x="10968740" y="687060"/>
            <a:chExt cx="393192" cy="425031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DBCCB65C-37E3-3CBC-1150-BB48A9EF0D10}"/>
                </a:ext>
              </a:extLst>
            </p:cNvPr>
            <p:cNvSpPr/>
            <p:nvPr/>
          </p:nvSpPr>
          <p:spPr>
            <a:xfrm>
              <a:off x="11018074" y="940545"/>
              <a:ext cx="198993" cy="171546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0BE91A-D2AA-DFB3-0F79-0CDF1D460F91}"/>
                </a:ext>
              </a:extLst>
            </p:cNvPr>
            <p:cNvSpPr txBox="1"/>
            <p:nvPr/>
          </p:nvSpPr>
          <p:spPr>
            <a:xfrm>
              <a:off x="10968740" y="687060"/>
              <a:ext cx="393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</a:t>
              </a:r>
            </a:p>
          </p:txBody>
        </p:sp>
      </p:grp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2C2281FD-DBB6-5841-F58C-78AABF1CF3AC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5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61E08E-9E4B-B85F-FB59-4D6D981137EA}"/>
              </a:ext>
            </a:extLst>
          </p:cNvPr>
          <p:cNvCxnSpPr>
            <a:cxnSpLocks/>
          </p:cNvCxnSpPr>
          <p:nvPr/>
        </p:nvCxnSpPr>
        <p:spPr>
          <a:xfrm>
            <a:off x="775063" y="5581421"/>
            <a:ext cx="461218" cy="0"/>
          </a:xfrm>
          <a:prstGeom prst="line">
            <a:avLst/>
          </a:prstGeom>
          <a:ln w="38100" cap="rnd">
            <a:solidFill>
              <a:srgbClr val="010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F2FCCA-BE18-B06F-CF6F-9BB54377F041}"/>
              </a:ext>
            </a:extLst>
          </p:cNvPr>
          <p:cNvCxnSpPr>
            <a:cxnSpLocks/>
          </p:cNvCxnSpPr>
          <p:nvPr/>
        </p:nvCxnSpPr>
        <p:spPr>
          <a:xfrm>
            <a:off x="734363" y="6492875"/>
            <a:ext cx="461218" cy="0"/>
          </a:xfrm>
          <a:prstGeom prst="line">
            <a:avLst/>
          </a:prstGeom>
          <a:ln w="38100" cap="rnd">
            <a:solidFill>
              <a:srgbClr val="7B1E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803D52-0C30-A4D6-FA9B-3CB80AA154A3}"/>
              </a:ext>
            </a:extLst>
          </p:cNvPr>
          <p:cNvCxnSpPr>
            <a:cxnSpLocks/>
          </p:cNvCxnSpPr>
          <p:nvPr/>
        </p:nvCxnSpPr>
        <p:spPr>
          <a:xfrm>
            <a:off x="765538" y="6253486"/>
            <a:ext cx="461218" cy="0"/>
          </a:xfrm>
          <a:prstGeom prst="line">
            <a:avLst/>
          </a:prstGeom>
          <a:ln w="38100" cap="rnd">
            <a:solidFill>
              <a:srgbClr val="FFAA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4685D2-BBCB-C33C-6E57-D615A2747922}"/>
              </a:ext>
            </a:extLst>
          </p:cNvPr>
          <p:cNvCxnSpPr>
            <a:cxnSpLocks/>
          </p:cNvCxnSpPr>
          <p:nvPr/>
        </p:nvCxnSpPr>
        <p:spPr>
          <a:xfrm>
            <a:off x="765538" y="6040257"/>
            <a:ext cx="461218" cy="0"/>
          </a:xfrm>
          <a:prstGeom prst="line">
            <a:avLst/>
          </a:prstGeom>
          <a:ln w="38100" cap="rnd">
            <a:solidFill>
              <a:srgbClr val="00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AC1BCA-34A8-67D0-D26D-F0D5C50F969A}"/>
              </a:ext>
            </a:extLst>
          </p:cNvPr>
          <p:cNvCxnSpPr>
            <a:cxnSpLocks/>
          </p:cNvCxnSpPr>
          <p:nvPr/>
        </p:nvCxnSpPr>
        <p:spPr>
          <a:xfrm>
            <a:off x="775063" y="5786923"/>
            <a:ext cx="461218" cy="0"/>
          </a:xfrm>
          <a:prstGeom prst="line">
            <a:avLst/>
          </a:prstGeom>
          <a:ln w="38100" cap="rnd">
            <a:solidFill>
              <a:srgbClr val="035D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5CABF71-F122-B6FD-BF04-B769B32DB8D0}"/>
              </a:ext>
            </a:extLst>
          </p:cNvPr>
          <p:cNvSpPr txBox="1"/>
          <p:nvPr/>
        </p:nvSpPr>
        <p:spPr>
          <a:xfrm>
            <a:off x="1236281" y="5371455"/>
            <a:ext cx="490277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Roboto"/>
                <a:ea typeface="Roboto"/>
                <a:cs typeface="Roboto"/>
              </a:rPr>
              <a:t>HEPMPO Shared Lane or Bicycle Route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69ED10-9359-D30D-EC93-FE43D3B50F73}"/>
              </a:ext>
            </a:extLst>
          </p:cNvPr>
          <p:cNvSpPr txBox="1"/>
          <p:nvPr/>
        </p:nvSpPr>
        <p:spPr>
          <a:xfrm>
            <a:off x="1236281" y="5623721"/>
            <a:ext cx="490277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Roboto"/>
                <a:ea typeface="Roboto"/>
                <a:cs typeface="Roboto"/>
              </a:rPr>
              <a:t>HEPMPO Off Street Shared-Use Path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C3E710-BD87-AC21-AE20-E7557986629E}"/>
              </a:ext>
            </a:extLst>
          </p:cNvPr>
          <p:cNvSpPr txBox="1"/>
          <p:nvPr/>
        </p:nvSpPr>
        <p:spPr>
          <a:xfrm>
            <a:off x="1236281" y="5841832"/>
            <a:ext cx="306323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Roboto"/>
                <a:ea typeface="Roboto"/>
                <a:cs typeface="Roboto"/>
              </a:rPr>
              <a:t>HEPMPO Trails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EE793-D099-ECED-8C0B-3B3AFDBC8E8C}"/>
              </a:ext>
            </a:extLst>
          </p:cNvPr>
          <p:cNvSpPr txBox="1"/>
          <p:nvPr/>
        </p:nvSpPr>
        <p:spPr>
          <a:xfrm>
            <a:off x="1226756" y="6076482"/>
            <a:ext cx="306323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Roboto"/>
                <a:ea typeface="Roboto"/>
                <a:cs typeface="Roboto"/>
              </a:rPr>
              <a:t>Fairfax Blvd Path Extension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3B3538-6E5E-E56B-D8F5-F7F8433BEEB1}"/>
              </a:ext>
            </a:extLst>
          </p:cNvPr>
          <p:cNvSpPr txBox="1"/>
          <p:nvPr/>
        </p:nvSpPr>
        <p:spPr>
          <a:xfrm>
            <a:off x="1217231" y="6336883"/>
            <a:ext cx="306323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Roboto"/>
                <a:ea typeface="Roboto"/>
                <a:cs typeface="Roboto"/>
              </a:rPr>
              <a:t>Draft Project Ideas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9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B0F7-1AC6-90DE-FC19-5776FF42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Existing Path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0B919-B095-4AAB-7C6D-AF53B526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WV 9 Route Bike Path</a:t>
            </a:r>
          </a:p>
          <a:p>
            <a:pPr lvl="1"/>
            <a:r>
              <a:rPr lang="en-US"/>
              <a:t>Approx. 10.5 miles long</a:t>
            </a:r>
          </a:p>
          <a:p>
            <a:pPr lvl="1"/>
            <a:r>
              <a:rPr lang="en-US"/>
              <a:t>Currie Road to Grapevine Road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013D3-CFE2-6889-52D8-913DABDE7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679" y="248907"/>
            <a:ext cx="4141360" cy="5930315"/>
          </a:xfrm>
          <a:prstGeom prst="rect">
            <a:avLst/>
          </a:prstGeom>
          <a:ln w="12700">
            <a:solidFill>
              <a:srgbClr val="4040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F70CA6F4-04FB-21EE-FDC8-98E877EA41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9565" y="3268850"/>
            <a:ext cx="338444" cy="320298"/>
          </a:xfrm>
          <a:prstGeom prst="rect">
            <a:avLst/>
          </a:prstGeom>
        </p:spPr>
      </p:pic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AD0B93F2-B37C-11F5-C168-2AFD0487F0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467" y="5858924"/>
            <a:ext cx="338444" cy="320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166C07-3F09-08C3-073A-128433E3E2D6}"/>
              </a:ext>
            </a:extLst>
          </p:cNvPr>
          <p:cNvSpPr txBox="1"/>
          <p:nvPr/>
        </p:nvSpPr>
        <p:spPr>
          <a:xfrm>
            <a:off x="1101298" y="5049476"/>
            <a:ext cx="4902776" cy="11614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HEPMPO Trails (Existing)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HEPMPO Shared Lane or Bicycle Route (Existing)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Route End Point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1B961C-E524-6AE2-A8DA-3E87C89FFEEB}"/>
              </a:ext>
            </a:extLst>
          </p:cNvPr>
          <p:cNvCxnSpPr>
            <a:cxnSpLocks/>
          </p:cNvCxnSpPr>
          <p:nvPr/>
        </p:nvCxnSpPr>
        <p:spPr>
          <a:xfrm>
            <a:off x="640080" y="5278658"/>
            <a:ext cx="461218" cy="0"/>
          </a:xfrm>
          <a:prstGeom prst="line">
            <a:avLst/>
          </a:prstGeom>
          <a:ln w="38100" cap="rnd">
            <a:solidFill>
              <a:srgbClr val="57B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7F8DC8-957C-498F-462C-5C2DEBDDE851}"/>
              </a:ext>
            </a:extLst>
          </p:cNvPr>
          <p:cNvCxnSpPr>
            <a:cxnSpLocks/>
          </p:cNvCxnSpPr>
          <p:nvPr/>
        </p:nvCxnSpPr>
        <p:spPr>
          <a:xfrm>
            <a:off x="640080" y="5663929"/>
            <a:ext cx="461218" cy="0"/>
          </a:xfrm>
          <a:prstGeom prst="line">
            <a:avLst/>
          </a:prstGeom>
          <a:ln w="38100" cap="rnd">
            <a:solidFill>
              <a:srgbClr val="EB4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EFEFDE3-E2EA-0B3F-C549-A7AB55266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267" y="5159412"/>
            <a:ext cx="1722605" cy="1249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2B45A-18FF-968D-FEBC-ACBE51CEDDD4}"/>
              </a:ext>
            </a:extLst>
          </p:cNvPr>
          <p:cNvSpPr txBox="1"/>
          <p:nvPr/>
        </p:nvSpPr>
        <p:spPr>
          <a:xfrm>
            <a:off x="6004074" y="4736604"/>
            <a:ext cx="1301660" cy="4228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Strava Data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0F9A421A-72DB-B9E1-E07F-D04E408EA11B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8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1563-9937-523D-A393-A2050BDD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469DF76-F020-90A8-8C5B-70B83B078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119" y="353705"/>
            <a:ext cx="4972729" cy="5888931"/>
          </a:xfrm>
          <a:prstGeom prst="rect">
            <a:avLst/>
          </a:prstGeom>
          <a:ln w="12700">
            <a:solidFill>
              <a:srgbClr val="40403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F5B3A-C6D4-A0A2-1C61-F1C794AA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240" y="16952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latin typeface="Roboto Condensed"/>
                <a:ea typeface="Roboto Condensed"/>
                <a:cs typeface="Roboto Condensed"/>
              </a:rPr>
              <a:t>Bike Routes Identified </a:t>
            </a:r>
            <a:br>
              <a:rPr lang="en-US" sz="4000" b="1">
                <a:latin typeface="Roboto Condensed"/>
                <a:ea typeface="Roboto Condensed"/>
                <a:cs typeface="Roboto Condensed"/>
              </a:rPr>
            </a:br>
            <a:r>
              <a:rPr lang="en-US" sz="4000" b="1">
                <a:latin typeface="Roboto Condensed"/>
                <a:ea typeface="Roboto Condensed"/>
                <a:cs typeface="Roboto Condensed"/>
              </a:rPr>
              <a:t>in Previous Studies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39860E-F2D5-4974-43DC-2E3EE89C50CE}"/>
              </a:ext>
            </a:extLst>
          </p:cNvPr>
          <p:cNvCxnSpPr>
            <a:cxnSpLocks/>
          </p:cNvCxnSpPr>
          <p:nvPr/>
        </p:nvCxnSpPr>
        <p:spPr>
          <a:xfrm>
            <a:off x="752240" y="2627671"/>
            <a:ext cx="461218" cy="0"/>
          </a:xfrm>
          <a:prstGeom prst="line">
            <a:avLst/>
          </a:prstGeom>
          <a:ln w="38100" cap="rnd">
            <a:solidFill>
              <a:srgbClr val="A14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71B5A1-CBDA-28E7-0570-1416FAAE3FC2}"/>
              </a:ext>
            </a:extLst>
          </p:cNvPr>
          <p:cNvCxnSpPr>
            <a:cxnSpLocks/>
          </p:cNvCxnSpPr>
          <p:nvPr/>
        </p:nvCxnSpPr>
        <p:spPr>
          <a:xfrm>
            <a:off x="752240" y="2991965"/>
            <a:ext cx="461218" cy="0"/>
          </a:xfrm>
          <a:prstGeom prst="line">
            <a:avLst/>
          </a:prstGeom>
          <a:ln w="38100" cap="rnd">
            <a:solidFill>
              <a:srgbClr val="F58F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847524-CB49-B063-7ABB-B413E36C07AC}"/>
              </a:ext>
            </a:extLst>
          </p:cNvPr>
          <p:cNvCxnSpPr>
            <a:cxnSpLocks/>
          </p:cNvCxnSpPr>
          <p:nvPr/>
        </p:nvCxnSpPr>
        <p:spPr>
          <a:xfrm>
            <a:off x="752240" y="3729575"/>
            <a:ext cx="461218" cy="0"/>
          </a:xfrm>
          <a:prstGeom prst="line">
            <a:avLst/>
          </a:prstGeom>
          <a:ln w="38100" cap="rnd">
            <a:solidFill>
              <a:srgbClr val="57B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2949C4-A720-2113-5072-816BFBD00CF4}"/>
              </a:ext>
            </a:extLst>
          </p:cNvPr>
          <p:cNvCxnSpPr>
            <a:cxnSpLocks/>
          </p:cNvCxnSpPr>
          <p:nvPr/>
        </p:nvCxnSpPr>
        <p:spPr>
          <a:xfrm>
            <a:off x="752240" y="3390484"/>
            <a:ext cx="461218" cy="0"/>
          </a:xfrm>
          <a:prstGeom prst="line">
            <a:avLst/>
          </a:prstGeom>
          <a:ln w="38100" cap="rnd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29B02ED-A09F-4FE6-DD90-EAB267890464}"/>
              </a:ext>
            </a:extLst>
          </p:cNvPr>
          <p:cNvSpPr txBox="1"/>
          <p:nvPr/>
        </p:nvSpPr>
        <p:spPr>
          <a:xfrm>
            <a:off x="1337432" y="2412272"/>
            <a:ext cx="4902776" cy="22694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Roboto"/>
                <a:ea typeface="Roboto"/>
                <a:cs typeface="Roboto"/>
              </a:rPr>
              <a:t>Currie Rd Path Extension (Recommendation)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Roboto"/>
                <a:ea typeface="Roboto"/>
                <a:cs typeface="Roboto"/>
              </a:rPr>
              <a:t>Fairfax Blvd Path Extension (Recommendation)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Roboto"/>
                <a:ea typeface="Roboto"/>
                <a:cs typeface="Roboto"/>
              </a:rPr>
              <a:t>Draft Projects Idea (Recommendation)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1600">
                <a:latin typeface="Roboto"/>
                <a:ea typeface="Roboto"/>
                <a:cs typeface="Roboto"/>
              </a:rPr>
              <a:t>Trails (Existing)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600">
                <a:latin typeface="Roboto"/>
                <a:ea typeface="Roboto"/>
                <a:cs typeface="Roboto"/>
              </a:rPr>
              <a:t>Shared Lane or Bicycle Route (Existing)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Roboto"/>
                <a:ea typeface="Roboto"/>
                <a:cs typeface="Roboto"/>
              </a:rPr>
              <a:t>Route Start and End Points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1870DB-B1CB-E759-D409-B5A62A7FA150}"/>
              </a:ext>
            </a:extLst>
          </p:cNvPr>
          <p:cNvGrpSpPr/>
          <p:nvPr/>
        </p:nvGrpSpPr>
        <p:grpSpPr>
          <a:xfrm>
            <a:off x="11194489" y="469100"/>
            <a:ext cx="393192" cy="425031"/>
            <a:chOff x="10968740" y="687060"/>
            <a:chExt cx="393192" cy="425031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8B7BE49-B0A8-DCF6-CC45-722CF0375D95}"/>
                </a:ext>
              </a:extLst>
            </p:cNvPr>
            <p:cNvSpPr/>
            <p:nvPr/>
          </p:nvSpPr>
          <p:spPr>
            <a:xfrm>
              <a:off x="11018074" y="940545"/>
              <a:ext cx="198993" cy="171546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B66353-33A5-591F-CDB0-98A09AF9B5ED}"/>
                </a:ext>
              </a:extLst>
            </p:cNvPr>
            <p:cNvSpPr txBox="1"/>
            <p:nvPr/>
          </p:nvSpPr>
          <p:spPr>
            <a:xfrm>
              <a:off x="10968740" y="687060"/>
              <a:ext cx="393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413FB71-9AD0-7AC4-BFA8-5463855FD20B}"/>
              </a:ext>
            </a:extLst>
          </p:cNvPr>
          <p:cNvSpPr/>
          <p:nvPr/>
        </p:nvSpPr>
        <p:spPr>
          <a:xfrm>
            <a:off x="701467" y="1815545"/>
            <a:ext cx="4467230" cy="467115"/>
          </a:xfrm>
          <a:prstGeom prst="rect">
            <a:avLst/>
          </a:prstGeom>
          <a:solidFill>
            <a:srgbClr val="8697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/>
              <a:t>Legend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10E573-9A15-823F-4EC9-BBACF94A01E3}"/>
              </a:ext>
            </a:extLst>
          </p:cNvPr>
          <p:cNvCxnSpPr>
            <a:cxnSpLocks/>
          </p:cNvCxnSpPr>
          <p:nvPr/>
        </p:nvCxnSpPr>
        <p:spPr>
          <a:xfrm>
            <a:off x="752240" y="4114846"/>
            <a:ext cx="461218" cy="0"/>
          </a:xfrm>
          <a:prstGeom prst="line">
            <a:avLst/>
          </a:prstGeom>
          <a:ln w="38100" cap="rnd">
            <a:solidFill>
              <a:srgbClr val="EB4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E3320F-0D08-923F-1024-040B9E9BF240}"/>
              </a:ext>
            </a:extLst>
          </p:cNvPr>
          <p:cNvSpPr txBox="1"/>
          <p:nvPr/>
        </p:nvSpPr>
        <p:spPr>
          <a:xfrm rot="17122877">
            <a:off x="7655045" y="1370448"/>
            <a:ext cx="6979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Currie 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445387-44C7-51D7-5968-CE39D04B1C74}"/>
              </a:ext>
            </a:extLst>
          </p:cNvPr>
          <p:cNvSpPr txBox="1"/>
          <p:nvPr/>
        </p:nvSpPr>
        <p:spPr>
          <a:xfrm rot="1898082">
            <a:off x="6902465" y="2529214"/>
            <a:ext cx="1107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Old </a:t>
            </a:r>
            <a:r>
              <a:rPr lang="en-US" sz="80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Leetown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 Pike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D4B06-8541-F4A3-1FCD-374766E936E5}"/>
              </a:ext>
            </a:extLst>
          </p:cNvPr>
          <p:cNvSpPr txBox="1"/>
          <p:nvPr/>
        </p:nvSpPr>
        <p:spPr>
          <a:xfrm rot="17122877">
            <a:off x="8718480" y="2285271"/>
            <a:ext cx="69791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Railroad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82F2E7-873F-8C4B-9E13-99F68C702D4F}"/>
              </a:ext>
            </a:extLst>
          </p:cNvPr>
          <p:cNvSpPr txBox="1"/>
          <p:nvPr/>
        </p:nvSpPr>
        <p:spPr>
          <a:xfrm rot="5400000">
            <a:off x="7969439" y="3389616"/>
            <a:ext cx="6979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Mildred 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7A2872-208E-01A7-D010-5050348B3C13}"/>
              </a:ext>
            </a:extLst>
          </p:cNvPr>
          <p:cNvSpPr txBox="1"/>
          <p:nvPr/>
        </p:nvSpPr>
        <p:spPr>
          <a:xfrm rot="17503731">
            <a:off x="8863527" y="3554490"/>
            <a:ext cx="6979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Fairfax Blvd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19B8E7-2A24-0E75-5C68-D7E64EEC8CA5}"/>
              </a:ext>
            </a:extLst>
          </p:cNvPr>
          <p:cNvSpPr txBox="1"/>
          <p:nvPr/>
        </p:nvSpPr>
        <p:spPr>
          <a:xfrm rot="20208214">
            <a:off x="9725081" y="5400619"/>
            <a:ext cx="798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Washington 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9C9827-9C82-784E-A20B-159D60250E40}"/>
              </a:ext>
            </a:extLst>
          </p:cNvPr>
          <p:cNvSpPr txBox="1"/>
          <p:nvPr/>
        </p:nvSpPr>
        <p:spPr>
          <a:xfrm rot="5400000">
            <a:off x="10470180" y="2902065"/>
            <a:ext cx="12028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Flowing Springs Rd</a:t>
            </a:r>
          </a:p>
        </p:txBody>
      </p:sp>
      <p:pic>
        <p:nvPicPr>
          <p:cNvPr id="3" name="Graphic 2" descr="Star with solid fill">
            <a:extLst>
              <a:ext uri="{FF2B5EF4-FFF2-40B4-BE49-F238E27FC236}">
                <a16:creationId xmlns:a16="http://schemas.microsoft.com/office/drawing/2014/main" id="{EBEBB911-385E-057F-4344-4903F34176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8361" y="359544"/>
            <a:ext cx="268637" cy="210519"/>
          </a:xfrm>
          <a:prstGeom prst="rect">
            <a:avLst/>
          </a:prstGeom>
        </p:spPr>
      </p:pic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E5C45F62-E1AC-DB69-D3A2-AC7948D4FF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976" y="5718334"/>
            <a:ext cx="268637" cy="210519"/>
          </a:xfrm>
          <a:prstGeom prst="rect">
            <a:avLst/>
          </a:prstGeom>
        </p:spPr>
      </p:pic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11876E92-244B-D6CF-9A21-728A319681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10" y="4278597"/>
            <a:ext cx="449450" cy="32029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3086385-6B72-B3B7-CA8A-F26FF4A78B8C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3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49679-677D-F29A-BDD6-DB058282F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4CBE3-D218-3C5E-B11C-1EA2DC48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Roboto Condensed"/>
                <a:ea typeface="Roboto Condensed"/>
                <a:cs typeface="Roboto Condensed"/>
              </a:rPr>
              <a:t>On-going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03DDB-73B6-7FED-A3BA-25A0D1073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208622" cy="398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1600">
                <a:ea typeface="Calibri"/>
                <a:cs typeface="Calibri"/>
              </a:rPr>
              <a:t>HEPMPO Regional Safety Action Plan</a:t>
            </a:r>
          </a:p>
          <a:p>
            <a:pPr marL="457200" indent="-457200"/>
            <a:r>
              <a:rPr lang="en-US" sz="1600">
                <a:ea typeface="Calibri"/>
                <a:cs typeface="Calibri"/>
              </a:rPr>
              <a:t>HEPMPO Regional Bicycle and Pedestrian Plan</a:t>
            </a:r>
          </a:p>
          <a:p>
            <a:pPr marL="457200" indent="-457200"/>
            <a:r>
              <a:rPr lang="en-US" sz="1600">
                <a:ea typeface="Calibri"/>
                <a:cs typeface="Calibri"/>
              </a:rPr>
              <a:t>HEPMPO LRTP</a:t>
            </a:r>
          </a:p>
          <a:p>
            <a:pPr marL="457200" indent="-457200"/>
            <a:r>
              <a:rPr lang="en-US" sz="1600">
                <a:ea typeface="Calibri"/>
                <a:cs typeface="Calibri"/>
              </a:rPr>
              <a:t>City of Ranson Pedestrian &amp; Bicycle Bridge Feasibility Study</a:t>
            </a:r>
          </a:p>
          <a:p>
            <a:pPr marL="457200" indent="-457200"/>
            <a:r>
              <a:rPr lang="en-US" sz="1600">
                <a:ea typeface="Calibri"/>
                <a:cs typeface="Calibri"/>
              </a:rPr>
              <a:t>City of Ranson Comprehensive Plan</a:t>
            </a:r>
          </a:p>
          <a:p>
            <a:pPr marL="457200" indent="-457200"/>
            <a:r>
              <a:rPr lang="en-US" sz="1600">
                <a:ea typeface="Calibri"/>
                <a:cs typeface="Calibri"/>
              </a:rPr>
              <a:t>Jefferson County Comprehensive Plan</a:t>
            </a:r>
          </a:p>
          <a:p>
            <a:pPr marL="457200" indent="-457200"/>
            <a:r>
              <a:rPr lang="en-US" sz="1600">
                <a:ea typeface="Calibri"/>
                <a:cs typeface="Calibri"/>
              </a:rPr>
              <a:t>City of Charles Town Comprehensive Plan</a:t>
            </a:r>
          </a:p>
          <a:p>
            <a:endParaRPr lang="en-US" sz="1600">
              <a:ea typeface="Calibri"/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BB7C4-B15F-EBDC-BBC1-D124649A8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90872" y="2505075"/>
            <a:ext cx="2852928" cy="36845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>
                <a:ea typeface="Calibri"/>
                <a:cs typeface="Calibri"/>
              </a:rPr>
              <a:t>Ranson Elementary School (Institutional)</a:t>
            </a:r>
          </a:p>
          <a:p>
            <a:r>
              <a:rPr lang="en-US" sz="1600">
                <a:ea typeface="Calibri"/>
                <a:cs typeface="Calibri"/>
              </a:rPr>
              <a:t>Wawa Convenience Store (Commercial)</a:t>
            </a:r>
          </a:p>
          <a:p>
            <a:r>
              <a:rPr lang="en-US" sz="1600">
                <a:ea typeface="Calibri"/>
                <a:cs typeface="Calibri"/>
              </a:rPr>
              <a:t>Potomac Towne Center (Commercial)</a:t>
            </a:r>
          </a:p>
          <a:p>
            <a:r>
              <a:rPr lang="en-US" sz="1600">
                <a:ea typeface="Calibri"/>
                <a:cs typeface="Calibri"/>
              </a:rPr>
              <a:t>President's Point (Residential)</a:t>
            </a:r>
          </a:p>
          <a:p>
            <a:r>
              <a:rPr lang="en-US" sz="1600"/>
              <a:t>Strider Property (Residential)</a:t>
            </a:r>
          </a:p>
          <a:p>
            <a:r>
              <a:rPr lang="en-US" sz="1600" err="1">
                <a:ea typeface="Calibri"/>
                <a:cs typeface="Calibri"/>
              </a:rPr>
              <a:t>Huntwell</a:t>
            </a:r>
            <a:r>
              <a:rPr lang="en-US" sz="1600">
                <a:ea typeface="Calibri"/>
                <a:cs typeface="Calibri"/>
              </a:rPr>
              <a:t> (Residential)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Shenandoah Springs (Residential)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F6609BE-5C95-53EE-2BC4-2972690359D7}"/>
              </a:ext>
            </a:extLst>
          </p:cNvPr>
          <p:cNvSpPr txBox="1">
            <a:spLocks/>
          </p:cNvSpPr>
          <p:nvPr/>
        </p:nvSpPr>
        <p:spPr>
          <a:xfrm>
            <a:off x="8186262" y="2505075"/>
            <a:ext cx="2852928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040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040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Calibri"/>
                <a:cs typeface="Calibri"/>
              </a:rPr>
              <a:t>Briar Run (Residential)</a:t>
            </a:r>
          </a:p>
          <a:p>
            <a:r>
              <a:rPr lang="en-US" sz="1600">
                <a:ea typeface="Calibri"/>
                <a:cs typeface="Calibri"/>
              </a:rPr>
              <a:t>Ranson Heights (Residential)</a:t>
            </a:r>
          </a:p>
          <a:p>
            <a:r>
              <a:rPr lang="en-US" sz="1600">
                <a:ea typeface="Calibri"/>
                <a:cs typeface="Calibri"/>
              </a:rPr>
              <a:t>Lakeland Place (Residential)</a:t>
            </a:r>
          </a:p>
          <a:p>
            <a:r>
              <a:rPr lang="en-US" sz="1600">
                <a:ea typeface="Calibri"/>
                <a:cs typeface="Calibri"/>
              </a:rPr>
              <a:t>Red Clover Meadows (Residential)</a:t>
            </a:r>
          </a:p>
          <a:p>
            <a:r>
              <a:rPr lang="en-US" sz="1600">
                <a:ea typeface="Calibri"/>
                <a:cs typeface="Calibri"/>
              </a:rPr>
              <a:t>Kable Townhomes (Residential)</a:t>
            </a:r>
          </a:p>
          <a:p>
            <a:r>
              <a:rPr lang="en-US" sz="1600">
                <a:ea typeface="Calibri"/>
                <a:cs typeface="Calibri"/>
              </a:rPr>
              <a:t>West Branch Apartments (Residential)</a:t>
            </a:r>
          </a:p>
          <a:p>
            <a:r>
              <a:rPr lang="en-US" sz="1600">
                <a:ea typeface="Calibri"/>
                <a:cs typeface="Calibri"/>
              </a:rPr>
              <a:t>Madison Greens (Residential)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3F2D12-6F39-BA93-0988-00DC5692532A}"/>
              </a:ext>
            </a:extLst>
          </p:cNvPr>
          <p:cNvSpPr/>
          <p:nvPr/>
        </p:nvSpPr>
        <p:spPr>
          <a:xfrm>
            <a:off x="836613" y="1864324"/>
            <a:ext cx="3245924" cy="467115"/>
          </a:xfrm>
          <a:prstGeom prst="rect">
            <a:avLst/>
          </a:prstGeom>
          <a:solidFill>
            <a:srgbClr val="8697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Studies &amp; Plans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C4FF94-A155-5AF7-FBEE-0EC360712CCD}"/>
              </a:ext>
            </a:extLst>
          </p:cNvPr>
          <p:cNvSpPr/>
          <p:nvPr/>
        </p:nvSpPr>
        <p:spPr>
          <a:xfrm>
            <a:off x="4663166" y="1859561"/>
            <a:ext cx="6692221" cy="467115"/>
          </a:xfrm>
          <a:prstGeom prst="rect">
            <a:avLst/>
          </a:prstGeom>
          <a:solidFill>
            <a:srgbClr val="86977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Developments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56778342-6B38-50BB-96A4-2A38519C56F8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35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069B9-12B6-C3E9-7D59-577A1DAB5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191D-2EE3-8DFE-BCB0-DAC798D9AE9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l"/>
            <a:r>
              <a:rPr lang="en-US" b="1" dirty="0">
                <a:latin typeface="Roboto Condensed"/>
                <a:ea typeface="Roboto Condensed"/>
                <a:cs typeface="Roboto Condensed"/>
              </a:rPr>
              <a:t>Opportunities &amp; Challenges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A2B1FB0-8244-9496-D792-CE509F9661C4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453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F7807E-D209-48D7-B911-9A4EAA51853A}" type="slidenum">
              <a:rPr lang="en-US" smtClean="0"/>
              <a:pPr algn="l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97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E6E09C81191E49A24A2DD90313FF04" ma:contentTypeVersion="19" ma:contentTypeDescription="Create a new document." ma:contentTypeScope="" ma:versionID="d504370bc704e48c2f964429d487452d">
  <xsd:schema xmlns:xsd="http://www.w3.org/2001/XMLSchema" xmlns:xs="http://www.w3.org/2001/XMLSchema" xmlns:p="http://schemas.microsoft.com/office/2006/metadata/properties" xmlns:ns2="ba9775cd-2e03-4150-b92b-34cdf0fa42a6" xmlns:ns3="1071d9ae-834a-4061-b625-d1a84b1b9f42" targetNamespace="http://schemas.microsoft.com/office/2006/metadata/properties" ma:root="true" ma:fieldsID="4ba39663370996c71c956ecd4adeb809" ns2:_="" ns3:_="">
    <xsd:import namespace="ba9775cd-2e03-4150-b92b-34cdf0fa42a6"/>
    <xsd:import namespace="1071d9ae-834a-4061-b625-d1a84b1b9f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775cd-2e03-4150-b92b-34cdf0fa4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1d9ae-834a-4061-b625-d1a84b1b9f4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1b58611-fc72-4b02-8866-100e0e56e8a6}" ma:internalName="TaxCatchAll" ma:showField="CatchAllData" ma:web="1071d9ae-834a-4061-b625-d1a84b1b9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9775cd-2e03-4150-b92b-34cdf0fa42a6">
      <Terms xmlns="http://schemas.microsoft.com/office/infopath/2007/PartnerControls"/>
    </lcf76f155ced4ddcb4097134ff3c332f>
    <TaxCatchAll xmlns="1071d9ae-834a-4061-b625-d1a84b1b9f4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E41DC5-A9E8-4152-B382-A371F4A5E3EC}"/>
</file>

<file path=customXml/itemProps2.xml><?xml version="1.0" encoding="utf-8"?>
<ds:datastoreItem xmlns:ds="http://schemas.openxmlformats.org/officeDocument/2006/customXml" ds:itemID="{A63F1860-0790-407B-81C9-713DB069F7DD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f6b32ac8-07bb-4737-b91a-5cff085eacba"/>
    <ds:schemaRef ds:uri="3505f54f-007d-44e6-9aeb-d6b446bd4656"/>
  </ds:schemaRefs>
</ds:datastoreItem>
</file>

<file path=customXml/itemProps3.xml><?xml version="1.0" encoding="utf-8"?>
<ds:datastoreItem xmlns:ds="http://schemas.openxmlformats.org/officeDocument/2006/customXml" ds:itemID="{3F025017-69D4-480A-ADCA-C8B4CB1655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1346</Words>
  <Application>Microsoft Office PowerPoint</Application>
  <PresentationFormat>Widescreen</PresentationFormat>
  <Paragraphs>366</Paragraphs>
  <Slides>33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     Matt Mullenax   Jim Frazier</vt:lpstr>
      <vt:lpstr>Agenda</vt:lpstr>
      <vt:lpstr>Project Overview</vt:lpstr>
      <vt:lpstr>Study Area</vt:lpstr>
      <vt:lpstr>Project Overview</vt:lpstr>
      <vt:lpstr>Existing Path Overview</vt:lpstr>
      <vt:lpstr>Bike Routes Identified  in Previous Studies</vt:lpstr>
      <vt:lpstr>On-going Activities</vt:lpstr>
      <vt:lpstr>Opportunities &amp; Challenges</vt:lpstr>
      <vt:lpstr>PowerPoint Presentation</vt:lpstr>
      <vt:lpstr>PowerPoint Presentation</vt:lpstr>
      <vt:lpstr>Public Outreach and Engagement</vt:lpstr>
      <vt:lpstr>Steering Committee</vt:lpstr>
      <vt:lpstr>Site Visit</vt:lpstr>
      <vt:lpstr>Route Alternatives</vt:lpstr>
      <vt:lpstr>Public Workshop  </vt:lpstr>
      <vt:lpstr>Stakeholder and Public Survey</vt:lpstr>
      <vt:lpstr>Public Feedback</vt:lpstr>
      <vt:lpstr>Public Engagement Efforts</vt:lpstr>
      <vt:lpstr>Panhandle Regional Connector Path</vt:lpstr>
      <vt:lpstr>Barrier 1 - N/S Railroad</vt:lpstr>
      <vt:lpstr>Barrier 2 – Crossing WV Route 9</vt:lpstr>
      <vt:lpstr>Barrier 3 – CSX Underpass</vt:lpstr>
      <vt:lpstr>Fairfax Boulevard</vt:lpstr>
      <vt:lpstr>Panhandle Regional Connector Path</vt:lpstr>
      <vt:lpstr>Alternative Trail Alignment</vt:lpstr>
      <vt:lpstr>USDOT BUILD Grant</vt:lpstr>
      <vt:lpstr>Connectivity in the Region</vt:lpstr>
      <vt:lpstr>Planning Level Cost Estimate</vt:lpstr>
      <vt:lpstr>Funding Opportunities</vt:lpstr>
      <vt:lpstr>Questions and Contact Information</vt:lpstr>
      <vt:lpstr>Q&amp;As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Long-Range Transportation Plan Kick-off Meeting</dc:title>
  <dc:creator>Bankard, Rebecca</dc:creator>
  <cp:lastModifiedBy>Frazier, Jim</cp:lastModifiedBy>
  <cp:revision>62</cp:revision>
  <cp:lastPrinted>2025-10-06T14:33:57Z</cp:lastPrinted>
  <dcterms:created xsi:type="dcterms:W3CDTF">2021-01-11T19:39:56Z</dcterms:created>
  <dcterms:modified xsi:type="dcterms:W3CDTF">2026-05-29T13:30:51Z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r8>1000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ContentTypeId">
    <vt:lpwstr>0x01010096E6E09C81191E49A24A2DD90313FF04</vt:lpwstr>
  </property>
</Properties>
</file>