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Masters/slideMaster1.xml" ContentType="application/vnd.openxmlformats-officedocument.presentationml.slideMaster+xml"/>
  <Override PartName="/ppt/notesSlides/notesSlide3.xml" ContentType="application/vnd.openxmlformats-officedocument.presentationml.notesSlide+xml"/>
  <Override PartName="/ppt/notesSlides/notesSlide1.xml" ContentType="application/vnd.openxmlformats-officedocument.presentationml.notes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notesSlides/notesSlide2.xml" ContentType="application/vnd.openxmlformats-officedocument.presentationml.notesSlid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70" r:id="rId2"/>
    <p:sldId id="322" r:id="rId3"/>
    <p:sldId id="306" r:id="rId4"/>
    <p:sldId id="305" r:id="rId5"/>
    <p:sldId id="323" r:id="rId6"/>
    <p:sldId id="324" r:id="rId7"/>
    <p:sldId id="325" r:id="rId8"/>
    <p:sldId id="328" r:id="rId9"/>
    <p:sldId id="256" r:id="rId10"/>
    <p:sldId id="257" r:id="rId11"/>
    <p:sldId id="258" r:id="rId12"/>
    <p:sldId id="259" r:id="rId13"/>
    <p:sldId id="266" r:id="rId14"/>
    <p:sldId id="260" r:id="rId15"/>
    <p:sldId id="261" r:id="rId16"/>
    <p:sldId id="262" r:id="rId17"/>
    <p:sldId id="263" r:id="rId18"/>
    <p:sldId id="264" r:id="rId19"/>
    <p:sldId id="265" r:id="rId20"/>
    <p:sldId id="267" r:id="rId21"/>
    <p:sldId id="269" r:id="rId22"/>
    <p:sldId id="32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49" d="100"/>
          <a:sy n="49" d="100"/>
        </p:scale>
        <p:origin x="33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customXml" Target="../customXml/item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customXml" Target="../customXml/item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openxmlformats.org/officeDocument/2006/relationships/customXml" Target="../customXml/item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CDD381-67CB-4214-8F17-F94B7A4D4B6D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BAA113-069A-4BCA-92F7-23A27F596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115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85189" indent="-30199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07984" indent="-241597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91179" indent="-241597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4372" indent="-241597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57565" indent="-241597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140758" indent="-241597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623952" indent="-241597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07145" indent="-241597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133C3C6-F7E9-436D-81E3-539594967001}" type="slidenum">
              <a:rPr lang="en-US" altLang="en-US"/>
              <a:pPr eaLnBrk="1" hangingPunct="1">
                <a:spcBef>
                  <a:spcPct val="0"/>
                </a:spcBef>
              </a:pPr>
              <a:t>3</a:t>
            </a:fld>
            <a:endParaRPr lang="en-US" altLang="en-US" dirty="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77875" y="1200150"/>
            <a:ext cx="5759450" cy="3240088"/>
          </a:xfrm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46769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777875" y="1200150"/>
            <a:ext cx="5759450" cy="32400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Mention the increased interest we are seeing in work zone and flagger certification classes from the oil and gas industry, and entities such as Frontier.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8BD8E7-1312-41F3-99C4-6DA5AF89196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8084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C1AD03-FF0A-AEFD-8C7C-3E68EC85E3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BAABFA-9B6B-3245-8BF6-BBEB91C3B4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777875" y="1200150"/>
            <a:ext cx="5759450" cy="3240088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B18144-7BB8-69A6-58A9-6CFD6EC944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Mention the increased interest we are seeing in work zone and flagger certification classes from the oil and gas industry, and entities such as Frontier.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0A7BAE-8243-1803-BAAC-E83B8B1FA75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8BD8E7-1312-41F3-99C4-6DA5AF891969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83416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388FC-B9DD-B946-5D8A-D2127D31FF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F68F09-CE2A-AE82-C739-5DC71791F3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B285C2-44CE-3D55-6A58-514E2B0B2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701A1-1E7E-4161-96D3-42C3914EDC03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D0CB2-205F-44E9-3AFD-2D34E70457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1950DA-01AC-9BB5-9BCD-5014D0DBD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D782-65B6-4D9C-8614-1AE67A87EC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435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0BDD9-04AF-CA37-65E3-22D027672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D9A9E-FA88-53D5-56B0-CBBAA7CC9F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B677E7-0A31-36D5-2C80-3F730D8629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701A1-1E7E-4161-96D3-42C3914EDC03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BE517D-D845-B9C9-8335-095CE91D74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927EC-F25E-79F7-00B7-A4287C34A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D782-65B6-4D9C-8614-1AE67A87EC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76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3F113-2BE5-3896-27C9-2DC159D37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D9907F-8A95-D27C-873B-E583C005CA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593267-97AD-0941-9C46-5DADD9629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701A1-1E7E-4161-96D3-42C3914EDC03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CE2BF-4F74-ED79-119D-1107FEA70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43FEC5-9191-7A73-E2A9-F38124BF0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D782-65B6-4D9C-8614-1AE67A87EC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978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D50D9-C68C-9DBB-BA40-6F3A258C3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8B141-B7F3-B7CA-A8F7-29F37283E0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9D673E-1250-E3BB-EE47-1C9F3B9653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B3981B-7C59-5E91-9373-A4A000C45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701A1-1E7E-4161-96D3-42C3914EDC03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B4B76-4F96-0E01-1608-F74FB7379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0AA7BD-F3F2-04DB-FFF8-E1939B512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D782-65B6-4D9C-8614-1AE67A87EC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600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A2597-CBB4-BA89-4556-9C7450A3A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060972-87DC-822D-42FC-64B49F688C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15D673-B7CF-7562-4CE6-4342BBEE35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40B0A5-B981-DA87-8C1B-99A7A3487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8E0B45-B4C5-0B38-4821-9342FCEE17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06CE94-094B-3767-B96B-D1CD2B4939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701A1-1E7E-4161-96D3-42C3914EDC03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86B2B8-F224-41AA-427B-2498ADD74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A4974F-1385-CEFB-7E58-2EB210A5B0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D782-65B6-4D9C-8614-1AE67A87EC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609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699AA-C165-77DD-8CB3-6C997AA0E1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F5EB3F-38E4-4ED0-C878-B6A7CD16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701A1-1E7E-4161-96D3-42C3914EDC03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124C8E-6CE3-E67D-D467-F9A33DFADB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56E07A-06D4-A17C-E606-DCD9C3B15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D782-65B6-4D9C-8614-1AE67A87EC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085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3E78FB-D3C7-D32C-E282-9A6D1C624F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701A1-1E7E-4161-96D3-42C3914EDC03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3C9CB8-6429-50FE-9669-A9D662070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5749F3-3465-21A5-3A5A-F6A550760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D782-65B6-4D9C-8614-1AE67A87EC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853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4F88B-75EE-B207-8D7C-F2C6F352D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D2DAE-C152-130F-A830-63DDFB0E2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428981-3BFC-11C5-D23A-2159048048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83C6A4-48F1-DF71-1966-6D80301AB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701A1-1E7E-4161-96D3-42C3914EDC03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C4311C-8E3F-3609-108C-C532B5594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266F7C-5490-DDAC-234E-9C9897230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D782-65B6-4D9C-8614-1AE67A87EC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677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F50A1-19EB-ED12-44D7-039B8223E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87ADF5E-0CD2-A4FD-EBA9-8842AD45E0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FC279E-0879-238C-0069-4597377173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036074-E3DD-A836-EC02-902818433B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701A1-1E7E-4161-96D3-42C3914EDC03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0EDBCB-D984-E88A-448F-C5A487C0B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72E9EA-959E-9104-B1A9-28721413A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D782-65B6-4D9C-8614-1AE67A87EC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494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ADC64-DC2E-F282-D952-B33BBD21E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A032F3-AC6F-1688-ACFE-DFA5DABCF2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9E9503-979E-1515-5823-3CFFDFE51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701A1-1E7E-4161-96D3-42C3914EDC03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B43240-33CB-495F-D355-7EFC8D055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B9570-0B96-F19E-5BE0-79951DF8F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D782-65B6-4D9C-8614-1AE67A87EC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0956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19C3DD9-A86D-6BE5-D81F-65D438CD2E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8C028A-F487-F16B-B805-C6642F4544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5AC6A-FFF9-B03C-64E0-F460B84D22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701A1-1E7E-4161-96D3-42C3914EDC03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D3B3A4-6D17-1D3A-80DC-135069FE7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D583C8-817A-854F-A505-7FC3CE2A3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D782-65B6-4D9C-8614-1AE67A87EC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039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C2D6DA-53D1-330E-286C-014E8EA8E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DFF5D5-7F88-6AFC-E59B-7FF39DFC05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C1BECA-913B-81D9-49DD-57ACBE1A49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C701A1-1E7E-4161-96D3-42C3914EDC03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0C752-E0D1-6072-CFB5-0D67AAB96B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270CFE-AEB2-7D84-9A4E-CA147683A5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9D782-65B6-4D9C-8614-1AE67A87EC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82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E2C9C70-A4E2-9FDB-2AAA-807E222BD0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233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FAF63C8-B034-7A9F-10FE-40DB5EAD17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WV LTAP / MPO Panel: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73FF64-5902-3BD3-8007-883F665D69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45770" y="5754893"/>
            <a:ext cx="5551157" cy="960120"/>
          </a:xfrm>
        </p:spPr>
        <p:txBody>
          <a:bodyPr anchor="ctr">
            <a:normAutofit/>
          </a:bodyPr>
          <a:lstStyle/>
          <a:p>
            <a:pPr algn="r"/>
            <a:r>
              <a:rPr lang="en-US" sz="2800" dirty="0"/>
              <a:t>Success Through Collaboration</a:t>
            </a:r>
          </a:p>
        </p:txBody>
      </p:sp>
    </p:spTree>
    <p:extLst>
      <p:ext uri="{BB962C8B-B14F-4D97-AF65-F5344CB8AC3E}">
        <p14:creationId xmlns:p14="http://schemas.microsoft.com/office/powerpoint/2010/main" val="2298962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080;p38">
            <a:extLst>
              <a:ext uri="{FF2B5EF4-FFF2-40B4-BE49-F238E27FC236}">
                <a16:creationId xmlns:a16="http://schemas.microsoft.com/office/drawing/2014/main" id="{9639981C-092D-39F7-D1E0-95E410AB116D}"/>
              </a:ext>
            </a:extLst>
          </p:cNvPr>
          <p:cNvSpPr txBox="1">
            <a:spLocks/>
          </p:cNvSpPr>
          <p:nvPr/>
        </p:nvSpPr>
        <p:spPr>
          <a:xfrm>
            <a:off x="3031389" y="603504"/>
            <a:ext cx="5862396" cy="946705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US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Google Shape;1081;p38">
            <a:extLst>
              <a:ext uri="{FF2B5EF4-FFF2-40B4-BE49-F238E27FC236}">
                <a16:creationId xmlns:a16="http://schemas.microsoft.com/office/drawing/2014/main" id="{F25EA262-0650-25A7-6B75-84D6A1C7778F}"/>
              </a:ext>
            </a:extLst>
          </p:cNvPr>
          <p:cNvSpPr txBox="1">
            <a:spLocks/>
          </p:cNvSpPr>
          <p:nvPr/>
        </p:nvSpPr>
        <p:spPr>
          <a:xfrm>
            <a:off x="3031387" y="1650191"/>
            <a:ext cx="11107406" cy="4659169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">
              <a:lnSpc>
                <a:spcPct val="110000"/>
              </a:lnSpc>
              <a:defRPr/>
            </a:pPr>
            <a:endParaRPr lang="en-US" sz="7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81BEB9A-B819-FCB3-014E-D124031CCD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4950" y="3250065"/>
            <a:ext cx="6662922" cy="4441948"/>
          </a:xfrm>
          <a:prstGeom prst="rect">
            <a:avLst/>
          </a:prstGeom>
        </p:spPr>
      </p:pic>
      <p:sp>
        <p:nvSpPr>
          <p:cNvPr id="17" name="Title 16">
            <a:extLst>
              <a:ext uri="{FF2B5EF4-FFF2-40B4-BE49-F238E27FC236}">
                <a16:creationId xmlns:a16="http://schemas.microsoft.com/office/drawing/2014/main" id="{6B4545DD-9269-3467-60F1-8C0C3B5D5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10653578" cy="100156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What is WV LTAP?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DA7E1383-BFA6-05B2-DACB-96DB32D5F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5023655" cy="4538964"/>
          </a:xfrm>
          <a:solidFill>
            <a:srgbClr val="009BB4"/>
          </a:solidFill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  <a:defRPr/>
            </a:pPr>
            <a:r>
              <a:rPr lang="en-US" sz="2600" b="1" dirty="0"/>
              <a:t>Mission</a:t>
            </a:r>
          </a:p>
          <a:p>
            <a:pPr marL="0" indent="0">
              <a:lnSpc>
                <a:spcPct val="110000"/>
              </a:lnSpc>
              <a:buNone/>
              <a:defRPr/>
            </a:pPr>
            <a:r>
              <a:rPr lang="en-US" sz="2600" dirty="0"/>
              <a:t>To foster a safe and efficient transportation system which enhances the economic development of West Virginia by improving skills and increasing knowledge of the transportation workforce and decision makers.</a:t>
            </a:r>
          </a:p>
        </p:txBody>
      </p:sp>
      <p:sp>
        <p:nvSpPr>
          <p:cNvPr id="6" name="Content Placeholder 17">
            <a:extLst>
              <a:ext uri="{FF2B5EF4-FFF2-40B4-BE49-F238E27FC236}">
                <a16:creationId xmlns:a16="http://schemas.microsoft.com/office/drawing/2014/main" id="{5507C26B-036D-20F5-0880-4C50C3EF75C4}"/>
              </a:ext>
            </a:extLst>
          </p:cNvPr>
          <p:cNvSpPr txBox="1">
            <a:spLocks/>
          </p:cNvSpPr>
          <p:nvPr/>
        </p:nvSpPr>
        <p:spPr>
          <a:xfrm>
            <a:off x="6096000" y="1715532"/>
            <a:ext cx="5483353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  <a:defRPr/>
            </a:pPr>
            <a:r>
              <a:rPr lang="en-US" sz="2600" b="1" dirty="0"/>
              <a:t>We accomplish this mission: </a:t>
            </a:r>
            <a:endParaRPr lang="en-US" sz="2600" dirty="0"/>
          </a:p>
          <a:p>
            <a:pPr marL="377190">
              <a:lnSpc>
                <a:spcPct val="110000"/>
              </a:lnSpc>
              <a:defRPr/>
            </a:pPr>
            <a:r>
              <a:rPr lang="en-US" sz="2600" dirty="0"/>
              <a:t>Training</a:t>
            </a:r>
          </a:p>
          <a:p>
            <a:pPr marL="377190">
              <a:lnSpc>
                <a:spcPct val="110000"/>
              </a:lnSpc>
              <a:defRPr/>
            </a:pPr>
            <a:r>
              <a:rPr lang="en-US" sz="2600" dirty="0"/>
              <a:t>Technical assistance</a:t>
            </a:r>
          </a:p>
          <a:p>
            <a:pPr marL="377190">
              <a:lnSpc>
                <a:spcPct val="110000"/>
              </a:lnSpc>
              <a:defRPr/>
            </a:pPr>
            <a:r>
              <a:rPr lang="en-US" sz="2600" dirty="0"/>
              <a:t>Providing resources </a:t>
            </a:r>
          </a:p>
          <a:p>
            <a:pPr marL="34290">
              <a:lnSpc>
                <a:spcPct val="110000"/>
              </a:lnSpc>
              <a:defRPr/>
            </a:pPr>
            <a:endParaRPr lang="en-US" sz="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8642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9" descr="IMG_1230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7" t="2199" r="1860" b="-976"/>
          <a:stretch/>
        </p:blipFill>
        <p:spPr bwMode="auto">
          <a:xfrm>
            <a:off x="8368492" y="3804838"/>
            <a:ext cx="3683000" cy="2803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24" y="3804836"/>
            <a:ext cx="3706091" cy="277956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8" r="10185"/>
          <a:stretch/>
        </p:blipFill>
        <p:spPr>
          <a:xfrm>
            <a:off x="3963326" y="3793626"/>
            <a:ext cx="4265348" cy="2779569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702BDE1-3016-F811-1D2B-FC085426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851765" cy="1132258"/>
          </a:xfrm>
        </p:spPr>
        <p:txBody>
          <a:bodyPr>
            <a:normAutofit/>
          </a:bodyPr>
          <a:lstStyle/>
          <a:p>
            <a:r>
              <a:rPr lang="en-US" altLang="en-US" dirty="0">
                <a:solidFill>
                  <a:srgbClr val="0070C0"/>
                </a:solidFill>
              </a:rPr>
              <a:t>WV LTAP Training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F43E83-6EEA-225D-9153-C796B872A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10851766" cy="2078094"/>
          </a:xfrm>
        </p:spPr>
        <p:txBody>
          <a:bodyPr numCol="2">
            <a:normAutofit/>
          </a:bodyPr>
          <a:lstStyle/>
          <a:p>
            <a:pPr marL="346373" indent="-346373">
              <a:spcBef>
                <a:spcPts val="1454"/>
              </a:spcBef>
              <a:spcAft>
                <a:spcPts val="1454"/>
              </a:spcAft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altLang="en-US" sz="2400" dirty="0"/>
              <a:t>In-Person/Virtual/Self-Paced</a:t>
            </a:r>
          </a:p>
          <a:p>
            <a:pPr marL="346373" indent="-346373"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altLang="en-US" sz="2400" dirty="0"/>
              <a:t>WV LTAP staff teach many classes.  </a:t>
            </a:r>
          </a:p>
          <a:p>
            <a:pPr marL="0" lvl="1" indent="346373">
              <a:spcBef>
                <a:spcPts val="1454"/>
              </a:spcBef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altLang="en-US" sz="2400" dirty="0"/>
              <a:t>Typically, minimal or no cost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090282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50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88443"/>
            <a:ext cx="5134708" cy="385103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852397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Road Scholar 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9954" y="553616"/>
            <a:ext cx="7402045" cy="5486400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Asphalt Roads: Common Maintenance Problems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Customer Service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Drainage: The Key to Roads that Last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Equipment Operation and Worker Safety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Flagger Certification (ATSSA)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Risk Management/Tort Liability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Road Safety 365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Working with People/ Successful Supervision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Winter Maintenance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Work Zone Traffic Control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endParaRPr lang="en-US" sz="24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890F15-5941-F551-20B1-8EEB509A98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59" y="4306529"/>
            <a:ext cx="4082995" cy="2431579"/>
          </a:xfrm>
        </p:spPr>
        <p:txBody>
          <a:bodyPr>
            <a:normAutofit/>
          </a:bodyPr>
          <a:lstStyle/>
          <a:p>
            <a:pPr marL="322747" indent="-322747">
              <a:spcBef>
                <a:spcPts val="727"/>
              </a:spcBef>
              <a:buFont typeface="Arial" panose="020B0604020202020204" pitchFamily="34" charset="0"/>
              <a:buChar char="•"/>
            </a:pPr>
            <a:r>
              <a:rPr lang="en-US" altLang="en-US" sz="2400" dirty="0"/>
              <a:t>Geared toward maintenance workers, and supervisors</a:t>
            </a:r>
          </a:p>
          <a:p>
            <a:pPr marL="322747" indent="-322747">
              <a:spcBef>
                <a:spcPts val="727"/>
              </a:spcBef>
              <a:buFont typeface="Arial" panose="020B0604020202020204" pitchFamily="34" charset="0"/>
              <a:buChar char="•"/>
            </a:pPr>
            <a:r>
              <a:rPr lang="en-US" altLang="en-US" sz="2400" dirty="0"/>
              <a:t>Typically, 3-4 hours</a:t>
            </a:r>
          </a:p>
        </p:txBody>
      </p:sp>
    </p:spTree>
    <p:extLst>
      <p:ext uri="{BB962C8B-B14F-4D97-AF65-F5344CB8AC3E}">
        <p14:creationId xmlns:p14="http://schemas.microsoft.com/office/powerpoint/2010/main" val="1471181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361878-FA23-4376-ADB3-1E8DAD3DF7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670CF-B289-A884-2210-8B300897E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852397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Road Scholar II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57C25-4FF6-F788-6258-FEA0373523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9954" y="553616"/>
            <a:ext cx="7402045" cy="5486400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Access Management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Accident Investigation/Reconstruction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Asphalt and Pavements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Common Sense Solutions to Intersection Safety Problems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Effective Business Writing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Grant Writing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Low-Cost Safety Improvements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Pedestrian Safety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US" sz="2400" dirty="0"/>
              <a:t>Roadside Safety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F68B5F-F6D3-2ECA-B9F4-4695AFFA13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4306529"/>
            <a:ext cx="3935512" cy="2431579"/>
          </a:xfrm>
        </p:spPr>
        <p:txBody>
          <a:bodyPr>
            <a:normAutofit/>
          </a:bodyPr>
          <a:lstStyle/>
          <a:p>
            <a:pPr marL="322747" indent="-322747">
              <a:spcBef>
                <a:spcPts val="727"/>
              </a:spcBef>
              <a:buFont typeface="Arial" panose="020B0604020202020204" pitchFamily="34" charset="0"/>
              <a:buChar char="•"/>
            </a:pPr>
            <a:r>
              <a:rPr lang="en-US" altLang="en-US" sz="2400" dirty="0"/>
              <a:t>Geared toward managers, supervisors, technician, planners, and engineers</a:t>
            </a:r>
          </a:p>
          <a:p>
            <a:pPr marL="322747" indent="-322747">
              <a:spcBef>
                <a:spcPts val="727"/>
              </a:spcBef>
              <a:buFont typeface="Arial" panose="020B0604020202020204" pitchFamily="34" charset="0"/>
              <a:buChar char="•"/>
            </a:pPr>
            <a:r>
              <a:rPr lang="en-US" altLang="en-US" sz="2400" dirty="0"/>
              <a:t>Typically, 5-7 hours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113DD09-112C-E2EF-2A35-2D7FB20CADA1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5689" y="936255"/>
            <a:ext cx="5664609" cy="3776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253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08EA4-67F3-C9A9-F64E-3669F3C27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WVLTAP.ORG</a:t>
            </a:r>
            <a:endParaRPr lang="en-US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ABB61C82-6BD7-BFA6-6B30-6FA245BB23B8}"/>
              </a:ext>
            </a:extLst>
          </p:cNvPr>
          <p:cNvSpPr txBox="1">
            <a:spLocks/>
          </p:cNvSpPr>
          <p:nvPr/>
        </p:nvSpPr>
        <p:spPr>
          <a:xfrm>
            <a:off x="393780" y="3509538"/>
            <a:ext cx="2356568" cy="484800"/>
          </a:xfrm>
          <a:prstGeom prst="rect">
            <a:avLst/>
          </a:prstGeom>
          <a:noFill/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400" dirty="0">
                <a:solidFill>
                  <a:sysClr val="windowText" lastClr="000000"/>
                </a:solidFill>
              </a:rPr>
              <a:t>Classes</a:t>
            </a:r>
          </a:p>
        </p:txBody>
      </p:sp>
      <p:sp>
        <p:nvSpPr>
          <p:cNvPr id="5" name="Subtitle 9">
            <a:extLst>
              <a:ext uri="{FF2B5EF4-FFF2-40B4-BE49-F238E27FC236}">
                <a16:creationId xmlns:a16="http://schemas.microsoft.com/office/drawing/2014/main" id="{32807ADE-51E0-765D-88FF-5DA58B11677E}"/>
              </a:ext>
            </a:extLst>
          </p:cNvPr>
          <p:cNvSpPr txBox="1">
            <a:spLocks/>
          </p:cNvSpPr>
          <p:nvPr/>
        </p:nvSpPr>
        <p:spPr>
          <a:xfrm>
            <a:off x="5044168" y="3509538"/>
            <a:ext cx="1789262" cy="484800"/>
          </a:xfrm>
          <a:prstGeom prst="rect">
            <a:avLst/>
          </a:prstGeom>
          <a:noFill/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400" dirty="0">
                <a:solidFill>
                  <a:sysClr val="windowText" lastClr="000000"/>
                </a:solidFill>
              </a:rPr>
              <a:t>Resources</a:t>
            </a:r>
          </a:p>
        </p:txBody>
      </p:sp>
      <p:sp>
        <p:nvSpPr>
          <p:cNvPr id="6" name="Subtitle 10">
            <a:extLst>
              <a:ext uri="{FF2B5EF4-FFF2-40B4-BE49-F238E27FC236}">
                <a16:creationId xmlns:a16="http://schemas.microsoft.com/office/drawing/2014/main" id="{DF647D26-0F50-A118-1A20-F49ACD098177}"/>
              </a:ext>
            </a:extLst>
          </p:cNvPr>
          <p:cNvSpPr txBox="1">
            <a:spLocks/>
          </p:cNvSpPr>
          <p:nvPr/>
        </p:nvSpPr>
        <p:spPr>
          <a:xfrm>
            <a:off x="9926463" y="3509538"/>
            <a:ext cx="1465500" cy="484800"/>
          </a:xfrm>
          <a:prstGeom prst="rect">
            <a:avLst/>
          </a:prstGeom>
          <a:noFill/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400" dirty="0">
                <a:solidFill>
                  <a:sysClr val="windowText" lastClr="000000"/>
                </a:solidFill>
              </a:rPr>
              <a:t>Videos</a:t>
            </a:r>
          </a:p>
        </p:txBody>
      </p:sp>
      <p:sp>
        <p:nvSpPr>
          <p:cNvPr id="7" name="Subtitle 11">
            <a:extLst>
              <a:ext uri="{FF2B5EF4-FFF2-40B4-BE49-F238E27FC236}">
                <a16:creationId xmlns:a16="http://schemas.microsoft.com/office/drawing/2014/main" id="{068A2DB1-E9AC-44AB-B787-551AAB0A41C6}"/>
              </a:ext>
            </a:extLst>
          </p:cNvPr>
          <p:cNvSpPr txBox="1">
            <a:spLocks/>
          </p:cNvSpPr>
          <p:nvPr/>
        </p:nvSpPr>
        <p:spPr>
          <a:xfrm>
            <a:off x="413642" y="5938031"/>
            <a:ext cx="2238290" cy="484800"/>
          </a:xfrm>
          <a:prstGeom prst="rect">
            <a:avLst/>
          </a:prstGeom>
          <a:noFill/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400" dirty="0">
                <a:solidFill>
                  <a:sysClr val="windowText" lastClr="000000"/>
                </a:solidFill>
              </a:rPr>
              <a:t>Tailgate Talks</a:t>
            </a:r>
          </a:p>
        </p:txBody>
      </p:sp>
      <p:sp>
        <p:nvSpPr>
          <p:cNvPr id="8" name="Subtitle 12">
            <a:extLst>
              <a:ext uri="{FF2B5EF4-FFF2-40B4-BE49-F238E27FC236}">
                <a16:creationId xmlns:a16="http://schemas.microsoft.com/office/drawing/2014/main" id="{7F65D3F3-F509-2A04-A729-99272504F721}"/>
              </a:ext>
            </a:extLst>
          </p:cNvPr>
          <p:cNvSpPr txBox="1">
            <a:spLocks/>
          </p:cNvSpPr>
          <p:nvPr/>
        </p:nvSpPr>
        <p:spPr>
          <a:xfrm>
            <a:off x="4772604" y="5938031"/>
            <a:ext cx="2585045" cy="484800"/>
          </a:xfrm>
          <a:prstGeom prst="rect">
            <a:avLst/>
          </a:prstGeom>
          <a:noFill/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400" dirty="0">
                <a:solidFill>
                  <a:sysClr val="windowText" lastClr="000000"/>
                </a:solidFill>
              </a:rPr>
              <a:t>Fact Sheets</a:t>
            </a:r>
          </a:p>
        </p:txBody>
      </p:sp>
      <p:sp>
        <p:nvSpPr>
          <p:cNvPr id="9" name="Subtitle 13">
            <a:extLst>
              <a:ext uri="{FF2B5EF4-FFF2-40B4-BE49-F238E27FC236}">
                <a16:creationId xmlns:a16="http://schemas.microsoft.com/office/drawing/2014/main" id="{6E492CCA-31B0-C3CB-A903-F48D11E78E93}"/>
              </a:ext>
            </a:extLst>
          </p:cNvPr>
          <p:cNvSpPr txBox="1">
            <a:spLocks/>
          </p:cNvSpPr>
          <p:nvPr/>
        </p:nvSpPr>
        <p:spPr>
          <a:xfrm>
            <a:off x="9926463" y="5938031"/>
            <a:ext cx="1465500" cy="484800"/>
          </a:xfrm>
          <a:prstGeom prst="rect">
            <a:avLst/>
          </a:prstGeom>
          <a:noFill/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400" dirty="0">
                <a:solidFill>
                  <a:sysClr val="windowText" lastClr="000000"/>
                </a:solidFill>
              </a:rPr>
              <a:t>More</a:t>
            </a:r>
          </a:p>
        </p:txBody>
      </p:sp>
      <p:pic>
        <p:nvPicPr>
          <p:cNvPr id="10" name="Graphic 9" descr="Classroom with solid fill">
            <a:extLst>
              <a:ext uri="{FF2B5EF4-FFF2-40B4-BE49-F238E27FC236}">
                <a16:creationId xmlns:a16="http://schemas.microsoft.com/office/drawing/2014/main" id="{E6614A94-7216-8783-DE3B-51A2234A459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18387" y="1809609"/>
            <a:ext cx="1828800" cy="1828800"/>
          </a:xfrm>
          <a:prstGeom prst="rect">
            <a:avLst/>
          </a:prstGeom>
        </p:spPr>
      </p:pic>
      <p:pic>
        <p:nvPicPr>
          <p:cNvPr id="11" name="Graphic 10" descr="Books on shelf with solid fill">
            <a:extLst>
              <a:ext uri="{FF2B5EF4-FFF2-40B4-BE49-F238E27FC236}">
                <a16:creationId xmlns:a16="http://schemas.microsoft.com/office/drawing/2014/main" id="{105D729F-4276-E4DE-C488-5F9F1FCAB96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24399" y="1809609"/>
            <a:ext cx="1828800" cy="1828800"/>
          </a:xfrm>
          <a:prstGeom prst="rect">
            <a:avLst/>
          </a:prstGeom>
        </p:spPr>
      </p:pic>
      <p:pic>
        <p:nvPicPr>
          <p:cNvPr id="12" name="Graphic 11" descr="Presentation with media with solid fill">
            <a:extLst>
              <a:ext uri="{FF2B5EF4-FFF2-40B4-BE49-F238E27FC236}">
                <a16:creationId xmlns:a16="http://schemas.microsoft.com/office/drawing/2014/main" id="{F2744FD2-0B24-AD31-D364-769A7E47EB5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744813" y="1766555"/>
            <a:ext cx="1828800" cy="1828800"/>
          </a:xfrm>
          <a:prstGeom prst="rect">
            <a:avLst/>
          </a:prstGeom>
        </p:spPr>
      </p:pic>
      <p:pic>
        <p:nvPicPr>
          <p:cNvPr id="13" name="Graphic 12" descr="Document with solid fill">
            <a:extLst>
              <a:ext uri="{FF2B5EF4-FFF2-40B4-BE49-F238E27FC236}">
                <a16:creationId xmlns:a16="http://schemas.microsoft.com/office/drawing/2014/main" id="{6D5918E1-5632-1B7F-8C7B-4EFB6263277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17218" y="4268156"/>
            <a:ext cx="1828800" cy="1828800"/>
          </a:xfrm>
          <a:prstGeom prst="rect">
            <a:avLst/>
          </a:prstGeom>
        </p:spPr>
      </p:pic>
      <p:pic>
        <p:nvPicPr>
          <p:cNvPr id="14" name="Graphic 13" descr="Construction worker male with solid fill">
            <a:extLst>
              <a:ext uri="{FF2B5EF4-FFF2-40B4-BE49-F238E27FC236}">
                <a16:creationId xmlns:a16="http://schemas.microsoft.com/office/drawing/2014/main" id="{DE67D91E-B6D3-8C7C-290F-9901BFF1B29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57664" y="4268156"/>
            <a:ext cx="1828800" cy="1828800"/>
          </a:xfrm>
          <a:prstGeom prst="rect">
            <a:avLst/>
          </a:prstGeom>
        </p:spPr>
      </p:pic>
      <p:pic>
        <p:nvPicPr>
          <p:cNvPr id="15" name="Graphic 14" descr="Squiggle with solid fill">
            <a:extLst>
              <a:ext uri="{FF2B5EF4-FFF2-40B4-BE49-F238E27FC236}">
                <a16:creationId xmlns:a16="http://schemas.microsoft.com/office/drawing/2014/main" id="{7F62D649-30A3-F60E-FCD1-BCB64FBB3F0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847805" y="4240718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962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146CD8-980A-25AA-FD7C-71324C6B7F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2462-8E93-C8DE-A736-4B2046E63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Panelists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AB030-8B31-E2FF-0D69-86AB48EB1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1011" y="1274166"/>
            <a:ext cx="7542001" cy="1858781"/>
          </a:xfrm>
        </p:spPr>
        <p:txBody>
          <a:bodyPr>
            <a:normAutofit/>
          </a:bodyPr>
          <a:lstStyle/>
          <a:p>
            <a:pPr marL="0" indent="0" fontAlgn="base">
              <a:spcBef>
                <a:spcPts val="0"/>
              </a:spcBef>
              <a:buNone/>
            </a:pPr>
            <a:r>
              <a:rPr lang="en-US" sz="2800" b="1" dirty="0">
                <a:solidFill>
                  <a:schemeClr val="accent1"/>
                </a:solidFill>
              </a:rPr>
              <a:t>Sam Richardson</a:t>
            </a:r>
          </a:p>
          <a:p>
            <a:pPr marL="0" indent="0" fontAlgn="base">
              <a:spcBef>
                <a:spcPts val="0"/>
              </a:spcBef>
              <a:buNone/>
            </a:pPr>
            <a:r>
              <a:rPr lang="en-US" b="1" dirty="0"/>
              <a:t>Bel-O-Mar Regional Council</a:t>
            </a:r>
          </a:p>
          <a:p>
            <a:pPr marL="0" indent="0" fontAlgn="base">
              <a:spcBef>
                <a:spcPts val="0"/>
              </a:spcBef>
              <a:buNone/>
            </a:pPr>
            <a:r>
              <a:rPr lang="en-US" dirty="0"/>
              <a:t>Transportation Planning Director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B2A1486-00A5-9C2D-C81E-27461A62B4DB}"/>
              </a:ext>
            </a:extLst>
          </p:cNvPr>
          <p:cNvSpPr txBox="1">
            <a:spLocks/>
          </p:cNvSpPr>
          <p:nvPr/>
        </p:nvSpPr>
        <p:spPr>
          <a:xfrm>
            <a:off x="3101011" y="3028016"/>
            <a:ext cx="8756205" cy="22934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chemeClr val="accent1"/>
                </a:solidFill>
              </a:rPr>
              <a:t>Matt Mullenax</a:t>
            </a:r>
          </a:p>
          <a:p>
            <a:pPr marL="0" indent="0" fontAlgn="base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b="1" dirty="0"/>
              <a:t>Hagerstown/Eastern Panhandle Metropolitan Planning Organization</a:t>
            </a:r>
          </a:p>
          <a:p>
            <a:pPr marL="0" indent="0" fontAlgn="base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dirty="0"/>
              <a:t>Executive Director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65A6F23-E844-AAF9-BBAE-1881646D3F80}"/>
              </a:ext>
            </a:extLst>
          </p:cNvPr>
          <p:cNvSpPr txBox="1">
            <a:spLocks/>
          </p:cNvSpPr>
          <p:nvPr/>
        </p:nvSpPr>
        <p:spPr>
          <a:xfrm>
            <a:off x="3101011" y="4884797"/>
            <a:ext cx="7092297" cy="18587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3000" b="1" dirty="0">
                <a:solidFill>
                  <a:schemeClr val="accent1"/>
                </a:solidFill>
              </a:rPr>
              <a:t>Ron Eck</a:t>
            </a:r>
          </a:p>
          <a:p>
            <a:pPr marL="0" indent="0" fontAlgn="base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2200" b="1" dirty="0"/>
              <a:t>WV Local Technical Assistance Program</a:t>
            </a:r>
          </a:p>
          <a:p>
            <a:pPr marL="0" indent="0" fontAlgn="base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dirty="0"/>
              <a:t>Director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B9058B6-8AF2-2D71-B81C-2CA649A4E2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648" y="5034697"/>
            <a:ext cx="1830838" cy="109728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6AB7327-5C15-4E32-D554-06DD014F95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106" r="15164"/>
          <a:stretch>
            <a:fillRect/>
          </a:stretch>
        </p:blipFill>
        <p:spPr>
          <a:xfrm>
            <a:off x="612648" y="1573967"/>
            <a:ext cx="2377440" cy="78258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C6390395-1110-34B2-FA28-EBF3CA8578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648" y="3352377"/>
            <a:ext cx="137160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1561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8D7363-C3FD-247F-E05A-5F1F160CC3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8CAAE-3C58-8078-4027-B3E6DA2B32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Why Partner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8B599-0F5E-F07D-5E57-8D134A39DC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5910109" cy="4593828"/>
          </a:xfrm>
        </p:spPr>
        <p:txBody>
          <a:bodyPr/>
          <a:lstStyle/>
          <a:p>
            <a:pPr marL="0" indent="0">
              <a:buNone/>
            </a:pPr>
            <a:r>
              <a:rPr lang="en-US" sz="3200" dirty="0"/>
              <a:t>WV’s local agencies are …</a:t>
            </a:r>
          </a:p>
          <a:p>
            <a:r>
              <a:rPr lang="en-US" sz="2400" dirty="0"/>
              <a:t>Generally small </a:t>
            </a:r>
          </a:p>
          <a:p>
            <a:r>
              <a:rPr lang="en-US" sz="2400" dirty="0"/>
              <a:t>Stretched thin </a:t>
            </a:r>
          </a:p>
          <a:p>
            <a:r>
              <a:rPr lang="en-US" sz="2400" dirty="0"/>
              <a:t>Often lack planning/engineering capacity</a:t>
            </a:r>
          </a:p>
          <a:p>
            <a:r>
              <a:rPr lang="en-US" sz="2400" dirty="0"/>
              <a:t>Deserve help</a:t>
            </a:r>
          </a:p>
          <a:p>
            <a:endParaRPr lang="en-US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B564CA-0E49-B902-E15D-E28D8E34E2BD}"/>
              </a:ext>
            </a:extLst>
          </p:cNvPr>
          <p:cNvGrpSpPr/>
          <p:nvPr/>
        </p:nvGrpSpPr>
        <p:grpSpPr>
          <a:xfrm>
            <a:off x="7346678" y="1120861"/>
            <a:ext cx="3845855" cy="3545924"/>
            <a:chOff x="6387306" y="2140190"/>
            <a:chExt cx="3845855" cy="354592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4D7866C0-9C19-1F09-9810-F59C97F9FDF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22031" y="4147204"/>
              <a:ext cx="1280160" cy="1280160"/>
            </a:xfrm>
            <a:prstGeom prst="rect">
              <a:avLst/>
            </a:prstGeom>
          </p:spPr>
        </p:pic>
        <p:sp>
          <p:nvSpPr>
            <p:cNvPr id="13" name="Flowchart: Connector 12">
              <a:extLst>
                <a:ext uri="{FF2B5EF4-FFF2-40B4-BE49-F238E27FC236}">
                  <a16:creationId xmlns:a16="http://schemas.microsoft.com/office/drawing/2014/main" id="{376E9C85-B854-470A-577F-F906323327DE}"/>
                </a:ext>
              </a:extLst>
            </p:cNvPr>
            <p:cNvSpPr/>
            <p:nvPr/>
          </p:nvSpPr>
          <p:spPr>
            <a:xfrm>
              <a:off x="6387306" y="3341652"/>
              <a:ext cx="2286000" cy="2286000"/>
            </a:xfrm>
            <a:prstGeom prst="flowChartConnector">
              <a:avLst/>
            </a:prstGeom>
            <a:solidFill>
              <a:srgbClr val="00B050">
                <a:alpha val="30196"/>
              </a:srgb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u="sng"/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2CC319AE-5289-F674-407C-7933396162F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49534" y="2320440"/>
              <a:ext cx="1180796" cy="1188720"/>
            </a:xfrm>
            <a:prstGeom prst="rect">
              <a:avLst/>
            </a:prstGeom>
          </p:spPr>
        </p:pic>
        <p:sp>
          <p:nvSpPr>
            <p:cNvPr id="14" name="Flowchart: Connector 13">
              <a:extLst>
                <a:ext uri="{FF2B5EF4-FFF2-40B4-BE49-F238E27FC236}">
                  <a16:creationId xmlns:a16="http://schemas.microsoft.com/office/drawing/2014/main" id="{0A8847F7-B63F-3017-C77A-EE57CF8CCB84}"/>
                </a:ext>
              </a:extLst>
            </p:cNvPr>
            <p:cNvSpPr/>
            <p:nvPr/>
          </p:nvSpPr>
          <p:spPr>
            <a:xfrm>
              <a:off x="7196932" y="2140190"/>
              <a:ext cx="2286000" cy="2286000"/>
            </a:xfrm>
            <a:prstGeom prst="flowChartConnector">
              <a:avLst/>
            </a:prstGeom>
            <a:solidFill>
              <a:srgbClr val="FFFF00">
                <a:alpha val="30196"/>
              </a:srgb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BB792155-4B3A-7F84-F948-B1C54B14C24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733266" y="4484653"/>
              <a:ext cx="1280160" cy="673771"/>
            </a:xfrm>
            <a:prstGeom prst="rect">
              <a:avLst/>
            </a:prstGeom>
          </p:spPr>
        </p:pic>
        <p:sp>
          <p:nvSpPr>
            <p:cNvPr id="15" name="Flowchart: Connector 14">
              <a:extLst>
                <a:ext uri="{FF2B5EF4-FFF2-40B4-BE49-F238E27FC236}">
                  <a16:creationId xmlns:a16="http://schemas.microsoft.com/office/drawing/2014/main" id="{E75D40FC-CF7B-F75A-B86F-998BD3488894}"/>
                </a:ext>
              </a:extLst>
            </p:cNvPr>
            <p:cNvSpPr/>
            <p:nvPr/>
          </p:nvSpPr>
          <p:spPr>
            <a:xfrm>
              <a:off x="7947161" y="3400114"/>
              <a:ext cx="2286000" cy="2286000"/>
            </a:xfrm>
            <a:prstGeom prst="flowChartConnector">
              <a:avLst/>
            </a:prstGeom>
            <a:solidFill>
              <a:srgbClr val="009BB4">
                <a:alpha val="30196"/>
              </a:srgb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579A6D2A-FFE4-FFAF-C113-1879A8CF5029}"/>
              </a:ext>
            </a:extLst>
          </p:cNvPr>
          <p:cNvSpPr/>
          <p:nvPr/>
        </p:nvSpPr>
        <p:spPr>
          <a:xfrm>
            <a:off x="7581403" y="4827994"/>
            <a:ext cx="3396927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dirty="0">
                <a:ln w="0"/>
                <a:solidFill>
                  <a:schemeClr val="accent5"/>
                </a:solidFill>
                <a:effectLst>
                  <a:reflection blurRad="6350" stA="53000" endA="300" endPos="35500" dir="5400000" sy="-90000" algn="bl" rotWithShape="0"/>
                </a:effectLst>
              </a:rPr>
              <a:t>TEAM</a:t>
            </a:r>
            <a:endParaRPr lang="en-US" sz="5400" dirty="0">
              <a:ln w="0"/>
              <a:solidFill>
                <a:schemeClr val="accent5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57847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BA9B3AF-BA65-87EA-7264-A90DFA1B3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3489"/>
            <a:ext cx="10515600" cy="918926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+mn-lt"/>
              </a:rPr>
              <a:t>Cedar Grove—ADA Issues Initially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4F64CCC-B08D-4D1A-B620-A58203EBA7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67321" y="1112415"/>
            <a:ext cx="4007796" cy="534372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EC09CA8-88B0-EFBB-9FF4-04227420AF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6883" y="1112415"/>
            <a:ext cx="4007796" cy="5343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792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A89C6-C35B-1DC0-AE45-0B8CD6F79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91"/>
            <a:ext cx="10515600" cy="977292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+mn-lt"/>
              </a:rPr>
              <a:t>Also Identified Drainage and Pavement Issues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8E35C38-E2F5-2F55-3C9D-96B5658825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2422" y="1447784"/>
            <a:ext cx="6487156" cy="4865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3442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09C1C-9425-CED2-BC13-99916E9FC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3208"/>
            <a:ext cx="10515600" cy="1035658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+mn-lt"/>
              </a:rPr>
              <a:t>Pavement Condition and Drainage (1)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3EBFD7E-F99C-79A7-28E2-4BF6E8F045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95108" y="1825625"/>
            <a:ext cx="580178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3590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F096A-AAC6-AA7B-0117-4C518EAE8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0212"/>
            <a:ext cx="10515600" cy="821649"/>
          </a:xfrm>
        </p:spPr>
        <p:txBody>
          <a:bodyPr/>
          <a:lstStyle/>
          <a:p>
            <a:pPr algn="ctr"/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Pavement Condition and Drainage (2)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72DC97E-8052-197B-D335-8FCD1523C8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62136" y="1359172"/>
            <a:ext cx="6867727" cy="515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7220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79BD1-36CE-B6CD-1FA5-CA1E79F14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91"/>
            <a:ext cx="10515600" cy="977292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+mn-lt"/>
              </a:rPr>
              <a:t>Led to Similar Initiative in Hundred, Wetzel County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06CF4A-1316-9987-3ECB-A13D10A5EC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8204" y="1169683"/>
            <a:ext cx="6955592" cy="5216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37571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D5C24-3E00-1B4B-2F8E-410577364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557" y="231301"/>
            <a:ext cx="10515600" cy="899471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+mn-lt"/>
              </a:rPr>
              <a:t>Marmet—ADA Self-Evaluation/Transition Plan Training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45C5722-C777-81FA-E724-2C85E04CC2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95108" y="1825625"/>
            <a:ext cx="580178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2087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40218-0A16-2D0A-FF7B-E2DB0F3D8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4025"/>
            <a:ext cx="10515600" cy="1094024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+mn-lt"/>
              </a:rPr>
              <a:t>Marmet—Sidewalk Connection to Kroger/Pharmacy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8D34A6F-6B5A-92A9-5661-C627F4CE3F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9701" y="1400783"/>
            <a:ext cx="6562928" cy="4922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995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50804B3-D477-B378-F1F5-8D19291A3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0824"/>
            <a:ext cx="10515600" cy="858129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+mn-lt"/>
              </a:rPr>
              <a:t>Pedestrian Safety and Accessibility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B23E229-5C1F-7811-2528-576E2EA3925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058194"/>
            <a:ext cx="5181600" cy="3886200"/>
          </a:xfrm>
          <a:prstGeom prst="rect">
            <a:avLst/>
          </a:prstGeo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73FC21E6-EFB3-882A-E5D4-11E03FA9EE2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058194"/>
            <a:ext cx="518160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2463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9763541-9D55-3D8A-371C-0256E31F5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02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+mn-lt"/>
              </a:rPr>
              <a:t>ADA/Safety Walkabout, Shepherdstown, May 2023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80355F2-E6C8-5A99-0C98-97759F98BA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5108" y="1825625"/>
            <a:ext cx="580178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8572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B60BEF1-FBB3-244C-23B1-672EB8A0D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66" y="231301"/>
            <a:ext cx="10932268" cy="977292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+mn-lt"/>
              </a:rPr>
              <a:t>WVDOT/FHWA/WVLTAP, ADA for Local Gov’ts, June 2024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5FEF445-3EB0-85A3-8D3A-564BA91E4FF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409" y="1857764"/>
            <a:ext cx="5181600" cy="3886200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9194595-0198-B7DC-B0FC-F6440F557A4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662411" y="2017599"/>
            <a:ext cx="4755374" cy="356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2201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84126-D4B1-B310-79AD-EEE392F1A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7850"/>
            <a:ext cx="10515600" cy="1171845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+mn-lt"/>
              </a:rPr>
              <a:t>ADA Class &amp; Walkabout, S. Charleston, Sept. 2022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8D5BF0-CB07-ADE4-BACD-9DE6D46BA8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9" t="7365" r="4099" b="7471"/>
          <a:stretch>
            <a:fillRect/>
          </a:stretch>
        </p:blipFill>
        <p:spPr>
          <a:xfrm>
            <a:off x="196233" y="1517515"/>
            <a:ext cx="6106736" cy="305448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2BA6AC6-E1F5-7D2F-34E9-4F2AC9FEAB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1" t="5382" r="4852" b="8503"/>
          <a:stretch>
            <a:fillRect/>
          </a:stretch>
        </p:blipFill>
        <p:spPr>
          <a:xfrm>
            <a:off x="6634265" y="2776741"/>
            <a:ext cx="5205920" cy="3813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209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13825-F616-05FA-EE2C-2085B224B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948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+mn-lt"/>
              </a:rPr>
              <a:t>Traffic Calming Workshop, Charleston, Spring 2024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4DC2B3A-AA81-F00C-9E0E-A87F501B56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315" t="8534" r="2883" b="9902"/>
          <a:stretch>
            <a:fillRect/>
          </a:stretch>
        </p:blipFill>
        <p:spPr>
          <a:xfrm>
            <a:off x="1186774" y="2626468"/>
            <a:ext cx="9863847" cy="2704289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45744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8C7C0-3538-09DB-CD0E-3FE2A828E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472BCF3-A35A-3428-5D2E-EE5F7933DE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95" y="1405646"/>
            <a:ext cx="11579809" cy="404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4817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AFE6D8-FB11-A1CD-5AF1-E6A1BC164D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60E4A-A556-1AD3-4BD4-BFD291C06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185" y="210926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Contacts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27F78-F3B8-FF71-3D1F-BE7C6EF85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1011" y="1168235"/>
            <a:ext cx="7542001" cy="1858781"/>
          </a:xfrm>
        </p:spPr>
        <p:txBody>
          <a:bodyPr>
            <a:normAutofit/>
          </a:bodyPr>
          <a:lstStyle/>
          <a:p>
            <a:pPr marL="0" indent="0" fontAlgn="base">
              <a:spcBef>
                <a:spcPts val="0"/>
              </a:spcBef>
              <a:buNone/>
            </a:pPr>
            <a:r>
              <a:rPr lang="en-US" sz="2800" b="1" dirty="0">
                <a:solidFill>
                  <a:schemeClr val="accent1"/>
                </a:solidFill>
              </a:rPr>
              <a:t>Sam Richardson</a:t>
            </a:r>
          </a:p>
          <a:p>
            <a:pPr marL="0" indent="0" fontAlgn="base">
              <a:spcBef>
                <a:spcPts val="0"/>
              </a:spcBef>
              <a:buNone/>
            </a:pPr>
            <a:r>
              <a:rPr lang="en-US" b="1" dirty="0"/>
              <a:t>Bel-O-Mar Regional Council</a:t>
            </a:r>
          </a:p>
          <a:p>
            <a:pPr marL="0" indent="0" fontAlgn="base">
              <a:spcBef>
                <a:spcPts val="0"/>
              </a:spcBef>
              <a:buNone/>
            </a:pPr>
            <a:r>
              <a:rPr lang="en-US" dirty="0"/>
              <a:t>Transportation Planning Director</a:t>
            </a:r>
          </a:p>
          <a:p>
            <a:pPr marL="0" indent="0" fontAlgn="base">
              <a:spcBef>
                <a:spcPts val="0"/>
              </a:spcBef>
              <a:buNone/>
            </a:pPr>
            <a:r>
              <a:rPr lang="en-US" dirty="0">
                <a:solidFill>
                  <a:srgbClr val="002060"/>
                </a:solidFill>
              </a:rPr>
              <a:t>srichardson@belomar.org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25AA492-265E-AEB0-7C4F-FABB741645E7}"/>
              </a:ext>
            </a:extLst>
          </p:cNvPr>
          <p:cNvSpPr txBox="1">
            <a:spLocks/>
          </p:cNvSpPr>
          <p:nvPr/>
        </p:nvSpPr>
        <p:spPr>
          <a:xfrm>
            <a:off x="3101011" y="2878966"/>
            <a:ext cx="8756205" cy="22934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chemeClr val="accent1"/>
                </a:solidFill>
              </a:rPr>
              <a:t>Matt Mullenax</a:t>
            </a:r>
          </a:p>
          <a:p>
            <a:pPr marL="0" indent="0" fontAlgn="base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2800" b="1" dirty="0"/>
              <a:t>Hagerstown/Eastern Panhandle MPO</a:t>
            </a:r>
          </a:p>
          <a:p>
            <a:pPr marL="0" indent="0" fontAlgn="base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2800" dirty="0"/>
              <a:t>Executive Director</a:t>
            </a:r>
          </a:p>
          <a:p>
            <a:pPr marL="0" indent="0" fontAlgn="base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2800" dirty="0">
                <a:solidFill>
                  <a:srgbClr val="002060"/>
                </a:solidFill>
              </a:rPr>
              <a:t>mmullenax@hepmpo.net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1947968-A123-3A0C-C6B8-5A0BF629C5E8}"/>
              </a:ext>
            </a:extLst>
          </p:cNvPr>
          <p:cNvSpPr txBox="1">
            <a:spLocks/>
          </p:cNvSpPr>
          <p:nvPr/>
        </p:nvSpPr>
        <p:spPr>
          <a:xfrm>
            <a:off x="3101011" y="4845887"/>
            <a:ext cx="7092297" cy="185878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3000" b="1" dirty="0">
                <a:solidFill>
                  <a:schemeClr val="accent1"/>
                </a:solidFill>
              </a:rPr>
              <a:t>Ron Eck</a:t>
            </a:r>
          </a:p>
          <a:p>
            <a:pPr marL="0" indent="0" fontAlgn="base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2800" b="1" dirty="0"/>
              <a:t>WV Local Technical Assistance Program</a:t>
            </a:r>
          </a:p>
          <a:p>
            <a:pPr marL="0" indent="0" fontAlgn="base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2800" dirty="0"/>
              <a:t>Director</a:t>
            </a:r>
          </a:p>
          <a:p>
            <a:pPr marL="0" indent="0" fontAlgn="base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2800" dirty="0">
                <a:solidFill>
                  <a:srgbClr val="002060"/>
                </a:solidFill>
              </a:rPr>
              <a:t>Ronald.Eck@mail.wvu.edu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212712A-F728-4557-AFA8-93A178648E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648" y="5034697"/>
            <a:ext cx="1830838" cy="109728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5EAB64E-5F30-365B-6FBF-FFE26AB3F2E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106" r="15164"/>
          <a:stretch>
            <a:fillRect/>
          </a:stretch>
        </p:blipFill>
        <p:spPr>
          <a:xfrm>
            <a:off x="612648" y="1573967"/>
            <a:ext cx="2377440" cy="78258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CBC875FC-6B62-E0E3-361D-5A3F8EE518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648" y="3352377"/>
            <a:ext cx="137160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4397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E6E09C81191E49A24A2DD90313FF04" ma:contentTypeVersion="19" ma:contentTypeDescription="Create a new document." ma:contentTypeScope="" ma:versionID="d504370bc704e48c2f964429d487452d">
  <xsd:schema xmlns:xsd="http://www.w3.org/2001/XMLSchema" xmlns:xs="http://www.w3.org/2001/XMLSchema" xmlns:p="http://schemas.microsoft.com/office/2006/metadata/properties" xmlns:ns2="ba9775cd-2e03-4150-b92b-34cdf0fa42a6" xmlns:ns3="1071d9ae-834a-4061-b625-d1a84b1b9f42" targetNamespace="http://schemas.microsoft.com/office/2006/metadata/properties" ma:root="true" ma:fieldsID="4ba39663370996c71c956ecd4adeb809" ns2:_="" ns3:_="">
    <xsd:import namespace="ba9775cd-2e03-4150-b92b-34cdf0fa42a6"/>
    <xsd:import namespace="1071d9ae-834a-4061-b625-d1a84b1b9f4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9775cd-2e03-4150-b92b-34cdf0fa42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2" nillable="true" ma:displayName="Length (seconds)" ma:internalName="MediaLengthInSeconds" ma:readOnly="true">
      <xsd:simpleType>
        <xsd:restriction base="dms:Unknown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0000000-0000-0000-0000-000000000000" ma:termSetId="00000000-0000-0000-0000-00000000000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71d9ae-834a-4061-b625-d1a84b1b9f42" elementFormDefault="qualified">
    <xsd:import namespace="http://schemas.microsoft.com/office/2006/documentManagement/types"/>
    <xsd:import namespace="http://schemas.microsoft.com/office/infopath/2007/PartnerControls"/>
    <xsd:element name="TaxCatchAll" ma:index="20" nillable="true" ma:displayName="Taxonomy Catch All Column" ma:hidden="true" ma:list="{41b58611-fc72-4b02-8866-100e0e56e8a6}" ma:internalName="TaxCatchAll" ma:showField="CatchAllData" ma:web="1071d9ae-834a-4061-b625-d1a84b1b9f4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071d9ae-834a-4061-b625-d1a84b1b9f42" xsi:nil="true"/>
    <lcf76f155ced4ddcb4097134ff3c332f xmlns="ba9775cd-2e03-4150-b92b-34cdf0fa42a6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352C36BC-BADF-4B59-901B-DC62DDA4D004}"/>
</file>

<file path=customXml/itemProps2.xml><?xml version="1.0" encoding="utf-8"?>
<ds:datastoreItem xmlns:ds="http://schemas.openxmlformats.org/officeDocument/2006/customXml" ds:itemID="{7D40DE4D-3845-40A7-8290-EB1EBBC61D56}"/>
</file>

<file path=customXml/itemProps3.xml><?xml version="1.0" encoding="utf-8"?>
<ds:datastoreItem xmlns:ds="http://schemas.openxmlformats.org/officeDocument/2006/customXml" ds:itemID="{E53AA523-6273-4789-9C33-430E1661F8FD}"/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441</Words>
  <Application>Microsoft Office PowerPoint</Application>
  <PresentationFormat>Widescreen</PresentationFormat>
  <Paragraphs>92</Paragraphs>
  <Slides>22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Calibri Light</vt:lpstr>
      <vt:lpstr>Wingdings</vt:lpstr>
      <vt:lpstr>Office Theme</vt:lpstr>
      <vt:lpstr>WV LTAP / MPO Panel:</vt:lpstr>
      <vt:lpstr>What is WV LTAP?</vt:lpstr>
      <vt:lpstr>WV LTAP Training</vt:lpstr>
      <vt:lpstr>Road Scholar I</vt:lpstr>
      <vt:lpstr>Road Scholar II</vt:lpstr>
      <vt:lpstr>WVLTAP.ORG</vt:lpstr>
      <vt:lpstr>Panelists</vt:lpstr>
      <vt:lpstr>Why Partner</vt:lpstr>
      <vt:lpstr>Cedar Grove—ADA Issues Initially</vt:lpstr>
      <vt:lpstr>Also Identified Drainage and Pavement Issues</vt:lpstr>
      <vt:lpstr>Pavement Condition and Drainage (1)</vt:lpstr>
      <vt:lpstr>Pavement Condition and Drainage (2)</vt:lpstr>
      <vt:lpstr>Led to Similar Initiative in Hundred, Wetzel County</vt:lpstr>
      <vt:lpstr>Marmet—ADA Self-Evaluation/Transition Plan Training</vt:lpstr>
      <vt:lpstr>Marmet—Sidewalk Connection to Kroger/Pharmacy</vt:lpstr>
      <vt:lpstr>Pedestrian Safety and Accessibility</vt:lpstr>
      <vt:lpstr>ADA/Safety Walkabout, Shepherdstown, May 2023</vt:lpstr>
      <vt:lpstr>WVDOT/FHWA/WVLTAP, ADA for Local Gov’ts, June 2024</vt:lpstr>
      <vt:lpstr>ADA Class &amp; Walkabout, S. Charleston, Sept. 2022</vt:lpstr>
      <vt:lpstr>Traffic Calming Workshop, Charleston, Spring 2024</vt:lpstr>
      <vt:lpstr>PowerPoint Presentation</vt:lpstr>
      <vt:lpstr>Contacts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Ronald Eck</dc:creator>
  <cp:lastModifiedBy>Ronald Eck</cp:lastModifiedBy>
  <cp:revision>5</cp:revision>
  <dcterms:created xsi:type="dcterms:W3CDTF">2026-05-26T15:29:30Z</dcterms:created>
  <dcterms:modified xsi:type="dcterms:W3CDTF">2026-06-01T16:18:12Z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0x01010096E6E09C81191E49A24A2DD90313FF04</vt:lpwstr>
  </property>
</Properties>
</file>