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1A_C9F805B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6"/>
    <p:sldMasterId id="2147484007" r:id="rId17"/>
    <p:sldMasterId id="2147484043" r:id="rId18"/>
    <p:sldMasterId id="2147484072" r:id="rId19"/>
  </p:sldMasterIdLst>
  <p:notesMasterIdLst>
    <p:notesMasterId r:id="rId38"/>
  </p:notesMasterIdLst>
  <p:handoutMasterIdLst>
    <p:handoutMasterId r:id="rId39"/>
  </p:handoutMasterIdLst>
  <p:sldIdLst>
    <p:sldId id="259" r:id="rId20"/>
    <p:sldId id="478" r:id="rId21"/>
    <p:sldId id="491" r:id="rId22"/>
    <p:sldId id="532" r:id="rId23"/>
    <p:sldId id="479" r:id="rId24"/>
    <p:sldId id="533" r:id="rId25"/>
    <p:sldId id="480" r:id="rId26"/>
    <p:sldId id="536" r:id="rId27"/>
    <p:sldId id="538" r:id="rId28"/>
    <p:sldId id="542" r:id="rId29"/>
    <p:sldId id="543" r:id="rId30"/>
    <p:sldId id="540" r:id="rId31"/>
    <p:sldId id="468" r:id="rId32"/>
    <p:sldId id="531" r:id="rId33"/>
    <p:sldId id="501" r:id="rId34"/>
    <p:sldId id="541" r:id="rId35"/>
    <p:sldId id="539" r:id="rId36"/>
    <p:sldId id="535" r:id="rId37"/>
  </p:sldIdLst>
  <p:sldSz cx="12188825" cy="6858000"/>
  <p:notesSz cx="7010400" cy="120396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792"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F86E83-AEB2-784F-585C-0EF43E817A5B}" name="Neil Mastin" initials="NM" userId="S::neil.mastin@mottmac.com::4ffb9800-f939-4dd2-b33b-e8e7c397e79e" providerId="AD"/>
  <p188:author id="{FBE683BB-2D98-C1D3-8694-23B310108F02}" name="Ellen Whitley" initials="EW" userId="S::Ellen.Whitley@mottmac.com::4e440c53-49db-442b-b61c-555cbcc0f790" providerId="AD"/>
  <p188:author id="{9D41ADDF-D940-12B7-2776-364C98CC0FDC}" name="Larissa Blankenship" initials="LB" userId="S::Larissa.Blankenship@mottmac.com::db1d1d51-c0a7-485d-8b71-5d7b1b1a8c6a" providerId="AD"/>
  <p188:author id="{245800FD-AFCA-C621-772C-F0C6D7446068}" name="Justin Robinson" initials="JR" userId="S::Justin.Robinson@mottmac.com::5a090117-e134-409d-8d47-59f5260ebd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ttfield, Anne A" initials="BAA" lastIdx="6" clrIdx="0">
    <p:extLst>
      <p:ext uri="{19B8F6BF-5375-455C-9EA6-DF929625EA0E}">
        <p15:presenceInfo xmlns:p15="http://schemas.microsoft.com/office/powerpoint/2012/main" userId="S-1-5-21-484763869-2147084303-725345543-10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4080A9"/>
    <a:srgbClr val="CCD2D8"/>
    <a:srgbClr val="97AABF"/>
    <a:srgbClr val="EDEBE6"/>
    <a:srgbClr val="A4B3C4"/>
    <a:srgbClr val="96AFCD"/>
    <a:srgbClr val="96A6CD"/>
    <a:srgbClr val="9FCDFF"/>
    <a:srgbClr val="CC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C7DD1-BA4D-4E60-869E-EF2446F7797E}" v="5" dt="2026-06-03T14:26:13.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47" autoAdjust="0"/>
  </p:normalViewPr>
  <p:slideViewPr>
    <p:cSldViewPr snapToGrid="0">
      <p:cViewPr varScale="1">
        <p:scale>
          <a:sx n="53" d="100"/>
          <a:sy n="53" d="100"/>
        </p:scale>
        <p:origin x="1810" y="4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792"/>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3.xml"/><Relationship Id="rId26" Type="http://schemas.openxmlformats.org/officeDocument/2006/relationships/slide" Target="slides/slide7.xml"/><Relationship Id="rId39" Type="http://schemas.openxmlformats.org/officeDocument/2006/relationships/handoutMaster" Target="handoutMasters/handout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10.xml"/><Relationship Id="rId20" Type="http://schemas.openxmlformats.org/officeDocument/2006/relationships/slide" Target="slides/slide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slideMaster" Target="slideMasters/slideMaster4.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 Id="rId12" Type="http://schemas.openxmlformats.org/officeDocument/2006/relationships/customXml" Target="../customXml/item12.xml"/><Relationship Id="rId17" Type="http://schemas.openxmlformats.org/officeDocument/2006/relationships/slideMaster" Target="slideMasters/slideMaster2.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notesMaster" Target="notesMasters/notesMaster1.xml"/><Relationship Id="rId46" Type="http://schemas.microsoft.com/office/2018/10/relationships/authors" Target="authors.xml"/></Relationships>
</file>

<file path=ppt/comments/modernComment_21A_C9F805BC.xml><?xml version="1.0" encoding="utf-8"?>
<p188:cmLst xmlns:a="http://schemas.openxmlformats.org/drawingml/2006/main" xmlns:r="http://schemas.openxmlformats.org/officeDocument/2006/relationships" xmlns:p188="http://schemas.microsoft.com/office/powerpoint/2018/8/main">
  <p188:cm id="{1C9504CD-8DF5-4522-849C-4BD11A60A2BF}" authorId="{9D41ADDF-D940-12B7-2776-364C98CC0FDC}" created="2026-02-05T14:14:47.762">
    <ac:deMkLst xmlns:ac="http://schemas.microsoft.com/office/drawing/2013/main/command">
      <pc:docMk xmlns:pc="http://schemas.microsoft.com/office/powerpoint/2013/main/command"/>
      <pc:sldMk xmlns:pc="http://schemas.microsoft.com/office/powerpoint/2013/main/command" cId="3388474812" sldId="538"/>
      <ac:picMk id="6" creationId="{31ECEA50-2EA4-AA82-F8C7-7D1321CCCC65}"/>
    </ac:deMkLst>
    <p188:txBody>
      <a:bodyPr/>
      <a:lstStyle/>
      <a:p>
        <a:r>
          <a:rPr lang="en-US"/>
          <a:t>Placeholder pic, replace once IT has updated the site</a:t>
        </a:r>
      </a:p>
    </p188:txBody>
  </p188:cm>
</p188: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933B6-9E40-470E-AF90-DACD145CCA9B}" type="doc">
      <dgm:prSet loTypeId="urn:microsoft.com/office/officeart/2005/8/layout/process5" loCatId="process" qsTypeId="urn:microsoft.com/office/officeart/2005/8/quickstyle/simple1" qsCatId="simple" csTypeId="urn:microsoft.com/office/officeart/2005/8/colors/accent6_4" csCatId="accent6" phldr="1"/>
      <dgm:spPr/>
      <dgm:t>
        <a:bodyPr/>
        <a:lstStyle/>
        <a:p>
          <a:endParaRPr lang="en-US"/>
        </a:p>
      </dgm:t>
    </dgm:pt>
    <dgm:pt modelId="{60B14043-80A0-4FE2-AD20-DF97AD31BE8E}">
      <dgm:prSet/>
      <dgm:spPr/>
      <dgm:t>
        <a:bodyPr/>
        <a:lstStyle/>
        <a:p>
          <a:r>
            <a:rPr lang="en-US" sz="1800" b="1" dirty="0"/>
            <a:t>Research Problem Statements</a:t>
          </a:r>
        </a:p>
      </dgm:t>
    </dgm:pt>
    <dgm:pt modelId="{94C4B3A8-097D-4B73-B727-0B73887753F1}" type="parTrans" cxnId="{925D8A6A-FAAB-4A56-B5B9-C27780418DD7}">
      <dgm:prSet/>
      <dgm:spPr/>
      <dgm:t>
        <a:bodyPr/>
        <a:lstStyle/>
        <a:p>
          <a:endParaRPr lang="en-US"/>
        </a:p>
      </dgm:t>
    </dgm:pt>
    <dgm:pt modelId="{59E95A9C-1457-46D8-BBFA-6AB7EF071471}" type="sibTrans" cxnId="{925D8A6A-FAAB-4A56-B5B9-C27780418DD7}">
      <dgm:prSet/>
      <dgm:spPr/>
      <dgm:t>
        <a:bodyPr/>
        <a:lstStyle/>
        <a:p>
          <a:endParaRPr lang="en-US"/>
        </a:p>
      </dgm:t>
    </dgm:pt>
    <dgm:pt modelId="{C46F70AB-B164-4FB5-9611-AB6319879BF0}">
      <dgm:prSet/>
      <dgm:spPr/>
      <dgm:t>
        <a:bodyPr/>
        <a:lstStyle/>
        <a:p>
          <a:r>
            <a:rPr lang="en-US" sz="1800" b="1" dirty="0"/>
            <a:t>Problem Statement Review</a:t>
          </a:r>
          <a:endParaRPr lang="en-US" sz="1800" dirty="0"/>
        </a:p>
      </dgm:t>
    </dgm:pt>
    <dgm:pt modelId="{AFEBAE85-3428-4E94-9913-B63813D56FA6}" type="parTrans" cxnId="{CEA66837-C700-485B-895C-55127F215663}">
      <dgm:prSet/>
      <dgm:spPr/>
      <dgm:t>
        <a:bodyPr/>
        <a:lstStyle/>
        <a:p>
          <a:endParaRPr lang="en-US"/>
        </a:p>
      </dgm:t>
    </dgm:pt>
    <dgm:pt modelId="{226C3CEB-C637-4669-9C1D-5E4AAF074466}" type="sibTrans" cxnId="{CEA66837-C700-485B-895C-55127F215663}">
      <dgm:prSet/>
      <dgm:spPr/>
      <dgm:t>
        <a:bodyPr/>
        <a:lstStyle/>
        <a:p>
          <a:endParaRPr lang="en-US"/>
        </a:p>
      </dgm:t>
    </dgm:pt>
    <dgm:pt modelId="{F863C928-9F06-4F38-A333-523835A8415B}">
      <dgm:prSet/>
      <dgm:spPr/>
      <dgm:t>
        <a:bodyPr/>
        <a:lstStyle/>
        <a:p>
          <a:r>
            <a:rPr lang="en-US" sz="1800" b="1" dirty="0"/>
            <a:t>Proposal Solicitation</a:t>
          </a:r>
        </a:p>
      </dgm:t>
    </dgm:pt>
    <dgm:pt modelId="{C3EEFF92-3FD1-404E-A75A-82140C175C16}" type="parTrans" cxnId="{4B5D6608-6767-4E9D-851B-561ADD7C72D5}">
      <dgm:prSet/>
      <dgm:spPr/>
      <dgm:t>
        <a:bodyPr/>
        <a:lstStyle/>
        <a:p>
          <a:endParaRPr lang="en-US"/>
        </a:p>
      </dgm:t>
    </dgm:pt>
    <dgm:pt modelId="{63E639C4-39C3-4791-BC34-923058BE296C}" type="sibTrans" cxnId="{4B5D6608-6767-4E9D-851B-561ADD7C72D5}">
      <dgm:prSet/>
      <dgm:spPr/>
      <dgm:t>
        <a:bodyPr/>
        <a:lstStyle/>
        <a:p>
          <a:endParaRPr lang="en-US"/>
        </a:p>
      </dgm:t>
    </dgm:pt>
    <dgm:pt modelId="{BE5D6BD0-FF6E-46E2-8206-37E99988A052}">
      <dgm:prSet/>
      <dgm:spPr>
        <a:solidFill>
          <a:srgbClr val="A4B3C4"/>
        </a:solidFill>
      </dgm:spPr>
      <dgm:t>
        <a:bodyPr/>
        <a:lstStyle/>
        <a:p>
          <a:r>
            <a:rPr lang="en-US" sz="1800" b="1" dirty="0"/>
            <a:t>Technical Committee Review</a:t>
          </a:r>
        </a:p>
      </dgm:t>
    </dgm:pt>
    <dgm:pt modelId="{6251F450-D92B-4286-8370-6F4977ACA517}" type="parTrans" cxnId="{106B7E2C-C489-41FD-901C-6BD64B23A3C7}">
      <dgm:prSet/>
      <dgm:spPr/>
      <dgm:t>
        <a:bodyPr/>
        <a:lstStyle/>
        <a:p>
          <a:endParaRPr lang="en-US"/>
        </a:p>
      </dgm:t>
    </dgm:pt>
    <dgm:pt modelId="{FDD5019A-AAE4-436C-A0A1-E115A1190473}" type="sibTrans" cxnId="{106B7E2C-C489-41FD-901C-6BD64B23A3C7}">
      <dgm:prSet/>
      <dgm:spPr/>
      <dgm:t>
        <a:bodyPr/>
        <a:lstStyle/>
        <a:p>
          <a:endParaRPr lang="en-US"/>
        </a:p>
      </dgm:t>
    </dgm:pt>
    <dgm:pt modelId="{FFD17363-55AE-48DA-AF21-A3A8424AA056}">
      <dgm:prSet/>
      <dgm:spPr/>
      <dgm:t>
        <a:bodyPr/>
        <a:lstStyle/>
        <a:p>
          <a:r>
            <a:rPr lang="en-US" sz="1800" b="1" dirty="0"/>
            <a:t>Project Decisions and Notification</a:t>
          </a:r>
          <a:endParaRPr lang="en-US" sz="1800" dirty="0"/>
        </a:p>
      </dgm:t>
    </dgm:pt>
    <dgm:pt modelId="{56B30DBE-79AE-4375-8DCA-8EB074633BA5}" type="parTrans" cxnId="{64F36A14-A6D4-47DD-A075-E37394E3089B}">
      <dgm:prSet/>
      <dgm:spPr/>
      <dgm:t>
        <a:bodyPr/>
        <a:lstStyle/>
        <a:p>
          <a:endParaRPr lang="en-US"/>
        </a:p>
      </dgm:t>
    </dgm:pt>
    <dgm:pt modelId="{42529890-0904-4BD3-9BF1-448FBCDD13A2}" type="sibTrans" cxnId="{64F36A14-A6D4-47DD-A075-E37394E3089B}">
      <dgm:prSet/>
      <dgm:spPr/>
      <dgm:t>
        <a:bodyPr/>
        <a:lstStyle/>
        <a:p>
          <a:endParaRPr lang="en-US"/>
        </a:p>
      </dgm:t>
    </dgm:pt>
    <dgm:pt modelId="{7E81604C-D390-4D67-898F-09F4052FA8AC}">
      <dgm:prSet/>
      <dgm:spPr/>
      <dgm:t>
        <a:bodyPr/>
        <a:lstStyle/>
        <a:p>
          <a:r>
            <a:rPr lang="en-US" sz="1800" b="1"/>
            <a:t>Project Start</a:t>
          </a:r>
          <a:endParaRPr lang="en-US" sz="1800"/>
        </a:p>
      </dgm:t>
    </dgm:pt>
    <dgm:pt modelId="{09215907-C0EB-40B6-A878-9B0E444BADE9}" type="parTrans" cxnId="{9C7584AC-5E21-4AD4-B479-B22E48B637FC}">
      <dgm:prSet/>
      <dgm:spPr/>
      <dgm:t>
        <a:bodyPr/>
        <a:lstStyle/>
        <a:p>
          <a:endParaRPr lang="en-US"/>
        </a:p>
      </dgm:t>
    </dgm:pt>
    <dgm:pt modelId="{F39794D0-F3CD-4290-AA29-198BCB3FD5FF}" type="sibTrans" cxnId="{9C7584AC-5E21-4AD4-B479-B22E48B637FC}">
      <dgm:prSet/>
      <dgm:spPr/>
      <dgm:t>
        <a:bodyPr/>
        <a:lstStyle/>
        <a:p>
          <a:endParaRPr lang="en-US"/>
        </a:p>
      </dgm:t>
    </dgm:pt>
    <dgm:pt modelId="{6BF2C688-1484-4CA6-9CCA-379FCF374F4B}">
      <dgm:prSet custT="1"/>
      <dgm:spPr/>
      <dgm:t>
        <a:bodyPr/>
        <a:lstStyle/>
        <a:p>
          <a:r>
            <a:rPr lang="en-US" sz="1600" dirty="0"/>
            <a:t>April – May</a:t>
          </a:r>
        </a:p>
      </dgm:t>
    </dgm:pt>
    <dgm:pt modelId="{A707DFA2-CB6A-44F2-9F72-D5D7148E41E0}" type="parTrans" cxnId="{022052D6-E38B-4D90-9555-5D741443AAD5}">
      <dgm:prSet/>
      <dgm:spPr/>
      <dgm:t>
        <a:bodyPr/>
        <a:lstStyle/>
        <a:p>
          <a:endParaRPr lang="en-US"/>
        </a:p>
      </dgm:t>
    </dgm:pt>
    <dgm:pt modelId="{88974C02-6BD2-49D9-916E-4DF557950323}" type="sibTrans" cxnId="{022052D6-E38B-4D90-9555-5D741443AAD5}">
      <dgm:prSet/>
      <dgm:spPr/>
      <dgm:t>
        <a:bodyPr/>
        <a:lstStyle/>
        <a:p>
          <a:endParaRPr lang="en-US"/>
        </a:p>
      </dgm:t>
    </dgm:pt>
    <dgm:pt modelId="{E78F2EC1-A01F-4B68-8A0A-3038FC8A0FC2}">
      <dgm:prSet custT="1"/>
      <dgm:spPr/>
      <dgm:t>
        <a:bodyPr/>
        <a:lstStyle/>
        <a:p>
          <a:r>
            <a:rPr lang="en-US" sz="1600" dirty="0"/>
            <a:t>June - July</a:t>
          </a:r>
        </a:p>
      </dgm:t>
    </dgm:pt>
    <dgm:pt modelId="{43DF9517-A762-4700-85F2-6AF02AE14967}" type="parTrans" cxnId="{AD14B1AD-DC64-4CEE-8964-51AC124585B8}">
      <dgm:prSet/>
      <dgm:spPr/>
      <dgm:t>
        <a:bodyPr/>
        <a:lstStyle/>
        <a:p>
          <a:endParaRPr lang="en-US"/>
        </a:p>
      </dgm:t>
    </dgm:pt>
    <dgm:pt modelId="{FE6730FD-4E42-41CE-89FF-9078EE9B86A6}" type="sibTrans" cxnId="{AD14B1AD-DC64-4CEE-8964-51AC124585B8}">
      <dgm:prSet/>
      <dgm:spPr/>
      <dgm:t>
        <a:bodyPr/>
        <a:lstStyle/>
        <a:p>
          <a:endParaRPr lang="en-US"/>
        </a:p>
      </dgm:t>
    </dgm:pt>
    <dgm:pt modelId="{9DFBB0C8-89FE-44E9-AFB3-E566D09DC10D}">
      <dgm:prSet custT="1"/>
      <dgm:spPr/>
      <dgm:t>
        <a:bodyPr/>
        <a:lstStyle/>
        <a:p>
          <a:r>
            <a:rPr lang="en-US" sz="1600" dirty="0"/>
            <a:t>August - September</a:t>
          </a:r>
        </a:p>
      </dgm:t>
    </dgm:pt>
    <dgm:pt modelId="{36EC0183-AC11-4A97-9EAC-81A24B1FDD9D}" type="parTrans" cxnId="{70C19AF5-41C6-480C-B002-F4F8C9339069}">
      <dgm:prSet/>
      <dgm:spPr/>
      <dgm:t>
        <a:bodyPr/>
        <a:lstStyle/>
        <a:p>
          <a:endParaRPr lang="en-US"/>
        </a:p>
      </dgm:t>
    </dgm:pt>
    <dgm:pt modelId="{5DA92998-44C1-47E1-9589-03863E65BACD}" type="sibTrans" cxnId="{70C19AF5-41C6-480C-B002-F4F8C9339069}">
      <dgm:prSet/>
      <dgm:spPr/>
      <dgm:t>
        <a:bodyPr/>
        <a:lstStyle/>
        <a:p>
          <a:endParaRPr lang="en-US"/>
        </a:p>
      </dgm:t>
    </dgm:pt>
    <dgm:pt modelId="{A43B4DBE-F05C-4166-8144-1A63F2A8FC17}">
      <dgm:prSet custT="1"/>
      <dgm:spPr>
        <a:solidFill>
          <a:srgbClr val="A4B3C4"/>
        </a:solidFill>
      </dgm:spPr>
      <dgm:t>
        <a:bodyPr/>
        <a:lstStyle/>
        <a:p>
          <a:r>
            <a:rPr lang="en-US" sz="1600" dirty="0"/>
            <a:t>October – November</a:t>
          </a:r>
        </a:p>
      </dgm:t>
    </dgm:pt>
    <dgm:pt modelId="{011A2376-90F3-497C-992A-E3BD0790D7F9}" type="parTrans" cxnId="{91423685-5E94-4143-B656-41E6740B6032}">
      <dgm:prSet/>
      <dgm:spPr/>
      <dgm:t>
        <a:bodyPr/>
        <a:lstStyle/>
        <a:p>
          <a:endParaRPr lang="en-US"/>
        </a:p>
      </dgm:t>
    </dgm:pt>
    <dgm:pt modelId="{910401AC-10D6-4FE8-84A3-8CC27CD60351}" type="sibTrans" cxnId="{91423685-5E94-4143-B656-41E6740B6032}">
      <dgm:prSet/>
      <dgm:spPr/>
      <dgm:t>
        <a:bodyPr/>
        <a:lstStyle/>
        <a:p>
          <a:endParaRPr lang="en-US"/>
        </a:p>
      </dgm:t>
    </dgm:pt>
    <dgm:pt modelId="{9ECB8900-3815-4AB5-A029-1738F5103478}">
      <dgm:prSet custT="1"/>
      <dgm:spPr/>
      <dgm:t>
        <a:bodyPr/>
        <a:lstStyle/>
        <a:p>
          <a:r>
            <a:rPr lang="en-US" sz="1600" dirty="0"/>
            <a:t>January - February</a:t>
          </a:r>
        </a:p>
      </dgm:t>
    </dgm:pt>
    <dgm:pt modelId="{B8769039-DCDE-4B2F-B9D0-F3F4DEA69920}" type="parTrans" cxnId="{8093E6D3-A52E-40E6-A367-A9FE5E382BC5}">
      <dgm:prSet/>
      <dgm:spPr/>
      <dgm:t>
        <a:bodyPr/>
        <a:lstStyle/>
        <a:p>
          <a:endParaRPr lang="en-US"/>
        </a:p>
      </dgm:t>
    </dgm:pt>
    <dgm:pt modelId="{98001895-AA21-4468-B508-EF3C96232E67}" type="sibTrans" cxnId="{8093E6D3-A52E-40E6-A367-A9FE5E382BC5}">
      <dgm:prSet/>
      <dgm:spPr/>
      <dgm:t>
        <a:bodyPr/>
        <a:lstStyle/>
        <a:p>
          <a:endParaRPr lang="en-US"/>
        </a:p>
      </dgm:t>
    </dgm:pt>
    <dgm:pt modelId="{E377036F-DC04-4349-90D4-53CA1E06CDEA}">
      <dgm:prSet custT="1"/>
      <dgm:spPr/>
      <dgm:t>
        <a:bodyPr/>
        <a:lstStyle/>
        <a:p>
          <a:r>
            <a:rPr lang="en-US" sz="1600" dirty="0"/>
            <a:t>August</a:t>
          </a:r>
        </a:p>
      </dgm:t>
    </dgm:pt>
    <dgm:pt modelId="{272A8369-95B0-4A2B-9364-094DB1C125CD}" type="parTrans" cxnId="{BE80EC29-D293-4C07-9DAF-DBF74B431E0D}">
      <dgm:prSet/>
      <dgm:spPr/>
      <dgm:t>
        <a:bodyPr/>
        <a:lstStyle/>
        <a:p>
          <a:endParaRPr lang="en-US"/>
        </a:p>
      </dgm:t>
    </dgm:pt>
    <dgm:pt modelId="{25C71DDF-9C4B-4F94-818E-142D5E0A9ECF}" type="sibTrans" cxnId="{BE80EC29-D293-4C07-9DAF-DBF74B431E0D}">
      <dgm:prSet/>
      <dgm:spPr/>
      <dgm:t>
        <a:bodyPr/>
        <a:lstStyle/>
        <a:p>
          <a:endParaRPr lang="en-US"/>
        </a:p>
      </dgm:t>
    </dgm:pt>
    <dgm:pt modelId="{E3E83E47-B5F0-48F8-B19C-CD2E598424B7}">
      <dgm:prSet/>
      <dgm:spPr/>
      <dgm:t>
        <a:bodyPr/>
        <a:lstStyle/>
        <a:p>
          <a:r>
            <a:rPr lang="en-US" sz="1800" b="1" dirty="0"/>
            <a:t>Executive Committee Review</a:t>
          </a:r>
        </a:p>
      </dgm:t>
    </dgm:pt>
    <dgm:pt modelId="{958D8A3E-3BC0-4AE9-A0F7-0418879237BF}" type="parTrans" cxnId="{E610341D-54FE-455C-B1E3-4979DF39B487}">
      <dgm:prSet/>
      <dgm:spPr/>
      <dgm:t>
        <a:bodyPr/>
        <a:lstStyle/>
        <a:p>
          <a:endParaRPr lang="en-US"/>
        </a:p>
      </dgm:t>
    </dgm:pt>
    <dgm:pt modelId="{CC7F9BB0-1A42-4E1D-9348-EFD86FE133AE}" type="sibTrans" cxnId="{E610341D-54FE-455C-B1E3-4979DF39B487}">
      <dgm:prSet/>
      <dgm:spPr/>
      <dgm:t>
        <a:bodyPr/>
        <a:lstStyle/>
        <a:p>
          <a:endParaRPr lang="en-US"/>
        </a:p>
      </dgm:t>
    </dgm:pt>
    <dgm:pt modelId="{FB2AC56F-8180-4B74-BD6A-4B541397631E}">
      <dgm:prSet custT="1"/>
      <dgm:spPr/>
      <dgm:t>
        <a:bodyPr/>
        <a:lstStyle/>
        <a:p>
          <a:r>
            <a:rPr lang="en-US" sz="1600" dirty="0"/>
            <a:t>December-January</a:t>
          </a:r>
        </a:p>
      </dgm:t>
    </dgm:pt>
    <dgm:pt modelId="{77EA79CD-0731-4866-8F59-73FC6DC90D79}" type="parTrans" cxnId="{11508CD3-7F58-4E1E-9392-4DE9F237FB9D}">
      <dgm:prSet/>
      <dgm:spPr/>
      <dgm:t>
        <a:bodyPr/>
        <a:lstStyle/>
        <a:p>
          <a:endParaRPr lang="en-US"/>
        </a:p>
      </dgm:t>
    </dgm:pt>
    <dgm:pt modelId="{AACA00FC-FDD4-47C1-8348-E9F0ECDA0D8E}" type="sibTrans" cxnId="{11508CD3-7F58-4E1E-9392-4DE9F237FB9D}">
      <dgm:prSet/>
      <dgm:spPr/>
      <dgm:t>
        <a:bodyPr/>
        <a:lstStyle/>
        <a:p>
          <a:endParaRPr lang="en-US"/>
        </a:p>
      </dgm:t>
    </dgm:pt>
    <dgm:pt modelId="{9DEEBC09-F196-4F71-A88D-3FA194522310}">
      <dgm:prSet/>
      <dgm:spPr>
        <a:solidFill>
          <a:srgbClr val="002855"/>
        </a:solidFill>
      </dgm:spPr>
      <dgm:t>
        <a:bodyPr/>
        <a:lstStyle/>
        <a:p>
          <a:r>
            <a:rPr lang="en-US" sz="1600" b="1" dirty="0"/>
            <a:t>Training Webinars for Problem Statement Development</a:t>
          </a:r>
        </a:p>
      </dgm:t>
    </dgm:pt>
    <dgm:pt modelId="{C020C9AF-96DC-4EA3-8092-39A48EF9E89B}" type="parTrans" cxnId="{ADCFD033-8474-41AA-B105-EA29A01F6160}">
      <dgm:prSet/>
      <dgm:spPr/>
      <dgm:t>
        <a:bodyPr/>
        <a:lstStyle/>
        <a:p>
          <a:endParaRPr lang="en-US"/>
        </a:p>
      </dgm:t>
    </dgm:pt>
    <dgm:pt modelId="{9395DD76-FD39-456F-BF6A-417BECF75782}" type="sibTrans" cxnId="{ADCFD033-8474-41AA-B105-EA29A01F6160}">
      <dgm:prSet/>
      <dgm:spPr/>
      <dgm:t>
        <a:bodyPr/>
        <a:lstStyle/>
        <a:p>
          <a:endParaRPr lang="en-US"/>
        </a:p>
      </dgm:t>
    </dgm:pt>
    <dgm:pt modelId="{7E205AA4-0D18-4373-BE2D-7D19FCAE0085}">
      <dgm:prSet custT="1"/>
      <dgm:spPr>
        <a:solidFill>
          <a:srgbClr val="002855"/>
        </a:solidFill>
      </dgm:spPr>
      <dgm:t>
        <a:bodyPr/>
        <a:lstStyle/>
        <a:p>
          <a:r>
            <a:rPr lang="en-US" sz="1600" dirty="0"/>
            <a:t>April</a:t>
          </a:r>
        </a:p>
      </dgm:t>
    </dgm:pt>
    <dgm:pt modelId="{6E69751B-A778-4E65-B73E-854B5EBAD1BB}" type="parTrans" cxnId="{F0BC926F-C9F2-407B-9F5F-4C5430A9BE10}">
      <dgm:prSet/>
      <dgm:spPr/>
      <dgm:t>
        <a:bodyPr/>
        <a:lstStyle/>
        <a:p>
          <a:endParaRPr lang="en-US"/>
        </a:p>
      </dgm:t>
    </dgm:pt>
    <dgm:pt modelId="{8D1B67B0-0FE2-4930-B732-7CD6B61D663B}" type="sibTrans" cxnId="{F0BC926F-C9F2-407B-9F5F-4C5430A9BE10}">
      <dgm:prSet/>
      <dgm:spPr/>
      <dgm:t>
        <a:bodyPr/>
        <a:lstStyle/>
        <a:p>
          <a:endParaRPr lang="en-US"/>
        </a:p>
      </dgm:t>
    </dgm:pt>
    <dgm:pt modelId="{4CB1F3BD-1FFF-4136-8117-2EA14A30256B}" type="pres">
      <dgm:prSet presAssocID="{8F2933B6-9E40-470E-AF90-DACD145CCA9B}" presName="diagram" presStyleCnt="0">
        <dgm:presLayoutVars>
          <dgm:dir/>
          <dgm:resizeHandles val="exact"/>
        </dgm:presLayoutVars>
      </dgm:prSet>
      <dgm:spPr/>
    </dgm:pt>
    <dgm:pt modelId="{B9730E73-C828-4DBE-8D77-5E1F3EE01721}" type="pres">
      <dgm:prSet presAssocID="{9DEEBC09-F196-4F71-A88D-3FA194522310}" presName="node" presStyleLbl="node1" presStyleIdx="0" presStyleCnt="8" custScaleY="106849">
        <dgm:presLayoutVars>
          <dgm:bulletEnabled val="1"/>
        </dgm:presLayoutVars>
      </dgm:prSet>
      <dgm:spPr/>
    </dgm:pt>
    <dgm:pt modelId="{315C1C23-B7E1-4603-9024-6C431320A27E}" type="pres">
      <dgm:prSet presAssocID="{9395DD76-FD39-456F-BF6A-417BECF75782}" presName="sibTrans" presStyleLbl="sibTrans2D1" presStyleIdx="0" presStyleCnt="7"/>
      <dgm:spPr/>
    </dgm:pt>
    <dgm:pt modelId="{F1FE9B69-56F4-4BDD-B487-49FE429A4F50}" type="pres">
      <dgm:prSet presAssocID="{9395DD76-FD39-456F-BF6A-417BECF75782}" presName="connectorText" presStyleLbl="sibTrans2D1" presStyleIdx="0" presStyleCnt="7"/>
      <dgm:spPr/>
    </dgm:pt>
    <dgm:pt modelId="{FBF24C08-1D23-496B-96C3-F70A96DB4369}" type="pres">
      <dgm:prSet presAssocID="{60B14043-80A0-4FE2-AD20-DF97AD31BE8E}" presName="node" presStyleLbl="node1" presStyleIdx="1" presStyleCnt="8" custScaleY="107670">
        <dgm:presLayoutVars>
          <dgm:bulletEnabled val="1"/>
        </dgm:presLayoutVars>
      </dgm:prSet>
      <dgm:spPr/>
    </dgm:pt>
    <dgm:pt modelId="{8E1D7E55-BDE0-4158-AD2B-717BFFBB1CDD}" type="pres">
      <dgm:prSet presAssocID="{59E95A9C-1457-46D8-BBFA-6AB7EF071471}" presName="sibTrans" presStyleLbl="sibTrans2D1" presStyleIdx="1" presStyleCnt="7"/>
      <dgm:spPr/>
    </dgm:pt>
    <dgm:pt modelId="{31771BB2-8AC5-453D-9BE5-56F6155D90EE}" type="pres">
      <dgm:prSet presAssocID="{59E95A9C-1457-46D8-BBFA-6AB7EF071471}" presName="connectorText" presStyleLbl="sibTrans2D1" presStyleIdx="1" presStyleCnt="7"/>
      <dgm:spPr/>
    </dgm:pt>
    <dgm:pt modelId="{5FDC6C27-8C65-4FE4-B12D-193E29369C30}" type="pres">
      <dgm:prSet presAssocID="{C46F70AB-B164-4FB5-9611-AB6319879BF0}" presName="node" presStyleLbl="node1" presStyleIdx="2" presStyleCnt="8" custScaleY="106849">
        <dgm:presLayoutVars>
          <dgm:bulletEnabled val="1"/>
        </dgm:presLayoutVars>
      </dgm:prSet>
      <dgm:spPr/>
    </dgm:pt>
    <dgm:pt modelId="{9F084C59-3540-49BF-B2B9-F5998A78E206}" type="pres">
      <dgm:prSet presAssocID="{226C3CEB-C637-4669-9C1D-5E4AAF074466}" presName="sibTrans" presStyleLbl="sibTrans2D1" presStyleIdx="2" presStyleCnt="7"/>
      <dgm:spPr/>
    </dgm:pt>
    <dgm:pt modelId="{AE6599D6-E839-4F08-9AE0-AB2FAB8A5F13}" type="pres">
      <dgm:prSet presAssocID="{226C3CEB-C637-4669-9C1D-5E4AAF074466}" presName="connectorText" presStyleLbl="sibTrans2D1" presStyleIdx="2" presStyleCnt="7"/>
      <dgm:spPr/>
    </dgm:pt>
    <dgm:pt modelId="{3DCD92B7-8040-45B4-A886-B634A6A41DCD}" type="pres">
      <dgm:prSet presAssocID="{F863C928-9F06-4F38-A333-523835A8415B}" presName="node" presStyleLbl="node1" presStyleIdx="3" presStyleCnt="8" custScaleY="107670">
        <dgm:presLayoutVars>
          <dgm:bulletEnabled val="1"/>
        </dgm:presLayoutVars>
      </dgm:prSet>
      <dgm:spPr/>
    </dgm:pt>
    <dgm:pt modelId="{77329811-FC37-4AE2-81F7-F9D589CC8E47}" type="pres">
      <dgm:prSet presAssocID="{63E639C4-39C3-4791-BC34-923058BE296C}" presName="sibTrans" presStyleLbl="sibTrans2D1" presStyleIdx="3" presStyleCnt="7"/>
      <dgm:spPr/>
    </dgm:pt>
    <dgm:pt modelId="{016335EE-14A8-4335-9CB0-4364EC6AF3F3}" type="pres">
      <dgm:prSet presAssocID="{63E639C4-39C3-4791-BC34-923058BE296C}" presName="connectorText" presStyleLbl="sibTrans2D1" presStyleIdx="3" presStyleCnt="7"/>
      <dgm:spPr/>
    </dgm:pt>
    <dgm:pt modelId="{E217ADB3-77F5-4E25-A082-9BD2EEBBB961}" type="pres">
      <dgm:prSet presAssocID="{BE5D6BD0-FF6E-46E2-8206-37E99988A052}" presName="node" presStyleLbl="node1" presStyleIdx="4" presStyleCnt="8" custScaleX="104178" custScaleY="107670">
        <dgm:presLayoutVars>
          <dgm:bulletEnabled val="1"/>
        </dgm:presLayoutVars>
      </dgm:prSet>
      <dgm:spPr/>
    </dgm:pt>
    <dgm:pt modelId="{16953AAA-D2B3-40BF-8F6D-A0ECD46F97B8}" type="pres">
      <dgm:prSet presAssocID="{FDD5019A-AAE4-436C-A0A1-E115A1190473}" presName="sibTrans" presStyleLbl="sibTrans2D1" presStyleIdx="4" presStyleCnt="7"/>
      <dgm:spPr/>
    </dgm:pt>
    <dgm:pt modelId="{FA28793F-E9BD-47CA-BA6D-EB45B43DDA12}" type="pres">
      <dgm:prSet presAssocID="{FDD5019A-AAE4-436C-A0A1-E115A1190473}" presName="connectorText" presStyleLbl="sibTrans2D1" presStyleIdx="4" presStyleCnt="7"/>
      <dgm:spPr/>
    </dgm:pt>
    <dgm:pt modelId="{6AC742D9-F372-4A77-9C66-72BC2B3B2653}" type="pres">
      <dgm:prSet presAssocID="{E3E83E47-B5F0-48F8-B19C-CD2E598424B7}" presName="node" presStyleLbl="node1" presStyleIdx="5" presStyleCnt="8" custScaleY="106849">
        <dgm:presLayoutVars>
          <dgm:bulletEnabled val="1"/>
        </dgm:presLayoutVars>
      </dgm:prSet>
      <dgm:spPr/>
    </dgm:pt>
    <dgm:pt modelId="{834AE572-670E-49B0-AB8B-E8E36FF3292F}" type="pres">
      <dgm:prSet presAssocID="{CC7F9BB0-1A42-4E1D-9348-EFD86FE133AE}" presName="sibTrans" presStyleLbl="sibTrans2D1" presStyleIdx="5" presStyleCnt="7"/>
      <dgm:spPr/>
    </dgm:pt>
    <dgm:pt modelId="{C5AC661E-3BA9-4236-9023-58EAA3632C9F}" type="pres">
      <dgm:prSet presAssocID="{CC7F9BB0-1A42-4E1D-9348-EFD86FE133AE}" presName="connectorText" presStyleLbl="sibTrans2D1" presStyleIdx="5" presStyleCnt="7"/>
      <dgm:spPr/>
    </dgm:pt>
    <dgm:pt modelId="{C8D6A9FE-986B-408B-91AE-2E9B5667701E}" type="pres">
      <dgm:prSet presAssocID="{FFD17363-55AE-48DA-AF21-A3A8424AA056}" presName="node" presStyleLbl="node1" presStyleIdx="6" presStyleCnt="8" custScaleY="106849">
        <dgm:presLayoutVars>
          <dgm:bulletEnabled val="1"/>
        </dgm:presLayoutVars>
      </dgm:prSet>
      <dgm:spPr/>
    </dgm:pt>
    <dgm:pt modelId="{CED8FB0F-B53F-4C6F-8005-9E95B5792188}" type="pres">
      <dgm:prSet presAssocID="{42529890-0904-4BD3-9BF1-448FBCDD13A2}" presName="sibTrans" presStyleLbl="sibTrans2D1" presStyleIdx="6" presStyleCnt="7"/>
      <dgm:spPr/>
    </dgm:pt>
    <dgm:pt modelId="{4AA8F693-48AF-49EA-A1B8-8459FF43A3CF}" type="pres">
      <dgm:prSet presAssocID="{42529890-0904-4BD3-9BF1-448FBCDD13A2}" presName="connectorText" presStyleLbl="sibTrans2D1" presStyleIdx="6" presStyleCnt="7"/>
      <dgm:spPr/>
    </dgm:pt>
    <dgm:pt modelId="{E24C6377-6DD2-4365-83DA-6D6907E9A1EE}" type="pres">
      <dgm:prSet presAssocID="{7E81604C-D390-4D67-898F-09F4052FA8AC}" presName="node" presStyleLbl="node1" presStyleIdx="7" presStyleCnt="8" custScaleY="106849">
        <dgm:presLayoutVars>
          <dgm:bulletEnabled val="1"/>
        </dgm:presLayoutVars>
      </dgm:prSet>
      <dgm:spPr/>
    </dgm:pt>
  </dgm:ptLst>
  <dgm:cxnLst>
    <dgm:cxn modelId="{8DEFAE03-2BF0-46D5-B40A-C4A63E2C7C8E}" type="presOf" srcId="{60B14043-80A0-4FE2-AD20-DF97AD31BE8E}" destId="{FBF24C08-1D23-496B-96C3-F70A96DB4369}" srcOrd="0" destOrd="0" presId="urn:microsoft.com/office/officeart/2005/8/layout/process5"/>
    <dgm:cxn modelId="{4B5D6608-6767-4E9D-851B-561ADD7C72D5}" srcId="{8F2933B6-9E40-470E-AF90-DACD145CCA9B}" destId="{F863C928-9F06-4F38-A333-523835A8415B}" srcOrd="3" destOrd="0" parTransId="{C3EEFF92-3FD1-404E-A75A-82140C175C16}" sibTransId="{63E639C4-39C3-4791-BC34-923058BE296C}"/>
    <dgm:cxn modelId="{A8F47E08-E758-47A5-B132-31DB37D71D5B}" type="presOf" srcId="{7E205AA4-0D18-4373-BE2D-7D19FCAE0085}" destId="{B9730E73-C828-4DBE-8D77-5E1F3EE01721}" srcOrd="0" destOrd="1" presId="urn:microsoft.com/office/officeart/2005/8/layout/process5"/>
    <dgm:cxn modelId="{5CB91D12-349B-4A78-8A07-86469B10E087}" type="presOf" srcId="{6BF2C688-1484-4CA6-9CCA-379FCF374F4B}" destId="{FBF24C08-1D23-496B-96C3-F70A96DB4369}" srcOrd="0" destOrd="1" presId="urn:microsoft.com/office/officeart/2005/8/layout/process5"/>
    <dgm:cxn modelId="{2CD7F112-8EC1-4511-A805-169E62167D57}" type="presOf" srcId="{FDD5019A-AAE4-436C-A0A1-E115A1190473}" destId="{FA28793F-E9BD-47CA-BA6D-EB45B43DDA12}" srcOrd="1" destOrd="0" presId="urn:microsoft.com/office/officeart/2005/8/layout/process5"/>
    <dgm:cxn modelId="{E0F2C213-9C38-4025-AAE8-92E8E0F6E816}" type="presOf" srcId="{9DFBB0C8-89FE-44E9-AFB3-E566D09DC10D}" destId="{3DCD92B7-8040-45B4-A886-B634A6A41DCD}" srcOrd="0" destOrd="1" presId="urn:microsoft.com/office/officeart/2005/8/layout/process5"/>
    <dgm:cxn modelId="{64F36A14-A6D4-47DD-A075-E37394E3089B}" srcId="{8F2933B6-9E40-470E-AF90-DACD145CCA9B}" destId="{FFD17363-55AE-48DA-AF21-A3A8424AA056}" srcOrd="6" destOrd="0" parTransId="{56B30DBE-79AE-4375-8DCA-8EB074633BA5}" sibTransId="{42529890-0904-4BD3-9BF1-448FBCDD13A2}"/>
    <dgm:cxn modelId="{E610341D-54FE-455C-B1E3-4979DF39B487}" srcId="{8F2933B6-9E40-470E-AF90-DACD145CCA9B}" destId="{E3E83E47-B5F0-48F8-B19C-CD2E598424B7}" srcOrd="5" destOrd="0" parTransId="{958D8A3E-3BC0-4AE9-A0F7-0418879237BF}" sibTransId="{CC7F9BB0-1A42-4E1D-9348-EFD86FE133AE}"/>
    <dgm:cxn modelId="{BE80EC29-D293-4C07-9DAF-DBF74B431E0D}" srcId="{7E81604C-D390-4D67-898F-09F4052FA8AC}" destId="{E377036F-DC04-4349-90D4-53CA1E06CDEA}" srcOrd="0" destOrd="0" parTransId="{272A8369-95B0-4A2B-9364-094DB1C125CD}" sibTransId="{25C71DDF-9C4B-4F94-818E-142D5E0A9ECF}"/>
    <dgm:cxn modelId="{8B72532B-A40D-4513-B5FB-4A73A492AE2F}" type="presOf" srcId="{7E81604C-D390-4D67-898F-09F4052FA8AC}" destId="{E24C6377-6DD2-4365-83DA-6D6907E9A1EE}" srcOrd="0" destOrd="0" presId="urn:microsoft.com/office/officeart/2005/8/layout/process5"/>
    <dgm:cxn modelId="{106B7E2C-C489-41FD-901C-6BD64B23A3C7}" srcId="{8F2933B6-9E40-470E-AF90-DACD145CCA9B}" destId="{BE5D6BD0-FF6E-46E2-8206-37E99988A052}" srcOrd="4" destOrd="0" parTransId="{6251F450-D92B-4286-8370-6F4977ACA517}" sibTransId="{FDD5019A-AAE4-436C-A0A1-E115A1190473}"/>
    <dgm:cxn modelId="{ADCFD033-8474-41AA-B105-EA29A01F6160}" srcId="{8F2933B6-9E40-470E-AF90-DACD145CCA9B}" destId="{9DEEBC09-F196-4F71-A88D-3FA194522310}" srcOrd="0" destOrd="0" parTransId="{C020C9AF-96DC-4EA3-8092-39A48EF9E89B}" sibTransId="{9395DD76-FD39-456F-BF6A-417BECF75782}"/>
    <dgm:cxn modelId="{CEA66837-C700-485B-895C-55127F215663}" srcId="{8F2933B6-9E40-470E-AF90-DACD145CCA9B}" destId="{C46F70AB-B164-4FB5-9611-AB6319879BF0}" srcOrd="2" destOrd="0" parTransId="{AFEBAE85-3428-4E94-9913-B63813D56FA6}" sibTransId="{226C3CEB-C637-4669-9C1D-5E4AAF074466}"/>
    <dgm:cxn modelId="{F254D538-5768-42B6-B1E8-2DCFC242DDF8}" type="presOf" srcId="{226C3CEB-C637-4669-9C1D-5E4AAF074466}" destId="{AE6599D6-E839-4F08-9AE0-AB2FAB8A5F13}" srcOrd="1" destOrd="0" presId="urn:microsoft.com/office/officeart/2005/8/layout/process5"/>
    <dgm:cxn modelId="{94C79661-C0F7-4BD4-8146-11721B0A82FF}" type="presOf" srcId="{A43B4DBE-F05C-4166-8144-1A63F2A8FC17}" destId="{E217ADB3-77F5-4E25-A082-9BD2EEBBB961}" srcOrd="0" destOrd="1" presId="urn:microsoft.com/office/officeart/2005/8/layout/process5"/>
    <dgm:cxn modelId="{3385B962-9D4C-4996-977C-C1A40B5FEF59}" type="presOf" srcId="{9395DD76-FD39-456F-BF6A-417BECF75782}" destId="{F1FE9B69-56F4-4BDD-B487-49FE429A4F50}" srcOrd="1" destOrd="0" presId="urn:microsoft.com/office/officeart/2005/8/layout/process5"/>
    <dgm:cxn modelId="{FE176147-7F08-4E32-ADD1-D33C5C57FD55}" type="presOf" srcId="{226C3CEB-C637-4669-9C1D-5E4AAF074466}" destId="{9F084C59-3540-49BF-B2B9-F5998A78E206}" srcOrd="0" destOrd="0" presId="urn:microsoft.com/office/officeart/2005/8/layout/process5"/>
    <dgm:cxn modelId="{925D8A6A-FAAB-4A56-B5B9-C27780418DD7}" srcId="{8F2933B6-9E40-470E-AF90-DACD145CCA9B}" destId="{60B14043-80A0-4FE2-AD20-DF97AD31BE8E}" srcOrd="1" destOrd="0" parTransId="{94C4B3A8-097D-4B73-B727-0B73887753F1}" sibTransId="{59E95A9C-1457-46D8-BBFA-6AB7EF071471}"/>
    <dgm:cxn modelId="{5C86E64D-458A-4291-9325-CA6CE4DC2E47}" type="presOf" srcId="{CC7F9BB0-1A42-4E1D-9348-EFD86FE133AE}" destId="{834AE572-670E-49B0-AB8B-E8E36FF3292F}" srcOrd="0" destOrd="0" presId="urn:microsoft.com/office/officeart/2005/8/layout/process5"/>
    <dgm:cxn modelId="{F0BC926F-C9F2-407B-9F5F-4C5430A9BE10}" srcId="{9DEEBC09-F196-4F71-A88D-3FA194522310}" destId="{7E205AA4-0D18-4373-BE2D-7D19FCAE0085}" srcOrd="0" destOrd="0" parTransId="{6E69751B-A778-4E65-B73E-854B5EBAD1BB}" sibTransId="{8D1B67B0-0FE2-4930-B732-7CD6B61D663B}"/>
    <dgm:cxn modelId="{DA5C4473-7956-49CA-B8EC-B6948D3A3374}" type="presOf" srcId="{63E639C4-39C3-4791-BC34-923058BE296C}" destId="{016335EE-14A8-4335-9CB0-4364EC6AF3F3}" srcOrd="1" destOrd="0" presId="urn:microsoft.com/office/officeart/2005/8/layout/process5"/>
    <dgm:cxn modelId="{92EE0255-F356-436A-8CC6-D58BB529909F}" type="presOf" srcId="{59E95A9C-1457-46D8-BBFA-6AB7EF071471}" destId="{31771BB2-8AC5-453D-9BE5-56F6155D90EE}" srcOrd="1" destOrd="0" presId="urn:microsoft.com/office/officeart/2005/8/layout/process5"/>
    <dgm:cxn modelId="{31212055-FBCB-4877-9A36-48CBAAEA3919}" type="presOf" srcId="{BE5D6BD0-FF6E-46E2-8206-37E99988A052}" destId="{E217ADB3-77F5-4E25-A082-9BD2EEBBB961}" srcOrd="0" destOrd="0" presId="urn:microsoft.com/office/officeart/2005/8/layout/process5"/>
    <dgm:cxn modelId="{23C1A555-91B0-43B9-A1A3-EDF34E4C1D0A}" type="presOf" srcId="{E78F2EC1-A01F-4B68-8A0A-3038FC8A0FC2}" destId="{5FDC6C27-8C65-4FE4-B12D-193E29369C30}" srcOrd="0" destOrd="1" presId="urn:microsoft.com/office/officeart/2005/8/layout/process5"/>
    <dgm:cxn modelId="{1A685278-67C1-43F6-9A8C-532C17E209AD}" type="presOf" srcId="{FDD5019A-AAE4-436C-A0A1-E115A1190473}" destId="{16953AAA-D2B3-40BF-8F6D-A0ECD46F97B8}" srcOrd="0" destOrd="0" presId="urn:microsoft.com/office/officeart/2005/8/layout/process5"/>
    <dgm:cxn modelId="{F58FE479-0F55-4D98-9148-6B782B18CF50}" type="presOf" srcId="{E3E83E47-B5F0-48F8-B19C-CD2E598424B7}" destId="{6AC742D9-F372-4A77-9C66-72BC2B3B2653}" srcOrd="0" destOrd="0" presId="urn:microsoft.com/office/officeart/2005/8/layout/process5"/>
    <dgm:cxn modelId="{842BAE7B-DF4E-4179-8771-4CAFD755EFB7}" type="presOf" srcId="{9DEEBC09-F196-4F71-A88D-3FA194522310}" destId="{B9730E73-C828-4DBE-8D77-5E1F3EE01721}" srcOrd="0" destOrd="0" presId="urn:microsoft.com/office/officeart/2005/8/layout/process5"/>
    <dgm:cxn modelId="{19E9EF7B-F136-4667-8349-245AC1E6219F}" type="presOf" srcId="{8F2933B6-9E40-470E-AF90-DACD145CCA9B}" destId="{4CB1F3BD-1FFF-4136-8117-2EA14A30256B}" srcOrd="0" destOrd="0" presId="urn:microsoft.com/office/officeart/2005/8/layout/process5"/>
    <dgm:cxn modelId="{91423685-5E94-4143-B656-41E6740B6032}" srcId="{BE5D6BD0-FF6E-46E2-8206-37E99988A052}" destId="{A43B4DBE-F05C-4166-8144-1A63F2A8FC17}" srcOrd="0" destOrd="0" parTransId="{011A2376-90F3-497C-992A-E3BD0790D7F9}" sibTransId="{910401AC-10D6-4FE8-84A3-8CC27CD60351}"/>
    <dgm:cxn modelId="{B06C2198-57A1-4124-9AEA-148226E00A6C}" type="presOf" srcId="{63E639C4-39C3-4791-BC34-923058BE296C}" destId="{77329811-FC37-4AE2-81F7-F9D589CC8E47}" srcOrd="0" destOrd="0" presId="urn:microsoft.com/office/officeart/2005/8/layout/process5"/>
    <dgm:cxn modelId="{D595199A-89E1-4236-A49A-3642FE5E1136}" type="presOf" srcId="{42529890-0904-4BD3-9BF1-448FBCDD13A2}" destId="{4AA8F693-48AF-49EA-A1B8-8459FF43A3CF}" srcOrd="1" destOrd="0" presId="urn:microsoft.com/office/officeart/2005/8/layout/process5"/>
    <dgm:cxn modelId="{6ECAECA2-6902-4711-9D05-941B56D96A26}" type="presOf" srcId="{59E95A9C-1457-46D8-BBFA-6AB7EF071471}" destId="{8E1D7E55-BDE0-4158-AD2B-717BFFBB1CDD}" srcOrd="0" destOrd="0" presId="urn:microsoft.com/office/officeart/2005/8/layout/process5"/>
    <dgm:cxn modelId="{9C7584AC-5E21-4AD4-B479-B22E48B637FC}" srcId="{8F2933B6-9E40-470E-AF90-DACD145CCA9B}" destId="{7E81604C-D390-4D67-898F-09F4052FA8AC}" srcOrd="7" destOrd="0" parTransId="{09215907-C0EB-40B6-A878-9B0E444BADE9}" sibTransId="{F39794D0-F3CD-4290-AA29-198BCB3FD5FF}"/>
    <dgm:cxn modelId="{E189A9AD-044C-4874-A357-119D07C89CDF}" type="presOf" srcId="{F863C928-9F06-4F38-A333-523835A8415B}" destId="{3DCD92B7-8040-45B4-A886-B634A6A41DCD}" srcOrd="0" destOrd="0" presId="urn:microsoft.com/office/officeart/2005/8/layout/process5"/>
    <dgm:cxn modelId="{AD14B1AD-DC64-4CEE-8964-51AC124585B8}" srcId="{C46F70AB-B164-4FB5-9611-AB6319879BF0}" destId="{E78F2EC1-A01F-4B68-8A0A-3038FC8A0FC2}" srcOrd="0" destOrd="0" parTransId="{43DF9517-A762-4700-85F2-6AF02AE14967}" sibTransId="{FE6730FD-4E42-41CE-89FF-9078EE9B86A6}"/>
    <dgm:cxn modelId="{C72CFDB4-22C8-4FBC-8B8B-A768B0AA1B29}" type="presOf" srcId="{CC7F9BB0-1A42-4E1D-9348-EFD86FE133AE}" destId="{C5AC661E-3BA9-4236-9023-58EAA3632C9F}" srcOrd="1" destOrd="0" presId="urn:microsoft.com/office/officeart/2005/8/layout/process5"/>
    <dgm:cxn modelId="{6A000CBF-4BD2-459A-8E34-C5258BD24FA5}" type="presOf" srcId="{E377036F-DC04-4349-90D4-53CA1E06CDEA}" destId="{E24C6377-6DD2-4365-83DA-6D6907E9A1EE}" srcOrd="0" destOrd="1" presId="urn:microsoft.com/office/officeart/2005/8/layout/process5"/>
    <dgm:cxn modelId="{A1E18FC2-1A0A-458A-AB0B-B74B091C5AEF}" type="presOf" srcId="{C46F70AB-B164-4FB5-9611-AB6319879BF0}" destId="{5FDC6C27-8C65-4FE4-B12D-193E29369C30}" srcOrd="0" destOrd="0" presId="urn:microsoft.com/office/officeart/2005/8/layout/process5"/>
    <dgm:cxn modelId="{10F0EFC7-DE25-4603-8450-E25C033D3BB9}" type="presOf" srcId="{42529890-0904-4BD3-9BF1-448FBCDD13A2}" destId="{CED8FB0F-B53F-4C6F-8005-9E95B5792188}" srcOrd="0" destOrd="0" presId="urn:microsoft.com/office/officeart/2005/8/layout/process5"/>
    <dgm:cxn modelId="{FE0754D2-29F9-4600-9B1C-280393325902}" type="presOf" srcId="{FB2AC56F-8180-4B74-BD6A-4B541397631E}" destId="{6AC742D9-F372-4A77-9C66-72BC2B3B2653}" srcOrd="0" destOrd="1" presId="urn:microsoft.com/office/officeart/2005/8/layout/process5"/>
    <dgm:cxn modelId="{11508CD3-7F58-4E1E-9392-4DE9F237FB9D}" srcId="{E3E83E47-B5F0-48F8-B19C-CD2E598424B7}" destId="{FB2AC56F-8180-4B74-BD6A-4B541397631E}" srcOrd="0" destOrd="0" parTransId="{77EA79CD-0731-4866-8F59-73FC6DC90D79}" sibTransId="{AACA00FC-FDD4-47C1-8348-E9F0ECDA0D8E}"/>
    <dgm:cxn modelId="{969196D3-47C0-4DB1-BEFE-E9F8674FC75D}" type="presOf" srcId="{FFD17363-55AE-48DA-AF21-A3A8424AA056}" destId="{C8D6A9FE-986B-408B-91AE-2E9B5667701E}" srcOrd="0" destOrd="0" presId="urn:microsoft.com/office/officeart/2005/8/layout/process5"/>
    <dgm:cxn modelId="{8093E6D3-A52E-40E6-A367-A9FE5E382BC5}" srcId="{FFD17363-55AE-48DA-AF21-A3A8424AA056}" destId="{9ECB8900-3815-4AB5-A029-1738F5103478}" srcOrd="0" destOrd="0" parTransId="{B8769039-DCDE-4B2F-B9D0-F3F4DEA69920}" sibTransId="{98001895-AA21-4468-B508-EF3C96232E67}"/>
    <dgm:cxn modelId="{022052D6-E38B-4D90-9555-5D741443AAD5}" srcId="{60B14043-80A0-4FE2-AD20-DF97AD31BE8E}" destId="{6BF2C688-1484-4CA6-9CCA-379FCF374F4B}" srcOrd="0" destOrd="0" parTransId="{A707DFA2-CB6A-44F2-9F72-D5D7148E41E0}" sibTransId="{88974C02-6BD2-49D9-916E-4DF557950323}"/>
    <dgm:cxn modelId="{A53313DD-5A96-4259-AC18-DCB1EB2DB623}" type="presOf" srcId="{9ECB8900-3815-4AB5-A029-1738F5103478}" destId="{C8D6A9FE-986B-408B-91AE-2E9B5667701E}" srcOrd="0" destOrd="1" presId="urn:microsoft.com/office/officeart/2005/8/layout/process5"/>
    <dgm:cxn modelId="{1BBF2FE7-551A-4549-9882-D5DEDE5071AE}" type="presOf" srcId="{9395DD76-FD39-456F-BF6A-417BECF75782}" destId="{315C1C23-B7E1-4603-9024-6C431320A27E}" srcOrd="0" destOrd="0" presId="urn:microsoft.com/office/officeart/2005/8/layout/process5"/>
    <dgm:cxn modelId="{70C19AF5-41C6-480C-B002-F4F8C9339069}" srcId="{F863C928-9F06-4F38-A333-523835A8415B}" destId="{9DFBB0C8-89FE-44E9-AFB3-E566D09DC10D}" srcOrd="0" destOrd="0" parTransId="{36EC0183-AC11-4A97-9EAC-81A24B1FDD9D}" sibTransId="{5DA92998-44C1-47E1-9589-03863E65BACD}"/>
    <dgm:cxn modelId="{DB66D281-0560-457D-A2B3-99F6E2C71DAE}" type="presParOf" srcId="{4CB1F3BD-1FFF-4136-8117-2EA14A30256B}" destId="{B9730E73-C828-4DBE-8D77-5E1F3EE01721}" srcOrd="0" destOrd="0" presId="urn:microsoft.com/office/officeart/2005/8/layout/process5"/>
    <dgm:cxn modelId="{D2640AE1-2EEE-4F39-A668-8E7ED328AA55}" type="presParOf" srcId="{4CB1F3BD-1FFF-4136-8117-2EA14A30256B}" destId="{315C1C23-B7E1-4603-9024-6C431320A27E}" srcOrd="1" destOrd="0" presId="urn:microsoft.com/office/officeart/2005/8/layout/process5"/>
    <dgm:cxn modelId="{8A4E35B8-F0BC-4B1F-8413-5911E1B6A5F9}" type="presParOf" srcId="{315C1C23-B7E1-4603-9024-6C431320A27E}" destId="{F1FE9B69-56F4-4BDD-B487-49FE429A4F50}" srcOrd="0" destOrd="0" presId="urn:microsoft.com/office/officeart/2005/8/layout/process5"/>
    <dgm:cxn modelId="{D1B1AF36-4AB8-47E4-9B69-C080D49D1C50}" type="presParOf" srcId="{4CB1F3BD-1FFF-4136-8117-2EA14A30256B}" destId="{FBF24C08-1D23-496B-96C3-F70A96DB4369}" srcOrd="2" destOrd="0" presId="urn:microsoft.com/office/officeart/2005/8/layout/process5"/>
    <dgm:cxn modelId="{361247B9-C2EA-4EB5-B82A-9B3E64F2A76E}" type="presParOf" srcId="{4CB1F3BD-1FFF-4136-8117-2EA14A30256B}" destId="{8E1D7E55-BDE0-4158-AD2B-717BFFBB1CDD}" srcOrd="3" destOrd="0" presId="urn:microsoft.com/office/officeart/2005/8/layout/process5"/>
    <dgm:cxn modelId="{127419C3-F542-4115-90C5-C46B17D3B362}" type="presParOf" srcId="{8E1D7E55-BDE0-4158-AD2B-717BFFBB1CDD}" destId="{31771BB2-8AC5-453D-9BE5-56F6155D90EE}" srcOrd="0" destOrd="0" presId="urn:microsoft.com/office/officeart/2005/8/layout/process5"/>
    <dgm:cxn modelId="{4E5CEAA4-4585-4782-95FF-8DD2C0991363}" type="presParOf" srcId="{4CB1F3BD-1FFF-4136-8117-2EA14A30256B}" destId="{5FDC6C27-8C65-4FE4-B12D-193E29369C30}" srcOrd="4" destOrd="0" presId="urn:microsoft.com/office/officeart/2005/8/layout/process5"/>
    <dgm:cxn modelId="{803ACDB1-5CA4-4EE5-B16C-3413A10B4AC4}" type="presParOf" srcId="{4CB1F3BD-1FFF-4136-8117-2EA14A30256B}" destId="{9F084C59-3540-49BF-B2B9-F5998A78E206}" srcOrd="5" destOrd="0" presId="urn:microsoft.com/office/officeart/2005/8/layout/process5"/>
    <dgm:cxn modelId="{0AE3D9E6-13CD-440B-817F-251CDDAA25F6}" type="presParOf" srcId="{9F084C59-3540-49BF-B2B9-F5998A78E206}" destId="{AE6599D6-E839-4F08-9AE0-AB2FAB8A5F13}" srcOrd="0" destOrd="0" presId="urn:microsoft.com/office/officeart/2005/8/layout/process5"/>
    <dgm:cxn modelId="{19734722-60B0-4B8E-9470-05A3E208A7BB}" type="presParOf" srcId="{4CB1F3BD-1FFF-4136-8117-2EA14A30256B}" destId="{3DCD92B7-8040-45B4-A886-B634A6A41DCD}" srcOrd="6" destOrd="0" presId="urn:microsoft.com/office/officeart/2005/8/layout/process5"/>
    <dgm:cxn modelId="{B880D63F-BDD6-4DED-8C11-408F2B044366}" type="presParOf" srcId="{4CB1F3BD-1FFF-4136-8117-2EA14A30256B}" destId="{77329811-FC37-4AE2-81F7-F9D589CC8E47}" srcOrd="7" destOrd="0" presId="urn:microsoft.com/office/officeart/2005/8/layout/process5"/>
    <dgm:cxn modelId="{859FD403-D9AC-4165-8C72-8ACF2C0FD7A4}" type="presParOf" srcId="{77329811-FC37-4AE2-81F7-F9D589CC8E47}" destId="{016335EE-14A8-4335-9CB0-4364EC6AF3F3}" srcOrd="0" destOrd="0" presId="urn:microsoft.com/office/officeart/2005/8/layout/process5"/>
    <dgm:cxn modelId="{ACAFB4C9-973C-487B-9A53-6A82DB673052}" type="presParOf" srcId="{4CB1F3BD-1FFF-4136-8117-2EA14A30256B}" destId="{E217ADB3-77F5-4E25-A082-9BD2EEBBB961}" srcOrd="8" destOrd="0" presId="urn:microsoft.com/office/officeart/2005/8/layout/process5"/>
    <dgm:cxn modelId="{A082C111-664A-45EB-90D4-BD60509469CE}" type="presParOf" srcId="{4CB1F3BD-1FFF-4136-8117-2EA14A30256B}" destId="{16953AAA-D2B3-40BF-8F6D-A0ECD46F97B8}" srcOrd="9" destOrd="0" presId="urn:microsoft.com/office/officeart/2005/8/layout/process5"/>
    <dgm:cxn modelId="{4A485417-72AB-4FDC-ADEF-468516CFD3B7}" type="presParOf" srcId="{16953AAA-D2B3-40BF-8F6D-A0ECD46F97B8}" destId="{FA28793F-E9BD-47CA-BA6D-EB45B43DDA12}" srcOrd="0" destOrd="0" presId="urn:microsoft.com/office/officeart/2005/8/layout/process5"/>
    <dgm:cxn modelId="{BDEA8DF6-4DF7-4A8C-9C1E-F0B4AA92E089}" type="presParOf" srcId="{4CB1F3BD-1FFF-4136-8117-2EA14A30256B}" destId="{6AC742D9-F372-4A77-9C66-72BC2B3B2653}" srcOrd="10" destOrd="0" presId="urn:microsoft.com/office/officeart/2005/8/layout/process5"/>
    <dgm:cxn modelId="{A70E9653-3EDF-4A3E-9F6F-4DDEE4BF039C}" type="presParOf" srcId="{4CB1F3BD-1FFF-4136-8117-2EA14A30256B}" destId="{834AE572-670E-49B0-AB8B-E8E36FF3292F}" srcOrd="11" destOrd="0" presId="urn:microsoft.com/office/officeart/2005/8/layout/process5"/>
    <dgm:cxn modelId="{5C5E4D4F-ED89-4280-B9B4-B264AD9F324B}" type="presParOf" srcId="{834AE572-670E-49B0-AB8B-E8E36FF3292F}" destId="{C5AC661E-3BA9-4236-9023-58EAA3632C9F}" srcOrd="0" destOrd="0" presId="urn:microsoft.com/office/officeart/2005/8/layout/process5"/>
    <dgm:cxn modelId="{810C5481-51E2-46AC-8C61-231B850B5D1E}" type="presParOf" srcId="{4CB1F3BD-1FFF-4136-8117-2EA14A30256B}" destId="{C8D6A9FE-986B-408B-91AE-2E9B5667701E}" srcOrd="12" destOrd="0" presId="urn:microsoft.com/office/officeart/2005/8/layout/process5"/>
    <dgm:cxn modelId="{C84CC973-5F8E-40A5-8C95-72489C739BB7}" type="presParOf" srcId="{4CB1F3BD-1FFF-4136-8117-2EA14A30256B}" destId="{CED8FB0F-B53F-4C6F-8005-9E95B5792188}" srcOrd="13" destOrd="0" presId="urn:microsoft.com/office/officeart/2005/8/layout/process5"/>
    <dgm:cxn modelId="{FD979ABD-5DA9-47DA-8EED-0340D1A6E7D1}" type="presParOf" srcId="{CED8FB0F-B53F-4C6F-8005-9E95B5792188}" destId="{4AA8F693-48AF-49EA-A1B8-8459FF43A3CF}" srcOrd="0" destOrd="0" presId="urn:microsoft.com/office/officeart/2005/8/layout/process5"/>
    <dgm:cxn modelId="{B59D6D63-4C00-4AE1-A7D9-21F4ED14BD6D}" type="presParOf" srcId="{4CB1F3BD-1FFF-4136-8117-2EA14A30256B}" destId="{E24C6377-6DD2-4365-83DA-6D6907E9A1EE}"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E2E4C-F632-4BBA-9B8A-C2B277181A4F}"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en-US"/>
        </a:p>
      </dgm:t>
    </dgm:pt>
    <dgm:pt modelId="{F4B68085-69C3-491B-AD05-1BEDE2C58A9D}">
      <dgm:prSet phldrT="[Text]"/>
      <dgm:spPr>
        <a:solidFill>
          <a:srgbClr val="002855"/>
        </a:solidFill>
        <a:ln>
          <a:solidFill>
            <a:srgbClr val="002855"/>
          </a:solidFill>
        </a:ln>
      </dgm:spPr>
      <dgm:t>
        <a:bodyPr/>
        <a:lstStyle/>
        <a:p>
          <a:r>
            <a:rPr lang="en-US" b="1" dirty="0"/>
            <a:t>Problem Statements</a:t>
          </a:r>
        </a:p>
      </dgm:t>
    </dgm:pt>
    <dgm:pt modelId="{26A235AB-68EE-457A-8312-28562A5164F0}" type="parTrans" cxnId="{221F43D2-1D9E-478B-B69D-EE8328969065}">
      <dgm:prSet/>
      <dgm:spPr/>
      <dgm:t>
        <a:bodyPr/>
        <a:lstStyle/>
        <a:p>
          <a:endParaRPr lang="en-US"/>
        </a:p>
      </dgm:t>
    </dgm:pt>
    <dgm:pt modelId="{2BA1E3CF-2505-4AC3-A6BB-8DE7A28B95CA}" type="sibTrans" cxnId="{221F43D2-1D9E-478B-B69D-EE8328969065}">
      <dgm:prSet/>
      <dgm:spPr/>
      <dgm:t>
        <a:bodyPr/>
        <a:lstStyle/>
        <a:p>
          <a:endParaRPr lang="en-US"/>
        </a:p>
      </dgm:t>
    </dgm:pt>
    <dgm:pt modelId="{4242D9DD-E400-4BB5-BA07-19BFC56E10D5}">
      <dgm:prSet phldrT="[Text]"/>
      <dgm:spPr>
        <a:solidFill>
          <a:srgbClr val="4080A9"/>
        </a:solidFill>
      </dgm:spPr>
      <dgm:t>
        <a:bodyPr/>
        <a:lstStyle/>
        <a:p>
          <a:r>
            <a:rPr lang="en-US" b="1" dirty="0"/>
            <a:t>Proposals</a:t>
          </a:r>
        </a:p>
      </dgm:t>
    </dgm:pt>
    <dgm:pt modelId="{0A6C02C5-8A8B-41D8-AFB5-241FAEDE5369}" type="parTrans" cxnId="{084392E1-02E0-429A-B082-C04150AEDE14}">
      <dgm:prSet/>
      <dgm:spPr/>
      <dgm:t>
        <a:bodyPr/>
        <a:lstStyle/>
        <a:p>
          <a:endParaRPr lang="en-US"/>
        </a:p>
      </dgm:t>
    </dgm:pt>
    <dgm:pt modelId="{EE8036B7-6669-4D02-8DDF-6A5F1F8FDC89}" type="sibTrans" cxnId="{084392E1-02E0-429A-B082-C04150AEDE14}">
      <dgm:prSet/>
      <dgm:spPr/>
      <dgm:t>
        <a:bodyPr/>
        <a:lstStyle/>
        <a:p>
          <a:endParaRPr lang="en-US"/>
        </a:p>
      </dgm:t>
    </dgm:pt>
    <dgm:pt modelId="{B151CD75-B27B-4D24-B2FE-BE2BECB87E7A}">
      <dgm:prSet phldrT="[Text]"/>
      <dgm:spPr>
        <a:solidFill>
          <a:srgbClr val="96AFCD"/>
        </a:solidFill>
      </dgm:spPr>
      <dgm:t>
        <a:bodyPr/>
        <a:lstStyle/>
        <a:p>
          <a:r>
            <a:rPr lang="en-US" b="1" dirty="0"/>
            <a:t>Project Agreements</a:t>
          </a:r>
        </a:p>
      </dgm:t>
    </dgm:pt>
    <dgm:pt modelId="{4313F5AF-AA79-46FB-AA68-9EA9DD8D13EF}" type="parTrans" cxnId="{C8C0FD98-CFF2-486F-B6E7-7E6E32840138}">
      <dgm:prSet/>
      <dgm:spPr/>
      <dgm:t>
        <a:bodyPr/>
        <a:lstStyle/>
        <a:p>
          <a:endParaRPr lang="en-US"/>
        </a:p>
      </dgm:t>
    </dgm:pt>
    <dgm:pt modelId="{1FB0622D-8E08-4CEA-B5F0-FF254A7E90EC}" type="sibTrans" cxnId="{C8C0FD98-CFF2-486F-B6E7-7E6E32840138}">
      <dgm:prSet/>
      <dgm:spPr/>
      <dgm:t>
        <a:bodyPr/>
        <a:lstStyle/>
        <a:p>
          <a:endParaRPr lang="en-US"/>
        </a:p>
      </dgm:t>
    </dgm:pt>
    <dgm:pt modelId="{4C735C32-F3CC-4A8B-8FBE-B65034CF4325}">
      <dgm:prSet phldrT="[Text]" custT="1"/>
      <dgm:spPr/>
      <dgm:t>
        <a:bodyPr/>
        <a:lstStyle/>
        <a:p>
          <a:pPr>
            <a:buFont typeface="Arial" panose="020B0604020202020204" pitchFamily="34" charset="0"/>
            <a:buChar char="•"/>
          </a:pPr>
          <a:r>
            <a:rPr lang="en-US" sz="1600" dirty="0"/>
            <a:t>Problem Statements submitted through the online form</a:t>
          </a:r>
        </a:p>
        <a:p>
          <a:pPr>
            <a:buFont typeface="Arial" panose="020B0604020202020204" pitchFamily="34" charset="0"/>
            <a:buChar char="•"/>
          </a:pPr>
          <a:r>
            <a:rPr lang="en-US" sz="1600" b="1" i="1" dirty="0"/>
            <a:t>Received 21 Problem Statements for the 2025 research cycle</a:t>
          </a:r>
        </a:p>
      </dgm:t>
    </dgm:pt>
    <dgm:pt modelId="{09A05C19-845C-49C8-82FD-DBD56C4BCA2D}" type="parTrans" cxnId="{628CFF49-254B-43D5-BBE4-DAA0CEA601AC}">
      <dgm:prSet/>
      <dgm:spPr>
        <a:solidFill>
          <a:srgbClr val="002855"/>
        </a:solidFill>
        <a:ln>
          <a:solidFill>
            <a:srgbClr val="002855"/>
          </a:solidFill>
        </a:ln>
      </dgm:spPr>
      <dgm:t>
        <a:bodyPr/>
        <a:lstStyle/>
        <a:p>
          <a:endParaRPr lang="en-US"/>
        </a:p>
      </dgm:t>
    </dgm:pt>
    <dgm:pt modelId="{AAD1E34C-BF35-416D-B6D6-D57862075534}" type="sibTrans" cxnId="{628CFF49-254B-43D5-BBE4-DAA0CEA601AC}">
      <dgm:prSet/>
      <dgm:spPr>
        <a:solidFill>
          <a:srgbClr val="002855"/>
        </a:solidFill>
        <a:ln>
          <a:solidFill>
            <a:srgbClr val="002855"/>
          </a:solidFill>
        </a:ln>
      </dgm:spPr>
      <dgm:t>
        <a:bodyPr/>
        <a:lstStyle/>
        <a:p>
          <a:endParaRPr lang="en-US"/>
        </a:p>
      </dgm:t>
    </dgm:pt>
    <dgm:pt modelId="{73E62B8C-85AE-45A4-B61C-6D8C77723E6C}">
      <dgm:prSet phldrT="[Text]" custT="1"/>
      <dgm:spPr>
        <a:solidFill>
          <a:srgbClr val="CCD2D8">
            <a:alpha val="89804"/>
          </a:srgbClr>
        </a:solidFill>
      </dgm:spPr>
      <dgm:t>
        <a:bodyPr/>
        <a:lstStyle/>
        <a:p>
          <a:pPr>
            <a:buFont typeface="Arial" panose="020B0604020202020204" pitchFamily="34" charset="0"/>
            <a:buChar char="•"/>
          </a:pPr>
          <a:r>
            <a:rPr lang="en-US" sz="1600" dirty="0"/>
            <a:t>Reviewed by Research Technical Committees</a:t>
          </a:r>
        </a:p>
      </dgm:t>
    </dgm:pt>
    <dgm:pt modelId="{CF5344E4-BE7B-4559-8D19-FCE152333B12}" type="parTrans" cxnId="{DA5BB1F7-6684-4D04-9B8D-33256162A6F3}">
      <dgm:prSet/>
      <dgm:spPr/>
      <dgm:t>
        <a:bodyPr/>
        <a:lstStyle/>
        <a:p>
          <a:endParaRPr lang="en-US"/>
        </a:p>
      </dgm:t>
    </dgm:pt>
    <dgm:pt modelId="{04AF7F53-D7E6-4291-B32B-987AE27C0A8C}" type="sibTrans" cxnId="{DA5BB1F7-6684-4D04-9B8D-33256162A6F3}">
      <dgm:prSet/>
      <dgm:spPr>
        <a:solidFill>
          <a:srgbClr val="002855"/>
        </a:solidFill>
        <a:ln>
          <a:solidFill>
            <a:srgbClr val="002855"/>
          </a:solidFill>
        </a:ln>
      </dgm:spPr>
      <dgm:t>
        <a:bodyPr/>
        <a:lstStyle/>
        <a:p>
          <a:endParaRPr lang="en-US"/>
        </a:p>
      </dgm:t>
    </dgm:pt>
    <dgm:pt modelId="{FAA2CBE4-682A-4150-8FF9-9D6FC7F3D0D2}">
      <dgm:prSet phldrT="[Text]" custT="1"/>
      <dgm:spPr/>
      <dgm:t>
        <a:bodyPr/>
        <a:lstStyle/>
        <a:p>
          <a:pPr>
            <a:buFont typeface="Arial" panose="020B0604020202020204" pitchFamily="34" charset="0"/>
            <a:buChar char="•"/>
          </a:pPr>
          <a:r>
            <a:rPr lang="en-US" sz="1600"/>
            <a:t>Notifications sent out</a:t>
          </a:r>
        </a:p>
      </dgm:t>
    </dgm:pt>
    <dgm:pt modelId="{6BC5ADE7-AFC1-435F-8D86-86822F9CD59A}" type="parTrans" cxnId="{F2BD2D7D-A5F3-4073-B1B0-C93431664449}">
      <dgm:prSet/>
      <dgm:spPr/>
      <dgm:t>
        <a:bodyPr/>
        <a:lstStyle/>
        <a:p>
          <a:endParaRPr lang="en-US"/>
        </a:p>
      </dgm:t>
    </dgm:pt>
    <dgm:pt modelId="{813D0098-C9D3-46A8-A4E1-259F32CB21C3}" type="sibTrans" cxnId="{F2BD2D7D-A5F3-4073-B1B0-C93431664449}">
      <dgm:prSet/>
      <dgm:spPr/>
      <dgm:t>
        <a:bodyPr/>
        <a:lstStyle/>
        <a:p>
          <a:endParaRPr lang="en-US"/>
        </a:p>
      </dgm:t>
    </dgm:pt>
    <dgm:pt modelId="{BA1D04C2-14BC-44EE-AA04-BC4E22791744}">
      <dgm:prSet phldrT="[Text]" custT="1"/>
      <dgm:spPr/>
      <dgm:t>
        <a:bodyPr/>
        <a:lstStyle/>
        <a:p>
          <a:r>
            <a:rPr lang="en-US" sz="1600" dirty="0"/>
            <a:t>Proposals submitted through the online form</a:t>
          </a:r>
        </a:p>
        <a:p>
          <a:r>
            <a:rPr lang="en-US" sz="1600" b="1" i="1" dirty="0"/>
            <a:t>Requested 10 proposals for the 2025 research cycle</a:t>
          </a:r>
        </a:p>
      </dgm:t>
    </dgm:pt>
    <dgm:pt modelId="{240FE27D-3375-40D2-8D9A-95882A3182D7}" type="parTrans" cxnId="{8055E279-A2D4-47B9-9A21-65EA74051015}">
      <dgm:prSet/>
      <dgm:spPr/>
      <dgm:t>
        <a:bodyPr/>
        <a:lstStyle/>
        <a:p>
          <a:endParaRPr lang="en-US"/>
        </a:p>
      </dgm:t>
    </dgm:pt>
    <dgm:pt modelId="{4F39C1CB-9C4D-4F4E-BF88-1FEF7A6FC642}" type="sibTrans" cxnId="{8055E279-A2D4-47B9-9A21-65EA74051015}">
      <dgm:prSet/>
      <dgm:spPr/>
      <dgm:t>
        <a:bodyPr/>
        <a:lstStyle/>
        <a:p>
          <a:endParaRPr lang="en-US"/>
        </a:p>
      </dgm:t>
    </dgm:pt>
    <dgm:pt modelId="{1023549F-C314-4CA6-B6EB-82474EAAF7DB}">
      <dgm:prSet phldrT="[Text]" custT="1"/>
      <dgm:spPr/>
      <dgm:t>
        <a:bodyPr/>
        <a:lstStyle/>
        <a:p>
          <a:r>
            <a:rPr lang="en-US" sz="1600" dirty="0"/>
            <a:t>Reviewed by Research Technical Committees</a:t>
          </a:r>
        </a:p>
      </dgm:t>
    </dgm:pt>
    <dgm:pt modelId="{3BEF5587-D271-4812-BF77-CB8FACE30A00}" type="parTrans" cxnId="{7F54C381-8A80-4D17-A589-3ACD7BE8C342}">
      <dgm:prSet/>
      <dgm:spPr/>
      <dgm:t>
        <a:bodyPr/>
        <a:lstStyle/>
        <a:p>
          <a:endParaRPr lang="en-US"/>
        </a:p>
      </dgm:t>
    </dgm:pt>
    <dgm:pt modelId="{C0CDD0BD-0BAD-4011-BBA0-45D46D562C24}" type="sibTrans" cxnId="{7F54C381-8A80-4D17-A589-3ACD7BE8C342}">
      <dgm:prSet/>
      <dgm:spPr/>
      <dgm:t>
        <a:bodyPr/>
        <a:lstStyle/>
        <a:p>
          <a:endParaRPr lang="en-US"/>
        </a:p>
      </dgm:t>
    </dgm:pt>
    <dgm:pt modelId="{316FC294-7E1C-41AB-9220-29D604AB2921}">
      <dgm:prSet phldrT="[Text]" custT="1"/>
      <dgm:spPr/>
      <dgm:t>
        <a:bodyPr/>
        <a:lstStyle/>
        <a:p>
          <a:r>
            <a:rPr lang="en-US" sz="1600" dirty="0"/>
            <a:t>Reviewed by Research Executive Committee</a:t>
          </a:r>
        </a:p>
      </dgm:t>
    </dgm:pt>
    <dgm:pt modelId="{E0DFAA9E-11E2-4A81-8A91-2BFF410E64A3}" type="parTrans" cxnId="{5465A06B-0452-4C94-A723-32E2B3676C44}">
      <dgm:prSet/>
      <dgm:spPr/>
      <dgm:t>
        <a:bodyPr/>
        <a:lstStyle/>
        <a:p>
          <a:endParaRPr lang="en-US"/>
        </a:p>
      </dgm:t>
    </dgm:pt>
    <dgm:pt modelId="{5A598B88-00DB-474D-880B-709D583568CC}" type="sibTrans" cxnId="{5465A06B-0452-4C94-A723-32E2B3676C44}">
      <dgm:prSet/>
      <dgm:spPr/>
      <dgm:t>
        <a:bodyPr/>
        <a:lstStyle/>
        <a:p>
          <a:endParaRPr lang="en-US"/>
        </a:p>
      </dgm:t>
    </dgm:pt>
    <dgm:pt modelId="{4100536E-3795-4690-A2B6-DCEE447DBC29}">
      <dgm:prSet phldrT="[Text]" custT="1"/>
      <dgm:spPr/>
      <dgm:t>
        <a:bodyPr/>
        <a:lstStyle/>
        <a:p>
          <a:r>
            <a:rPr lang="en-US" sz="1600" dirty="0"/>
            <a:t>Notifications to be sent out after the Executive Committee meets</a:t>
          </a:r>
        </a:p>
      </dgm:t>
    </dgm:pt>
    <dgm:pt modelId="{722E12BA-BD65-41CA-91F2-768F6E12D731}" type="parTrans" cxnId="{167F8584-169B-4DF0-B347-6D336C2C0249}">
      <dgm:prSet/>
      <dgm:spPr/>
      <dgm:t>
        <a:bodyPr/>
        <a:lstStyle/>
        <a:p>
          <a:endParaRPr lang="en-US"/>
        </a:p>
      </dgm:t>
    </dgm:pt>
    <dgm:pt modelId="{33A0741A-1104-419F-B9F2-4A67293CE9A8}" type="sibTrans" cxnId="{167F8584-169B-4DF0-B347-6D336C2C0249}">
      <dgm:prSet/>
      <dgm:spPr/>
      <dgm:t>
        <a:bodyPr/>
        <a:lstStyle/>
        <a:p>
          <a:endParaRPr lang="en-US"/>
        </a:p>
      </dgm:t>
    </dgm:pt>
    <dgm:pt modelId="{95526F0B-CBE5-47CA-AEBF-F7DFF15DD5FD}">
      <dgm:prSet phldrT="[Text]" custT="1"/>
      <dgm:spPr/>
      <dgm:t>
        <a:bodyPr/>
        <a:lstStyle/>
        <a:p>
          <a:r>
            <a:rPr lang="en-US" sz="1600" dirty="0"/>
            <a:t>Project Agreements reviewed and signed by universities</a:t>
          </a:r>
        </a:p>
        <a:p>
          <a:r>
            <a:rPr lang="en-US" sz="1600" b="1" i="1" dirty="0"/>
            <a:t>8 Project Agreements signed for RP-2025 projects</a:t>
          </a:r>
          <a:endParaRPr lang="en-US" sz="1600" dirty="0"/>
        </a:p>
      </dgm:t>
    </dgm:pt>
    <dgm:pt modelId="{9CEBD2F0-A0D7-43AB-93BC-F5B35D8F077F}" type="parTrans" cxnId="{3E81B630-8C19-4BD9-8C81-028DBE39D6C9}">
      <dgm:prSet/>
      <dgm:spPr/>
      <dgm:t>
        <a:bodyPr/>
        <a:lstStyle/>
        <a:p>
          <a:endParaRPr lang="en-US"/>
        </a:p>
      </dgm:t>
    </dgm:pt>
    <dgm:pt modelId="{3BE0DC95-C0F2-481E-B251-0BA0D3EF2D8C}" type="sibTrans" cxnId="{3E81B630-8C19-4BD9-8C81-028DBE39D6C9}">
      <dgm:prSet/>
      <dgm:spPr/>
      <dgm:t>
        <a:bodyPr/>
        <a:lstStyle/>
        <a:p>
          <a:endParaRPr lang="en-US"/>
        </a:p>
      </dgm:t>
    </dgm:pt>
    <dgm:pt modelId="{EE5448B6-FD02-4B2E-8825-BAAEE1320176}">
      <dgm:prSet phldrT="[Text]" custT="1"/>
      <dgm:spPr/>
      <dgm:t>
        <a:bodyPr/>
        <a:lstStyle/>
        <a:p>
          <a:r>
            <a:rPr lang="en-US" sz="1600" dirty="0"/>
            <a:t>Research projects start on </a:t>
          </a:r>
        </a:p>
        <a:p>
          <a:r>
            <a:rPr lang="en-US" sz="1600" dirty="0"/>
            <a:t>August 1</a:t>
          </a:r>
          <a:r>
            <a:rPr lang="en-US" sz="1600" baseline="30000" dirty="0"/>
            <a:t>st</a:t>
          </a:r>
          <a:endParaRPr lang="en-US" sz="1600" dirty="0"/>
        </a:p>
      </dgm:t>
    </dgm:pt>
    <dgm:pt modelId="{CF241B7D-F12D-4CE0-9A68-210A202CF53C}" type="parTrans" cxnId="{8F9192DF-F1CD-4D1F-A663-BB3E285F0B5B}">
      <dgm:prSet/>
      <dgm:spPr/>
      <dgm:t>
        <a:bodyPr/>
        <a:lstStyle/>
        <a:p>
          <a:endParaRPr lang="en-US"/>
        </a:p>
      </dgm:t>
    </dgm:pt>
    <dgm:pt modelId="{293BFAE6-9FBC-4A28-8BF6-BA992BEB9B82}" type="sibTrans" cxnId="{8F9192DF-F1CD-4D1F-A663-BB3E285F0B5B}">
      <dgm:prSet/>
      <dgm:spPr/>
      <dgm:t>
        <a:bodyPr/>
        <a:lstStyle/>
        <a:p>
          <a:endParaRPr lang="en-US"/>
        </a:p>
      </dgm:t>
    </dgm:pt>
    <dgm:pt modelId="{764D035B-F059-4A15-8270-A01131E2DF6D}" type="pres">
      <dgm:prSet presAssocID="{8CBE2E4C-F632-4BBA-9B8A-C2B277181A4F}" presName="Name0" presStyleCnt="0">
        <dgm:presLayoutVars>
          <dgm:dir/>
          <dgm:animLvl val="lvl"/>
          <dgm:resizeHandles val="exact"/>
        </dgm:presLayoutVars>
      </dgm:prSet>
      <dgm:spPr/>
    </dgm:pt>
    <dgm:pt modelId="{F6E4FEA2-86C2-4A4E-B2B5-B5941F59C9D0}" type="pres">
      <dgm:prSet presAssocID="{F4B68085-69C3-491B-AD05-1BEDE2C58A9D}" presName="vertFlow" presStyleCnt="0"/>
      <dgm:spPr/>
    </dgm:pt>
    <dgm:pt modelId="{5BD3DA4F-4881-421E-8BD8-31E69BEBD5D0}" type="pres">
      <dgm:prSet presAssocID="{F4B68085-69C3-491B-AD05-1BEDE2C58A9D}" presName="header" presStyleLbl="node1" presStyleIdx="0" presStyleCnt="3" custScaleX="111032" custLinFactNeighborX="-252" custLinFactNeighborY="-433"/>
      <dgm:spPr/>
    </dgm:pt>
    <dgm:pt modelId="{DFC5CEE3-7754-47B2-9AE6-03054997D081}" type="pres">
      <dgm:prSet presAssocID="{09A05C19-845C-49C8-82FD-DBD56C4BCA2D}" presName="parTrans" presStyleLbl="sibTrans2D1" presStyleIdx="0" presStyleCnt="9" custScaleX="118408" custScaleY="118408"/>
      <dgm:spPr/>
    </dgm:pt>
    <dgm:pt modelId="{A73E3451-57D8-44E4-9400-54CB6B091EB3}" type="pres">
      <dgm:prSet presAssocID="{4C735C32-F3CC-4A8B-8FBE-B65034CF4325}" presName="child" presStyleLbl="alignAccFollowNode1" presStyleIdx="0" presStyleCnt="9" custScaleX="111032" custScaleY="146746">
        <dgm:presLayoutVars>
          <dgm:chMax val="0"/>
          <dgm:bulletEnabled val="1"/>
        </dgm:presLayoutVars>
      </dgm:prSet>
      <dgm:spPr/>
    </dgm:pt>
    <dgm:pt modelId="{0B515C6C-973B-4279-9850-F78287AF6C15}" type="pres">
      <dgm:prSet presAssocID="{AAD1E34C-BF35-416D-B6D6-D57862075534}" presName="sibTrans" presStyleLbl="sibTrans2D1" presStyleIdx="1" presStyleCnt="9" custScaleY="118408"/>
      <dgm:spPr/>
    </dgm:pt>
    <dgm:pt modelId="{ED2AC556-C573-4CA5-8E88-EE25A4FC3103}" type="pres">
      <dgm:prSet presAssocID="{73E62B8C-85AE-45A4-B61C-6D8C77723E6C}" presName="child" presStyleLbl="alignAccFollowNode1" presStyleIdx="1" presStyleCnt="9" custScaleX="111032" custLinFactNeighborY="9845">
        <dgm:presLayoutVars>
          <dgm:chMax val="0"/>
          <dgm:bulletEnabled val="1"/>
        </dgm:presLayoutVars>
      </dgm:prSet>
      <dgm:spPr/>
    </dgm:pt>
    <dgm:pt modelId="{C53CEAF8-AAE6-4252-8540-981C174E83AF}" type="pres">
      <dgm:prSet presAssocID="{04AF7F53-D7E6-4291-B32B-987AE27C0A8C}" presName="sibTrans" presStyleLbl="sibTrans2D1" presStyleIdx="2" presStyleCnt="9" custScaleX="142025" custScaleY="118408"/>
      <dgm:spPr/>
    </dgm:pt>
    <dgm:pt modelId="{B63A8F56-1EA1-481B-905B-70144AF950E4}" type="pres">
      <dgm:prSet presAssocID="{FAA2CBE4-682A-4150-8FF9-9D6FC7F3D0D2}" presName="child" presStyleLbl="alignAccFollowNode1" presStyleIdx="2" presStyleCnt="9" custScaleX="111032" custScaleY="68936">
        <dgm:presLayoutVars>
          <dgm:chMax val="0"/>
          <dgm:bulletEnabled val="1"/>
        </dgm:presLayoutVars>
      </dgm:prSet>
      <dgm:spPr/>
    </dgm:pt>
    <dgm:pt modelId="{B96DA46B-BD29-428E-9C6A-ECF408594EF8}" type="pres">
      <dgm:prSet presAssocID="{F4B68085-69C3-491B-AD05-1BEDE2C58A9D}" presName="hSp" presStyleCnt="0"/>
      <dgm:spPr/>
    </dgm:pt>
    <dgm:pt modelId="{07250830-67CD-4D2C-B10E-4698C6741F59}" type="pres">
      <dgm:prSet presAssocID="{4242D9DD-E400-4BB5-BA07-19BFC56E10D5}" presName="vertFlow" presStyleCnt="0"/>
      <dgm:spPr/>
    </dgm:pt>
    <dgm:pt modelId="{9D13AC6C-553B-4B97-B56B-ECDEF2566BD8}" type="pres">
      <dgm:prSet presAssocID="{4242D9DD-E400-4BB5-BA07-19BFC56E10D5}" presName="header" presStyleLbl="node1" presStyleIdx="1" presStyleCnt="3" custScaleX="111032"/>
      <dgm:spPr/>
    </dgm:pt>
    <dgm:pt modelId="{744B0DBC-6EEC-4A3D-A691-0410C25A649D}" type="pres">
      <dgm:prSet presAssocID="{240FE27D-3375-40D2-8D9A-95882A3182D7}" presName="parTrans" presStyleLbl="sibTrans2D1" presStyleIdx="3" presStyleCnt="9" custScaleX="120661" custScaleY="120661"/>
      <dgm:spPr/>
    </dgm:pt>
    <dgm:pt modelId="{7ACA8478-21A0-4B06-A362-3895AABC3BEE}" type="pres">
      <dgm:prSet presAssocID="{BA1D04C2-14BC-44EE-AA04-BC4E22791744}" presName="child" presStyleLbl="alignAccFollowNode1" presStyleIdx="3" presStyleCnt="9" custScaleX="111032" custScaleY="141191">
        <dgm:presLayoutVars>
          <dgm:chMax val="0"/>
          <dgm:bulletEnabled val="1"/>
        </dgm:presLayoutVars>
      </dgm:prSet>
      <dgm:spPr/>
    </dgm:pt>
    <dgm:pt modelId="{E9BF9AF0-ED72-473C-9F03-94DEC4E9EF7B}" type="pres">
      <dgm:prSet presAssocID="{4F39C1CB-9C4D-4F4E-BF88-1FEF7A6FC642}" presName="sibTrans" presStyleLbl="sibTrans2D1" presStyleIdx="4" presStyleCnt="9" custScaleX="120661" custScaleY="120661"/>
      <dgm:spPr/>
    </dgm:pt>
    <dgm:pt modelId="{30A80870-5E41-46E9-AF89-38A102BDD6B9}" type="pres">
      <dgm:prSet presAssocID="{1023549F-C314-4CA6-B6EB-82474EAAF7DB}" presName="child" presStyleLbl="alignAccFollowNode1" presStyleIdx="4" presStyleCnt="9" custScaleX="111032">
        <dgm:presLayoutVars>
          <dgm:chMax val="0"/>
          <dgm:bulletEnabled val="1"/>
        </dgm:presLayoutVars>
      </dgm:prSet>
      <dgm:spPr/>
    </dgm:pt>
    <dgm:pt modelId="{E845610B-3943-4CC6-8A95-621755804DA6}" type="pres">
      <dgm:prSet presAssocID="{C0CDD0BD-0BAD-4011-BBA0-45D46D562C24}" presName="sibTrans" presStyleLbl="sibTrans2D1" presStyleIdx="5" presStyleCnt="9" custScaleX="120661" custScaleY="120661"/>
      <dgm:spPr/>
    </dgm:pt>
    <dgm:pt modelId="{FDC3C223-99D1-43EF-B5F7-2FA1F547CDE7}" type="pres">
      <dgm:prSet presAssocID="{316FC294-7E1C-41AB-9220-29D604AB2921}" presName="child" presStyleLbl="alignAccFollowNode1" presStyleIdx="5" presStyleCnt="9" custScaleX="111032" custScaleY="67429">
        <dgm:presLayoutVars>
          <dgm:chMax val="0"/>
          <dgm:bulletEnabled val="1"/>
        </dgm:presLayoutVars>
      </dgm:prSet>
      <dgm:spPr/>
    </dgm:pt>
    <dgm:pt modelId="{E45A2E21-B36B-4DCE-ACF7-6B38F95438A4}" type="pres">
      <dgm:prSet presAssocID="{5A598B88-00DB-474D-880B-709D583568CC}" presName="sibTrans" presStyleLbl="sibTrans2D1" presStyleIdx="6" presStyleCnt="9" custScaleX="120661" custScaleY="120661"/>
      <dgm:spPr/>
    </dgm:pt>
    <dgm:pt modelId="{D26B174D-0BE7-4D61-898A-D34066E5E8EB}" type="pres">
      <dgm:prSet presAssocID="{4100536E-3795-4690-A2B6-DCEE447DBC29}" presName="child" presStyleLbl="alignAccFollowNode1" presStyleIdx="6" presStyleCnt="9" custScaleX="111032" custScaleY="114612">
        <dgm:presLayoutVars>
          <dgm:chMax val="0"/>
          <dgm:bulletEnabled val="1"/>
        </dgm:presLayoutVars>
      </dgm:prSet>
      <dgm:spPr/>
    </dgm:pt>
    <dgm:pt modelId="{7C2B7CA3-B535-483F-B493-4C881865F02B}" type="pres">
      <dgm:prSet presAssocID="{4242D9DD-E400-4BB5-BA07-19BFC56E10D5}" presName="hSp" presStyleCnt="0"/>
      <dgm:spPr/>
    </dgm:pt>
    <dgm:pt modelId="{7546D23A-FCBE-4020-B7B0-A4FDAE2435F8}" type="pres">
      <dgm:prSet presAssocID="{B151CD75-B27B-4D24-B2FE-BE2BECB87E7A}" presName="vertFlow" presStyleCnt="0"/>
      <dgm:spPr/>
    </dgm:pt>
    <dgm:pt modelId="{72B4B766-EBDF-4C00-B805-5F723F2E23A9}" type="pres">
      <dgm:prSet presAssocID="{B151CD75-B27B-4D24-B2FE-BE2BECB87E7A}" presName="header" presStyleLbl="node1" presStyleIdx="2" presStyleCnt="3" custScaleX="111032"/>
      <dgm:spPr/>
    </dgm:pt>
    <dgm:pt modelId="{D4A06A6F-A0B0-4A15-882F-E6CF10E578DF}" type="pres">
      <dgm:prSet presAssocID="{9CEBD2F0-A0D7-43AB-93BC-F5B35D8F077F}" presName="parTrans" presStyleLbl="sibTrans2D1" presStyleIdx="7" presStyleCnt="9" custScaleX="120661" custScaleY="120661"/>
      <dgm:spPr/>
    </dgm:pt>
    <dgm:pt modelId="{501A2147-E03E-4FEF-BBCD-8CF7B01A113C}" type="pres">
      <dgm:prSet presAssocID="{95526F0B-CBE5-47CA-AEBF-F7DFF15DD5FD}" presName="child" presStyleLbl="alignAccFollowNode1" presStyleIdx="7" presStyleCnt="9" custScaleX="111032" custScaleY="144951">
        <dgm:presLayoutVars>
          <dgm:chMax val="0"/>
          <dgm:bulletEnabled val="1"/>
        </dgm:presLayoutVars>
      </dgm:prSet>
      <dgm:spPr/>
    </dgm:pt>
    <dgm:pt modelId="{B1A723F5-C751-48D2-AB40-A86014C8DC8C}" type="pres">
      <dgm:prSet presAssocID="{3BE0DC95-C0F2-481E-B251-0BA0D3EF2D8C}" presName="sibTrans" presStyleLbl="sibTrans2D1" presStyleIdx="8" presStyleCnt="9" custScaleX="120661" custScaleY="120661"/>
      <dgm:spPr/>
    </dgm:pt>
    <dgm:pt modelId="{8EF287C0-7D03-4427-9891-A93981BB91E3}" type="pres">
      <dgm:prSet presAssocID="{EE5448B6-FD02-4B2E-8825-BAAEE1320176}" presName="child" presStyleLbl="alignAccFollowNode1" presStyleIdx="8" presStyleCnt="9" custScaleX="111032">
        <dgm:presLayoutVars>
          <dgm:chMax val="0"/>
          <dgm:bulletEnabled val="1"/>
        </dgm:presLayoutVars>
      </dgm:prSet>
      <dgm:spPr/>
    </dgm:pt>
  </dgm:ptLst>
  <dgm:cxnLst>
    <dgm:cxn modelId="{99626512-A43A-461C-8C7A-11F05BB4F333}" type="presOf" srcId="{240FE27D-3375-40D2-8D9A-95882A3182D7}" destId="{744B0DBC-6EEC-4A3D-A691-0410C25A649D}" srcOrd="0" destOrd="0" presId="urn:microsoft.com/office/officeart/2005/8/layout/lProcess1"/>
    <dgm:cxn modelId="{1A353918-BC7D-4B0B-8193-8B341569EF41}" type="presOf" srcId="{BA1D04C2-14BC-44EE-AA04-BC4E22791744}" destId="{7ACA8478-21A0-4B06-A362-3895AABC3BEE}" srcOrd="0" destOrd="0" presId="urn:microsoft.com/office/officeart/2005/8/layout/lProcess1"/>
    <dgm:cxn modelId="{65857F20-B43F-45CB-AEB1-0A80780F4665}" type="presOf" srcId="{316FC294-7E1C-41AB-9220-29D604AB2921}" destId="{FDC3C223-99D1-43EF-B5F7-2FA1F547CDE7}" srcOrd="0" destOrd="0" presId="urn:microsoft.com/office/officeart/2005/8/layout/lProcess1"/>
    <dgm:cxn modelId="{CDC9F921-5C7C-49B6-BCCA-7BB77D03BBE0}" type="presOf" srcId="{3BE0DC95-C0F2-481E-B251-0BA0D3EF2D8C}" destId="{B1A723F5-C751-48D2-AB40-A86014C8DC8C}" srcOrd="0" destOrd="0" presId="urn:microsoft.com/office/officeart/2005/8/layout/lProcess1"/>
    <dgm:cxn modelId="{3D6CF224-7184-4175-864E-3276363D5CB6}" type="presOf" srcId="{04AF7F53-D7E6-4291-B32B-987AE27C0A8C}" destId="{C53CEAF8-AAE6-4252-8540-981C174E83AF}" srcOrd="0" destOrd="0" presId="urn:microsoft.com/office/officeart/2005/8/layout/lProcess1"/>
    <dgm:cxn modelId="{3360A329-1774-4CA4-B5C2-2D70EBB58342}" type="presOf" srcId="{EE5448B6-FD02-4B2E-8825-BAAEE1320176}" destId="{8EF287C0-7D03-4427-9891-A93981BB91E3}" srcOrd="0" destOrd="0" presId="urn:microsoft.com/office/officeart/2005/8/layout/lProcess1"/>
    <dgm:cxn modelId="{668CA62D-10CA-4B41-95E1-5107BD44F2D8}" type="presOf" srcId="{95526F0B-CBE5-47CA-AEBF-F7DFF15DD5FD}" destId="{501A2147-E03E-4FEF-BBCD-8CF7B01A113C}" srcOrd="0" destOrd="0" presId="urn:microsoft.com/office/officeart/2005/8/layout/lProcess1"/>
    <dgm:cxn modelId="{80D1542F-8C89-44DA-824B-DE6C45DB2061}" type="presOf" srcId="{5A598B88-00DB-474D-880B-709D583568CC}" destId="{E45A2E21-B36B-4DCE-ACF7-6B38F95438A4}" srcOrd="0" destOrd="0" presId="urn:microsoft.com/office/officeart/2005/8/layout/lProcess1"/>
    <dgm:cxn modelId="{0AD08F30-B381-48E0-BAFF-882D03565C5F}" type="presOf" srcId="{C0CDD0BD-0BAD-4011-BBA0-45D46D562C24}" destId="{E845610B-3943-4CC6-8A95-621755804DA6}" srcOrd="0" destOrd="0" presId="urn:microsoft.com/office/officeart/2005/8/layout/lProcess1"/>
    <dgm:cxn modelId="{3E81B630-8C19-4BD9-8C81-028DBE39D6C9}" srcId="{B151CD75-B27B-4D24-B2FE-BE2BECB87E7A}" destId="{95526F0B-CBE5-47CA-AEBF-F7DFF15DD5FD}" srcOrd="0" destOrd="0" parTransId="{9CEBD2F0-A0D7-43AB-93BC-F5B35D8F077F}" sibTransId="{3BE0DC95-C0F2-481E-B251-0BA0D3EF2D8C}"/>
    <dgm:cxn modelId="{EC7EC438-8AF4-4E84-B9FA-54F0E0D31BAB}" type="presOf" srcId="{9CEBD2F0-A0D7-43AB-93BC-F5B35D8F077F}" destId="{D4A06A6F-A0B0-4A15-882F-E6CF10E578DF}" srcOrd="0" destOrd="0" presId="urn:microsoft.com/office/officeart/2005/8/layout/lProcess1"/>
    <dgm:cxn modelId="{327E9945-0398-414A-ADAC-686D8EE332FA}" type="presOf" srcId="{B151CD75-B27B-4D24-B2FE-BE2BECB87E7A}" destId="{72B4B766-EBDF-4C00-B805-5F723F2E23A9}" srcOrd="0" destOrd="0" presId="urn:microsoft.com/office/officeart/2005/8/layout/lProcess1"/>
    <dgm:cxn modelId="{628CFF49-254B-43D5-BBE4-DAA0CEA601AC}" srcId="{F4B68085-69C3-491B-AD05-1BEDE2C58A9D}" destId="{4C735C32-F3CC-4A8B-8FBE-B65034CF4325}" srcOrd="0" destOrd="0" parTransId="{09A05C19-845C-49C8-82FD-DBD56C4BCA2D}" sibTransId="{AAD1E34C-BF35-416D-B6D6-D57862075534}"/>
    <dgm:cxn modelId="{5465A06B-0452-4C94-A723-32E2B3676C44}" srcId="{4242D9DD-E400-4BB5-BA07-19BFC56E10D5}" destId="{316FC294-7E1C-41AB-9220-29D604AB2921}" srcOrd="2" destOrd="0" parTransId="{E0DFAA9E-11E2-4A81-8A91-2BFF410E64A3}" sibTransId="{5A598B88-00DB-474D-880B-709D583568CC}"/>
    <dgm:cxn modelId="{6A1EA66B-E66A-43E0-9992-3F1962C4C3EB}" type="presOf" srcId="{4C735C32-F3CC-4A8B-8FBE-B65034CF4325}" destId="{A73E3451-57D8-44E4-9400-54CB6B091EB3}" srcOrd="0" destOrd="0" presId="urn:microsoft.com/office/officeart/2005/8/layout/lProcess1"/>
    <dgm:cxn modelId="{7CF71E6C-151D-4335-A5ED-B1D59F37D156}" type="presOf" srcId="{F4B68085-69C3-491B-AD05-1BEDE2C58A9D}" destId="{5BD3DA4F-4881-421E-8BD8-31E69BEBD5D0}" srcOrd="0" destOrd="0" presId="urn:microsoft.com/office/officeart/2005/8/layout/lProcess1"/>
    <dgm:cxn modelId="{5CB7F376-A69C-44AB-9ECE-B0F589950645}" type="presOf" srcId="{4242D9DD-E400-4BB5-BA07-19BFC56E10D5}" destId="{9D13AC6C-553B-4B97-B56B-ECDEF2566BD8}" srcOrd="0" destOrd="0" presId="urn:microsoft.com/office/officeart/2005/8/layout/lProcess1"/>
    <dgm:cxn modelId="{8055E279-A2D4-47B9-9A21-65EA74051015}" srcId="{4242D9DD-E400-4BB5-BA07-19BFC56E10D5}" destId="{BA1D04C2-14BC-44EE-AA04-BC4E22791744}" srcOrd="0" destOrd="0" parTransId="{240FE27D-3375-40D2-8D9A-95882A3182D7}" sibTransId="{4F39C1CB-9C4D-4F4E-BF88-1FEF7A6FC642}"/>
    <dgm:cxn modelId="{753BFB7B-9F3A-447C-8FDC-F2283BF2F35B}" type="presOf" srcId="{09A05C19-845C-49C8-82FD-DBD56C4BCA2D}" destId="{DFC5CEE3-7754-47B2-9AE6-03054997D081}" srcOrd="0" destOrd="0" presId="urn:microsoft.com/office/officeart/2005/8/layout/lProcess1"/>
    <dgm:cxn modelId="{F2BD2D7D-A5F3-4073-B1B0-C93431664449}" srcId="{F4B68085-69C3-491B-AD05-1BEDE2C58A9D}" destId="{FAA2CBE4-682A-4150-8FF9-9D6FC7F3D0D2}" srcOrd="2" destOrd="0" parTransId="{6BC5ADE7-AFC1-435F-8D86-86822F9CD59A}" sibTransId="{813D0098-C9D3-46A8-A4E1-259F32CB21C3}"/>
    <dgm:cxn modelId="{7F54C381-8A80-4D17-A589-3ACD7BE8C342}" srcId="{4242D9DD-E400-4BB5-BA07-19BFC56E10D5}" destId="{1023549F-C314-4CA6-B6EB-82474EAAF7DB}" srcOrd="1" destOrd="0" parTransId="{3BEF5587-D271-4812-BF77-CB8FACE30A00}" sibTransId="{C0CDD0BD-0BAD-4011-BBA0-45D46D562C24}"/>
    <dgm:cxn modelId="{167F8584-169B-4DF0-B347-6D336C2C0249}" srcId="{4242D9DD-E400-4BB5-BA07-19BFC56E10D5}" destId="{4100536E-3795-4690-A2B6-DCEE447DBC29}" srcOrd="3" destOrd="0" parTransId="{722E12BA-BD65-41CA-91F2-768F6E12D731}" sibTransId="{33A0741A-1104-419F-B9F2-4A67293CE9A8}"/>
    <dgm:cxn modelId="{C8C0FD98-CFF2-486F-B6E7-7E6E32840138}" srcId="{8CBE2E4C-F632-4BBA-9B8A-C2B277181A4F}" destId="{B151CD75-B27B-4D24-B2FE-BE2BECB87E7A}" srcOrd="2" destOrd="0" parTransId="{4313F5AF-AA79-46FB-AA68-9EA9DD8D13EF}" sibTransId="{1FB0622D-8E08-4CEA-B5F0-FF254A7E90EC}"/>
    <dgm:cxn modelId="{609738B7-3F1E-4D99-AFE8-559E626D0012}" type="presOf" srcId="{73E62B8C-85AE-45A4-B61C-6D8C77723E6C}" destId="{ED2AC556-C573-4CA5-8E88-EE25A4FC3103}" srcOrd="0" destOrd="0" presId="urn:microsoft.com/office/officeart/2005/8/layout/lProcess1"/>
    <dgm:cxn modelId="{F097A4CC-A68B-4CF9-8DC5-0C073D0A7DFB}" type="presOf" srcId="{FAA2CBE4-682A-4150-8FF9-9D6FC7F3D0D2}" destId="{B63A8F56-1EA1-481B-905B-70144AF950E4}" srcOrd="0" destOrd="0" presId="urn:microsoft.com/office/officeart/2005/8/layout/lProcess1"/>
    <dgm:cxn modelId="{B81D70D0-358B-42E9-8CB6-E1B6FD91A91B}" type="presOf" srcId="{4F39C1CB-9C4D-4F4E-BF88-1FEF7A6FC642}" destId="{E9BF9AF0-ED72-473C-9F03-94DEC4E9EF7B}" srcOrd="0" destOrd="0" presId="urn:microsoft.com/office/officeart/2005/8/layout/lProcess1"/>
    <dgm:cxn modelId="{221F43D2-1D9E-478B-B69D-EE8328969065}" srcId="{8CBE2E4C-F632-4BBA-9B8A-C2B277181A4F}" destId="{F4B68085-69C3-491B-AD05-1BEDE2C58A9D}" srcOrd="0" destOrd="0" parTransId="{26A235AB-68EE-457A-8312-28562A5164F0}" sibTransId="{2BA1E3CF-2505-4AC3-A6BB-8DE7A28B95CA}"/>
    <dgm:cxn modelId="{A8E250D4-E7F3-408E-A0DB-957709E7E58A}" type="presOf" srcId="{8CBE2E4C-F632-4BBA-9B8A-C2B277181A4F}" destId="{764D035B-F059-4A15-8270-A01131E2DF6D}" srcOrd="0" destOrd="0" presId="urn:microsoft.com/office/officeart/2005/8/layout/lProcess1"/>
    <dgm:cxn modelId="{656CF1D5-3E76-4CEA-BE73-44117FE153E0}" type="presOf" srcId="{AAD1E34C-BF35-416D-B6D6-D57862075534}" destId="{0B515C6C-973B-4279-9850-F78287AF6C15}" srcOrd="0" destOrd="0" presId="urn:microsoft.com/office/officeart/2005/8/layout/lProcess1"/>
    <dgm:cxn modelId="{8F9192DF-F1CD-4D1F-A663-BB3E285F0B5B}" srcId="{B151CD75-B27B-4D24-B2FE-BE2BECB87E7A}" destId="{EE5448B6-FD02-4B2E-8825-BAAEE1320176}" srcOrd="1" destOrd="0" parTransId="{CF241B7D-F12D-4CE0-9A68-210A202CF53C}" sibTransId="{293BFAE6-9FBC-4A28-8BF6-BA992BEB9B82}"/>
    <dgm:cxn modelId="{084392E1-02E0-429A-B082-C04150AEDE14}" srcId="{8CBE2E4C-F632-4BBA-9B8A-C2B277181A4F}" destId="{4242D9DD-E400-4BB5-BA07-19BFC56E10D5}" srcOrd="1" destOrd="0" parTransId="{0A6C02C5-8A8B-41D8-AFB5-241FAEDE5369}" sibTransId="{EE8036B7-6669-4D02-8DDF-6A5F1F8FDC89}"/>
    <dgm:cxn modelId="{D18107E5-7385-4AE8-85AD-51543DB1790D}" type="presOf" srcId="{4100536E-3795-4690-A2B6-DCEE447DBC29}" destId="{D26B174D-0BE7-4D61-898A-D34066E5E8EB}" srcOrd="0" destOrd="0" presId="urn:microsoft.com/office/officeart/2005/8/layout/lProcess1"/>
    <dgm:cxn modelId="{2AC73CF6-2B9D-4070-B798-319A6A4AE42D}" type="presOf" srcId="{1023549F-C314-4CA6-B6EB-82474EAAF7DB}" destId="{30A80870-5E41-46E9-AF89-38A102BDD6B9}" srcOrd="0" destOrd="0" presId="urn:microsoft.com/office/officeart/2005/8/layout/lProcess1"/>
    <dgm:cxn modelId="{DA5BB1F7-6684-4D04-9B8D-33256162A6F3}" srcId="{F4B68085-69C3-491B-AD05-1BEDE2C58A9D}" destId="{73E62B8C-85AE-45A4-B61C-6D8C77723E6C}" srcOrd="1" destOrd="0" parTransId="{CF5344E4-BE7B-4559-8D19-FCE152333B12}" sibTransId="{04AF7F53-D7E6-4291-B32B-987AE27C0A8C}"/>
    <dgm:cxn modelId="{D2B3AE62-4873-42AB-B8DE-EA0FBEE72FD3}" type="presParOf" srcId="{764D035B-F059-4A15-8270-A01131E2DF6D}" destId="{F6E4FEA2-86C2-4A4E-B2B5-B5941F59C9D0}" srcOrd="0" destOrd="0" presId="urn:microsoft.com/office/officeart/2005/8/layout/lProcess1"/>
    <dgm:cxn modelId="{B2C5AA76-8614-475E-B02E-84612E25DDAC}" type="presParOf" srcId="{F6E4FEA2-86C2-4A4E-B2B5-B5941F59C9D0}" destId="{5BD3DA4F-4881-421E-8BD8-31E69BEBD5D0}" srcOrd="0" destOrd="0" presId="urn:microsoft.com/office/officeart/2005/8/layout/lProcess1"/>
    <dgm:cxn modelId="{D1D7DD11-552B-4355-BEFB-30953FDDBD25}" type="presParOf" srcId="{F6E4FEA2-86C2-4A4E-B2B5-B5941F59C9D0}" destId="{DFC5CEE3-7754-47B2-9AE6-03054997D081}" srcOrd="1" destOrd="0" presId="urn:microsoft.com/office/officeart/2005/8/layout/lProcess1"/>
    <dgm:cxn modelId="{1EAE5600-E2D2-4E95-895F-0334F451F1BF}" type="presParOf" srcId="{F6E4FEA2-86C2-4A4E-B2B5-B5941F59C9D0}" destId="{A73E3451-57D8-44E4-9400-54CB6B091EB3}" srcOrd="2" destOrd="0" presId="urn:microsoft.com/office/officeart/2005/8/layout/lProcess1"/>
    <dgm:cxn modelId="{865277CE-2AE7-407B-BE16-67EBDF314F4D}" type="presParOf" srcId="{F6E4FEA2-86C2-4A4E-B2B5-B5941F59C9D0}" destId="{0B515C6C-973B-4279-9850-F78287AF6C15}" srcOrd="3" destOrd="0" presId="urn:microsoft.com/office/officeart/2005/8/layout/lProcess1"/>
    <dgm:cxn modelId="{0A4C91FE-8A20-4810-AE48-A9EF0A26CB60}" type="presParOf" srcId="{F6E4FEA2-86C2-4A4E-B2B5-B5941F59C9D0}" destId="{ED2AC556-C573-4CA5-8E88-EE25A4FC3103}" srcOrd="4" destOrd="0" presId="urn:microsoft.com/office/officeart/2005/8/layout/lProcess1"/>
    <dgm:cxn modelId="{9B043FF6-D67A-40A7-91A0-C2496711B275}" type="presParOf" srcId="{F6E4FEA2-86C2-4A4E-B2B5-B5941F59C9D0}" destId="{C53CEAF8-AAE6-4252-8540-981C174E83AF}" srcOrd="5" destOrd="0" presId="urn:microsoft.com/office/officeart/2005/8/layout/lProcess1"/>
    <dgm:cxn modelId="{C05D6DAB-8F11-4FA2-AB2B-A1FBBCFAFA74}" type="presParOf" srcId="{F6E4FEA2-86C2-4A4E-B2B5-B5941F59C9D0}" destId="{B63A8F56-1EA1-481B-905B-70144AF950E4}" srcOrd="6" destOrd="0" presId="urn:microsoft.com/office/officeart/2005/8/layout/lProcess1"/>
    <dgm:cxn modelId="{EC48FE95-208D-4F8A-8E4D-AB249D1530B8}" type="presParOf" srcId="{764D035B-F059-4A15-8270-A01131E2DF6D}" destId="{B96DA46B-BD29-428E-9C6A-ECF408594EF8}" srcOrd="1" destOrd="0" presId="urn:microsoft.com/office/officeart/2005/8/layout/lProcess1"/>
    <dgm:cxn modelId="{0793B849-5B65-4EA0-AC72-F877BE4C28A8}" type="presParOf" srcId="{764D035B-F059-4A15-8270-A01131E2DF6D}" destId="{07250830-67CD-4D2C-B10E-4698C6741F59}" srcOrd="2" destOrd="0" presId="urn:microsoft.com/office/officeart/2005/8/layout/lProcess1"/>
    <dgm:cxn modelId="{3A7F896E-F01A-4065-AAC3-3C9BD39FE1D6}" type="presParOf" srcId="{07250830-67CD-4D2C-B10E-4698C6741F59}" destId="{9D13AC6C-553B-4B97-B56B-ECDEF2566BD8}" srcOrd="0" destOrd="0" presId="urn:microsoft.com/office/officeart/2005/8/layout/lProcess1"/>
    <dgm:cxn modelId="{7ABE4846-3CE3-497E-AE78-3B5E4932FB3F}" type="presParOf" srcId="{07250830-67CD-4D2C-B10E-4698C6741F59}" destId="{744B0DBC-6EEC-4A3D-A691-0410C25A649D}" srcOrd="1" destOrd="0" presId="urn:microsoft.com/office/officeart/2005/8/layout/lProcess1"/>
    <dgm:cxn modelId="{8C754E28-63F8-491F-BA58-75396A344FC0}" type="presParOf" srcId="{07250830-67CD-4D2C-B10E-4698C6741F59}" destId="{7ACA8478-21A0-4B06-A362-3895AABC3BEE}" srcOrd="2" destOrd="0" presId="urn:microsoft.com/office/officeart/2005/8/layout/lProcess1"/>
    <dgm:cxn modelId="{259EFBBB-9CF3-4C30-BD51-2964E24F0B27}" type="presParOf" srcId="{07250830-67CD-4D2C-B10E-4698C6741F59}" destId="{E9BF9AF0-ED72-473C-9F03-94DEC4E9EF7B}" srcOrd="3" destOrd="0" presId="urn:microsoft.com/office/officeart/2005/8/layout/lProcess1"/>
    <dgm:cxn modelId="{C9299509-9DCD-4943-91BB-28DF927409B7}" type="presParOf" srcId="{07250830-67CD-4D2C-B10E-4698C6741F59}" destId="{30A80870-5E41-46E9-AF89-38A102BDD6B9}" srcOrd="4" destOrd="0" presId="urn:microsoft.com/office/officeart/2005/8/layout/lProcess1"/>
    <dgm:cxn modelId="{AED40795-C34A-471B-9BA2-D3DDCC4A166B}" type="presParOf" srcId="{07250830-67CD-4D2C-B10E-4698C6741F59}" destId="{E845610B-3943-4CC6-8A95-621755804DA6}" srcOrd="5" destOrd="0" presId="urn:microsoft.com/office/officeart/2005/8/layout/lProcess1"/>
    <dgm:cxn modelId="{70EBA7BB-8AA1-4F3C-A855-97482A3CEE16}" type="presParOf" srcId="{07250830-67CD-4D2C-B10E-4698C6741F59}" destId="{FDC3C223-99D1-43EF-B5F7-2FA1F547CDE7}" srcOrd="6" destOrd="0" presId="urn:microsoft.com/office/officeart/2005/8/layout/lProcess1"/>
    <dgm:cxn modelId="{7109D448-CFF1-4C8A-858A-0569D034E974}" type="presParOf" srcId="{07250830-67CD-4D2C-B10E-4698C6741F59}" destId="{E45A2E21-B36B-4DCE-ACF7-6B38F95438A4}" srcOrd="7" destOrd="0" presId="urn:microsoft.com/office/officeart/2005/8/layout/lProcess1"/>
    <dgm:cxn modelId="{49D15429-80CD-434B-9E82-6CE752D607C2}" type="presParOf" srcId="{07250830-67CD-4D2C-B10E-4698C6741F59}" destId="{D26B174D-0BE7-4D61-898A-D34066E5E8EB}" srcOrd="8" destOrd="0" presId="urn:microsoft.com/office/officeart/2005/8/layout/lProcess1"/>
    <dgm:cxn modelId="{50593E5A-928C-41F1-8B71-6467D243DD5E}" type="presParOf" srcId="{764D035B-F059-4A15-8270-A01131E2DF6D}" destId="{7C2B7CA3-B535-483F-B493-4C881865F02B}" srcOrd="3" destOrd="0" presId="urn:microsoft.com/office/officeart/2005/8/layout/lProcess1"/>
    <dgm:cxn modelId="{2EDB0C35-91D6-4495-B574-10E240CD53FF}" type="presParOf" srcId="{764D035B-F059-4A15-8270-A01131E2DF6D}" destId="{7546D23A-FCBE-4020-B7B0-A4FDAE2435F8}" srcOrd="4" destOrd="0" presId="urn:microsoft.com/office/officeart/2005/8/layout/lProcess1"/>
    <dgm:cxn modelId="{859F524E-B279-4DCA-9F0D-BF1FAABCA6EC}" type="presParOf" srcId="{7546D23A-FCBE-4020-B7B0-A4FDAE2435F8}" destId="{72B4B766-EBDF-4C00-B805-5F723F2E23A9}" srcOrd="0" destOrd="0" presId="urn:microsoft.com/office/officeart/2005/8/layout/lProcess1"/>
    <dgm:cxn modelId="{9992B29B-B69A-4828-9BF2-CF2C3566A855}" type="presParOf" srcId="{7546D23A-FCBE-4020-B7B0-A4FDAE2435F8}" destId="{D4A06A6F-A0B0-4A15-882F-E6CF10E578DF}" srcOrd="1" destOrd="0" presId="urn:microsoft.com/office/officeart/2005/8/layout/lProcess1"/>
    <dgm:cxn modelId="{9CC0D417-4AEC-467F-A10E-0657D329063C}" type="presParOf" srcId="{7546D23A-FCBE-4020-B7B0-A4FDAE2435F8}" destId="{501A2147-E03E-4FEF-BBCD-8CF7B01A113C}" srcOrd="2" destOrd="0" presId="urn:microsoft.com/office/officeart/2005/8/layout/lProcess1"/>
    <dgm:cxn modelId="{17329C32-8AF0-4321-AE29-AA50B4219EE2}" type="presParOf" srcId="{7546D23A-FCBE-4020-B7B0-A4FDAE2435F8}" destId="{B1A723F5-C751-48D2-AB40-A86014C8DC8C}" srcOrd="3" destOrd="0" presId="urn:microsoft.com/office/officeart/2005/8/layout/lProcess1"/>
    <dgm:cxn modelId="{B730B01C-D02E-4BDC-8859-95711BC30156}" type="presParOf" srcId="{7546D23A-FCBE-4020-B7B0-A4FDAE2435F8}" destId="{8EF287C0-7D03-4427-9891-A93981BB91E3}"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B89CF5-008C-4DC8-A080-607DE8824FD9}"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EB0B4325-1EB8-42DC-917B-EE23B99BA1FE}">
      <dgm:prSet phldrT="[Text]" phldr="0"/>
      <dgm:spPr>
        <a:solidFill>
          <a:srgbClr val="4080A9"/>
        </a:solidFill>
        <a:ln>
          <a:solidFill>
            <a:srgbClr val="4080A9"/>
          </a:solidFill>
        </a:ln>
      </dgm:spPr>
      <dgm:t>
        <a:bodyPr/>
        <a:lstStyle/>
        <a:p>
          <a:endParaRPr lang="en-US" b="1" dirty="0"/>
        </a:p>
      </dgm:t>
    </dgm:pt>
    <dgm:pt modelId="{1A6508C8-655D-446A-819F-CA55C5A366C0}" type="parTrans" cxnId="{D8CA8099-193C-4FE8-852D-BA5C92F38B84}">
      <dgm:prSet/>
      <dgm:spPr/>
      <dgm:t>
        <a:bodyPr/>
        <a:lstStyle/>
        <a:p>
          <a:endParaRPr lang="en-US"/>
        </a:p>
      </dgm:t>
    </dgm:pt>
    <dgm:pt modelId="{A4A0B4DA-BEE3-4648-8E96-6FDC7EBE27B2}" type="sibTrans" cxnId="{D8CA8099-193C-4FE8-852D-BA5C92F38B84}">
      <dgm:prSet/>
      <dgm:spPr/>
      <dgm:t>
        <a:bodyPr/>
        <a:lstStyle/>
        <a:p>
          <a:endParaRPr lang="en-US"/>
        </a:p>
      </dgm:t>
    </dgm:pt>
    <dgm:pt modelId="{196256DD-5A0A-4022-B0BA-12A018D1E5A6}">
      <dgm:prSet phldrT="[Text]" phldr="0"/>
      <dgm:spPr/>
      <dgm:t>
        <a:bodyPr/>
        <a:lstStyle/>
        <a:p>
          <a:r>
            <a:rPr lang="en-US" b="0" dirty="0"/>
            <a:t>Eight RP-2025 projects were implemented under these Master Agreements</a:t>
          </a:r>
        </a:p>
      </dgm:t>
    </dgm:pt>
    <dgm:pt modelId="{8E22C39A-1408-4BA6-A2A7-002F4F404DC9}" type="parTrans" cxnId="{7DE80B8E-FC58-4182-B273-25DDDF6A2E8B}">
      <dgm:prSet/>
      <dgm:spPr/>
      <dgm:t>
        <a:bodyPr/>
        <a:lstStyle/>
        <a:p>
          <a:endParaRPr lang="en-US"/>
        </a:p>
      </dgm:t>
    </dgm:pt>
    <dgm:pt modelId="{B49B5EF6-4C90-4137-ADD7-AED0D79EB9AE}" type="sibTrans" cxnId="{7DE80B8E-FC58-4182-B273-25DDDF6A2E8B}">
      <dgm:prSet/>
      <dgm:spPr/>
      <dgm:t>
        <a:bodyPr/>
        <a:lstStyle/>
        <a:p>
          <a:endParaRPr lang="en-US"/>
        </a:p>
      </dgm:t>
    </dgm:pt>
    <dgm:pt modelId="{0832C469-3D3A-4B9E-A048-1D201889F7F4}">
      <dgm:prSet phldrT="[Text]" phldr="0"/>
      <dgm:spPr>
        <a:solidFill>
          <a:srgbClr val="97AABF"/>
        </a:solidFill>
        <a:ln>
          <a:solidFill>
            <a:srgbClr val="97AABF"/>
          </a:solidFill>
        </a:ln>
      </dgm:spPr>
      <dgm:t>
        <a:bodyPr/>
        <a:lstStyle/>
        <a:p>
          <a:endParaRPr lang="en-US" b="1" dirty="0"/>
        </a:p>
      </dgm:t>
    </dgm:pt>
    <dgm:pt modelId="{A58AB3B7-53C9-47A8-894C-12F6E020D947}" type="parTrans" cxnId="{2AB80B22-3DCD-45CA-B0D3-2C0F61A48EF9}">
      <dgm:prSet/>
      <dgm:spPr/>
      <dgm:t>
        <a:bodyPr/>
        <a:lstStyle/>
        <a:p>
          <a:endParaRPr lang="en-US"/>
        </a:p>
      </dgm:t>
    </dgm:pt>
    <dgm:pt modelId="{B5665AED-FC45-481E-A913-7B5830FE9C02}" type="sibTrans" cxnId="{2AB80B22-3DCD-45CA-B0D3-2C0F61A48EF9}">
      <dgm:prSet/>
      <dgm:spPr/>
      <dgm:t>
        <a:bodyPr/>
        <a:lstStyle/>
        <a:p>
          <a:endParaRPr lang="en-US"/>
        </a:p>
      </dgm:t>
    </dgm:pt>
    <dgm:pt modelId="{F41AD05D-C555-4A6A-8B41-4D482E2603BD}">
      <dgm:prSet phldrT="[Text]" phldr="0"/>
      <dgm:spPr/>
      <dgm:t>
        <a:bodyPr/>
        <a:lstStyle/>
        <a:p>
          <a:r>
            <a:rPr lang="en-US" b="0" dirty="0"/>
            <a:t>Universities do </a:t>
          </a:r>
          <a:r>
            <a:rPr lang="en-US" b="0" u="sng" dirty="0"/>
            <a:t>not</a:t>
          </a:r>
          <a:r>
            <a:rPr lang="en-US" b="0" dirty="0"/>
            <a:t> have to have a Master Agreement in place to do research with WVDOT</a:t>
          </a:r>
        </a:p>
      </dgm:t>
    </dgm:pt>
    <dgm:pt modelId="{B9010BC1-F213-4949-820F-56BA9DA2070E}" type="parTrans" cxnId="{671E5C1A-A056-4746-9FDF-A723D7DDC39F}">
      <dgm:prSet/>
      <dgm:spPr/>
      <dgm:t>
        <a:bodyPr/>
        <a:lstStyle/>
        <a:p>
          <a:endParaRPr lang="en-US"/>
        </a:p>
      </dgm:t>
    </dgm:pt>
    <dgm:pt modelId="{72147FCA-D0C9-467E-B3A6-A0C280247726}" type="sibTrans" cxnId="{671E5C1A-A056-4746-9FDF-A723D7DDC39F}">
      <dgm:prSet/>
      <dgm:spPr/>
      <dgm:t>
        <a:bodyPr/>
        <a:lstStyle/>
        <a:p>
          <a:endParaRPr lang="en-US"/>
        </a:p>
      </dgm:t>
    </dgm:pt>
    <dgm:pt modelId="{580457BC-EC21-4E89-82BD-C061990FAD4C}">
      <dgm:prSet/>
      <dgm:spPr>
        <a:solidFill>
          <a:srgbClr val="002855"/>
        </a:solidFill>
        <a:ln>
          <a:solidFill>
            <a:srgbClr val="002855"/>
          </a:solidFill>
        </a:ln>
      </dgm:spPr>
      <dgm:t>
        <a:bodyPr/>
        <a:lstStyle/>
        <a:p>
          <a:endParaRPr lang="en-US" dirty="0"/>
        </a:p>
      </dgm:t>
    </dgm:pt>
    <dgm:pt modelId="{5911CA7A-5540-4044-9FEF-005759EB399C}" type="parTrans" cxnId="{B81D43EE-762D-4294-A974-1C45658B36E1}">
      <dgm:prSet/>
      <dgm:spPr/>
      <dgm:t>
        <a:bodyPr/>
        <a:lstStyle/>
        <a:p>
          <a:endParaRPr lang="en-US"/>
        </a:p>
      </dgm:t>
    </dgm:pt>
    <dgm:pt modelId="{D6E9955D-9396-43A7-AADB-1ECFD57F3CF7}" type="sibTrans" cxnId="{B81D43EE-762D-4294-A974-1C45658B36E1}">
      <dgm:prSet/>
      <dgm:spPr/>
      <dgm:t>
        <a:bodyPr/>
        <a:lstStyle/>
        <a:p>
          <a:endParaRPr lang="en-US"/>
        </a:p>
      </dgm:t>
    </dgm:pt>
    <dgm:pt modelId="{A4E63160-9914-45D1-A903-4EF9664A5095}">
      <dgm:prSet/>
      <dgm:spPr/>
      <dgm:t>
        <a:bodyPr/>
        <a:lstStyle/>
        <a:p>
          <a:r>
            <a:rPr lang="en-US" dirty="0"/>
            <a:t>Master Agreements have been signed and executed with</a:t>
          </a:r>
        </a:p>
      </dgm:t>
    </dgm:pt>
    <dgm:pt modelId="{9D166675-0201-4DC0-886D-0B8D07326DF3}" type="parTrans" cxnId="{CDA0D1CE-9BCE-433F-89FE-9CA8A465A5A0}">
      <dgm:prSet/>
      <dgm:spPr/>
      <dgm:t>
        <a:bodyPr/>
        <a:lstStyle/>
        <a:p>
          <a:endParaRPr lang="en-US"/>
        </a:p>
      </dgm:t>
    </dgm:pt>
    <dgm:pt modelId="{71F36C70-8247-4DD1-A7EB-68DD7381C0D0}" type="sibTrans" cxnId="{CDA0D1CE-9BCE-433F-89FE-9CA8A465A5A0}">
      <dgm:prSet/>
      <dgm:spPr/>
      <dgm:t>
        <a:bodyPr/>
        <a:lstStyle/>
        <a:p>
          <a:endParaRPr lang="en-US"/>
        </a:p>
      </dgm:t>
    </dgm:pt>
    <dgm:pt modelId="{62A6B07D-2F36-4342-992F-714C2420163B}">
      <dgm:prSet/>
      <dgm:spPr/>
      <dgm:t>
        <a:bodyPr/>
        <a:lstStyle/>
        <a:p>
          <a:pPr>
            <a:buFont typeface="Courier New" panose="02070309020205020404" pitchFamily="49" charset="0"/>
            <a:buChar char="o"/>
          </a:pPr>
          <a:r>
            <a:rPr lang="en-US" dirty="0"/>
            <a:t>WVU</a:t>
          </a:r>
        </a:p>
      </dgm:t>
    </dgm:pt>
    <dgm:pt modelId="{61225179-13E2-4640-8D93-A71EA050C056}" type="parTrans" cxnId="{F4404204-8DB5-47D0-98AD-1FC54869DBD9}">
      <dgm:prSet/>
      <dgm:spPr/>
      <dgm:t>
        <a:bodyPr/>
        <a:lstStyle/>
        <a:p>
          <a:endParaRPr lang="en-US"/>
        </a:p>
      </dgm:t>
    </dgm:pt>
    <dgm:pt modelId="{EF83169B-ADE9-4128-B7BC-6101A9249448}" type="sibTrans" cxnId="{F4404204-8DB5-47D0-98AD-1FC54869DBD9}">
      <dgm:prSet/>
      <dgm:spPr/>
      <dgm:t>
        <a:bodyPr/>
        <a:lstStyle/>
        <a:p>
          <a:endParaRPr lang="en-US"/>
        </a:p>
      </dgm:t>
    </dgm:pt>
    <dgm:pt modelId="{A675ED21-4255-4929-A86B-944316A51994}">
      <dgm:prSet/>
      <dgm:spPr/>
      <dgm:t>
        <a:bodyPr/>
        <a:lstStyle/>
        <a:p>
          <a:pPr>
            <a:buFont typeface="Courier New" panose="02070309020205020404" pitchFamily="49" charset="0"/>
            <a:buChar char="o"/>
          </a:pPr>
          <a:r>
            <a:rPr lang="en-US" dirty="0"/>
            <a:t>Marshall University</a:t>
          </a:r>
        </a:p>
      </dgm:t>
    </dgm:pt>
    <dgm:pt modelId="{F4D39EDE-BF86-4CC6-B6AC-6DC08F727E87}" type="parTrans" cxnId="{5010201B-1AE9-42E7-A369-3F9BBD2EF34E}">
      <dgm:prSet/>
      <dgm:spPr/>
      <dgm:t>
        <a:bodyPr/>
        <a:lstStyle/>
        <a:p>
          <a:endParaRPr lang="en-US"/>
        </a:p>
      </dgm:t>
    </dgm:pt>
    <dgm:pt modelId="{D0DF0E65-3171-491F-A4D4-218F24D6AC15}" type="sibTrans" cxnId="{5010201B-1AE9-42E7-A369-3F9BBD2EF34E}">
      <dgm:prSet/>
      <dgm:spPr/>
      <dgm:t>
        <a:bodyPr/>
        <a:lstStyle/>
        <a:p>
          <a:endParaRPr lang="en-US"/>
        </a:p>
      </dgm:t>
    </dgm:pt>
    <dgm:pt modelId="{51B86284-D548-4BCB-B73F-5A6C26E6206E}">
      <dgm:prSet phldrT="[Text]" phldr="0"/>
      <dgm:spPr/>
      <dgm:t>
        <a:bodyPr/>
        <a:lstStyle/>
        <a:p>
          <a:pPr>
            <a:buFont typeface="Courier New" panose="02070309020205020404" pitchFamily="49" charset="0"/>
            <a:buChar char="o"/>
          </a:pPr>
          <a:r>
            <a:rPr lang="en-US" b="0" dirty="0"/>
            <a:t>7 projects with WVU</a:t>
          </a:r>
        </a:p>
      </dgm:t>
    </dgm:pt>
    <dgm:pt modelId="{D132A901-39EB-4363-B7F1-44D1213ADAEA}" type="parTrans" cxnId="{E78E5FA9-00AF-49C5-9017-1948D7408FE5}">
      <dgm:prSet/>
      <dgm:spPr/>
      <dgm:t>
        <a:bodyPr/>
        <a:lstStyle/>
        <a:p>
          <a:endParaRPr lang="en-US"/>
        </a:p>
      </dgm:t>
    </dgm:pt>
    <dgm:pt modelId="{92CE2062-8445-4AE4-B371-B1BAE0C3C793}" type="sibTrans" cxnId="{E78E5FA9-00AF-49C5-9017-1948D7408FE5}">
      <dgm:prSet/>
      <dgm:spPr/>
      <dgm:t>
        <a:bodyPr/>
        <a:lstStyle/>
        <a:p>
          <a:endParaRPr lang="en-US"/>
        </a:p>
      </dgm:t>
    </dgm:pt>
    <dgm:pt modelId="{A8CD90D2-9287-4757-8F5D-5D4F058EDD58}">
      <dgm:prSet phldrT="[Text]" phldr="0"/>
      <dgm:spPr/>
      <dgm:t>
        <a:bodyPr/>
        <a:lstStyle/>
        <a:p>
          <a:pPr>
            <a:buFont typeface="Courier New" panose="02070309020205020404" pitchFamily="49" charset="0"/>
            <a:buChar char="o"/>
          </a:pPr>
          <a:r>
            <a:rPr lang="en-US" dirty="0"/>
            <a:t>Individual “Long Form” Project Agreements would be utilized</a:t>
          </a:r>
          <a:endParaRPr lang="en-US" b="1" dirty="0"/>
        </a:p>
      </dgm:t>
    </dgm:pt>
    <dgm:pt modelId="{8912BE7A-0717-49A8-8840-45196EBC13FD}" type="parTrans" cxnId="{4868363E-27BD-442D-A3F1-188E744BFE81}">
      <dgm:prSet/>
      <dgm:spPr/>
      <dgm:t>
        <a:bodyPr/>
        <a:lstStyle/>
        <a:p>
          <a:endParaRPr lang="en-US"/>
        </a:p>
      </dgm:t>
    </dgm:pt>
    <dgm:pt modelId="{CA896025-2ED0-468D-99D6-5AF5B1592B69}" type="sibTrans" cxnId="{4868363E-27BD-442D-A3F1-188E744BFE81}">
      <dgm:prSet/>
      <dgm:spPr/>
      <dgm:t>
        <a:bodyPr/>
        <a:lstStyle/>
        <a:p>
          <a:endParaRPr lang="en-US"/>
        </a:p>
      </dgm:t>
    </dgm:pt>
    <dgm:pt modelId="{7C9841F9-E312-43F1-A58A-92DE86327B8D}">
      <dgm:prSet phldrT="[Text]" phldr="0"/>
      <dgm:spPr/>
      <dgm:t>
        <a:bodyPr/>
        <a:lstStyle/>
        <a:p>
          <a:pPr>
            <a:buFont typeface="Courier New" panose="02070309020205020404" pitchFamily="49" charset="0"/>
            <a:buChar char="o"/>
          </a:pPr>
          <a:r>
            <a:rPr lang="en-US" b="0" dirty="0"/>
            <a:t>1 project with Marshall University</a:t>
          </a:r>
        </a:p>
      </dgm:t>
    </dgm:pt>
    <dgm:pt modelId="{5CAFA367-B2A6-4341-8406-5ADF1ED4731B}" type="parTrans" cxnId="{83B859A5-073B-46F9-B2E4-C11A7657F91B}">
      <dgm:prSet/>
      <dgm:spPr/>
      <dgm:t>
        <a:bodyPr/>
        <a:lstStyle/>
        <a:p>
          <a:endParaRPr lang="en-US"/>
        </a:p>
      </dgm:t>
    </dgm:pt>
    <dgm:pt modelId="{75180858-A15C-4E32-BE65-91219FFC0B10}" type="sibTrans" cxnId="{83B859A5-073B-46F9-B2E4-C11A7657F91B}">
      <dgm:prSet/>
      <dgm:spPr/>
      <dgm:t>
        <a:bodyPr/>
        <a:lstStyle/>
        <a:p>
          <a:endParaRPr lang="en-US"/>
        </a:p>
      </dgm:t>
    </dgm:pt>
    <dgm:pt modelId="{D7490110-EDA4-4999-A5C5-738C17CF8F51}" type="pres">
      <dgm:prSet presAssocID="{3BB89CF5-008C-4DC8-A080-607DE8824FD9}" presName="Name0" presStyleCnt="0">
        <dgm:presLayoutVars>
          <dgm:dir/>
          <dgm:animLvl val="lvl"/>
          <dgm:resizeHandles val="exact"/>
        </dgm:presLayoutVars>
      </dgm:prSet>
      <dgm:spPr/>
    </dgm:pt>
    <dgm:pt modelId="{1135DDB6-3370-461B-9354-D691CD3AAEE8}" type="pres">
      <dgm:prSet presAssocID="{580457BC-EC21-4E89-82BD-C061990FAD4C}" presName="composite" presStyleCnt="0"/>
      <dgm:spPr/>
    </dgm:pt>
    <dgm:pt modelId="{0E9F978D-DDE7-446D-ACA7-813E06F267D0}" type="pres">
      <dgm:prSet presAssocID="{580457BC-EC21-4E89-82BD-C061990FAD4C}" presName="parTx" presStyleLbl="alignNode1" presStyleIdx="0" presStyleCnt="3">
        <dgm:presLayoutVars>
          <dgm:chMax val="0"/>
          <dgm:chPref val="0"/>
          <dgm:bulletEnabled val="1"/>
        </dgm:presLayoutVars>
      </dgm:prSet>
      <dgm:spPr/>
    </dgm:pt>
    <dgm:pt modelId="{8632AFCA-A127-4A58-9156-1C2B97920236}" type="pres">
      <dgm:prSet presAssocID="{580457BC-EC21-4E89-82BD-C061990FAD4C}" presName="desTx" presStyleLbl="alignAccFollowNode1" presStyleIdx="0" presStyleCnt="3">
        <dgm:presLayoutVars>
          <dgm:bulletEnabled val="1"/>
        </dgm:presLayoutVars>
      </dgm:prSet>
      <dgm:spPr/>
    </dgm:pt>
    <dgm:pt modelId="{2BE9EFB1-8487-4557-A42F-EF3FDD328688}" type="pres">
      <dgm:prSet presAssocID="{D6E9955D-9396-43A7-AADB-1ECFD57F3CF7}" presName="space" presStyleCnt="0"/>
      <dgm:spPr/>
    </dgm:pt>
    <dgm:pt modelId="{487D8F82-3E67-445E-99E7-87FDD94C70E9}" type="pres">
      <dgm:prSet presAssocID="{EB0B4325-1EB8-42DC-917B-EE23B99BA1FE}" presName="composite" presStyleCnt="0"/>
      <dgm:spPr/>
    </dgm:pt>
    <dgm:pt modelId="{4CDE0979-A709-4F19-B377-F5E35D73B80B}" type="pres">
      <dgm:prSet presAssocID="{EB0B4325-1EB8-42DC-917B-EE23B99BA1FE}" presName="parTx" presStyleLbl="alignNode1" presStyleIdx="1" presStyleCnt="3">
        <dgm:presLayoutVars>
          <dgm:chMax val="0"/>
          <dgm:chPref val="0"/>
          <dgm:bulletEnabled val="1"/>
        </dgm:presLayoutVars>
      </dgm:prSet>
      <dgm:spPr/>
    </dgm:pt>
    <dgm:pt modelId="{78FA46F9-2715-4C0B-ADC3-71B0C0300290}" type="pres">
      <dgm:prSet presAssocID="{EB0B4325-1EB8-42DC-917B-EE23B99BA1FE}" presName="desTx" presStyleLbl="alignAccFollowNode1" presStyleIdx="1" presStyleCnt="3">
        <dgm:presLayoutVars>
          <dgm:bulletEnabled val="1"/>
        </dgm:presLayoutVars>
      </dgm:prSet>
      <dgm:spPr/>
    </dgm:pt>
    <dgm:pt modelId="{11A7D3BC-2B36-4611-910D-EED59F2C14C2}" type="pres">
      <dgm:prSet presAssocID="{A4A0B4DA-BEE3-4648-8E96-6FDC7EBE27B2}" presName="space" presStyleCnt="0"/>
      <dgm:spPr/>
    </dgm:pt>
    <dgm:pt modelId="{797F9855-C119-4F0B-8DD9-DC177D6C5A24}" type="pres">
      <dgm:prSet presAssocID="{0832C469-3D3A-4B9E-A048-1D201889F7F4}" presName="composite" presStyleCnt="0"/>
      <dgm:spPr/>
    </dgm:pt>
    <dgm:pt modelId="{82202DFE-BF5D-40C4-91BC-BE420AA092F8}" type="pres">
      <dgm:prSet presAssocID="{0832C469-3D3A-4B9E-A048-1D201889F7F4}" presName="parTx" presStyleLbl="alignNode1" presStyleIdx="2" presStyleCnt="3">
        <dgm:presLayoutVars>
          <dgm:chMax val="0"/>
          <dgm:chPref val="0"/>
          <dgm:bulletEnabled val="1"/>
        </dgm:presLayoutVars>
      </dgm:prSet>
      <dgm:spPr/>
    </dgm:pt>
    <dgm:pt modelId="{6BAD3CF7-A612-4F28-A170-2B0BC49AF2EE}" type="pres">
      <dgm:prSet presAssocID="{0832C469-3D3A-4B9E-A048-1D201889F7F4}" presName="desTx" presStyleLbl="alignAccFollowNode1" presStyleIdx="2" presStyleCnt="3">
        <dgm:presLayoutVars>
          <dgm:bulletEnabled val="1"/>
        </dgm:presLayoutVars>
      </dgm:prSet>
      <dgm:spPr/>
    </dgm:pt>
  </dgm:ptLst>
  <dgm:cxnLst>
    <dgm:cxn modelId="{F4404204-8DB5-47D0-98AD-1FC54869DBD9}" srcId="{A4E63160-9914-45D1-A903-4EF9664A5095}" destId="{62A6B07D-2F36-4342-992F-714C2420163B}" srcOrd="0" destOrd="0" parTransId="{61225179-13E2-4640-8D93-A71EA050C056}" sibTransId="{EF83169B-ADE9-4128-B7BC-6101A9249448}"/>
    <dgm:cxn modelId="{671E5C1A-A056-4746-9FDF-A723D7DDC39F}" srcId="{0832C469-3D3A-4B9E-A048-1D201889F7F4}" destId="{F41AD05D-C555-4A6A-8B41-4D482E2603BD}" srcOrd="0" destOrd="0" parTransId="{B9010BC1-F213-4949-820F-56BA9DA2070E}" sibTransId="{72147FCA-D0C9-467E-B3A6-A0C280247726}"/>
    <dgm:cxn modelId="{5010201B-1AE9-42E7-A369-3F9BBD2EF34E}" srcId="{A4E63160-9914-45D1-A903-4EF9664A5095}" destId="{A675ED21-4255-4929-A86B-944316A51994}" srcOrd="1" destOrd="0" parTransId="{F4D39EDE-BF86-4CC6-B6AC-6DC08F727E87}" sibTransId="{D0DF0E65-3171-491F-A4D4-218F24D6AC15}"/>
    <dgm:cxn modelId="{2AB80B22-3DCD-45CA-B0D3-2C0F61A48EF9}" srcId="{3BB89CF5-008C-4DC8-A080-607DE8824FD9}" destId="{0832C469-3D3A-4B9E-A048-1D201889F7F4}" srcOrd="2" destOrd="0" parTransId="{A58AB3B7-53C9-47A8-894C-12F6E020D947}" sibTransId="{B5665AED-FC45-481E-A913-7B5830FE9C02}"/>
    <dgm:cxn modelId="{4868363E-27BD-442D-A3F1-188E744BFE81}" srcId="{F41AD05D-C555-4A6A-8B41-4D482E2603BD}" destId="{A8CD90D2-9287-4757-8F5D-5D4F058EDD58}" srcOrd="0" destOrd="0" parTransId="{8912BE7A-0717-49A8-8840-45196EBC13FD}" sibTransId="{CA896025-2ED0-468D-99D6-5AF5B1592B69}"/>
    <dgm:cxn modelId="{13EA694B-FA17-4C43-979E-66A429167108}" type="presOf" srcId="{7C9841F9-E312-43F1-A58A-92DE86327B8D}" destId="{78FA46F9-2715-4C0B-ADC3-71B0C0300290}" srcOrd="0" destOrd="2" presId="urn:microsoft.com/office/officeart/2005/8/layout/hList1"/>
    <dgm:cxn modelId="{7DE80B8E-FC58-4182-B273-25DDDF6A2E8B}" srcId="{EB0B4325-1EB8-42DC-917B-EE23B99BA1FE}" destId="{196256DD-5A0A-4022-B0BA-12A018D1E5A6}" srcOrd="0" destOrd="0" parTransId="{8E22C39A-1408-4BA6-A2A7-002F4F404DC9}" sibTransId="{B49B5EF6-4C90-4137-ADD7-AED0D79EB9AE}"/>
    <dgm:cxn modelId="{D19B0B98-06C5-4321-B5EF-77E32B3E928D}" type="presOf" srcId="{62A6B07D-2F36-4342-992F-714C2420163B}" destId="{8632AFCA-A127-4A58-9156-1C2B97920236}" srcOrd="0" destOrd="1" presId="urn:microsoft.com/office/officeart/2005/8/layout/hList1"/>
    <dgm:cxn modelId="{D8CA8099-193C-4FE8-852D-BA5C92F38B84}" srcId="{3BB89CF5-008C-4DC8-A080-607DE8824FD9}" destId="{EB0B4325-1EB8-42DC-917B-EE23B99BA1FE}" srcOrd="1" destOrd="0" parTransId="{1A6508C8-655D-446A-819F-CA55C5A366C0}" sibTransId="{A4A0B4DA-BEE3-4648-8E96-6FDC7EBE27B2}"/>
    <dgm:cxn modelId="{73B685A0-36B3-421E-A2F0-B7C4F95ED893}" type="presOf" srcId="{3BB89CF5-008C-4DC8-A080-607DE8824FD9}" destId="{D7490110-EDA4-4999-A5C5-738C17CF8F51}" srcOrd="0" destOrd="0" presId="urn:microsoft.com/office/officeart/2005/8/layout/hList1"/>
    <dgm:cxn modelId="{83B859A5-073B-46F9-B2E4-C11A7657F91B}" srcId="{196256DD-5A0A-4022-B0BA-12A018D1E5A6}" destId="{7C9841F9-E312-43F1-A58A-92DE86327B8D}" srcOrd="1" destOrd="0" parTransId="{5CAFA367-B2A6-4341-8406-5ADF1ED4731B}" sibTransId="{75180858-A15C-4E32-BE65-91219FFC0B10}"/>
    <dgm:cxn modelId="{E78E5FA9-00AF-49C5-9017-1948D7408FE5}" srcId="{196256DD-5A0A-4022-B0BA-12A018D1E5A6}" destId="{51B86284-D548-4BCB-B73F-5A6C26E6206E}" srcOrd="0" destOrd="0" parTransId="{D132A901-39EB-4363-B7F1-44D1213ADAEA}" sibTransId="{92CE2062-8445-4AE4-B371-B1BAE0C3C793}"/>
    <dgm:cxn modelId="{672D6BB9-34A0-4D6C-9F49-8454499993F5}" type="presOf" srcId="{A8CD90D2-9287-4757-8F5D-5D4F058EDD58}" destId="{6BAD3CF7-A612-4F28-A170-2B0BC49AF2EE}" srcOrd="0" destOrd="1" presId="urn:microsoft.com/office/officeart/2005/8/layout/hList1"/>
    <dgm:cxn modelId="{A30580C0-EEF8-4FCD-9A19-3BFCBBFF9915}" type="presOf" srcId="{A4E63160-9914-45D1-A903-4EF9664A5095}" destId="{8632AFCA-A127-4A58-9156-1C2B97920236}" srcOrd="0" destOrd="0" presId="urn:microsoft.com/office/officeart/2005/8/layout/hList1"/>
    <dgm:cxn modelId="{E030D5C7-4C12-44B4-A3B6-02E55511AB24}" type="presOf" srcId="{51B86284-D548-4BCB-B73F-5A6C26E6206E}" destId="{78FA46F9-2715-4C0B-ADC3-71B0C0300290}" srcOrd="0" destOrd="1" presId="urn:microsoft.com/office/officeart/2005/8/layout/hList1"/>
    <dgm:cxn modelId="{1D41CFCC-794F-43D8-AF92-E02F3CA4347E}" type="presOf" srcId="{A675ED21-4255-4929-A86B-944316A51994}" destId="{8632AFCA-A127-4A58-9156-1C2B97920236}" srcOrd="0" destOrd="2" presId="urn:microsoft.com/office/officeart/2005/8/layout/hList1"/>
    <dgm:cxn modelId="{CDA0D1CE-9BCE-433F-89FE-9CA8A465A5A0}" srcId="{580457BC-EC21-4E89-82BD-C061990FAD4C}" destId="{A4E63160-9914-45D1-A903-4EF9664A5095}" srcOrd="0" destOrd="0" parTransId="{9D166675-0201-4DC0-886D-0B8D07326DF3}" sibTransId="{71F36C70-8247-4DD1-A7EB-68DD7381C0D0}"/>
    <dgm:cxn modelId="{373150D2-6730-4E1C-86EA-A5B0CD70EB09}" type="presOf" srcId="{F41AD05D-C555-4A6A-8B41-4D482E2603BD}" destId="{6BAD3CF7-A612-4F28-A170-2B0BC49AF2EE}" srcOrd="0" destOrd="0" presId="urn:microsoft.com/office/officeart/2005/8/layout/hList1"/>
    <dgm:cxn modelId="{05C38AD9-CEA2-4130-B010-492090EE1CD0}" type="presOf" srcId="{0832C469-3D3A-4B9E-A048-1D201889F7F4}" destId="{82202DFE-BF5D-40C4-91BC-BE420AA092F8}" srcOrd="0" destOrd="0" presId="urn:microsoft.com/office/officeart/2005/8/layout/hList1"/>
    <dgm:cxn modelId="{303364DB-EF1E-4CFC-A516-C1A2BF2B2849}" type="presOf" srcId="{EB0B4325-1EB8-42DC-917B-EE23B99BA1FE}" destId="{4CDE0979-A709-4F19-B377-F5E35D73B80B}" srcOrd="0" destOrd="0" presId="urn:microsoft.com/office/officeart/2005/8/layout/hList1"/>
    <dgm:cxn modelId="{15217EE0-4B22-49DB-BA0D-157DAEC22C77}" type="presOf" srcId="{196256DD-5A0A-4022-B0BA-12A018D1E5A6}" destId="{78FA46F9-2715-4C0B-ADC3-71B0C0300290}" srcOrd="0" destOrd="0" presId="urn:microsoft.com/office/officeart/2005/8/layout/hList1"/>
    <dgm:cxn modelId="{1B1F5CE2-0D3A-4A95-B087-49D7456EE008}" type="presOf" srcId="{580457BC-EC21-4E89-82BD-C061990FAD4C}" destId="{0E9F978D-DDE7-446D-ACA7-813E06F267D0}" srcOrd="0" destOrd="0" presId="urn:microsoft.com/office/officeart/2005/8/layout/hList1"/>
    <dgm:cxn modelId="{B81D43EE-762D-4294-A974-1C45658B36E1}" srcId="{3BB89CF5-008C-4DC8-A080-607DE8824FD9}" destId="{580457BC-EC21-4E89-82BD-C061990FAD4C}" srcOrd="0" destOrd="0" parTransId="{5911CA7A-5540-4044-9FEF-005759EB399C}" sibTransId="{D6E9955D-9396-43A7-AADB-1ECFD57F3CF7}"/>
    <dgm:cxn modelId="{9FD0EA9A-E8E6-4AE5-8C04-094875FB74A6}" type="presParOf" srcId="{D7490110-EDA4-4999-A5C5-738C17CF8F51}" destId="{1135DDB6-3370-461B-9354-D691CD3AAEE8}" srcOrd="0" destOrd="0" presId="urn:microsoft.com/office/officeart/2005/8/layout/hList1"/>
    <dgm:cxn modelId="{72FD549D-9440-48C9-AB27-ACF1B454E042}" type="presParOf" srcId="{1135DDB6-3370-461B-9354-D691CD3AAEE8}" destId="{0E9F978D-DDE7-446D-ACA7-813E06F267D0}" srcOrd="0" destOrd="0" presId="urn:microsoft.com/office/officeart/2005/8/layout/hList1"/>
    <dgm:cxn modelId="{F1394E96-3DDA-4909-AB6F-B7C95670FF70}" type="presParOf" srcId="{1135DDB6-3370-461B-9354-D691CD3AAEE8}" destId="{8632AFCA-A127-4A58-9156-1C2B97920236}" srcOrd="1" destOrd="0" presId="urn:microsoft.com/office/officeart/2005/8/layout/hList1"/>
    <dgm:cxn modelId="{C8DDFDF4-850C-48C4-88F8-F2277752B81B}" type="presParOf" srcId="{D7490110-EDA4-4999-A5C5-738C17CF8F51}" destId="{2BE9EFB1-8487-4557-A42F-EF3FDD328688}" srcOrd="1" destOrd="0" presId="urn:microsoft.com/office/officeart/2005/8/layout/hList1"/>
    <dgm:cxn modelId="{1FC45827-4A5C-4A2D-AA04-F0AF27B226D5}" type="presParOf" srcId="{D7490110-EDA4-4999-A5C5-738C17CF8F51}" destId="{487D8F82-3E67-445E-99E7-87FDD94C70E9}" srcOrd="2" destOrd="0" presId="urn:microsoft.com/office/officeart/2005/8/layout/hList1"/>
    <dgm:cxn modelId="{DD55EBB7-FC62-45B9-AB54-5E0286B9CC5A}" type="presParOf" srcId="{487D8F82-3E67-445E-99E7-87FDD94C70E9}" destId="{4CDE0979-A709-4F19-B377-F5E35D73B80B}" srcOrd="0" destOrd="0" presId="urn:microsoft.com/office/officeart/2005/8/layout/hList1"/>
    <dgm:cxn modelId="{9005FC3A-D222-4AAC-A311-C9269BC1835A}" type="presParOf" srcId="{487D8F82-3E67-445E-99E7-87FDD94C70E9}" destId="{78FA46F9-2715-4C0B-ADC3-71B0C0300290}" srcOrd="1" destOrd="0" presId="urn:microsoft.com/office/officeart/2005/8/layout/hList1"/>
    <dgm:cxn modelId="{8ACF932F-E244-4B08-ABD9-279FD959A325}" type="presParOf" srcId="{D7490110-EDA4-4999-A5C5-738C17CF8F51}" destId="{11A7D3BC-2B36-4611-910D-EED59F2C14C2}" srcOrd="3" destOrd="0" presId="urn:microsoft.com/office/officeart/2005/8/layout/hList1"/>
    <dgm:cxn modelId="{CBB253D5-2FAD-4962-92E2-04D65A6BFB8D}" type="presParOf" srcId="{D7490110-EDA4-4999-A5C5-738C17CF8F51}" destId="{797F9855-C119-4F0B-8DD9-DC177D6C5A24}" srcOrd="4" destOrd="0" presId="urn:microsoft.com/office/officeart/2005/8/layout/hList1"/>
    <dgm:cxn modelId="{BF9D205F-272E-45D6-BB3D-98107C09FF3D}" type="presParOf" srcId="{797F9855-C119-4F0B-8DD9-DC177D6C5A24}" destId="{82202DFE-BF5D-40C4-91BC-BE420AA092F8}" srcOrd="0" destOrd="0" presId="urn:microsoft.com/office/officeart/2005/8/layout/hList1"/>
    <dgm:cxn modelId="{70322E40-1BB1-4972-A094-A511983C497E}" type="presParOf" srcId="{797F9855-C119-4F0B-8DD9-DC177D6C5A24}" destId="{6BAD3CF7-A612-4F28-A170-2B0BC49AF2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B9FEB82-AACC-4C58-BA9F-BB2D3B60ADCE}"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95F3CE51-8C7B-4EF0-8382-6AE54518B527}">
      <dgm:prSet phldrT="[Text]"/>
      <dgm:spPr>
        <a:solidFill>
          <a:srgbClr val="002855"/>
        </a:solidFill>
        <a:ln>
          <a:solidFill>
            <a:srgbClr val="002855"/>
          </a:solidFill>
        </a:ln>
      </dgm:spPr>
      <dgm:t>
        <a:bodyPr/>
        <a:lstStyle/>
        <a:p>
          <a:r>
            <a:rPr lang="en-US"/>
            <a:t>Improve agency processes and materials through quality research</a:t>
          </a:r>
        </a:p>
      </dgm:t>
    </dgm:pt>
    <dgm:pt modelId="{36B52ED3-110E-4DB1-BBAC-068DD59F2B67}" type="parTrans" cxnId="{894E2120-C6E1-42B7-A219-B8454707111F}">
      <dgm:prSet/>
      <dgm:spPr/>
      <dgm:t>
        <a:bodyPr/>
        <a:lstStyle/>
        <a:p>
          <a:endParaRPr lang="en-US"/>
        </a:p>
      </dgm:t>
    </dgm:pt>
    <dgm:pt modelId="{1097513D-3731-4770-9F43-BB3C01D4A894}" type="sibTrans" cxnId="{894E2120-C6E1-42B7-A219-B8454707111F}">
      <dgm:prSet/>
      <dgm:spPr/>
      <dgm:t>
        <a:bodyPr/>
        <a:lstStyle/>
        <a:p>
          <a:endParaRPr lang="en-US"/>
        </a:p>
      </dgm:t>
    </dgm:pt>
    <dgm:pt modelId="{4E46ACEA-0D26-45C4-8F3A-1611E8D864EA}">
      <dgm:prSet phldrT="[Text]"/>
      <dgm:spPr>
        <a:solidFill>
          <a:srgbClr val="EDEBE6">
            <a:alpha val="90000"/>
          </a:srgbClr>
        </a:solidFill>
      </dgm:spPr>
      <dgm:t>
        <a:bodyPr/>
        <a:lstStyle/>
        <a:p>
          <a:r>
            <a:rPr lang="en-US" dirty="0"/>
            <a:t>Make a real and positive impact on agency programs and through the agency, the traveling public </a:t>
          </a:r>
        </a:p>
      </dgm:t>
    </dgm:pt>
    <dgm:pt modelId="{3FDDD5D2-6D51-46D7-896E-54EB248B7647}" type="parTrans" cxnId="{23810B40-896F-48F9-9D07-E44888679890}">
      <dgm:prSet/>
      <dgm:spPr/>
      <dgm:t>
        <a:bodyPr/>
        <a:lstStyle/>
        <a:p>
          <a:endParaRPr lang="en-US"/>
        </a:p>
      </dgm:t>
    </dgm:pt>
    <dgm:pt modelId="{6974D878-8AFE-479B-9DC6-8663BAAAB9E9}" type="sibTrans" cxnId="{23810B40-896F-48F9-9D07-E44888679890}">
      <dgm:prSet/>
      <dgm:spPr/>
      <dgm:t>
        <a:bodyPr/>
        <a:lstStyle/>
        <a:p>
          <a:endParaRPr lang="en-US"/>
        </a:p>
      </dgm:t>
    </dgm:pt>
    <dgm:pt modelId="{B10C2CC7-1685-421E-9E82-0E06F0FAAFBB}">
      <dgm:prSet/>
      <dgm:spPr>
        <a:solidFill>
          <a:srgbClr val="EDEBE6">
            <a:alpha val="90000"/>
          </a:srgbClr>
        </a:solidFill>
      </dgm:spPr>
      <dgm:t>
        <a:bodyPr/>
        <a:lstStyle/>
        <a:p>
          <a:r>
            <a:rPr lang="en-US"/>
            <a:t>Projects should be of good quality and produce useful, implementable and transferable results</a:t>
          </a:r>
        </a:p>
      </dgm:t>
    </dgm:pt>
    <dgm:pt modelId="{724AFACB-B4B1-47D2-812A-4D138B491391}" type="parTrans" cxnId="{2CE62753-547C-43A2-8CBB-72532A829862}">
      <dgm:prSet/>
      <dgm:spPr/>
      <dgm:t>
        <a:bodyPr/>
        <a:lstStyle/>
        <a:p>
          <a:endParaRPr lang="en-US"/>
        </a:p>
      </dgm:t>
    </dgm:pt>
    <dgm:pt modelId="{77E63C6A-086D-44C7-BC59-4E23524D023D}" type="sibTrans" cxnId="{2CE62753-547C-43A2-8CBB-72532A829862}">
      <dgm:prSet/>
      <dgm:spPr/>
      <dgm:t>
        <a:bodyPr/>
        <a:lstStyle/>
        <a:p>
          <a:endParaRPr lang="en-US"/>
        </a:p>
      </dgm:t>
    </dgm:pt>
    <dgm:pt modelId="{8041AB48-E74D-4DB1-BF09-BB94DF2ED869}">
      <dgm:prSet/>
      <dgm:spPr>
        <a:solidFill>
          <a:srgbClr val="4080A9"/>
        </a:solidFill>
        <a:ln>
          <a:solidFill>
            <a:srgbClr val="4080A9"/>
          </a:solidFill>
        </a:ln>
      </dgm:spPr>
      <dgm:t>
        <a:bodyPr/>
        <a:lstStyle/>
        <a:p>
          <a:r>
            <a:rPr lang="en-US"/>
            <a:t>Support student and workforce development</a:t>
          </a:r>
        </a:p>
      </dgm:t>
    </dgm:pt>
    <dgm:pt modelId="{37316B17-882B-430D-A29B-3FFE57C42974}" type="parTrans" cxnId="{C006FFD7-F9DC-499A-86C7-CBF23EA8601D}">
      <dgm:prSet/>
      <dgm:spPr/>
      <dgm:t>
        <a:bodyPr/>
        <a:lstStyle/>
        <a:p>
          <a:endParaRPr lang="en-US"/>
        </a:p>
      </dgm:t>
    </dgm:pt>
    <dgm:pt modelId="{09CB703E-60BA-46DF-AC11-7DE0BEEEAD16}" type="sibTrans" cxnId="{C006FFD7-F9DC-499A-86C7-CBF23EA8601D}">
      <dgm:prSet/>
      <dgm:spPr/>
      <dgm:t>
        <a:bodyPr/>
        <a:lstStyle/>
        <a:p>
          <a:endParaRPr lang="en-US"/>
        </a:p>
      </dgm:t>
    </dgm:pt>
    <dgm:pt modelId="{4C5DD81A-1FE7-4E77-BAC1-166438E46F69}">
      <dgm:prSet/>
      <dgm:spPr>
        <a:solidFill>
          <a:srgbClr val="97AABF"/>
        </a:solidFill>
      </dgm:spPr>
      <dgm:t>
        <a:bodyPr/>
        <a:lstStyle/>
        <a:p>
          <a:r>
            <a:rPr lang="en-US"/>
            <a:t>Engage agency staff to think creatively and develop relationships with key researchers</a:t>
          </a:r>
        </a:p>
      </dgm:t>
    </dgm:pt>
    <dgm:pt modelId="{C38A8BCB-0DCB-4124-9143-B8D84768A79F}" type="parTrans" cxnId="{9CC022FC-8BF4-4D55-A713-E348B005071D}">
      <dgm:prSet/>
      <dgm:spPr/>
      <dgm:t>
        <a:bodyPr/>
        <a:lstStyle/>
        <a:p>
          <a:endParaRPr lang="en-US"/>
        </a:p>
      </dgm:t>
    </dgm:pt>
    <dgm:pt modelId="{06248398-19ED-4910-A9D1-821459A5DD2B}" type="sibTrans" cxnId="{9CC022FC-8BF4-4D55-A713-E348B005071D}">
      <dgm:prSet/>
      <dgm:spPr/>
      <dgm:t>
        <a:bodyPr/>
        <a:lstStyle/>
        <a:p>
          <a:endParaRPr lang="en-US"/>
        </a:p>
      </dgm:t>
    </dgm:pt>
    <dgm:pt modelId="{8EA45005-EB4D-452D-A247-1EAFDE0E1817}" type="pres">
      <dgm:prSet presAssocID="{AB9FEB82-AACC-4C58-BA9F-BB2D3B60ADCE}" presName="linear" presStyleCnt="0">
        <dgm:presLayoutVars>
          <dgm:dir/>
          <dgm:animLvl val="lvl"/>
          <dgm:resizeHandles val="exact"/>
        </dgm:presLayoutVars>
      </dgm:prSet>
      <dgm:spPr/>
    </dgm:pt>
    <dgm:pt modelId="{BF970F37-2AA8-4F89-9299-3234B20B6D60}" type="pres">
      <dgm:prSet presAssocID="{95F3CE51-8C7B-4EF0-8382-6AE54518B527}" presName="parentLin" presStyleCnt="0"/>
      <dgm:spPr/>
    </dgm:pt>
    <dgm:pt modelId="{13069178-362E-4C7D-9A4E-5113C9D6964F}" type="pres">
      <dgm:prSet presAssocID="{95F3CE51-8C7B-4EF0-8382-6AE54518B527}" presName="parentLeftMargin" presStyleLbl="node1" presStyleIdx="0" presStyleCnt="3"/>
      <dgm:spPr/>
    </dgm:pt>
    <dgm:pt modelId="{EE0E60B5-DD88-414C-B918-88F239D73075}" type="pres">
      <dgm:prSet presAssocID="{95F3CE51-8C7B-4EF0-8382-6AE54518B527}" presName="parentText" presStyleLbl="node1" presStyleIdx="0" presStyleCnt="3">
        <dgm:presLayoutVars>
          <dgm:chMax val="0"/>
          <dgm:bulletEnabled val="1"/>
        </dgm:presLayoutVars>
      </dgm:prSet>
      <dgm:spPr/>
    </dgm:pt>
    <dgm:pt modelId="{2A06B806-DD42-403C-A477-214A55EAEBB3}" type="pres">
      <dgm:prSet presAssocID="{95F3CE51-8C7B-4EF0-8382-6AE54518B527}" presName="negativeSpace" presStyleCnt="0"/>
      <dgm:spPr/>
    </dgm:pt>
    <dgm:pt modelId="{9095B535-79E5-4C5D-9A49-76FE6FDC1222}" type="pres">
      <dgm:prSet presAssocID="{95F3CE51-8C7B-4EF0-8382-6AE54518B527}" presName="childText" presStyleLbl="conFgAcc1" presStyleIdx="0" presStyleCnt="3">
        <dgm:presLayoutVars>
          <dgm:bulletEnabled val="1"/>
        </dgm:presLayoutVars>
      </dgm:prSet>
      <dgm:spPr/>
    </dgm:pt>
    <dgm:pt modelId="{07512E4A-FAF9-4006-9257-8321FD306AFE}" type="pres">
      <dgm:prSet presAssocID="{1097513D-3731-4770-9F43-BB3C01D4A894}" presName="spaceBetweenRectangles" presStyleCnt="0"/>
      <dgm:spPr/>
    </dgm:pt>
    <dgm:pt modelId="{69BF2E28-00FF-4186-9A1A-0B17334F8798}" type="pres">
      <dgm:prSet presAssocID="{8041AB48-E74D-4DB1-BF09-BB94DF2ED869}" presName="parentLin" presStyleCnt="0"/>
      <dgm:spPr/>
    </dgm:pt>
    <dgm:pt modelId="{7B41B283-15FA-4732-8246-578919F18EA3}" type="pres">
      <dgm:prSet presAssocID="{8041AB48-E74D-4DB1-BF09-BB94DF2ED869}" presName="parentLeftMargin" presStyleLbl="node1" presStyleIdx="0" presStyleCnt="3"/>
      <dgm:spPr/>
    </dgm:pt>
    <dgm:pt modelId="{1FC85140-FB94-486B-B03F-F291C1DA06BE}" type="pres">
      <dgm:prSet presAssocID="{8041AB48-E74D-4DB1-BF09-BB94DF2ED869}" presName="parentText" presStyleLbl="node1" presStyleIdx="1" presStyleCnt="3">
        <dgm:presLayoutVars>
          <dgm:chMax val="0"/>
          <dgm:bulletEnabled val="1"/>
        </dgm:presLayoutVars>
      </dgm:prSet>
      <dgm:spPr/>
    </dgm:pt>
    <dgm:pt modelId="{F60F340D-D20D-4AD5-B3D4-2CC9ADC96F8C}" type="pres">
      <dgm:prSet presAssocID="{8041AB48-E74D-4DB1-BF09-BB94DF2ED869}" presName="negativeSpace" presStyleCnt="0"/>
      <dgm:spPr/>
    </dgm:pt>
    <dgm:pt modelId="{971F66BF-5FD6-44D7-B46B-38D19AA0FEC9}" type="pres">
      <dgm:prSet presAssocID="{8041AB48-E74D-4DB1-BF09-BB94DF2ED869}" presName="childText" presStyleLbl="conFgAcc1" presStyleIdx="1" presStyleCnt="3">
        <dgm:presLayoutVars>
          <dgm:bulletEnabled val="1"/>
        </dgm:presLayoutVars>
      </dgm:prSet>
      <dgm:spPr>
        <a:solidFill>
          <a:srgbClr val="EDEBE6">
            <a:alpha val="90000"/>
          </a:srgbClr>
        </a:solidFill>
        <a:ln>
          <a:solidFill>
            <a:srgbClr val="4080A9"/>
          </a:solidFill>
        </a:ln>
      </dgm:spPr>
    </dgm:pt>
    <dgm:pt modelId="{342F2F56-C4BE-44E3-8EC5-45130A7813B1}" type="pres">
      <dgm:prSet presAssocID="{09CB703E-60BA-46DF-AC11-7DE0BEEEAD16}" presName="spaceBetweenRectangles" presStyleCnt="0"/>
      <dgm:spPr/>
    </dgm:pt>
    <dgm:pt modelId="{AD85A780-3137-4F92-8113-397F605EBE03}" type="pres">
      <dgm:prSet presAssocID="{4C5DD81A-1FE7-4E77-BAC1-166438E46F69}" presName="parentLin" presStyleCnt="0"/>
      <dgm:spPr/>
    </dgm:pt>
    <dgm:pt modelId="{D9BC297C-7DC3-4B81-94AF-AF091895AC37}" type="pres">
      <dgm:prSet presAssocID="{4C5DD81A-1FE7-4E77-BAC1-166438E46F69}" presName="parentLeftMargin" presStyleLbl="node1" presStyleIdx="1" presStyleCnt="3"/>
      <dgm:spPr/>
    </dgm:pt>
    <dgm:pt modelId="{D589B028-70E8-47C8-8291-0AFC1A481532}" type="pres">
      <dgm:prSet presAssocID="{4C5DD81A-1FE7-4E77-BAC1-166438E46F69}" presName="parentText" presStyleLbl="node1" presStyleIdx="2" presStyleCnt="3">
        <dgm:presLayoutVars>
          <dgm:chMax val="0"/>
          <dgm:bulletEnabled val="1"/>
        </dgm:presLayoutVars>
      </dgm:prSet>
      <dgm:spPr/>
    </dgm:pt>
    <dgm:pt modelId="{98CB17C5-F93A-47ED-86D6-ECB3647D33A4}" type="pres">
      <dgm:prSet presAssocID="{4C5DD81A-1FE7-4E77-BAC1-166438E46F69}" presName="negativeSpace" presStyleCnt="0"/>
      <dgm:spPr/>
    </dgm:pt>
    <dgm:pt modelId="{CB7048EB-BF90-45E3-91D1-A4A91146C8D6}" type="pres">
      <dgm:prSet presAssocID="{4C5DD81A-1FE7-4E77-BAC1-166438E46F69}" presName="childText" presStyleLbl="conFgAcc1" presStyleIdx="2" presStyleCnt="3">
        <dgm:presLayoutVars>
          <dgm:bulletEnabled val="1"/>
        </dgm:presLayoutVars>
      </dgm:prSet>
      <dgm:spPr>
        <a:solidFill>
          <a:srgbClr val="EDEBE6">
            <a:alpha val="90000"/>
          </a:srgbClr>
        </a:solidFill>
      </dgm:spPr>
    </dgm:pt>
  </dgm:ptLst>
  <dgm:cxnLst>
    <dgm:cxn modelId="{B38E6A07-B97B-407B-9103-EF5D6F75FA56}" type="presOf" srcId="{B10C2CC7-1685-421E-9E82-0E06F0FAAFBB}" destId="{9095B535-79E5-4C5D-9A49-76FE6FDC1222}" srcOrd="0" destOrd="1" presId="urn:microsoft.com/office/officeart/2005/8/layout/list1"/>
    <dgm:cxn modelId="{07225D16-6B58-4363-8A46-2671831AC683}" type="presOf" srcId="{95F3CE51-8C7B-4EF0-8382-6AE54518B527}" destId="{13069178-362E-4C7D-9A4E-5113C9D6964F}" srcOrd="0" destOrd="0" presId="urn:microsoft.com/office/officeart/2005/8/layout/list1"/>
    <dgm:cxn modelId="{894E2120-C6E1-42B7-A219-B8454707111F}" srcId="{AB9FEB82-AACC-4C58-BA9F-BB2D3B60ADCE}" destId="{95F3CE51-8C7B-4EF0-8382-6AE54518B527}" srcOrd="0" destOrd="0" parTransId="{36B52ED3-110E-4DB1-BBAC-068DD59F2B67}" sibTransId="{1097513D-3731-4770-9F43-BB3C01D4A894}"/>
    <dgm:cxn modelId="{23810B40-896F-48F9-9D07-E44888679890}" srcId="{95F3CE51-8C7B-4EF0-8382-6AE54518B527}" destId="{4E46ACEA-0D26-45C4-8F3A-1611E8D864EA}" srcOrd="0" destOrd="0" parTransId="{3FDDD5D2-6D51-46D7-896E-54EB248B7647}" sibTransId="{6974D878-8AFE-479B-9DC6-8663BAAAB9E9}"/>
    <dgm:cxn modelId="{B748506C-1A85-4465-B0FC-AE98FA092465}" type="presOf" srcId="{95F3CE51-8C7B-4EF0-8382-6AE54518B527}" destId="{EE0E60B5-DD88-414C-B918-88F239D73075}" srcOrd="1" destOrd="0" presId="urn:microsoft.com/office/officeart/2005/8/layout/list1"/>
    <dgm:cxn modelId="{A620506E-A2C5-4DD6-BEC3-CC8A957CA6D0}" type="presOf" srcId="{4C5DD81A-1FE7-4E77-BAC1-166438E46F69}" destId="{D9BC297C-7DC3-4B81-94AF-AF091895AC37}" srcOrd="0" destOrd="0" presId="urn:microsoft.com/office/officeart/2005/8/layout/list1"/>
    <dgm:cxn modelId="{6A0B0252-7551-4D27-B33C-F817B34EEB7F}" type="presOf" srcId="{8041AB48-E74D-4DB1-BF09-BB94DF2ED869}" destId="{7B41B283-15FA-4732-8246-578919F18EA3}" srcOrd="0" destOrd="0" presId="urn:microsoft.com/office/officeart/2005/8/layout/list1"/>
    <dgm:cxn modelId="{2CE62753-547C-43A2-8CBB-72532A829862}" srcId="{95F3CE51-8C7B-4EF0-8382-6AE54518B527}" destId="{B10C2CC7-1685-421E-9E82-0E06F0FAAFBB}" srcOrd="1" destOrd="0" parTransId="{724AFACB-B4B1-47D2-812A-4D138B491391}" sibTransId="{77E63C6A-086D-44C7-BC59-4E23524D023D}"/>
    <dgm:cxn modelId="{52C6D9A1-E727-4106-A156-CE46F04E36D5}" type="presOf" srcId="{4E46ACEA-0D26-45C4-8F3A-1611E8D864EA}" destId="{9095B535-79E5-4C5D-9A49-76FE6FDC1222}" srcOrd="0" destOrd="0" presId="urn:microsoft.com/office/officeart/2005/8/layout/list1"/>
    <dgm:cxn modelId="{3CB43CB9-CD43-4BD3-A1EF-22FBC228BE76}" type="presOf" srcId="{AB9FEB82-AACC-4C58-BA9F-BB2D3B60ADCE}" destId="{8EA45005-EB4D-452D-A247-1EAFDE0E1817}" srcOrd="0" destOrd="0" presId="urn:microsoft.com/office/officeart/2005/8/layout/list1"/>
    <dgm:cxn modelId="{C6F507C1-C6B4-4EB7-BF96-B0E8C1AC62FD}" type="presOf" srcId="{8041AB48-E74D-4DB1-BF09-BB94DF2ED869}" destId="{1FC85140-FB94-486B-B03F-F291C1DA06BE}" srcOrd="1" destOrd="0" presId="urn:microsoft.com/office/officeart/2005/8/layout/list1"/>
    <dgm:cxn modelId="{C006FFD7-F9DC-499A-86C7-CBF23EA8601D}" srcId="{AB9FEB82-AACC-4C58-BA9F-BB2D3B60ADCE}" destId="{8041AB48-E74D-4DB1-BF09-BB94DF2ED869}" srcOrd="1" destOrd="0" parTransId="{37316B17-882B-430D-A29B-3FFE57C42974}" sibTransId="{09CB703E-60BA-46DF-AC11-7DE0BEEEAD16}"/>
    <dgm:cxn modelId="{754D9EEB-A000-4E7D-9C55-184B3BAA84D3}" type="presOf" srcId="{4C5DD81A-1FE7-4E77-BAC1-166438E46F69}" destId="{D589B028-70E8-47C8-8291-0AFC1A481532}" srcOrd="1" destOrd="0" presId="urn:microsoft.com/office/officeart/2005/8/layout/list1"/>
    <dgm:cxn modelId="{9CC022FC-8BF4-4D55-A713-E348B005071D}" srcId="{AB9FEB82-AACC-4C58-BA9F-BB2D3B60ADCE}" destId="{4C5DD81A-1FE7-4E77-BAC1-166438E46F69}" srcOrd="2" destOrd="0" parTransId="{C38A8BCB-0DCB-4124-9143-B8D84768A79F}" sibTransId="{06248398-19ED-4910-A9D1-821459A5DD2B}"/>
    <dgm:cxn modelId="{E73EAFD9-0B7A-4072-B4B9-F5D15CC3F1A4}" type="presParOf" srcId="{8EA45005-EB4D-452D-A247-1EAFDE0E1817}" destId="{BF970F37-2AA8-4F89-9299-3234B20B6D60}" srcOrd="0" destOrd="0" presId="urn:microsoft.com/office/officeart/2005/8/layout/list1"/>
    <dgm:cxn modelId="{AE203066-FD25-4430-84EB-669E6CFE50BE}" type="presParOf" srcId="{BF970F37-2AA8-4F89-9299-3234B20B6D60}" destId="{13069178-362E-4C7D-9A4E-5113C9D6964F}" srcOrd="0" destOrd="0" presId="urn:microsoft.com/office/officeart/2005/8/layout/list1"/>
    <dgm:cxn modelId="{757BE005-3B33-4532-9FD5-44C534525D0B}" type="presParOf" srcId="{BF970F37-2AA8-4F89-9299-3234B20B6D60}" destId="{EE0E60B5-DD88-414C-B918-88F239D73075}" srcOrd="1" destOrd="0" presId="urn:microsoft.com/office/officeart/2005/8/layout/list1"/>
    <dgm:cxn modelId="{AE3328D3-1E6A-4A4A-9A57-196849E7FE41}" type="presParOf" srcId="{8EA45005-EB4D-452D-A247-1EAFDE0E1817}" destId="{2A06B806-DD42-403C-A477-214A55EAEBB3}" srcOrd="1" destOrd="0" presId="urn:microsoft.com/office/officeart/2005/8/layout/list1"/>
    <dgm:cxn modelId="{EE7FB2DB-AAC8-4269-A72F-02DC045C22DB}" type="presParOf" srcId="{8EA45005-EB4D-452D-A247-1EAFDE0E1817}" destId="{9095B535-79E5-4C5D-9A49-76FE6FDC1222}" srcOrd="2" destOrd="0" presId="urn:microsoft.com/office/officeart/2005/8/layout/list1"/>
    <dgm:cxn modelId="{B2EA1B1A-F316-4794-970A-63D072AF8734}" type="presParOf" srcId="{8EA45005-EB4D-452D-A247-1EAFDE0E1817}" destId="{07512E4A-FAF9-4006-9257-8321FD306AFE}" srcOrd="3" destOrd="0" presId="urn:microsoft.com/office/officeart/2005/8/layout/list1"/>
    <dgm:cxn modelId="{2660AAC6-1116-4F5B-BAE2-DAA8C06559E9}" type="presParOf" srcId="{8EA45005-EB4D-452D-A247-1EAFDE0E1817}" destId="{69BF2E28-00FF-4186-9A1A-0B17334F8798}" srcOrd="4" destOrd="0" presId="urn:microsoft.com/office/officeart/2005/8/layout/list1"/>
    <dgm:cxn modelId="{4BB465F8-BBAA-4218-B661-5925093E0A85}" type="presParOf" srcId="{69BF2E28-00FF-4186-9A1A-0B17334F8798}" destId="{7B41B283-15FA-4732-8246-578919F18EA3}" srcOrd="0" destOrd="0" presId="urn:microsoft.com/office/officeart/2005/8/layout/list1"/>
    <dgm:cxn modelId="{5D8060A4-829A-4FA3-ABEA-42A886A6F36E}" type="presParOf" srcId="{69BF2E28-00FF-4186-9A1A-0B17334F8798}" destId="{1FC85140-FB94-486B-B03F-F291C1DA06BE}" srcOrd="1" destOrd="0" presId="urn:microsoft.com/office/officeart/2005/8/layout/list1"/>
    <dgm:cxn modelId="{41912EC7-1B26-4745-BEEE-C6DDC20962D7}" type="presParOf" srcId="{8EA45005-EB4D-452D-A247-1EAFDE0E1817}" destId="{F60F340D-D20D-4AD5-B3D4-2CC9ADC96F8C}" srcOrd="5" destOrd="0" presId="urn:microsoft.com/office/officeart/2005/8/layout/list1"/>
    <dgm:cxn modelId="{3CF7BA94-5C4A-4A00-B101-50B14DB074E3}" type="presParOf" srcId="{8EA45005-EB4D-452D-A247-1EAFDE0E1817}" destId="{971F66BF-5FD6-44D7-B46B-38D19AA0FEC9}" srcOrd="6" destOrd="0" presId="urn:microsoft.com/office/officeart/2005/8/layout/list1"/>
    <dgm:cxn modelId="{0DD3FE03-DC13-488D-96AD-767466E75CA3}" type="presParOf" srcId="{8EA45005-EB4D-452D-A247-1EAFDE0E1817}" destId="{342F2F56-C4BE-44E3-8EC5-45130A7813B1}" srcOrd="7" destOrd="0" presId="urn:microsoft.com/office/officeart/2005/8/layout/list1"/>
    <dgm:cxn modelId="{CBFACA8B-B2F8-4294-8F64-3192DAD3E231}" type="presParOf" srcId="{8EA45005-EB4D-452D-A247-1EAFDE0E1817}" destId="{AD85A780-3137-4F92-8113-397F605EBE03}" srcOrd="8" destOrd="0" presId="urn:microsoft.com/office/officeart/2005/8/layout/list1"/>
    <dgm:cxn modelId="{A08A9DBC-DEFD-491C-9AA2-657E805C91A2}" type="presParOf" srcId="{AD85A780-3137-4F92-8113-397F605EBE03}" destId="{D9BC297C-7DC3-4B81-94AF-AF091895AC37}" srcOrd="0" destOrd="0" presId="urn:microsoft.com/office/officeart/2005/8/layout/list1"/>
    <dgm:cxn modelId="{72458918-3802-4452-96D4-16FAA54FC9E7}" type="presParOf" srcId="{AD85A780-3137-4F92-8113-397F605EBE03}" destId="{D589B028-70E8-47C8-8291-0AFC1A481532}" srcOrd="1" destOrd="0" presId="urn:microsoft.com/office/officeart/2005/8/layout/list1"/>
    <dgm:cxn modelId="{62351B3B-A768-465A-86A5-AAB688975EA8}" type="presParOf" srcId="{8EA45005-EB4D-452D-A247-1EAFDE0E1817}" destId="{98CB17C5-F93A-47ED-86D6-ECB3647D33A4}" srcOrd="9" destOrd="0" presId="urn:microsoft.com/office/officeart/2005/8/layout/list1"/>
    <dgm:cxn modelId="{D6EDDE56-CF73-4F5C-9F63-2034699108FB}" type="presParOf" srcId="{8EA45005-EB4D-452D-A247-1EAFDE0E1817}" destId="{CB7048EB-BF90-45E3-91D1-A4A91146C8D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89CF5-008C-4DC8-A080-607DE8824FD9}"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EB0B4325-1EB8-42DC-917B-EE23B99BA1FE}">
      <dgm:prSet phldrT="[Text]" phldr="0"/>
      <dgm:spPr>
        <a:solidFill>
          <a:srgbClr val="4080A9"/>
        </a:solidFill>
        <a:ln>
          <a:solidFill>
            <a:srgbClr val="4080A9"/>
          </a:solidFill>
        </a:ln>
      </dgm:spPr>
      <dgm:t>
        <a:bodyPr/>
        <a:lstStyle/>
        <a:p>
          <a:r>
            <a:rPr lang="en-US" b="1" dirty="0"/>
            <a:t>Problem Statement Submission Window</a:t>
          </a:r>
        </a:p>
      </dgm:t>
    </dgm:pt>
    <dgm:pt modelId="{1A6508C8-655D-446A-819F-CA55C5A366C0}" type="parTrans" cxnId="{D8CA8099-193C-4FE8-852D-BA5C92F38B84}">
      <dgm:prSet/>
      <dgm:spPr/>
      <dgm:t>
        <a:bodyPr/>
        <a:lstStyle/>
        <a:p>
          <a:endParaRPr lang="en-US"/>
        </a:p>
      </dgm:t>
    </dgm:pt>
    <dgm:pt modelId="{A4A0B4DA-BEE3-4648-8E96-6FDC7EBE27B2}" type="sibTrans" cxnId="{D8CA8099-193C-4FE8-852D-BA5C92F38B84}">
      <dgm:prSet/>
      <dgm:spPr/>
      <dgm:t>
        <a:bodyPr/>
        <a:lstStyle/>
        <a:p>
          <a:endParaRPr lang="en-US"/>
        </a:p>
      </dgm:t>
    </dgm:pt>
    <dgm:pt modelId="{196256DD-5A0A-4022-B0BA-12A018D1E5A6}">
      <dgm:prSet phldrT="[Text]" phldr="0"/>
      <dgm:spPr/>
      <dgm:t>
        <a:bodyPr/>
        <a:lstStyle/>
        <a:p>
          <a:r>
            <a:rPr lang="en-US" dirty="0"/>
            <a:t>Submission window usually opens early </a:t>
          </a:r>
          <a:r>
            <a:rPr lang="en-US" b="1" dirty="0"/>
            <a:t>April </a:t>
          </a:r>
          <a:endParaRPr lang="en-US" b="0" dirty="0"/>
        </a:p>
      </dgm:t>
    </dgm:pt>
    <dgm:pt modelId="{8E22C39A-1408-4BA6-A2A7-002F4F404DC9}" type="parTrans" cxnId="{7DE80B8E-FC58-4182-B273-25DDDF6A2E8B}">
      <dgm:prSet/>
      <dgm:spPr/>
      <dgm:t>
        <a:bodyPr/>
        <a:lstStyle/>
        <a:p>
          <a:endParaRPr lang="en-US"/>
        </a:p>
      </dgm:t>
    </dgm:pt>
    <dgm:pt modelId="{B49B5EF6-4C90-4137-ADD7-AED0D79EB9AE}" type="sibTrans" cxnId="{7DE80B8E-FC58-4182-B273-25DDDF6A2E8B}">
      <dgm:prSet/>
      <dgm:spPr/>
      <dgm:t>
        <a:bodyPr/>
        <a:lstStyle/>
        <a:p>
          <a:endParaRPr lang="en-US"/>
        </a:p>
      </dgm:t>
    </dgm:pt>
    <dgm:pt modelId="{0832C469-3D3A-4B9E-A048-1D201889F7F4}">
      <dgm:prSet phldrT="[Text]" phldr="0"/>
      <dgm:spPr>
        <a:solidFill>
          <a:srgbClr val="97AABF"/>
        </a:solidFill>
        <a:ln>
          <a:solidFill>
            <a:srgbClr val="97AABF"/>
          </a:solidFill>
        </a:ln>
      </dgm:spPr>
      <dgm:t>
        <a:bodyPr/>
        <a:lstStyle/>
        <a:p>
          <a:r>
            <a:rPr lang="en-US" b="1" dirty="0"/>
            <a:t>Problem Statement Review</a:t>
          </a:r>
        </a:p>
      </dgm:t>
    </dgm:pt>
    <dgm:pt modelId="{A58AB3B7-53C9-47A8-894C-12F6E020D947}" type="parTrans" cxnId="{2AB80B22-3DCD-45CA-B0D3-2C0F61A48EF9}">
      <dgm:prSet/>
      <dgm:spPr/>
      <dgm:t>
        <a:bodyPr/>
        <a:lstStyle/>
        <a:p>
          <a:endParaRPr lang="en-US"/>
        </a:p>
      </dgm:t>
    </dgm:pt>
    <dgm:pt modelId="{B5665AED-FC45-481E-A913-7B5830FE9C02}" type="sibTrans" cxnId="{2AB80B22-3DCD-45CA-B0D3-2C0F61A48EF9}">
      <dgm:prSet/>
      <dgm:spPr/>
      <dgm:t>
        <a:bodyPr/>
        <a:lstStyle/>
        <a:p>
          <a:endParaRPr lang="en-US"/>
        </a:p>
      </dgm:t>
    </dgm:pt>
    <dgm:pt modelId="{F41AD05D-C555-4A6A-8B41-4D482E2603BD}">
      <dgm:prSet phldrT="[Text]" phldr="0"/>
      <dgm:spPr/>
      <dgm:t>
        <a:bodyPr/>
        <a:lstStyle/>
        <a:p>
          <a:r>
            <a:rPr lang="en-US" b="0" dirty="0"/>
            <a:t>Will start once Problem Statements have been complied </a:t>
          </a:r>
          <a:r>
            <a:rPr lang="en-US" b="1" dirty="0"/>
            <a:t>Late June/early July</a:t>
          </a:r>
        </a:p>
      </dgm:t>
    </dgm:pt>
    <dgm:pt modelId="{B9010BC1-F213-4949-820F-56BA9DA2070E}" type="parTrans" cxnId="{671E5C1A-A056-4746-9FDF-A723D7DDC39F}">
      <dgm:prSet/>
      <dgm:spPr/>
      <dgm:t>
        <a:bodyPr/>
        <a:lstStyle/>
        <a:p>
          <a:endParaRPr lang="en-US"/>
        </a:p>
      </dgm:t>
    </dgm:pt>
    <dgm:pt modelId="{72147FCA-D0C9-467E-B3A6-A0C280247726}" type="sibTrans" cxnId="{671E5C1A-A056-4746-9FDF-A723D7DDC39F}">
      <dgm:prSet/>
      <dgm:spPr/>
      <dgm:t>
        <a:bodyPr/>
        <a:lstStyle/>
        <a:p>
          <a:endParaRPr lang="en-US"/>
        </a:p>
      </dgm:t>
    </dgm:pt>
    <dgm:pt modelId="{580457BC-EC21-4E89-82BD-C061990FAD4C}">
      <dgm:prSet/>
      <dgm:spPr>
        <a:solidFill>
          <a:srgbClr val="002855"/>
        </a:solidFill>
        <a:ln>
          <a:solidFill>
            <a:srgbClr val="002855"/>
          </a:solidFill>
        </a:ln>
      </dgm:spPr>
      <dgm:t>
        <a:bodyPr/>
        <a:lstStyle/>
        <a:p>
          <a:r>
            <a:rPr lang="en-US" b="1" dirty="0"/>
            <a:t>Peer Exchange</a:t>
          </a:r>
          <a:endParaRPr lang="en-US" dirty="0"/>
        </a:p>
      </dgm:t>
    </dgm:pt>
    <dgm:pt modelId="{5911CA7A-5540-4044-9FEF-005759EB399C}" type="parTrans" cxnId="{B81D43EE-762D-4294-A974-1C45658B36E1}">
      <dgm:prSet/>
      <dgm:spPr/>
      <dgm:t>
        <a:bodyPr/>
        <a:lstStyle/>
        <a:p>
          <a:endParaRPr lang="en-US"/>
        </a:p>
      </dgm:t>
    </dgm:pt>
    <dgm:pt modelId="{D6E9955D-9396-43A7-AADB-1ECFD57F3CF7}" type="sibTrans" cxnId="{B81D43EE-762D-4294-A974-1C45658B36E1}">
      <dgm:prSet/>
      <dgm:spPr/>
      <dgm:t>
        <a:bodyPr/>
        <a:lstStyle/>
        <a:p>
          <a:endParaRPr lang="en-US"/>
        </a:p>
      </dgm:t>
    </dgm:pt>
    <dgm:pt modelId="{A4E63160-9914-45D1-A903-4EF9664A5095}">
      <dgm:prSet/>
      <dgm:spPr/>
      <dgm:t>
        <a:bodyPr/>
        <a:lstStyle/>
        <a:p>
          <a:r>
            <a:rPr lang="en-US" dirty="0"/>
            <a:t>WVDOT will be attending a 2026 Peer Exchange </a:t>
          </a:r>
          <a:r>
            <a:rPr lang="en-US" b="1" dirty="0"/>
            <a:t>this July </a:t>
          </a:r>
          <a:r>
            <a:rPr lang="en-US" dirty="0"/>
            <a:t>in Pittsburg, Pa</a:t>
          </a:r>
        </a:p>
      </dgm:t>
    </dgm:pt>
    <dgm:pt modelId="{9D166675-0201-4DC0-886D-0B8D07326DF3}" type="parTrans" cxnId="{CDA0D1CE-9BCE-433F-89FE-9CA8A465A5A0}">
      <dgm:prSet/>
      <dgm:spPr/>
      <dgm:t>
        <a:bodyPr/>
        <a:lstStyle/>
        <a:p>
          <a:endParaRPr lang="en-US"/>
        </a:p>
      </dgm:t>
    </dgm:pt>
    <dgm:pt modelId="{71F36C70-8247-4DD1-A7EB-68DD7381C0D0}" type="sibTrans" cxnId="{CDA0D1CE-9BCE-433F-89FE-9CA8A465A5A0}">
      <dgm:prSet/>
      <dgm:spPr/>
      <dgm:t>
        <a:bodyPr/>
        <a:lstStyle/>
        <a:p>
          <a:endParaRPr lang="en-US"/>
        </a:p>
      </dgm:t>
    </dgm:pt>
    <dgm:pt modelId="{4B184C9E-1E32-4695-B016-8F3601DBFB26}">
      <dgm:prSet/>
      <dgm:spPr/>
      <dgm:t>
        <a:bodyPr/>
        <a:lstStyle/>
        <a:p>
          <a:r>
            <a:rPr lang="en-US" dirty="0"/>
            <a:t>One WVDOT the committees have determined which to request proposals for, notifications will be sent out. </a:t>
          </a:r>
        </a:p>
      </dgm:t>
    </dgm:pt>
    <dgm:pt modelId="{AD957685-FB23-460E-BFC7-CF4E5469221F}" type="parTrans" cxnId="{C04D7D93-E71F-4B32-B12C-D3E236348C09}">
      <dgm:prSet/>
      <dgm:spPr/>
      <dgm:t>
        <a:bodyPr/>
        <a:lstStyle/>
        <a:p>
          <a:endParaRPr lang="en-US"/>
        </a:p>
      </dgm:t>
    </dgm:pt>
    <dgm:pt modelId="{DFF54E22-8285-433E-80DB-1C34EDAE4D55}" type="sibTrans" cxnId="{C04D7D93-E71F-4B32-B12C-D3E236348C09}">
      <dgm:prSet/>
      <dgm:spPr/>
      <dgm:t>
        <a:bodyPr/>
        <a:lstStyle/>
        <a:p>
          <a:endParaRPr lang="en-US"/>
        </a:p>
      </dgm:t>
    </dgm:pt>
    <dgm:pt modelId="{78F6E616-ED53-4215-88AB-93D359CE47B5}">
      <dgm:prSet/>
      <dgm:spPr/>
      <dgm:t>
        <a:bodyPr/>
        <a:lstStyle/>
        <a:p>
          <a:r>
            <a:rPr lang="en-US"/>
            <a:t>Problem Statements for the current cycle are due by </a:t>
          </a:r>
          <a:r>
            <a:rPr lang="en-US" b="1"/>
            <a:t>June 3</a:t>
          </a:r>
          <a:r>
            <a:rPr lang="en-US" b="1" baseline="30000"/>
            <a:t>rd (today)</a:t>
          </a:r>
          <a:r>
            <a:rPr lang="en-US" b="1"/>
            <a:t> </a:t>
          </a:r>
          <a:endParaRPr lang="en-US" b="1" dirty="0"/>
        </a:p>
      </dgm:t>
    </dgm:pt>
    <dgm:pt modelId="{197173E1-5867-4615-B79E-CF2100E17DC7}" type="parTrans" cxnId="{1A019CBA-A08F-4B8B-A104-7EEEB6882BE8}">
      <dgm:prSet/>
      <dgm:spPr/>
      <dgm:t>
        <a:bodyPr/>
        <a:lstStyle/>
        <a:p>
          <a:endParaRPr lang="en-US"/>
        </a:p>
      </dgm:t>
    </dgm:pt>
    <dgm:pt modelId="{51A05A89-F909-4396-8A52-ED5A668DAA27}" type="sibTrans" cxnId="{1A019CBA-A08F-4B8B-A104-7EEEB6882BE8}">
      <dgm:prSet/>
      <dgm:spPr/>
      <dgm:t>
        <a:bodyPr/>
        <a:lstStyle/>
        <a:p>
          <a:endParaRPr lang="en-US"/>
        </a:p>
      </dgm:t>
    </dgm:pt>
    <dgm:pt modelId="{EB04F9B2-0612-499F-A8DB-AC5AE289120F}">
      <dgm:prSet/>
      <dgm:spPr/>
      <dgm:t>
        <a:bodyPr/>
        <a:lstStyle/>
        <a:p>
          <a:r>
            <a:rPr lang="en-US" b="0" dirty="0"/>
            <a:t>Will be reviewed by the Research Technical Committees and notifications will be sent out in August. </a:t>
          </a:r>
          <a:endParaRPr lang="en-US" dirty="0"/>
        </a:p>
      </dgm:t>
    </dgm:pt>
    <dgm:pt modelId="{D61C1457-2B7C-4FA5-A4E1-15E42DC8B7A1}" type="parTrans" cxnId="{00FFD408-08D4-411C-8BBC-AACE13A2C362}">
      <dgm:prSet/>
      <dgm:spPr/>
      <dgm:t>
        <a:bodyPr/>
        <a:lstStyle/>
        <a:p>
          <a:endParaRPr lang="en-US"/>
        </a:p>
      </dgm:t>
    </dgm:pt>
    <dgm:pt modelId="{8F10B5B2-AB78-431C-9B5D-B5474D7A41AE}" type="sibTrans" cxnId="{00FFD408-08D4-411C-8BBC-AACE13A2C362}">
      <dgm:prSet/>
      <dgm:spPr/>
      <dgm:t>
        <a:bodyPr/>
        <a:lstStyle/>
        <a:p>
          <a:endParaRPr lang="en-US"/>
        </a:p>
      </dgm:t>
    </dgm:pt>
    <dgm:pt modelId="{D7490110-EDA4-4999-A5C5-738C17CF8F51}" type="pres">
      <dgm:prSet presAssocID="{3BB89CF5-008C-4DC8-A080-607DE8824FD9}" presName="Name0" presStyleCnt="0">
        <dgm:presLayoutVars>
          <dgm:dir/>
          <dgm:animLvl val="lvl"/>
          <dgm:resizeHandles val="exact"/>
        </dgm:presLayoutVars>
      </dgm:prSet>
      <dgm:spPr/>
    </dgm:pt>
    <dgm:pt modelId="{1135DDB6-3370-461B-9354-D691CD3AAEE8}" type="pres">
      <dgm:prSet presAssocID="{580457BC-EC21-4E89-82BD-C061990FAD4C}" presName="composite" presStyleCnt="0"/>
      <dgm:spPr/>
    </dgm:pt>
    <dgm:pt modelId="{0E9F978D-DDE7-446D-ACA7-813E06F267D0}" type="pres">
      <dgm:prSet presAssocID="{580457BC-EC21-4E89-82BD-C061990FAD4C}" presName="parTx" presStyleLbl="alignNode1" presStyleIdx="0" presStyleCnt="3">
        <dgm:presLayoutVars>
          <dgm:chMax val="0"/>
          <dgm:chPref val="0"/>
          <dgm:bulletEnabled val="1"/>
        </dgm:presLayoutVars>
      </dgm:prSet>
      <dgm:spPr/>
    </dgm:pt>
    <dgm:pt modelId="{8632AFCA-A127-4A58-9156-1C2B97920236}" type="pres">
      <dgm:prSet presAssocID="{580457BC-EC21-4E89-82BD-C061990FAD4C}" presName="desTx" presStyleLbl="alignAccFollowNode1" presStyleIdx="0" presStyleCnt="3">
        <dgm:presLayoutVars>
          <dgm:bulletEnabled val="1"/>
        </dgm:presLayoutVars>
      </dgm:prSet>
      <dgm:spPr/>
    </dgm:pt>
    <dgm:pt modelId="{2BE9EFB1-8487-4557-A42F-EF3FDD328688}" type="pres">
      <dgm:prSet presAssocID="{D6E9955D-9396-43A7-AADB-1ECFD57F3CF7}" presName="space" presStyleCnt="0"/>
      <dgm:spPr/>
    </dgm:pt>
    <dgm:pt modelId="{487D8F82-3E67-445E-99E7-87FDD94C70E9}" type="pres">
      <dgm:prSet presAssocID="{EB0B4325-1EB8-42DC-917B-EE23B99BA1FE}" presName="composite" presStyleCnt="0"/>
      <dgm:spPr/>
    </dgm:pt>
    <dgm:pt modelId="{4CDE0979-A709-4F19-B377-F5E35D73B80B}" type="pres">
      <dgm:prSet presAssocID="{EB0B4325-1EB8-42DC-917B-EE23B99BA1FE}" presName="parTx" presStyleLbl="alignNode1" presStyleIdx="1" presStyleCnt="3">
        <dgm:presLayoutVars>
          <dgm:chMax val="0"/>
          <dgm:chPref val="0"/>
          <dgm:bulletEnabled val="1"/>
        </dgm:presLayoutVars>
      </dgm:prSet>
      <dgm:spPr/>
    </dgm:pt>
    <dgm:pt modelId="{78FA46F9-2715-4C0B-ADC3-71B0C0300290}" type="pres">
      <dgm:prSet presAssocID="{EB0B4325-1EB8-42DC-917B-EE23B99BA1FE}" presName="desTx" presStyleLbl="alignAccFollowNode1" presStyleIdx="1" presStyleCnt="3">
        <dgm:presLayoutVars>
          <dgm:bulletEnabled val="1"/>
        </dgm:presLayoutVars>
      </dgm:prSet>
      <dgm:spPr/>
    </dgm:pt>
    <dgm:pt modelId="{11A7D3BC-2B36-4611-910D-EED59F2C14C2}" type="pres">
      <dgm:prSet presAssocID="{A4A0B4DA-BEE3-4648-8E96-6FDC7EBE27B2}" presName="space" presStyleCnt="0"/>
      <dgm:spPr/>
    </dgm:pt>
    <dgm:pt modelId="{797F9855-C119-4F0B-8DD9-DC177D6C5A24}" type="pres">
      <dgm:prSet presAssocID="{0832C469-3D3A-4B9E-A048-1D201889F7F4}" presName="composite" presStyleCnt="0"/>
      <dgm:spPr/>
    </dgm:pt>
    <dgm:pt modelId="{82202DFE-BF5D-40C4-91BC-BE420AA092F8}" type="pres">
      <dgm:prSet presAssocID="{0832C469-3D3A-4B9E-A048-1D201889F7F4}" presName="parTx" presStyleLbl="alignNode1" presStyleIdx="2" presStyleCnt="3">
        <dgm:presLayoutVars>
          <dgm:chMax val="0"/>
          <dgm:chPref val="0"/>
          <dgm:bulletEnabled val="1"/>
        </dgm:presLayoutVars>
      </dgm:prSet>
      <dgm:spPr/>
    </dgm:pt>
    <dgm:pt modelId="{6BAD3CF7-A612-4F28-A170-2B0BC49AF2EE}" type="pres">
      <dgm:prSet presAssocID="{0832C469-3D3A-4B9E-A048-1D201889F7F4}" presName="desTx" presStyleLbl="alignAccFollowNode1" presStyleIdx="2" presStyleCnt="3">
        <dgm:presLayoutVars>
          <dgm:bulletEnabled val="1"/>
        </dgm:presLayoutVars>
      </dgm:prSet>
      <dgm:spPr/>
    </dgm:pt>
  </dgm:ptLst>
  <dgm:cxnLst>
    <dgm:cxn modelId="{00FFD408-08D4-411C-8BBC-AACE13A2C362}" srcId="{EB0B4325-1EB8-42DC-917B-EE23B99BA1FE}" destId="{EB04F9B2-0612-499F-A8DB-AC5AE289120F}" srcOrd="2" destOrd="0" parTransId="{D61C1457-2B7C-4FA5-A4E1-15E42DC8B7A1}" sibTransId="{8F10B5B2-AB78-431C-9B5D-B5474D7A41AE}"/>
    <dgm:cxn modelId="{671E5C1A-A056-4746-9FDF-A723D7DDC39F}" srcId="{0832C469-3D3A-4B9E-A048-1D201889F7F4}" destId="{F41AD05D-C555-4A6A-8B41-4D482E2603BD}" srcOrd="0" destOrd="0" parTransId="{B9010BC1-F213-4949-820F-56BA9DA2070E}" sibTransId="{72147FCA-D0C9-467E-B3A6-A0C280247726}"/>
    <dgm:cxn modelId="{2AB80B22-3DCD-45CA-B0D3-2C0F61A48EF9}" srcId="{3BB89CF5-008C-4DC8-A080-607DE8824FD9}" destId="{0832C469-3D3A-4B9E-A048-1D201889F7F4}" srcOrd="2" destOrd="0" parTransId="{A58AB3B7-53C9-47A8-894C-12F6E020D947}" sibTransId="{B5665AED-FC45-481E-A913-7B5830FE9C02}"/>
    <dgm:cxn modelId="{46B50E37-F6C1-4AB4-A79D-ED8B5097E7EE}" type="presOf" srcId="{EB0B4325-1EB8-42DC-917B-EE23B99BA1FE}" destId="{4CDE0979-A709-4F19-B377-F5E35D73B80B}" srcOrd="0" destOrd="0" presId="urn:microsoft.com/office/officeart/2005/8/layout/hList1"/>
    <dgm:cxn modelId="{76EAA841-2857-409C-A92E-8ECFBCD690F9}" type="presOf" srcId="{78F6E616-ED53-4215-88AB-93D359CE47B5}" destId="{78FA46F9-2715-4C0B-ADC3-71B0C0300290}" srcOrd="0" destOrd="1" presId="urn:microsoft.com/office/officeart/2005/8/layout/hList1"/>
    <dgm:cxn modelId="{DD314766-3C58-43F5-AC25-5B854A47BE9F}" type="presOf" srcId="{580457BC-EC21-4E89-82BD-C061990FAD4C}" destId="{0E9F978D-DDE7-446D-ACA7-813E06F267D0}" srcOrd="0" destOrd="0" presId="urn:microsoft.com/office/officeart/2005/8/layout/hList1"/>
    <dgm:cxn modelId="{476CA555-F649-43A6-B74F-4471BCD834E5}" type="presOf" srcId="{F41AD05D-C555-4A6A-8B41-4D482E2603BD}" destId="{6BAD3CF7-A612-4F28-A170-2B0BC49AF2EE}" srcOrd="0" destOrd="0" presId="urn:microsoft.com/office/officeart/2005/8/layout/hList1"/>
    <dgm:cxn modelId="{7DE80B8E-FC58-4182-B273-25DDDF6A2E8B}" srcId="{EB0B4325-1EB8-42DC-917B-EE23B99BA1FE}" destId="{196256DD-5A0A-4022-B0BA-12A018D1E5A6}" srcOrd="0" destOrd="0" parTransId="{8E22C39A-1408-4BA6-A2A7-002F4F404DC9}" sibTransId="{B49B5EF6-4C90-4137-ADD7-AED0D79EB9AE}"/>
    <dgm:cxn modelId="{8054C391-F9B5-4E22-A251-79DB33B6D3A4}" type="presOf" srcId="{4B184C9E-1E32-4695-B016-8F3601DBFB26}" destId="{6BAD3CF7-A612-4F28-A170-2B0BC49AF2EE}" srcOrd="0" destOrd="1" presId="urn:microsoft.com/office/officeart/2005/8/layout/hList1"/>
    <dgm:cxn modelId="{C04D7D93-E71F-4B32-B12C-D3E236348C09}" srcId="{0832C469-3D3A-4B9E-A048-1D201889F7F4}" destId="{4B184C9E-1E32-4695-B016-8F3601DBFB26}" srcOrd="1" destOrd="0" parTransId="{AD957685-FB23-460E-BFC7-CF4E5469221F}" sibTransId="{DFF54E22-8285-433E-80DB-1C34EDAE4D55}"/>
    <dgm:cxn modelId="{D8CA8099-193C-4FE8-852D-BA5C92F38B84}" srcId="{3BB89CF5-008C-4DC8-A080-607DE8824FD9}" destId="{EB0B4325-1EB8-42DC-917B-EE23B99BA1FE}" srcOrd="1" destOrd="0" parTransId="{1A6508C8-655D-446A-819F-CA55C5A366C0}" sibTransId="{A4A0B4DA-BEE3-4648-8E96-6FDC7EBE27B2}"/>
    <dgm:cxn modelId="{73B685A0-36B3-421E-A2F0-B7C4F95ED893}" type="presOf" srcId="{3BB89CF5-008C-4DC8-A080-607DE8824FD9}" destId="{D7490110-EDA4-4999-A5C5-738C17CF8F51}" srcOrd="0" destOrd="0" presId="urn:microsoft.com/office/officeart/2005/8/layout/hList1"/>
    <dgm:cxn modelId="{7B9F45BA-B3EB-4FA5-8B2F-402FE10E6383}" type="presOf" srcId="{0832C469-3D3A-4B9E-A048-1D201889F7F4}" destId="{82202DFE-BF5D-40C4-91BC-BE420AA092F8}" srcOrd="0" destOrd="0" presId="urn:microsoft.com/office/officeart/2005/8/layout/hList1"/>
    <dgm:cxn modelId="{1A019CBA-A08F-4B8B-A104-7EEEB6882BE8}" srcId="{EB0B4325-1EB8-42DC-917B-EE23B99BA1FE}" destId="{78F6E616-ED53-4215-88AB-93D359CE47B5}" srcOrd="1" destOrd="0" parTransId="{197173E1-5867-4615-B79E-CF2100E17DC7}" sibTransId="{51A05A89-F909-4396-8A52-ED5A668DAA27}"/>
    <dgm:cxn modelId="{1ECFFDCA-21A3-4A81-9C70-D4163253380D}" type="presOf" srcId="{EB04F9B2-0612-499F-A8DB-AC5AE289120F}" destId="{78FA46F9-2715-4C0B-ADC3-71B0C0300290}" srcOrd="0" destOrd="2" presId="urn:microsoft.com/office/officeart/2005/8/layout/hList1"/>
    <dgm:cxn modelId="{CDA0D1CE-9BCE-433F-89FE-9CA8A465A5A0}" srcId="{580457BC-EC21-4E89-82BD-C061990FAD4C}" destId="{A4E63160-9914-45D1-A903-4EF9664A5095}" srcOrd="0" destOrd="0" parTransId="{9D166675-0201-4DC0-886D-0B8D07326DF3}" sibTransId="{71F36C70-8247-4DD1-A7EB-68DD7381C0D0}"/>
    <dgm:cxn modelId="{B81D43EE-762D-4294-A974-1C45658B36E1}" srcId="{3BB89CF5-008C-4DC8-A080-607DE8824FD9}" destId="{580457BC-EC21-4E89-82BD-C061990FAD4C}" srcOrd="0" destOrd="0" parTransId="{5911CA7A-5540-4044-9FEF-005759EB399C}" sibTransId="{D6E9955D-9396-43A7-AADB-1ECFD57F3CF7}"/>
    <dgm:cxn modelId="{A8ACA3F6-C2A0-4D63-A8AD-18C12A3578E1}" type="presOf" srcId="{A4E63160-9914-45D1-A903-4EF9664A5095}" destId="{8632AFCA-A127-4A58-9156-1C2B97920236}" srcOrd="0" destOrd="0" presId="urn:microsoft.com/office/officeart/2005/8/layout/hList1"/>
    <dgm:cxn modelId="{8AD1F1FA-C177-4D00-A1CA-F80A6B897558}" type="presOf" srcId="{196256DD-5A0A-4022-B0BA-12A018D1E5A6}" destId="{78FA46F9-2715-4C0B-ADC3-71B0C0300290}" srcOrd="0" destOrd="0" presId="urn:microsoft.com/office/officeart/2005/8/layout/hList1"/>
    <dgm:cxn modelId="{CAC8C958-125C-4DC9-AC9D-C2B3C1B98D6D}" type="presParOf" srcId="{D7490110-EDA4-4999-A5C5-738C17CF8F51}" destId="{1135DDB6-3370-461B-9354-D691CD3AAEE8}" srcOrd="0" destOrd="0" presId="urn:microsoft.com/office/officeart/2005/8/layout/hList1"/>
    <dgm:cxn modelId="{C9A3B4D6-0FC1-43F4-BA9B-DAF40706FEF2}" type="presParOf" srcId="{1135DDB6-3370-461B-9354-D691CD3AAEE8}" destId="{0E9F978D-DDE7-446D-ACA7-813E06F267D0}" srcOrd="0" destOrd="0" presId="urn:microsoft.com/office/officeart/2005/8/layout/hList1"/>
    <dgm:cxn modelId="{3D0AF438-5EC7-4279-97C7-A8E1AF3D62A6}" type="presParOf" srcId="{1135DDB6-3370-461B-9354-D691CD3AAEE8}" destId="{8632AFCA-A127-4A58-9156-1C2B97920236}" srcOrd="1" destOrd="0" presId="urn:microsoft.com/office/officeart/2005/8/layout/hList1"/>
    <dgm:cxn modelId="{BF9A24B4-0203-45FE-B3A7-557857B520BB}" type="presParOf" srcId="{D7490110-EDA4-4999-A5C5-738C17CF8F51}" destId="{2BE9EFB1-8487-4557-A42F-EF3FDD328688}" srcOrd="1" destOrd="0" presId="urn:microsoft.com/office/officeart/2005/8/layout/hList1"/>
    <dgm:cxn modelId="{2085AEED-5ACD-4A69-AE10-8DFFFFFB2A36}" type="presParOf" srcId="{D7490110-EDA4-4999-A5C5-738C17CF8F51}" destId="{487D8F82-3E67-445E-99E7-87FDD94C70E9}" srcOrd="2" destOrd="0" presId="urn:microsoft.com/office/officeart/2005/8/layout/hList1"/>
    <dgm:cxn modelId="{AF0D9870-4C5F-4BCD-9E8E-3906D6740E67}" type="presParOf" srcId="{487D8F82-3E67-445E-99E7-87FDD94C70E9}" destId="{4CDE0979-A709-4F19-B377-F5E35D73B80B}" srcOrd="0" destOrd="0" presId="urn:microsoft.com/office/officeart/2005/8/layout/hList1"/>
    <dgm:cxn modelId="{7249A31D-3C1C-40D4-8575-012C6B0BDF7C}" type="presParOf" srcId="{487D8F82-3E67-445E-99E7-87FDD94C70E9}" destId="{78FA46F9-2715-4C0B-ADC3-71B0C0300290}" srcOrd="1" destOrd="0" presId="urn:microsoft.com/office/officeart/2005/8/layout/hList1"/>
    <dgm:cxn modelId="{1D8AACE3-F375-457B-A6FE-70871E60E72C}" type="presParOf" srcId="{D7490110-EDA4-4999-A5C5-738C17CF8F51}" destId="{11A7D3BC-2B36-4611-910D-EED59F2C14C2}" srcOrd="3" destOrd="0" presId="urn:microsoft.com/office/officeart/2005/8/layout/hList1"/>
    <dgm:cxn modelId="{EEC31C2D-0AD2-491D-96D0-87540C65A563}" type="presParOf" srcId="{D7490110-EDA4-4999-A5C5-738C17CF8F51}" destId="{797F9855-C119-4F0B-8DD9-DC177D6C5A24}" srcOrd="4" destOrd="0" presId="urn:microsoft.com/office/officeart/2005/8/layout/hList1"/>
    <dgm:cxn modelId="{F1C65A64-DCB6-40B4-B76F-171AEAE6E468}" type="presParOf" srcId="{797F9855-C119-4F0B-8DD9-DC177D6C5A24}" destId="{82202DFE-BF5D-40C4-91BC-BE420AA092F8}" srcOrd="0" destOrd="0" presId="urn:microsoft.com/office/officeart/2005/8/layout/hList1"/>
    <dgm:cxn modelId="{EFA53698-96A6-40C9-949E-5C5EEC95E580}" type="presParOf" srcId="{797F9855-C119-4F0B-8DD9-DC177D6C5A24}" destId="{6BAD3CF7-A612-4F28-A170-2B0BC49AF2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30E73-C828-4DBE-8D77-5E1F3EE01721}">
      <dsp:nvSpPr>
        <dsp:cNvPr id="0" name=""/>
        <dsp:cNvSpPr/>
      </dsp:nvSpPr>
      <dsp:spPr>
        <a:xfrm>
          <a:off x="91654" y="512992"/>
          <a:ext cx="2123152" cy="1361140"/>
        </a:xfrm>
        <a:prstGeom prst="roundRect">
          <a:avLst>
            <a:gd name="adj" fmla="val 10000"/>
          </a:avLst>
        </a:prstGeom>
        <a:solidFill>
          <a:srgbClr val="002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Training Webinars for Problem Statement Development</a:t>
          </a:r>
        </a:p>
        <a:p>
          <a:pPr marL="171450" lvl="1" indent="-171450" algn="l" defTabSz="711200">
            <a:lnSpc>
              <a:spcPct val="90000"/>
            </a:lnSpc>
            <a:spcBef>
              <a:spcPct val="0"/>
            </a:spcBef>
            <a:spcAft>
              <a:spcPct val="15000"/>
            </a:spcAft>
            <a:buChar char="•"/>
          </a:pPr>
          <a:r>
            <a:rPr lang="en-US" sz="1600" kern="1200" dirty="0"/>
            <a:t>April</a:t>
          </a:r>
        </a:p>
      </dsp:txBody>
      <dsp:txXfrm>
        <a:off x="131520" y="552858"/>
        <a:ext cx="2043420" cy="1281408"/>
      </dsp:txXfrm>
    </dsp:sp>
    <dsp:sp modelId="{315C1C23-B7E1-4603-9024-6C431320A27E}">
      <dsp:nvSpPr>
        <dsp:cNvPr id="0" name=""/>
        <dsp:cNvSpPr/>
      </dsp:nvSpPr>
      <dsp:spPr>
        <a:xfrm>
          <a:off x="2401644" y="930291"/>
          <a:ext cx="450108" cy="526541"/>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401644" y="1035599"/>
        <a:ext cx="315076" cy="315925"/>
      </dsp:txXfrm>
    </dsp:sp>
    <dsp:sp modelId="{FBF24C08-1D23-496B-96C3-F70A96DB4369}">
      <dsp:nvSpPr>
        <dsp:cNvPr id="0" name=""/>
        <dsp:cNvSpPr/>
      </dsp:nvSpPr>
      <dsp:spPr>
        <a:xfrm>
          <a:off x="3064067" y="507762"/>
          <a:ext cx="2123152" cy="1371598"/>
        </a:xfrm>
        <a:prstGeom prst="roundRect">
          <a:avLst>
            <a:gd name="adj" fmla="val 10000"/>
          </a:avLst>
        </a:prstGeom>
        <a:solidFill>
          <a:schemeClr val="accent6">
            <a:shade val="50000"/>
            <a:hueOff val="143736"/>
            <a:satOff val="-11511"/>
            <a:lumOff val="12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Research Problem Statements</a:t>
          </a:r>
        </a:p>
        <a:p>
          <a:pPr marL="171450" lvl="1" indent="-171450" algn="l" defTabSz="711200">
            <a:lnSpc>
              <a:spcPct val="90000"/>
            </a:lnSpc>
            <a:spcBef>
              <a:spcPct val="0"/>
            </a:spcBef>
            <a:spcAft>
              <a:spcPct val="15000"/>
            </a:spcAft>
            <a:buChar char="•"/>
          </a:pPr>
          <a:r>
            <a:rPr lang="en-US" sz="1600" kern="1200" dirty="0"/>
            <a:t>April – May</a:t>
          </a:r>
        </a:p>
      </dsp:txBody>
      <dsp:txXfrm>
        <a:off x="3104240" y="547935"/>
        <a:ext cx="2042806" cy="1291252"/>
      </dsp:txXfrm>
    </dsp:sp>
    <dsp:sp modelId="{8E1D7E55-BDE0-4158-AD2B-717BFFBB1CDD}">
      <dsp:nvSpPr>
        <dsp:cNvPr id="0" name=""/>
        <dsp:cNvSpPr/>
      </dsp:nvSpPr>
      <dsp:spPr>
        <a:xfrm>
          <a:off x="5374057" y="930291"/>
          <a:ext cx="450108" cy="526541"/>
        </a:xfrm>
        <a:prstGeom prst="rightArrow">
          <a:avLst>
            <a:gd name="adj1" fmla="val 60000"/>
            <a:gd name="adj2" fmla="val 50000"/>
          </a:avLst>
        </a:prstGeom>
        <a:solidFill>
          <a:schemeClr val="accent6">
            <a:shade val="90000"/>
            <a:hueOff val="167959"/>
            <a:satOff val="-12445"/>
            <a:lumOff val="12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74057" y="1035599"/>
        <a:ext cx="315076" cy="315925"/>
      </dsp:txXfrm>
    </dsp:sp>
    <dsp:sp modelId="{5FDC6C27-8C65-4FE4-B12D-193E29369C30}">
      <dsp:nvSpPr>
        <dsp:cNvPr id="0" name=""/>
        <dsp:cNvSpPr/>
      </dsp:nvSpPr>
      <dsp:spPr>
        <a:xfrm>
          <a:off x="6036480" y="512992"/>
          <a:ext cx="2123152" cy="1361140"/>
        </a:xfrm>
        <a:prstGeom prst="roundRect">
          <a:avLst>
            <a:gd name="adj" fmla="val 10000"/>
          </a:avLst>
        </a:prstGeom>
        <a:solidFill>
          <a:schemeClr val="accent6">
            <a:shade val="50000"/>
            <a:hueOff val="287473"/>
            <a:satOff val="-23023"/>
            <a:lumOff val="25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Problem Statement Review</a:t>
          </a:r>
          <a:endParaRPr lang="en-US" sz="1800" kern="1200" dirty="0"/>
        </a:p>
        <a:p>
          <a:pPr marL="171450" lvl="1" indent="-171450" algn="l" defTabSz="711200">
            <a:lnSpc>
              <a:spcPct val="90000"/>
            </a:lnSpc>
            <a:spcBef>
              <a:spcPct val="0"/>
            </a:spcBef>
            <a:spcAft>
              <a:spcPct val="15000"/>
            </a:spcAft>
            <a:buChar char="•"/>
          </a:pPr>
          <a:r>
            <a:rPr lang="en-US" sz="1600" kern="1200" dirty="0"/>
            <a:t>June - July</a:t>
          </a:r>
        </a:p>
      </dsp:txBody>
      <dsp:txXfrm>
        <a:off x="6076346" y="552858"/>
        <a:ext cx="2043420" cy="1281408"/>
      </dsp:txXfrm>
    </dsp:sp>
    <dsp:sp modelId="{9F084C59-3540-49BF-B2B9-F5998A78E206}">
      <dsp:nvSpPr>
        <dsp:cNvPr id="0" name=""/>
        <dsp:cNvSpPr/>
      </dsp:nvSpPr>
      <dsp:spPr>
        <a:xfrm>
          <a:off x="8346470" y="930291"/>
          <a:ext cx="450108" cy="526541"/>
        </a:xfrm>
        <a:prstGeom prst="rightArrow">
          <a:avLst>
            <a:gd name="adj1" fmla="val 60000"/>
            <a:gd name="adj2" fmla="val 50000"/>
          </a:avLst>
        </a:prstGeom>
        <a:solidFill>
          <a:schemeClr val="accent6">
            <a:shade val="90000"/>
            <a:hueOff val="335917"/>
            <a:satOff val="-24890"/>
            <a:lumOff val="251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46470" y="1035599"/>
        <a:ext cx="315076" cy="315925"/>
      </dsp:txXfrm>
    </dsp:sp>
    <dsp:sp modelId="{3DCD92B7-8040-45B4-A886-B634A6A41DCD}">
      <dsp:nvSpPr>
        <dsp:cNvPr id="0" name=""/>
        <dsp:cNvSpPr/>
      </dsp:nvSpPr>
      <dsp:spPr>
        <a:xfrm>
          <a:off x="9008893" y="507762"/>
          <a:ext cx="2123152" cy="1371598"/>
        </a:xfrm>
        <a:prstGeom prst="roundRect">
          <a:avLst>
            <a:gd name="adj" fmla="val 10000"/>
          </a:avLst>
        </a:prstGeom>
        <a:solidFill>
          <a:schemeClr val="accent6">
            <a:shade val="50000"/>
            <a:hueOff val="431209"/>
            <a:satOff val="-34534"/>
            <a:lumOff val="37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Proposal Solicitation</a:t>
          </a:r>
        </a:p>
        <a:p>
          <a:pPr marL="171450" lvl="1" indent="-171450" algn="l" defTabSz="711200">
            <a:lnSpc>
              <a:spcPct val="90000"/>
            </a:lnSpc>
            <a:spcBef>
              <a:spcPct val="0"/>
            </a:spcBef>
            <a:spcAft>
              <a:spcPct val="15000"/>
            </a:spcAft>
            <a:buChar char="•"/>
          </a:pPr>
          <a:r>
            <a:rPr lang="en-US" sz="1600" kern="1200" dirty="0"/>
            <a:t>August - September</a:t>
          </a:r>
        </a:p>
      </dsp:txBody>
      <dsp:txXfrm>
        <a:off x="9049066" y="547935"/>
        <a:ext cx="2042806" cy="1291252"/>
      </dsp:txXfrm>
    </dsp:sp>
    <dsp:sp modelId="{77329811-FC37-4AE2-81F7-F9D589CC8E47}">
      <dsp:nvSpPr>
        <dsp:cNvPr id="0" name=""/>
        <dsp:cNvSpPr/>
      </dsp:nvSpPr>
      <dsp:spPr>
        <a:xfrm rot="5468646">
          <a:off x="9823448" y="2027982"/>
          <a:ext cx="450198" cy="526541"/>
        </a:xfrm>
        <a:prstGeom prst="rightArrow">
          <a:avLst>
            <a:gd name="adj1" fmla="val 60000"/>
            <a:gd name="adj2" fmla="val 50000"/>
          </a:avLst>
        </a:prstGeom>
        <a:solidFill>
          <a:schemeClr val="accent6">
            <a:shade val="90000"/>
            <a:hueOff val="503876"/>
            <a:satOff val="-37335"/>
            <a:lumOff val="376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9891933" y="2066167"/>
        <a:ext cx="315925" cy="315139"/>
      </dsp:txXfrm>
    </dsp:sp>
    <dsp:sp modelId="{E217ADB3-77F5-4E25-A082-9BD2EEBBB961}">
      <dsp:nvSpPr>
        <dsp:cNvPr id="0" name=""/>
        <dsp:cNvSpPr/>
      </dsp:nvSpPr>
      <dsp:spPr>
        <a:xfrm>
          <a:off x="8920188" y="2728622"/>
          <a:ext cx="2211857" cy="1371598"/>
        </a:xfrm>
        <a:prstGeom prst="roundRect">
          <a:avLst>
            <a:gd name="adj" fmla="val 10000"/>
          </a:avLst>
        </a:prstGeom>
        <a:solidFill>
          <a:srgbClr val="A4B3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Technical Committee Review</a:t>
          </a:r>
        </a:p>
        <a:p>
          <a:pPr marL="171450" lvl="1" indent="-171450" algn="l" defTabSz="711200">
            <a:lnSpc>
              <a:spcPct val="90000"/>
            </a:lnSpc>
            <a:spcBef>
              <a:spcPct val="0"/>
            </a:spcBef>
            <a:spcAft>
              <a:spcPct val="15000"/>
            </a:spcAft>
            <a:buChar char="•"/>
          </a:pPr>
          <a:r>
            <a:rPr lang="en-US" sz="1600" kern="1200" dirty="0"/>
            <a:t>October – November</a:t>
          </a:r>
        </a:p>
      </dsp:txBody>
      <dsp:txXfrm>
        <a:off x="8960361" y="2768795"/>
        <a:ext cx="2131511" cy="1291252"/>
      </dsp:txXfrm>
    </dsp:sp>
    <dsp:sp modelId="{16953AAA-D2B3-40BF-8F6D-A0ECD46F97B8}">
      <dsp:nvSpPr>
        <dsp:cNvPr id="0" name=""/>
        <dsp:cNvSpPr/>
      </dsp:nvSpPr>
      <dsp:spPr>
        <a:xfrm rot="10800000">
          <a:off x="8283242" y="3151150"/>
          <a:ext cx="450108" cy="526541"/>
        </a:xfrm>
        <a:prstGeom prst="rightArrow">
          <a:avLst>
            <a:gd name="adj1" fmla="val 60000"/>
            <a:gd name="adj2" fmla="val 50000"/>
          </a:avLst>
        </a:prstGeom>
        <a:solidFill>
          <a:schemeClr val="accent6">
            <a:shade val="90000"/>
            <a:hueOff val="503876"/>
            <a:satOff val="-37335"/>
            <a:lumOff val="376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8418274" y="3256458"/>
        <a:ext cx="315076" cy="315925"/>
      </dsp:txXfrm>
    </dsp:sp>
    <dsp:sp modelId="{6AC742D9-F372-4A77-9C66-72BC2B3B2653}">
      <dsp:nvSpPr>
        <dsp:cNvPr id="0" name=""/>
        <dsp:cNvSpPr/>
      </dsp:nvSpPr>
      <dsp:spPr>
        <a:xfrm>
          <a:off x="5947775" y="2733851"/>
          <a:ext cx="2123152" cy="1361140"/>
        </a:xfrm>
        <a:prstGeom prst="roundRect">
          <a:avLst>
            <a:gd name="adj" fmla="val 10000"/>
          </a:avLst>
        </a:prstGeom>
        <a:solidFill>
          <a:schemeClr val="accent6">
            <a:shade val="50000"/>
            <a:hueOff val="431209"/>
            <a:satOff val="-34534"/>
            <a:lumOff val="37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Executive Committee Review</a:t>
          </a:r>
        </a:p>
        <a:p>
          <a:pPr marL="171450" lvl="1" indent="-171450" algn="l" defTabSz="711200">
            <a:lnSpc>
              <a:spcPct val="90000"/>
            </a:lnSpc>
            <a:spcBef>
              <a:spcPct val="0"/>
            </a:spcBef>
            <a:spcAft>
              <a:spcPct val="15000"/>
            </a:spcAft>
            <a:buChar char="•"/>
          </a:pPr>
          <a:r>
            <a:rPr lang="en-US" sz="1600" kern="1200" dirty="0"/>
            <a:t>December-January</a:t>
          </a:r>
        </a:p>
      </dsp:txBody>
      <dsp:txXfrm>
        <a:off x="5987641" y="2773717"/>
        <a:ext cx="2043420" cy="1281408"/>
      </dsp:txXfrm>
    </dsp:sp>
    <dsp:sp modelId="{834AE572-670E-49B0-AB8B-E8E36FF3292F}">
      <dsp:nvSpPr>
        <dsp:cNvPr id="0" name=""/>
        <dsp:cNvSpPr/>
      </dsp:nvSpPr>
      <dsp:spPr>
        <a:xfrm rot="10800000">
          <a:off x="5310829" y="3151150"/>
          <a:ext cx="450108" cy="526541"/>
        </a:xfrm>
        <a:prstGeom prst="rightArrow">
          <a:avLst>
            <a:gd name="adj1" fmla="val 60000"/>
            <a:gd name="adj2" fmla="val 50000"/>
          </a:avLst>
        </a:prstGeom>
        <a:solidFill>
          <a:schemeClr val="accent6">
            <a:shade val="90000"/>
            <a:hueOff val="335917"/>
            <a:satOff val="-24890"/>
            <a:lumOff val="251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445861" y="3256458"/>
        <a:ext cx="315076" cy="315925"/>
      </dsp:txXfrm>
    </dsp:sp>
    <dsp:sp modelId="{C8D6A9FE-986B-408B-91AE-2E9B5667701E}">
      <dsp:nvSpPr>
        <dsp:cNvPr id="0" name=""/>
        <dsp:cNvSpPr/>
      </dsp:nvSpPr>
      <dsp:spPr>
        <a:xfrm>
          <a:off x="2975362" y="2733851"/>
          <a:ext cx="2123152" cy="1361140"/>
        </a:xfrm>
        <a:prstGeom prst="roundRect">
          <a:avLst>
            <a:gd name="adj" fmla="val 10000"/>
          </a:avLst>
        </a:prstGeom>
        <a:solidFill>
          <a:schemeClr val="accent6">
            <a:shade val="50000"/>
            <a:hueOff val="287473"/>
            <a:satOff val="-23023"/>
            <a:lumOff val="25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dirty="0"/>
            <a:t>Project Decisions and Notification</a:t>
          </a:r>
          <a:endParaRPr lang="en-US" sz="1800" kern="1200" dirty="0"/>
        </a:p>
        <a:p>
          <a:pPr marL="171450" lvl="1" indent="-171450" algn="l" defTabSz="711200">
            <a:lnSpc>
              <a:spcPct val="90000"/>
            </a:lnSpc>
            <a:spcBef>
              <a:spcPct val="0"/>
            </a:spcBef>
            <a:spcAft>
              <a:spcPct val="15000"/>
            </a:spcAft>
            <a:buChar char="•"/>
          </a:pPr>
          <a:r>
            <a:rPr lang="en-US" sz="1600" kern="1200" dirty="0"/>
            <a:t>January - February</a:t>
          </a:r>
        </a:p>
      </dsp:txBody>
      <dsp:txXfrm>
        <a:off x="3015228" y="2773717"/>
        <a:ext cx="2043420" cy="1281408"/>
      </dsp:txXfrm>
    </dsp:sp>
    <dsp:sp modelId="{CED8FB0F-B53F-4C6F-8005-9E95B5792188}">
      <dsp:nvSpPr>
        <dsp:cNvPr id="0" name=""/>
        <dsp:cNvSpPr/>
      </dsp:nvSpPr>
      <dsp:spPr>
        <a:xfrm rot="10800000">
          <a:off x="2338416" y="3151150"/>
          <a:ext cx="450108" cy="526541"/>
        </a:xfrm>
        <a:prstGeom prst="rightArrow">
          <a:avLst>
            <a:gd name="adj1" fmla="val 60000"/>
            <a:gd name="adj2" fmla="val 50000"/>
          </a:avLst>
        </a:prstGeom>
        <a:solidFill>
          <a:schemeClr val="accent6">
            <a:shade val="90000"/>
            <a:hueOff val="167959"/>
            <a:satOff val="-12445"/>
            <a:lumOff val="12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2473448" y="3256458"/>
        <a:ext cx="315076" cy="315925"/>
      </dsp:txXfrm>
    </dsp:sp>
    <dsp:sp modelId="{E24C6377-6DD2-4365-83DA-6D6907E9A1EE}">
      <dsp:nvSpPr>
        <dsp:cNvPr id="0" name=""/>
        <dsp:cNvSpPr/>
      </dsp:nvSpPr>
      <dsp:spPr>
        <a:xfrm>
          <a:off x="2949" y="2733851"/>
          <a:ext cx="2123152" cy="1361140"/>
        </a:xfrm>
        <a:prstGeom prst="roundRect">
          <a:avLst>
            <a:gd name="adj" fmla="val 10000"/>
          </a:avLst>
        </a:prstGeom>
        <a:solidFill>
          <a:schemeClr val="accent6">
            <a:shade val="50000"/>
            <a:hueOff val="143736"/>
            <a:satOff val="-11511"/>
            <a:lumOff val="12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US" sz="1800" b="1" kern="1200"/>
            <a:t>Project Start</a:t>
          </a:r>
          <a:endParaRPr lang="en-US" sz="1800" kern="1200"/>
        </a:p>
        <a:p>
          <a:pPr marL="171450" lvl="1" indent="-171450" algn="l" defTabSz="711200">
            <a:lnSpc>
              <a:spcPct val="90000"/>
            </a:lnSpc>
            <a:spcBef>
              <a:spcPct val="0"/>
            </a:spcBef>
            <a:spcAft>
              <a:spcPct val="15000"/>
            </a:spcAft>
            <a:buChar char="•"/>
          </a:pPr>
          <a:r>
            <a:rPr lang="en-US" sz="1600" kern="1200" dirty="0"/>
            <a:t>August</a:t>
          </a:r>
        </a:p>
      </dsp:txBody>
      <dsp:txXfrm>
        <a:off x="42815" y="2773717"/>
        <a:ext cx="2043420" cy="1281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3DA4F-4881-421E-8BD8-31E69BEBD5D0}">
      <dsp:nvSpPr>
        <dsp:cNvPr id="0" name=""/>
        <dsp:cNvSpPr/>
      </dsp:nvSpPr>
      <dsp:spPr>
        <a:xfrm>
          <a:off x="0" y="64006"/>
          <a:ext cx="3362049" cy="757000"/>
        </a:xfrm>
        <a:prstGeom prst="roundRect">
          <a:avLst>
            <a:gd name="adj" fmla="val 10000"/>
          </a:avLst>
        </a:prstGeom>
        <a:solidFill>
          <a:srgbClr val="002855"/>
        </a:solidFill>
        <a:ln w="19050" cap="flat" cmpd="sng" algn="ctr">
          <a:solidFill>
            <a:srgbClr val="002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Problem Statements</a:t>
          </a:r>
        </a:p>
      </dsp:txBody>
      <dsp:txXfrm>
        <a:off x="22172" y="86178"/>
        <a:ext cx="3317705" cy="712656"/>
      </dsp:txXfrm>
    </dsp:sp>
    <dsp:sp modelId="{DFC5CEE3-7754-47B2-9AE6-03054997D081}">
      <dsp:nvSpPr>
        <dsp:cNvPr id="0" name=""/>
        <dsp:cNvSpPr/>
      </dsp:nvSpPr>
      <dsp:spPr>
        <a:xfrm rot="5378170">
          <a:off x="1605553" y="875536"/>
          <a:ext cx="157437" cy="156861"/>
        </a:xfrm>
        <a:prstGeom prst="rightArrow">
          <a:avLst>
            <a:gd name="adj1" fmla="val 66700"/>
            <a:gd name="adj2" fmla="val 50000"/>
          </a:avLst>
        </a:prstGeom>
        <a:solidFill>
          <a:srgbClr val="002855"/>
        </a:solidFill>
        <a:ln>
          <a:solidFill>
            <a:srgbClr val="002855"/>
          </a:solidFill>
        </a:ln>
        <a:effectLst/>
      </dsp:spPr>
      <dsp:style>
        <a:lnRef idx="0">
          <a:scrgbClr r="0" g="0" b="0"/>
        </a:lnRef>
        <a:fillRef idx="1">
          <a:scrgbClr r="0" g="0" b="0"/>
        </a:fillRef>
        <a:effectRef idx="0">
          <a:scrgbClr r="0" g="0" b="0"/>
        </a:effectRef>
        <a:fontRef idx="minor">
          <a:schemeClr val="lt1"/>
        </a:fontRef>
      </dsp:style>
    </dsp:sp>
    <dsp:sp modelId="{A73E3451-57D8-44E4-9400-54CB6B091EB3}">
      <dsp:nvSpPr>
        <dsp:cNvPr id="0" name=""/>
        <dsp:cNvSpPr/>
      </dsp:nvSpPr>
      <dsp:spPr>
        <a:xfrm>
          <a:off x="7619" y="1086926"/>
          <a:ext cx="3362049" cy="1110867"/>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Problem Statements submitted through the online form</a:t>
          </a:r>
        </a:p>
        <a:p>
          <a:pPr marL="0" lvl="0" indent="0" algn="ctr" defTabSz="711200">
            <a:lnSpc>
              <a:spcPct val="90000"/>
            </a:lnSpc>
            <a:spcBef>
              <a:spcPct val="0"/>
            </a:spcBef>
            <a:spcAft>
              <a:spcPct val="35000"/>
            </a:spcAft>
            <a:buFont typeface="Arial" panose="020B0604020202020204" pitchFamily="34" charset="0"/>
            <a:buNone/>
          </a:pPr>
          <a:r>
            <a:rPr lang="en-US" sz="1600" b="1" i="1" kern="1200" dirty="0"/>
            <a:t>Received 21 Problem Statements for the 2025 research cycle</a:t>
          </a:r>
        </a:p>
      </dsp:txBody>
      <dsp:txXfrm>
        <a:off x="40155" y="1119462"/>
        <a:ext cx="3296977" cy="1045795"/>
      </dsp:txXfrm>
    </dsp:sp>
    <dsp:sp modelId="{0B515C6C-973B-4279-9850-F78287AF6C15}">
      <dsp:nvSpPr>
        <dsp:cNvPr id="0" name=""/>
        <dsp:cNvSpPr/>
      </dsp:nvSpPr>
      <dsp:spPr>
        <a:xfrm rot="5400000">
          <a:off x="1611392" y="2262852"/>
          <a:ext cx="154504" cy="156861"/>
        </a:xfrm>
        <a:prstGeom prst="rightArrow">
          <a:avLst>
            <a:gd name="adj1" fmla="val 66700"/>
            <a:gd name="adj2" fmla="val 50000"/>
          </a:avLst>
        </a:prstGeom>
        <a:solidFill>
          <a:srgbClr val="002855"/>
        </a:solidFill>
        <a:ln>
          <a:solidFill>
            <a:srgbClr val="002855"/>
          </a:solidFill>
        </a:ln>
        <a:effectLst/>
      </dsp:spPr>
      <dsp:style>
        <a:lnRef idx="0">
          <a:scrgbClr r="0" g="0" b="0"/>
        </a:lnRef>
        <a:fillRef idx="1">
          <a:scrgbClr r="0" g="0" b="0"/>
        </a:fillRef>
        <a:effectRef idx="0">
          <a:scrgbClr r="0" g="0" b="0"/>
        </a:effectRef>
        <a:fontRef idx="minor">
          <a:schemeClr val="lt1"/>
        </a:fontRef>
      </dsp:style>
    </dsp:sp>
    <dsp:sp modelId="{ED2AC556-C573-4CA5-8E88-EE25A4FC3103}">
      <dsp:nvSpPr>
        <dsp:cNvPr id="0" name=""/>
        <dsp:cNvSpPr/>
      </dsp:nvSpPr>
      <dsp:spPr>
        <a:xfrm>
          <a:off x="7619" y="2484772"/>
          <a:ext cx="3362049" cy="757000"/>
        </a:xfrm>
        <a:prstGeom prst="roundRect">
          <a:avLst>
            <a:gd name="adj" fmla="val 10000"/>
          </a:avLst>
        </a:prstGeom>
        <a:solidFill>
          <a:srgbClr val="CCD2D8">
            <a:alpha val="89804"/>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Reviewed by Research Technical Committees</a:t>
          </a:r>
        </a:p>
      </dsp:txBody>
      <dsp:txXfrm>
        <a:off x="29791" y="2506944"/>
        <a:ext cx="3317705" cy="712656"/>
      </dsp:txXfrm>
    </dsp:sp>
    <dsp:sp modelId="{C53CEAF8-AAE6-4252-8540-981C174E83AF}">
      <dsp:nvSpPr>
        <dsp:cNvPr id="0" name=""/>
        <dsp:cNvSpPr/>
      </dsp:nvSpPr>
      <dsp:spPr>
        <a:xfrm rot="5400000">
          <a:off x="1610213" y="3284802"/>
          <a:ext cx="156860" cy="156861"/>
        </a:xfrm>
        <a:prstGeom prst="rightArrow">
          <a:avLst>
            <a:gd name="adj1" fmla="val 66700"/>
            <a:gd name="adj2" fmla="val 50000"/>
          </a:avLst>
        </a:prstGeom>
        <a:solidFill>
          <a:srgbClr val="002855"/>
        </a:solidFill>
        <a:ln>
          <a:solidFill>
            <a:srgbClr val="002855"/>
          </a:solidFill>
        </a:ln>
        <a:effectLst/>
      </dsp:spPr>
      <dsp:style>
        <a:lnRef idx="0">
          <a:scrgbClr r="0" g="0" b="0"/>
        </a:lnRef>
        <a:fillRef idx="1">
          <a:scrgbClr r="0" g="0" b="0"/>
        </a:fillRef>
        <a:effectRef idx="0">
          <a:scrgbClr r="0" g="0" b="0"/>
        </a:effectRef>
        <a:fontRef idx="minor">
          <a:schemeClr val="lt1"/>
        </a:fontRef>
      </dsp:style>
    </dsp:sp>
    <dsp:sp modelId="{B63A8F56-1EA1-481B-905B-70144AF950E4}">
      <dsp:nvSpPr>
        <dsp:cNvPr id="0" name=""/>
        <dsp:cNvSpPr/>
      </dsp:nvSpPr>
      <dsp:spPr>
        <a:xfrm>
          <a:off x="7619" y="3484693"/>
          <a:ext cx="3362049" cy="52184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t>Notifications sent out</a:t>
          </a:r>
        </a:p>
      </dsp:txBody>
      <dsp:txXfrm>
        <a:off x="22903" y="3499977"/>
        <a:ext cx="3331481" cy="491277"/>
      </dsp:txXfrm>
    </dsp:sp>
    <dsp:sp modelId="{9D13AC6C-553B-4B97-B56B-ECDEF2566BD8}">
      <dsp:nvSpPr>
        <dsp:cNvPr id="0" name=""/>
        <dsp:cNvSpPr/>
      </dsp:nvSpPr>
      <dsp:spPr>
        <a:xfrm>
          <a:off x="3793589" y="64975"/>
          <a:ext cx="3362049" cy="757000"/>
        </a:xfrm>
        <a:prstGeom prst="roundRect">
          <a:avLst>
            <a:gd name="adj" fmla="val 10000"/>
          </a:avLst>
        </a:prstGeom>
        <a:solidFill>
          <a:srgbClr val="4080A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Proposals</a:t>
          </a:r>
        </a:p>
      </dsp:txBody>
      <dsp:txXfrm>
        <a:off x="3815761" y="87147"/>
        <a:ext cx="3317705" cy="712656"/>
      </dsp:txXfrm>
    </dsp:sp>
    <dsp:sp modelId="{744B0DBC-6EEC-4A3D-A691-0410C25A649D}">
      <dsp:nvSpPr>
        <dsp:cNvPr id="0" name=""/>
        <dsp:cNvSpPr/>
      </dsp:nvSpPr>
      <dsp:spPr>
        <a:xfrm rot="5400000">
          <a:off x="5394691" y="874528"/>
          <a:ext cx="159845" cy="159845"/>
        </a:xfrm>
        <a:prstGeom prst="rightArrow">
          <a:avLst>
            <a:gd name="adj1" fmla="val 66700"/>
            <a:gd name="adj2" fmla="val 50000"/>
          </a:avLst>
        </a:prstGeom>
        <a:solidFill>
          <a:schemeClr val="accent1">
            <a:shade val="90000"/>
            <a:hueOff val="204540"/>
            <a:satOff val="-21063"/>
            <a:lumOff val="137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A8478-21A0-4B06-A362-3895AABC3BEE}">
      <dsp:nvSpPr>
        <dsp:cNvPr id="0" name=""/>
        <dsp:cNvSpPr/>
      </dsp:nvSpPr>
      <dsp:spPr>
        <a:xfrm>
          <a:off x="3793589" y="1086926"/>
          <a:ext cx="3362049" cy="1068816"/>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Proposals submitted through the online form</a:t>
          </a:r>
        </a:p>
        <a:p>
          <a:pPr marL="0" lvl="0" indent="0" algn="ctr" defTabSz="711200">
            <a:lnSpc>
              <a:spcPct val="90000"/>
            </a:lnSpc>
            <a:spcBef>
              <a:spcPct val="0"/>
            </a:spcBef>
            <a:spcAft>
              <a:spcPct val="35000"/>
            </a:spcAft>
            <a:buNone/>
          </a:pPr>
          <a:r>
            <a:rPr lang="en-US" sz="1600" b="1" i="1" kern="1200" dirty="0"/>
            <a:t>Requested 10 proposals for the 2025 research cycle</a:t>
          </a:r>
        </a:p>
      </dsp:txBody>
      <dsp:txXfrm>
        <a:off x="3824894" y="1118231"/>
        <a:ext cx="3299439" cy="1006206"/>
      </dsp:txXfrm>
    </dsp:sp>
    <dsp:sp modelId="{E9BF9AF0-ED72-473C-9F03-94DEC4E9EF7B}">
      <dsp:nvSpPr>
        <dsp:cNvPr id="0" name=""/>
        <dsp:cNvSpPr/>
      </dsp:nvSpPr>
      <dsp:spPr>
        <a:xfrm rot="5400000">
          <a:off x="5394691" y="2208294"/>
          <a:ext cx="159845" cy="159845"/>
        </a:xfrm>
        <a:prstGeom prst="rightArrow">
          <a:avLst>
            <a:gd name="adj1" fmla="val 66700"/>
            <a:gd name="adj2" fmla="val 50000"/>
          </a:avLst>
        </a:prstGeom>
        <a:solidFill>
          <a:schemeClr val="accent1">
            <a:shade val="90000"/>
            <a:hueOff val="272720"/>
            <a:satOff val="-28084"/>
            <a:lumOff val="183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A80870-5E41-46E9-AF89-38A102BDD6B9}">
      <dsp:nvSpPr>
        <dsp:cNvPr id="0" name=""/>
        <dsp:cNvSpPr/>
      </dsp:nvSpPr>
      <dsp:spPr>
        <a:xfrm>
          <a:off x="3793589" y="2420692"/>
          <a:ext cx="3362049" cy="7570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Reviewed by Research Technical Committees</a:t>
          </a:r>
        </a:p>
      </dsp:txBody>
      <dsp:txXfrm>
        <a:off x="3815761" y="2442864"/>
        <a:ext cx="3317705" cy="712656"/>
      </dsp:txXfrm>
    </dsp:sp>
    <dsp:sp modelId="{E845610B-3943-4CC6-8A95-621755804DA6}">
      <dsp:nvSpPr>
        <dsp:cNvPr id="0" name=""/>
        <dsp:cNvSpPr/>
      </dsp:nvSpPr>
      <dsp:spPr>
        <a:xfrm rot="5400000">
          <a:off x="5394691" y="3230244"/>
          <a:ext cx="159845" cy="159845"/>
        </a:xfrm>
        <a:prstGeom prst="rightArrow">
          <a:avLst>
            <a:gd name="adj1" fmla="val 66700"/>
            <a:gd name="adj2" fmla="val 50000"/>
          </a:avLst>
        </a:prstGeom>
        <a:solidFill>
          <a:schemeClr val="accent1">
            <a:shade val="90000"/>
            <a:hueOff val="340899"/>
            <a:satOff val="-35105"/>
            <a:lumOff val="22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C3C223-99D1-43EF-B5F7-2FA1F547CDE7}">
      <dsp:nvSpPr>
        <dsp:cNvPr id="0" name=""/>
        <dsp:cNvSpPr/>
      </dsp:nvSpPr>
      <dsp:spPr>
        <a:xfrm>
          <a:off x="3793589" y="3442642"/>
          <a:ext cx="3362049" cy="510437"/>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Reviewed by Research Executive Committee</a:t>
          </a:r>
        </a:p>
      </dsp:txBody>
      <dsp:txXfrm>
        <a:off x="3808539" y="3457592"/>
        <a:ext cx="3332149" cy="480537"/>
      </dsp:txXfrm>
    </dsp:sp>
    <dsp:sp modelId="{E45A2E21-B36B-4DCE-ACF7-6B38F95438A4}">
      <dsp:nvSpPr>
        <dsp:cNvPr id="0" name=""/>
        <dsp:cNvSpPr/>
      </dsp:nvSpPr>
      <dsp:spPr>
        <a:xfrm rot="5400000">
          <a:off x="5394691" y="4005632"/>
          <a:ext cx="159845" cy="159845"/>
        </a:xfrm>
        <a:prstGeom prst="rightArrow">
          <a:avLst>
            <a:gd name="adj1" fmla="val 66700"/>
            <a:gd name="adj2" fmla="val 50000"/>
          </a:avLst>
        </a:prstGeom>
        <a:solidFill>
          <a:schemeClr val="accent1">
            <a:shade val="90000"/>
            <a:hueOff val="409079"/>
            <a:satOff val="-42126"/>
            <a:lumOff val="27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6B174D-0BE7-4D61-898A-D34066E5E8EB}">
      <dsp:nvSpPr>
        <dsp:cNvPr id="0" name=""/>
        <dsp:cNvSpPr/>
      </dsp:nvSpPr>
      <dsp:spPr>
        <a:xfrm>
          <a:off x="3793589" y="4218030"/>
          <a:ext cx="3362049" cy="86761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Notifications to be sent out after the Executive Committee meets</a:t>
          </a:r>
        </a:p>
      </dsp:txBody>
      <dsp:txXfrm>
        <a:off x="3819001" y="4243442"/>
        <a:ext cx="3311225" cy="816789"/>
      </dsp:txXfrm>
    </dsp:sp>
    <dsp:sp modelId="{72B4B766-EBDF-4C00-B805-5F723F2E23A9}">
      <dsp:nvSpPr>
        <dsp:cNvPr id="0" name=""/>
        <dsp:cNvSpPr/>
      </dsp:nvSpPr>
      <dsp:spPr>
        <a:xfrm>
          <a:off x="7579558" y="64975"/>
          <a:ext cx="3362049" cy="757000"/>
        </a:xfrm>
        <a:prstGeom prst="roundRect">
          <a:avLst>
            <a:gd name="adj" fmla="val 10000"/>
          </a:avLst>
        </a:prstGeom>
        <a:solidFill>
          <a:srgbClr val="96AFC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Project Agreements</a:t>
          </a:r>
        </a:p>
      </dsp:txBody>
      <dsp:txXfrm>
        <a:off x="7601730" y="87147"/>
        <a:ext cx="3317705" cy="712656"/>
      </dsp:txXfrm>
    </dsp:sp>
    <dsp:sp modelId="{D4A06A6F-A0B0-4A15-882F-E6CF10E578DF}">
      <dsp:nvSpPr>
        <dsp:cNvPr id="0" name=""/>
        <dsp:cNvSpPr/>
      </dsp:nvSpPr>
      <dsp:spPr>
        <a:xfrm rot="5400000">
          <a:off x="9180660" y="874528"/>
          <a:ext cx="159845" cy="159845"/>
        </a:xfrm>
        <a:prstGeom prst="rightArrow">
          <a:avLst>
            <a:gd name="adj1" fmla="val 66700"/>
            <a:gd name="adj2" fmla="val 50000"/>
          </a:avLst>
        </a:prstGeom>
        <a:solidFill>
          <a:schemeClr val="accent1">
            <a:shade val="90000"/>
            <a:hueOff val="477259"/>
            <a:satOff val="-49147"/>
            <a:lumOff val="320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1A2147-E03E-4FEF-BBCD-8CF7B01A113C}">
      <dsp:nvSpPr>
        <dsp:cNvPr id="0" name=""/>
        <dsp:cNvSpPr/>
      </dsp:nvSpPr>
      <dsp:spPr>
        <a:xfrm>
          <a:off x="7579558" y="1086926"/>
          <a:ext cx="3362049" cy="1097279"/>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Project Agreements reviewed and signed by universities</a:t>
          </a:r>
        </a:p>
        <a:p>
          <a:pPr marL="0" lvl="0" indent="0" algn="ctr" defTabSz="711200">
            <a:lnSpc>
              <a:spcPct val="90000"/>
            </a:lnSpc>
            <a:spcBef>
              <a:spcPct val="0"/>
            </a:spcBef>
            <a:spcAft>
              <a:spcPct val="35000"/>
            </a:spcAft>
            <a:buNone/>
          </a:pPr>
          <a:r>
            <a:rPr lang="en-US" sz="1600" b="1" i="1" kern="1200" dirty="0"/>
            <a:t>8 Project Agreements signed for RP-2025 projects</a:t>
          </a:r>
          <a:endParaRPr lang="en-US" sz="1600" kern="1200" dirty="0"/>
        </a:p>
      </dsp:txBody>
      <dsp:txXfrm>
        <a:off x="7611696" y="1119064"/>
        <a:ext cx="3297773" cy="1033003"/>
      </dsp:txXfrm>
    </dsp:sp>
    <dsp:sp modelId="{B1A723F5-C751-48D2-AB40-A86014C8DC8C}">
      <dsp:nvSpPr>
        <dsp:cNvPr id="0" name=""/>
        <dsp:cNvSpPr/>
      </dsp:nvSpPr>
      <dsp:spPr>
        <a:xfrm rot="5400000">
          <a:off x="9180660" y="2236757"/>
          <a:ext cx="159845" cy="159845"/>
        </a:xfrm>
        <a:prstGeom prst="rightArrow">
          <a:avLst>
            <a:gd name="adj1" fmla="val 66700"/>
            <a:gd name="adj2" fmla="val 50000"/>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287C0-7D03-4427-9891-A93981BB91E3}">
      <dsp:nvSpPr>
        <dsp:cNvPr id="0" name=""/>
        <dsp:cNvSpPr/>
      </dsp:nvSpPr>
      <dsp:spPr>
        <a:xfrm>
          <a:off x="7579558" y="2449155"/>
          <a:ext cx="3362049" cy="7570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Research projects start on </a:t>
          </a:r>
        </a:p>
        <a:p>
          <a:pPr marL="0" lvl="0" indent="0" algn="ctr" defTabSz="711200">
            <a:lnSpc>
              <a:spcPct val="90000"/>
            </a:lnSpc>
            <a:spcBef>
              <a:spcPct val="0"/>
            </a:spcBef>
            <a:spcAft>
              <a:spcPct val="35000"/>
            </a:spcAft>
            <a:buNone/>
          </a:pPr>
          <a:r>
            <a:rPr lang="en-US" sz="1600" kern="1200" dirty="0"/>
            <a:t>August 1</a:t>
          </a:r>
          <a:r>
            <a:rPr lang="en-US" sz="1600" kern="1200" baseline="30000" dirty="0"/>
            <a:t>st</a:t>
          </a:r>
          <a:endParaRPr lang="en-US" sz="1600" kern="1200" dirty="0"/>
        </a:p>
      </dsp:txBody>
      <dsp:txXfrm>
        <a:off x="7601730" y="2471327"/>
        <a:ext cx="3317705" cy="712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F978D-DDE7-446D-ACA7-813E06F267D0}">
      <dsp:nvSpPr>
        <dsp:cNvPr id="0" name=""/>
        <dsp:cNvSpPr/>
      </dsp:nvSpPr>
      <dsp:spPr>
        <a:xfrm>
          <a:off x="3162" y="159794"/>
          <a:ext cx="3083602" cy="720000"/>
        </a:xfrm>
        <a:prstGeom prst="rect">
          <a:avLst/>
        </a:prstGeom>
        <a:solidFill>
          <a:srgbClr val="002855"/>
        </a:solidFill>
        <a:ln w="12700" cap="flat" cmpd="sng" algn="ctr">
          <a:solidFill>
            <a:srgbClr val="002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3162" y="159794"/>
        <a:ext cx="3083602" cy="720000"/>
      </dsp:txXfrm>
    </dsp:sp>
    <dsp:sp modelId="{8632AFCA-A127-4A58-9156-1C2B97920236}">
      <dsp:nvSpPr>
        <dsp:cNvPr id="0" name=""/>
        <dsp:cNvSpPr/>
      </dsp:nvSpPr>
      <dsp:spPr>
        <a:xfrm>
          <a:off x="3162" y="879794"/>
          <a:ext cx="3083602" cy="437484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Master Agreements have been signed and executed with</a:t>
          </a:r>
        </a:p>
        <a:p>
          <a:pPr marL="457200" lvl="2" indent="-228600" algn="l" defTabSz="1111250">
            <a:lnSpc>
              <a:spcPct val="90000"/>
            </a:lnSpc>
            <a:spcBef>
              <a:spcPct val="0"/>
            </a:spcBef>
            <a:spcAft>
              <a:spcPct val="15000"/>
            </a:spcAft>
            <a:buFont typeface="Courier New" panose="02070309020205020404" pitchFamily="49" charset="0"/>
            <a:buChar char="o"/>
          </a:pPr>
          <a:r>
            <a:rPr lang="en-US" sz="2500" kern="1200" dirty="0"/>
            <a:t>WVU</a:t>
          </a:r>
        </a:p>
        <a:p>
          <a:pPr marL="457200" lvl="2" indent="-228600" algn="l" defTabSz="1111250">
            <a:lnSpc>
              <a:spcPct val="90000"/>
            </a:lnSpc>
            <a:spcBef>
              <a:spcPct val="0"/>
            </a:spcBef>
            <a:spcAft>
              <a:spcPct val="15000"/>
            </a:spcAft>
            <a:buFont typeface="Courier New" panose="02070309020205020404" pitchFamily="49" charset="0"/>
            <a:buChar char="o"/>
          </a:pPr>
          <a:r>
            <a:rPr lang="en-US" sz="2500" kern="1200" dirty="0"/>
            <a:t>Marshall University</a:t>
          </a:r>
        </a:p>
      </dsp:txBody>
      <dsp:txXfrm>
        <a:off x="3162" y="879794"/>
        <a:ext cx="3083602" cy="4374843"/>
      </dsp:txXfrm>
    </dsp:sp>
    <dsp:sp modelId="{4CDE0979-A709-4F19-B377-F5E35D73B80B}">
      <dsp:nvSpPr>
        <dsp:cNvPr id="0" name=""/>
        <dsp:cNvSpPr/>
      </dsp:nvSpPr>
      <dsp:spPr>
        <a:xfrm>
          <a:off x="3518470" y="159794"/>
          <a:ext cx="3083602" cy="720000"/>
        </a:xfrm>
        <a:prstGeom prst="rect">
          <a:avLst/>
        </a:prstGeom>
        <a:solidFill>
          <a:srgbClr val="4080A9"/>
        </a:solidFill>
        <a:ln w="12700" cap="flat" cmpd="sng" algn="ctr">
          <a:solidFill>
            <a:srgbClr val="4080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endParaRPr lang="en-US" sz="2500" b="1" kern="1200" dirty="0"/>
        </a:p>
      </dsp:txBody>
      <dsp:txXfrm>
        <a:off x="3518470" y="159794"/>
        <a:ext cx="3083602" cy="720000"/>
      </dsp:txXfrm>
    </dsp:sp>
    <dsp:sp modelId="{78FA46F9-2715-4C0B-ADC3-71B0C0300290}">
      <dsp:nvSpPr>
        <dsp:cNvPr id="0" name=""/>
        <dsp:cNvSpPr/>
      </dsp:nvSpPr>
      <dsp:spPr>
        <a:xfrm>
          <a:off x="3518470" y="879794"/>
          <a:ext cx="3083602" cy="437484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kern="1200" dirty="0"/>
            <a:t>Eight RP-2025 projects were implemented under these Master Agreements</a:t>
          </a:r>
        </a:p>
        <a:p>
          <a:pPr marL="457200" lvl="2" indent="-228600" algn="l" defTabSz="1111250">
            <a:lnSpc>
              <a:spcPct val="90000"/>
            </a:lnSpc>
            <a:spcBef>
              <a:spcPct val="0"/>
            </a:spcBef>
            <a:spcAft>
              <a:spcPct val="15000"/>
            </a:spcAft>
            <a:buFont typeface="Courier New" panose="02070309020205020404" pitchFamily="49" charset="0"/>
            <a:buChar char="o"/>
          </a:pPr>
          <a:r>
            <a:rPr lang="en-US" sz="2500" b="0" kern="1200" dirty="0"/>
            <a:t>7 projects with WVU</a:t>
          </a:r>
        </a:p>
        <a:p>
          <a:pPr marL="457200" lvl="2" indent="-228600" algn="l" defTabSz="1111250">
            <a:lnSpc>
              <a:spcPct val="90000"/>
            </a:lnSpc>
            <a:spcBef>
              <a:spcPct val="0"/>
            </a:spcBef>
            <a:spcAft>
              <a:spcPct val="15000"/>
            </a:spcAft>
            <a:buFont typeface="Courier New" panose="02070309020205020404" pitchFamily="49" charset="0"/>
            <a:buChar char="o"/>
          </a:pPr>
          <a:r>
            <a:rPr lang="en-US" sz="2500" b="0" kern="1200" dirty="0"/>
            <a:t>1 project with Marshall University</a:t>
          </a:r>
        </a:p>
      </dsp:txBody>
      <dsp:txXfrm>
        <a:off x="3518470" y="879794"/>
        <a:ext cx="3083602" cy="4374843"/>
      </dsp:txXfrm>
    </dsp:sp>
    <dsp:sp modelId="{82202DFE-BF5D-40C4-91BC-BE420AA092F8}">
      <dsp:nvSpPr>
        <dsp:cNvPr id="0" name=""/>
        <dsp:cNvSpPr/>
      </dsp:nvSpPr>
      <dsp:spPr>
        <a:xfrm>
          <a:off x="7033777" y="159794"/>
          <a:ext cx="3083602" cy="720000"/>
        </a:xfrm>
        <a:prstGeom prst="rect">
          <a:avLst/>
        </a:prstGeom>
        <a:solidFill>
          <a:srgbClr val="97AABF"/>
        </a:solidFill>
        <a:ln w="12700" cap="flat" cmpd="sng" algn="ctr">
          <a:solidFill>
            <a:srgbClr val="97AA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endParaRPr lang="en-US" sz="2500" b="1" kern="1200" dirty="0"/>
        </a:p>
      </dsp:txBody>
      <dsp:txXfrm>
        <a:off x="7033777" y="159794"/>
        <a:ext cx="3083602" cy="720000"/>
      </dsp:txXfrm>
    </dsp:sp>
    <dsp:sp modelId="{6BAD3CF7-A612-4F28-A170-2B0BC49AF2EE}">
      <dsp:nvSpPr>
        <dsp:cNvPr id="0" name=""/>
        <dsp:cNvSpPr/>
      </dsp:nvSpPr>
      <dsp:spPr>
        <a:xfrm>
          <a:off x="7033777" y="879794"/>
          <a:ext cx="3083602" cy="437484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kern="1200" dirty="0"/>
            <a:t>Universities do </a:t>
          </a:r>
          <a:r>
            <a:rPr lang="en-US" sz="2500" b="0" u="sng" kern="1200" dirty="0"/>
            <a:t>not</a:t>
          </a:r>
          <a:r>
            <a:rPr lang="en-US" sz="2500" b="0" kern="1200" dirty="0"/>
            <a:t> have to have a Master Agreement in place to do research with WVDOT</a:t>
          </a:r>
        </a:p>
        <a:p>
          <a:pPr marL="457200" lvl="2" indent="-228600" algn="l" defTabSz="1111250">
            <a:lnSpc>
              <a:spcPct val="90000"/>
            </a:lnSpc>
            <a:spcBef>
              <a:spcPct val="0"/>
            </a:spcBef>
            <a:spcAft>
              <a:spcPct val="15000"/>
            </a:spcAft>
            <a:buFont typeface="Courier New" panose="02070309020205020404" pitchFamily="49" charset="0"/>
            <a:buChar char="o"/>
          </a:pPr>
          <a:r>
            <a:rPr lang="en-US" sz="2500" kern="1200" dirty="0"/>
            <a:t>Individual “Long Form” Project Agreements would be utilized</a:t>
          </a:r>
          <a:endParaRPr lang="en-US" sz="2500" b="1" kern="1200" dirty="0"/>
        </a:p>
      </dsp:txBody>
      <dsp:txXfrm>
        <a:off x="7033777" y="879794"/>
        <a:ext cx="3083602" cy="4374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B535-79E5-4C5D-9A49-76FE6FDC1222}">
      <dsp:nvSpPr>
        <dsp:cNvPr id="0" name=""/>
        <dsp:cNvSpPr/>
      </dsp:nvSpPr>
      <dsp:spPr>
        <a:xfrm>
          <a:off x="0" y="575879"/>
          <a:ext cx="10589401" cy="2253825"/>
        </a:xfrm>
        <a:prstGeom prst="rect">
          <a:avLst/>
        </a:prstGeom>
        <a:solidFill>
          <a:srgbClr val="EDEBE6">
            <a:alpha val="9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1855" tIns="562356" rIns="821855"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Make a real and positive impact on agency programs and through the agency, the traveling public </a:t>
          </a:r>
        </a:p>
        <a:p>
          <a:pPr marL="228600" lvl="1" indent="-228600" algn="l" defTabSz="1200150">
            <a:lnSpc>
              <a:spcPct val="90000"/>
            </a:lnSpc>
            <a:spcBef>
              <a:spcPct val="0"/>
            </a:spcBef>
            <a:spcAft>
              <a:spcPct val="15000"/>
            </a:spcAft>
            <a:buChar char="•"/>
          </a:pPr>
          <a:r>
            <a:rPr lang="en-US" sz="2700" kern="1200"/>
            <a:t>Projects should be of good quality and produce useful, implementable and transferable results</a:t>
          </a:r>
        </a:p>
      </dsp:txBody>
      <dsp:txXfrm>
        <a:off x="0" y="575879"/>
        <a:ext cx="10589401" cy="2253825"/>
      </dsp:txXfrm>
    </dsp:sp>
    <dsp:sp modelId="{EE0E60B5-DD88-414C-B918-88F239D73075}">
      <dsp:nvSpPr>
        <dsp:cNvPr id="0" name=""/>
        <dsp:cNvSpPr/>
      </dsp:nvSpPr>
      <dsp:spPr>
        <a:xfrm>
          <a:off x="529470" y="177359"/>
          <a:ext cx="7412580" cy="797040"/>
        </a:xfrm>
        <a:prstGeom prst="roundRect">
          <a:avLst/>
        </a:prstGeom>
        <a:solidFill>
          <a:srgbClr val="002855"/>
        </a:solidFill>
        <a:ln w="12700" cap="flat" cmpd="sng" algn="ctr">
          <a:solidFill>
            <a:srgbClr val="002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78" tIns="0" rIns="280178" bIns="0" numCol="1" spcCol="1270" anchor="ctr" anchorCtr="0">
          <a:noAutofit/>
        </a:bodyPr>
        <a:lstStyle/>
        <a:p>
          <a:pPr marL="0" lvl="0" indent="0" algn="l" defTabSz="1200150">
            <a:lnSpc>
              <a:spcPct val="90000"/>
            </a:lnSpc>
            <a:spcBef>
              <a:spcPct val="0"/>
            </a:spcBef>
            <a:spcAft>
              <a:spcPct val="35000"/>
            </a:spcAft>
            <a:buNone/>
          </a:pPr>
          <a:r>
            <a:rPr lang="en-US" sz="2700" kern="1200"/>
            <a:t>Improve agency processes and materials through quality research</a:t>
          </a:r>
        </a:p>
      </dsp:txBody>
      <dsp:txXfrm>
        <a:off x="568378" y="216267"/>
        <a:ext cx="7334764" cy="719224"/>
      </dsp:txXfrm>
    </dsp:sp>
    <dsp:sp modelId="{971F66BF-5FD6-44D7-B46B-38D19AA0FEC9}">
      <dsp:nvSpPr>
        <dsp:cNvPr id="0" name=""/>
        <dsp:cNvSpPr/>
      </dsp:nvSpPr>
      <dsp:spPr>
        <a:xfrm>
          <a:off x="0" y="3374025"/>
          <a:ext cx="10589401" cy="680400"/>
        </a:xfrm>
        <a:prstGeom prst="rect">
          <a:avLst/>
        </a:prstGeom>
        <a:solidFill>
          <a:srgbClr val="EDEBE6">
            <a:alpha val="90000"/>
          </a:srgbClr>
        </a:solidFill>
        <a:ln w="12700" cap="flat" cmpd="sng" algn="ctr">
          <a:solidFill>
            <a:srgbClr val="4080A9"/>
          </a:solidFill>
          <a:prstDash val="solid"/>
          <a:miter lim="800000"/>
        </a:ln>
        <a:effectLst/>
      </dsp:spPr>
      <dsp:style>
        <a:lnRef idx="2">
          <a:scrgbClr r="0" g="0" b="0"/>
        </a:lnRef>
        <a:fillRef idx="1">
          <a:scrgbClr r="0" g="0" b="0"/>
        </a:fillRef>
        <a:effectRef idx="0">
          <a:scrgbClr r="0" g="0" b="0"/>
        </a:effectRef>
        <a:fontRef idx="minor"/>
      </dsp:style>
    </dsp:sp>
    <dsp:sp modelId="{1FC85140-FB94-486B-B03F-F291C1DA06BE}">
      <dsp:nvSpPr>
        <dsp:cNvPr id="0" name=""/>
        <dsp:cNvSpPr/>
      </dsp:nvSpPr>
      <dsp:spPr>
        <a:xfrm>
          <a:off x="529470" y="2975504"/>
          <a:ext cx="7412580" cy="797040"/>
        </a:xfrm>
        <a:prstGeom prst="roundRect">
          <a:avLst/>
        </a:prstGeom>
        <a:solidFill>
          <a:srgbClr val="4080A9"/>
        </a:solidFill>
        <a:ln w="12700" cap="flat" cmpd="sng" algn="ctr">
          <a:solidFill>
            <a:srgbClr val="4080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78" tIns="0" rIns="280178" bIns="0" numCol="1" spcCol="1270" anchor="ctr" anchorCtr="0">
          <a:noAutofit/>
        </a:bodyPr>
        <a:lstStyle/>
        <a:p>
          <a:pPr marL="0" lvl="0" indent="0" algn="l" defTabSz="1200150">
            <a:lnSpc>
              <a:spcPct val="90000"/>
            </a:lnSpc>
            <a:spcBef>
              <a:spcPct val="0"/>
            </a:spcBef>
            <a:spcAft>
              <a:spcPct val="35000"/>
            </a:spcAft>
            <a:buNone/>
          </a:pPr>
          <a:r>
            <a:rPr lang="en-US" sz="2700" kern="1200"/>
            <a:t>Support student and workforce development</a:t>
          </a:r>
        </a:p>
      </dsp:txBody>
      <dsp:txXfrm>
        <a:off x="568378" y="3014412"/>
        <a:ext cx="7334764" cy="719224"/>
      </dsp:txXfrm>
    </dsp:sp>
    <dsp:sp modelId="{CB7048EB-BF90-45E3-91D1-A4A91146C8D6}">
      <dsp:nvSpPr>
        <dsp:cNvPr id="0" name=""/>
        <dsp:cNvSpPr/>
      </dsp:nvSpPr>
      <dsp:spPr>
        <a:xfrm>
          <a:off x="0" y="4598745"/>
          <a:ext cx="10589401" cy="680400"/>
        </a:xfrm>
        <a:prstGeom prst="rect">
          <a:avLst/>
        </a:prstGeom>
        <a:solidFill>
          <a:srgbClr val="EDEBE6">
            <a:alpha val="90000"/>
          </a:srgbClr>
        </a:solidFill>
        <a:ln w="12700" cap="flat" cmpd="sng" algn="ctr">
          <a:solidFill>
            <a:schemeClr val="accent6">
              <a:shade val="80000"/>
              <a:hueOff val="520004"/>
              <a:satOff val="-41543"/>
              <a:lumOff val="344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9B028-70E8-47C8-8291-0AFC1A481532}">
      <dsp:nvSpPr>
        <dsp:cNvPr id="0" name=""/>
        <dsp:cNvSpPr/>
      </dsp:nvSpPr>
      <dsp:spPr>
        <a:xfrm>
          <a:off x="529470" y="4200225"/>
          <a:ext cx="7412580" cy="797040"/>
        </a:xfrm>
        <a:prstGeom prst="roundRect">
          <a:avLst/>
        </a:prstGeom>
        <a:solidFill>
          <a:srgbClr val="97AA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78" tIns="0" rIns="280178" bIns="0" numCol="1" spcCol="1270" anchor="ctr" anchorCtr="0">
          <a:noAutofit/>
        </a:bodyPr>
        <a:lstStyle/>
        <a:p>
          <a:pPr marL="0" lvl="0" indent="0" algn="l" defTabSz="1200150">
            <a:lnSpc>
              <a:spcPct val="90000"/>
            </a:lnSpc>
            <a:spcBef>
              <a:spcPct val="0"/>
            </a:spcBef>
            <a:spcAft>
              <a:spcPct val="35000"/>
            </a:spcAft>
            <a:buNone/>
          </a:pPr>
          <a:r>
            <a:rPr lang="en-US" sz="2700" kern="1200"/>
            <a:t>Engage agency staff to think creatively and develop relationships with key researchers</a:t>
          </a:r>
        </a:p>
      </dsp:txBody>
      <dsp:txXfrm>
        <a:off x="568378" y="4239133"/>
        <a:ext cx="733476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F978D-DDE7-446D-ACA7-813E06F267D0}">
      <dsp:nvSpPr>
        <dsp:cNvPr id="0" name=""/>
        <dsp:cNvSpPr/>
      </dsp:nvSpPr>
      <dsp:spPr>
        <a:xfrm>
          <a:off x="3162" y="244184"/>
          <a:ext cx="3083602" cy="764815"/>
        </a:xfrm>
        <a:prstGeom prst="rect">
          <a:avLst/>
        </a:prstGeom>
        <a:solidFill>
          <a:srgbClr val="002855"/>
        </a:solidFill>
        <a:ln w="12700" cap="flat" cmpd="sng" algn="ctr">
          <a:solidFill>
            <a:srgbClr val="002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Peer Exchange</a:t>
          </a:r>
          <a:endParaRPr lang="en-US" sz="2200" kern="1200" dirty="0"/>
        </a:p>
      </dsp:txBody>
      <dsp:txXfrm>
        <a:off x="3162" y="244184"/>
        <a:ext cx="3083602" cy="764815"/>
      </dsp:txXfrm>
    </dsp:sp>
    <dsp:sp modelId="{8632AFCA-A127-4A58-9156-1C2B97920236}">
      <dsp:nvSpPr>
        <dsp:cNvPr id="0" name=""/>
        <dsp:cNvSpPr/>
      </dsp:nvSpPr>
      <dsp:spPr>
        <a:xfrm>
          <a:off x="3162" y="1008999"/>
          <a:ext cx="3083602" cy="416124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WVDOT will be attending a 2026 Peer Exchange </a:t>
          </a:r>
          <a:r>
            <a:rPr lang="en-US" sz="2200" b="1" kern="1200" dirty="0"/>
            <a:t>this July </a:t>
          </a:r>
          <a:r>
            <a:rPr lang="en-US" sz="2200" kern="1200" dirty="0"/>
            <a:t>in Pittsburg, Pa</a:t>
          </a:r>
        </a:p>
      </dsp:txBody>
      <dsp:txXfrm>
        <a:off x="3162" y="1008999"/>
        <a:ext cx="3083602" cy="4161248"/>
      </dsp:txXfrm>
    </dsp:sp>
    <dsp:sp modelId="{4CDE0979-A709-4F19-B377-F5E35D73B80B}">
      <dsp:nvSpPr>
        <dsp:cNvPr id="0" name=""/>
        <dsp:cNvSpPr/>
      </dsp:nvSpPr>
      <dsp:spPr>
        <a:xfrm>
          <a:off x="3518470" y="244184"/>
          <a:ext cx="3083602" cy="764815"/>
        </a:xfrm>
        <a:prstGeom prst="rect">
          <a:avLst/>
        </a:prstGeom>
        <a:solidFill>
          <a:srgbClr val="4080A9"/>
        </a:solidFill>
        <a:ln w="12700" cap="flat" cmpd="sng" algn="ctr">
          <a:solidFill>
            <a:srgbClr val="4080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Problem Statement Submission Window</a:t>
          </a:r>
        </a:p>
      </dsp:txBody>
      <dsp:txXfrm>
        <a:off x="3518470" y="244184"/>
        <a:ext cx="3083602" cy="764815"/>
      </dsp:txXfrm>
    </dsp:sp>
    <dsp:sp modelId="{78FA46F9-2715-4C0B-ADC3-71B0C0300290}">
      <dsp:nvSpPr>
        <dsp:cNvPr id="0" name=""/>
        <dsp:cNvSpPr/>
      </dsp:nvSpPr>
      <dsp:spPr>
        <a:xfrm>
          <a:off x="3518470" y="1008999"/>
          <a:ext cx="3083602" cy="416124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Submission window usually opens early </a:t>
          </a:r>
          <a:r>
            <a:rPr lang="en-US" sz="2200" b="1" kern="1200" dirty="0"/>
            <a:t>April </a:t>
          </a:r>
          <a:endParaRPr lang="en-US" sz="2200" b="0" kern="1200" dirty="0"/>
        </a:p>
        <a:p>
          <a:pPr marL="228600" lvl="1" indent="-228600" algn="l" defTabSz="977900">
            <a:lnSpc>
              <a:spcPct val="90000"/>
            </a:lnSpc>
            <a:spcBef>
              <a:spcPct val="0"/>
            </a:spcBef>
            <a:spcAft>
              <a:spcPct val="15000"/>
            </a:spcAft>
            <a:buChar char="•"/>
          </a:pPr>
          <a:r>
            <a:rPr lang="en-US" sz="2200" kern="1200"/>
            <a:t>Problem Statements for the current cycle are due by </a:t>
          </a:r>
          <a:r>
            <a:rPr lang="en-US" sz="2200" b="1" kern="1200"/>
            <a:t>June 3</a:t>
          </a:r>
          <a:r>
            <a:rPr lang="en-US" sz="2200" b="1" kern="1200" baseline="30000"/>
            <a:t>rd (today)</a:t>
          </a:r>
          <a:r>
            <a:rPr lang="en-US" sz="2200" b="1" kern="1200"/>
            <a:t> </a:t>
          </a:r>
          <a:endParaRPr lang="en-US" sz="2200" b="1" kern="1200" dirty="0"/>
        </a:p>
        <a:p>
          <a:pPr marL="228600" lvl="1" indent="-228600" algn="l" defTabSz="977900">
            <a:lnSpc>
              <a:spcPct val="90000"/>
            </a:lnSpc>
            <a:spcBef>
              <a:spcPct val="0"/>
            </a:spcBef>
            <a:spcAft>
              <a:spcPct val="15000"/>
            </a:spcAft>
            <a:buChar char="•"/>
          </a:pPr>
          <a:r>
            <a:rPr lang="en-US" sz="2200" b="0" kern="1200" dirty="0"/>
            <a:t>Will be reviewed by the Research Technical Committees and notifications will be sent out in August. </a:t>
          </a:r>
          <a:endParaRPr lang="en-US" sz="2200" kern="1200" dirty="0"/>
        </a:p>
      </dsp:txBody>
      <dsp:txXfrm>
        <a:off x="3518470" y="1008999"/>
        <a:ext cx="3083602" cy="4161248"/>
      </dsp:txXfrm>
    </dsp:sp>
    <dsp:sp modelId="{82202DFE-BF5D-40C4-91BC-BE420AA092F8}">
      <dsp:nvSpPr>
        <dsp:cNvPr id="0" name=""/>
        <dsp:cNvSpPr/>
      </dsp:nvSpPr>
      <dsp:spPr>
        <a:xfrm>
          <a:off x="7033777" y="244184"/>
          <a:ext cx="3083602" cy="764815"/>
        </a:xfrm>
        <a:prstGeom prst="rect">
          <a:avLst/>
        </a:prstGeom>
        <a:solidFill>
          <a:srgbClr val="97AABF"/>
        </a:solidFill>
        <a:ln w="12700" cap="flat" cmpd="sng" algn="ctr">
          <a:solidFill>
            <a:srgbClr val="97AA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Problem Statement Review</a:t>
          </a:r>
        </a:p>
      </dsp:txBody>
      <dsp:txXfrm>
        <a:off x="7033777" y="244184"/>
        <a:ext cx="3083602" cy="764815"/>
      </dsp:txXfrm>
    </dsp:sp>
    <dsp:sp modelId="{6BAD3CF7-A612-4F28-A170-2B0BC49AF2EE}">
      <dsp:nvSpPr>
        <dsp:cNvPr id="0" name=""/>
        <dsp:cNvSpPr/>
      </dsp:nvSpPr>
      <dsp:spPr>
        <a:xfrm>
          <a:off x="7033777" y="1008999"/>
          <a:ext cx="3083602" cy="416124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t>Will start once Problem Statements have been complied </a:t>
          </a:r>
          <a:r>
            <a:rPr lang="en-US" sz="2200" b="1" kern="1200" dirty="0"/>
            <a:t>Late June/early July</a:t>
          </a:r>
        </a:p>
        <a:p>
          <a:pPr marL="228600" lvl="1" indent="-228600" algn="l" defTabSz="977900">
            <a:lnSpc>
              <a:spcPct val="90000"/>
            </a:lnSpc>
            <a:spcBef>
              <a:spcPct val="0"/>
            </a:spcBef>
            <a:spcAft>
              <a:spcPct val="15000"/>
            </a:spcAft>
            <a:buChar char="•"/>
          </a:pPr>
          <a:r>
            <a:rPr lang="en-US" sz="2200" kern="1200" dirty="0"/>
            <a:t>One WVDOT the committees have determined which to request proposals for, notifications will be sent out. </a:t>
          </a:r>
        </a:p>
      </dsp:txBody>
      <dsp:txXfrm>
        <a:off x="7033777" y="1008999"/>
        <a:ext cx="3083602" cy="41612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45CD7-9454-489C-BCF0-3B1D83B51001}"/>
              </a:ext>
            </a:extLst>
          </p:cNvPr>
          <p:cNvSpPr>
            <a:spLocks noGrp="1"/>
          </p:cNvSpPr>
          <p:nvPr>
            <p:ph type="hdr" sz="quarter"/>
          </p:nvPr>
        </p:nvSpPr>
        <p:spPr>
          <a:xfrm>
            <a:off x="6" y="2"/>
            <a:ext cx="3037893" cy="604386"/>
          </a:xfrm>
          <a:prstGeom prst="rect">
            <a:avLst/>
          </a:prstGeom>
        </p:spPr>
        <p:txBody>
          <a:bodyPr vert="horz" lIns="94634" tIns="47317" rIns="94634" bIns="47317" rtlCol="0"/>
          <a:lstStyle>
            <a:lvl1pPr algn="l">
              <a:defRPr sz="1100"/>
            </a:lvl1pPr>
          </a:lstStyle>
          <a:p>
            <a:endParaRPr lang="en-GB"/>
          </a:p>
        </p:txBody>
      </p:sp>
      <p:sp>
        <p:nvSpPr>
          <p:cNvPr id="3" name="Date Placeholder 2">
            <a:extLst>
              <a:ext uri="{FF2B5EF4-FFF2-40B4-BE49-F238E27FC236}">
                <a16:creationId xmlns:a16="http://schemas.microsoft.com/office/drawing/2014/main" id="{5750987A-7912-44D0-9DAF-9517809DD4DF}"/>
              </a:ext>
            </a:extLst>
          </p:cNvPr>
          <p:cNvSpPr>
            <a:spLocks noGrp="1"/>
          </p:cNvSpPr>
          <p:nvPr>
            <p:ph type="dt" sz="quarter" idx="1"/>
          </p:nvPr>
        </p:nvSpPr>
        <p:spPr>
          <a:xfrm>
            <a:off x="3970874" y="2"/>
            <a:ext cx="3037893" cy="604386"/>
          </a:xfrm>
          <a:prstGeom prst="rect">
            <a:avLst/>
          </a:prstGeom>
        </p:spPr>
        <p:txBody>
          <a:bodyPr vert="horz" lIns="94634" tIns="47317" rIns="94634" bIns="47317" rtlCol="0"/>
          <a:lstStyle>
            <a:lvl1pPr algn="r">
              <a:defRPr sz="1100"/>
            </a:lvl1pPr>
          </a:lstStyle>
          <a:p>
            <a:fld id="{00E0A782-DC36-44A0-9EF5-F6B3B5C12E49}" type="datetimeFigureOut">
              <a:rPr lang="en-GB" smtClean="0"/>
              <a:t>03/06/2026</a:t>
            </a:fld>
            <a:endParaRPr lang="en-GB"/>
          </a:p>
        </p:txBody>
      </p:sp>
      <p:sp>
        <p:nvSpPr>
          <p:cNvPr id="4" name="Footer Placeholder 3">
            <a:extLst>
              <a:ext uri="{FF2B5EF4-FFF2-40B4-BE49-F238E27FC236}">
                <a16:creationId xmlns:a16="http://schemas.microsoft.com/office/drawing/2014/main" id="{7E721CC2-6B50-4469-B9AF-22408EE71EC7}"/>
              </a:ext>
            </a:extLst>
          </p:cNvPr>
          <p:cNvSpPr>
            <a:spLocks noGrp="1"/>
          </p:cNvSpPr>
          <p:nvPr>
            <p:ph type="ftr" sz="quarter" idx="2"/>
          </p:nvPr>
        </p:nvSpPr>
        <p:spPr>
          <a:xfrm>
            <a:off x="6" y="11435218"/>
            <a:ext cx="3037893" cy="604386"/>
          </a:xfrm>
          <a:prstGeom prst="rect">
            <a:avLst/>
          </a:prstGeom>
        </p:spPr>
        <p:txBody>
          <a:bodyPr vert="horz" lIns="94634" tIns="47317" rIns="94634" bIns="47317" rtlCol="0" anchor="b"/>
          <a:lstStyle>
            <a:lvl1pPr algn="l">
              <a:defRPr sz="1100"/>
            </a:lvl1pPr>
          </a:lstStyle>
          <a:p>
            <a:endParaRPr lang="en-GB"/>
          </a:p>
        </p:txBody>
      </p:sp>
      <p:sp>
        <p:nvSpPr>
          <p:cNvPr id="5" name="Slide Number Placeholder 4">
            <a:extLst>
              <a:ext uri="{FF2B5EF4-FFF2-40B4-BE49-F238E27FC236}">
                <a16:creationId xmlns:a16="http://schemas.microsoft.com/office/drawing/2014/main" id="{357D316A-31AE-4200-9D68-C83DDB9D3DA3}"/>
              </a:ext>
            </a:extLst>
          </p:cNvPr>
          <p:cNvSpPr>
            <a:spLocks noGrp="1"/>
          </p:cNvSpPr>
          <p:nvPr>
            <p:ph type="sldNum" sz="quarter" idx="3"/>
          </p:nvPr>
        </p:nvSpPr>
        <p:spPr>
          <a:xfrm>
            <a:off x="3970874" y="11435218"/>
            <a:ext cx="3037893" cy="604386"/>
          </a:xfrm>
          <a:prstGeom prst="rect">
            <a:avLst/>
          </a:prstGeom>
        </p:spPr>
        <p:txBody>
          <a:bodyPr vert="horz" lIns="94634" tIns="47317" rIns="94634" bIns="47317" rtlCol="0" anchor="b"/>
          <a:lstStyle>
            <a:lvl1pPr algn="r">
              <a:defRPr sz="1100"/>
            </a:lvl1pPr>
          </a:lstStyle>
          <a:p>
            <a:fld id="{8072BDE4-D08E-49F0-BB61-0A814DE2AC8B}" type="slidenum">
              <a:rPr lang="en-GB" smtClean="0"/>
              <a:t>‹#›</a:t>
            </a:fld>
            <a:endParaRPr lang="en-GB"/>
          </a:p>
        </p:txBody>
      </p:sp>
    </p:spTree>
    <p:extLst>
      <p:ext uri="{BB962C8B-B14F-4D97-AF65-F5344CB8AC3E}">
        <p14:creationId xmlns:p14="http://schemas.microsoft.com/office/powerpoint/2010/main" val="83313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037841" cy="604070"/>
          </a:xfrm>
          <a:prstGeom prst="rect">
            <a:avLst/>
          </a:prstGeom>
        </p:spPr>
        <p:txBody>
          <a:bodyPr vert="horz" lIns="95354" tIns="47677" rIns="95354" bIns="47677" rtlCol="0"/>
          <a:lstStyle>
            <a:lvl1pPr algn="l">
              <a:defRPr sz="1100"/>
            </a:lvl1pPr>
          </a:lstStyle>
          <a:p>
            <a:endParaRPr lang="en-GB"/>
          </a:p>
        </p:txBody>
      </p:sp>
      <p:sp>
        <p:nvSpPr>
          <p:cNvPr id="3" name="Date Placeholder 2"/>
          <p:cNvSpPr>
            <a:spLocks noGrp="1"/>
          </p:cNvSpPr>
          <p:nvPr>
            <p:ph type="dt" idx="1"/>
          </p:nvPr>
        </p:nvSpPr>
        <p:spPr>
          <a:xfrm>
            <a:off x="3970943" y="5"/>
            <a:ext cx="3037841" cy="604070"/>
          </a:xfrm>
          <a:prstGeom prst="rect">
            <a:avLst/>
          </a:prstGeom>
        </p:spPr>
        <p:txBody>
          <a:bodyPr vert="horz" lIns="95354" tIns="47677" rIns="95354" bIns="47677" rtlCol="0"/>
          <a:lstStyle>
            <a:lvl1pPr algn="r">
              <a:defRPr sz="1100"/>
            </a:lvl1pPr>
          </a:lstStyle>
          <a:p>
            <a:fld id="{2F4FEF18-17EB-4219-ACC6-102F9AEDAE3D}" type="datetimeFigureOut">
              <a:rPr lang="en-GB" smtClean="0"/>
              <a:t>03/06/2026</a:t>
            </a:fld>
            <a:endParaRPr lang="en-GB"/>
          </a:p>
        </p:txBody>
      </p:sp>
      <p:sp>
        <p:nvSpPr>
          <p:cNvPr id="4" name="Slide Image Placeholder 3"/>
          <p:cNvSpPr>
            <a:spLocks noGrp="1" noRot="1" noChangeAspect="1"/>
          </p:cNvSpPr>
          <p:nvPr>
            <p:ph type="sldImg" idx="2"/>
          </p:nvPr>
        </p:nvSpPr>
        <p:spPr>
          <a:xfrm>
            <a:off x="-103188" y="1506538"/>
            <a:ext cx="7216776" cy="4060825"/>
          </a:xfrm>
          <a:prstGeom prst="rect">
            <a:avLst/>
          </a:prstGeom>
          <a:noFill/>
          <a:ln w="12700">
            <a:solidFill>
              <a:prstClr val="black"/>
            </a:solidFill>
          </a:ln>
        </p:spPr>
        <p:txBody>
          <a:bodyPr vert="horz" lIns="95354" tIns="47677" rIns="95354" bIns="47677" rtlCol="0" anchor="ctr"/>
          <a:lstStyle/>
          <a:p>
            <a:endParaRPr lang="en-GB"/>
          </a:p>
        </p:txBody>
      </p:sp>
      <p:sp>
        <p:nvSpPr>
          <p:cNvPr id="5" name="Notes Placeholder 4"/>
          <p:cNvSpPr>
            <a:spLocks noGrp="1"/>
          </p:cNvSpPr>
          <p:nvPr>
            <p:ph type="body" sz="quarter" idx="3"/>
          </p:nvPr>
        </p:nvSpPr>
        <p:spPr>
          <a:xfrm>
            <a:off x="701041" y="5794065"/>
            <a:ext cx="5608320" cy="4740593"/>
          </a:xfrm>
          <a:prstGeom prst="rect">
            <a:avLst/>
          </a:prstGeom>
        </p:spPr>
        <p:txBody>
          <a:bodyPr vert="horz" lIns="95354" tIns="47677" rIns="95354" bIns="476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7" y="11435533"/>
            <a:ext cx="3037841" cy="604069"/>
          </a:xfrm>
          <a:prstGeom prst="rect">
            <a:avLst/>
          </a:prstGeom>
        </p:spPr>
        <p:txBody>
          <a:bodyPr vert="horz" lIns="95354" tIns="47677" rIns="95354" bIns="47677" rtlCol="0" anchor="b"/>
          <a:lstStyle>
            <a:lvl1pPr algn="l">
              <a:defRPr sz="1100"/>
            </a:lvl1pPr>
          </a:lstStyle>
          <a:p>
            <a:endParaRPr lang="en-GB"/>
          </a:p>
        </p:txBody>
      </p:sp>
      <p:sp>
        <p:nvSpPr>
          <p:cNvPr id="7" name="Slide Number Placeholder 6"/>
          <p:cNvSpPr>
            <a:spLocks noGrp="1"/>
          </p:cNvSpPr>
          <p:nvPr>
            <p:ph type="sldNum" sz="quarter" idx="5"/>
          </p:nvPr>
        </p:nvSpPr>
        <p:spPr>
          <a:xfrm>
            <a:off x="3970943" y="11435533"/>
            <a:ext cx="3037841" cy="604069"/>
          </a:xfrm>
          <a:prstGeom prst="rect">
            <a:avLst/>
          </a:prstGeom>
        </p:spPr>
        <p:txBody>
          <a:bodyPr vert="horz" lIns="95354" tIns="47677" rIns="95354" bIns="47677" rtlCol="0" anchor="b"/>
          <a:lstStyle>
            <a:lvl1pPr algn="r">
              <a:defRPr sz="1100"/>
            </a:lvl1pPr>
          </a:lstStyle>
          <a:p>
            <a:fld id="{488DCF99-22F0-4D4D-88B7-7F1565E49F52}" type="slidenum">
              <a:rPr lang="en-GB" smtClean="0"/>
              <a:t>‹#›</a:t>
            </a:fld>
            <a:endParaRPr lang="en-GB"/>
          </a:p>
        </p:txBody>
      </p:sp>
    </p:spTree>
    <p:extLst>
      <p:ext uri="{BB962C8B-B14F-4D97-AF65-F5344CB8AC3E}">
        <p14:creationId xmlns:p14="http://schemas.microsoft.com/office/powerpoint/2010/main" val="793477462"/>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179">
              <a:defRPr/>
            </a:pPr>
            <a:r>
              <a:rPr lang="en-GB" dirty="0"/>
              <a:t>Thank you all for joining the Planning Conference, I am Dave Chappell</a:t>
            </a:r>
          </a:p>
          <a:p>
            <a:pPr defTabSz="946179">
              <a:defRPr/>
            </a:pPr>
            <a:endParaRPr lang="en-GB" dirty="0"/>
          </a:p>
          <a:p>
            <a:pPr defTabSz="946179">
              <a:defRPr/>
            </a:pPr>
            <a:r>
              <a:rPr lang="en-GB" dirty="0"/>
              <a:t>Dave introduces himself.</a:t>
            </a:r>
          </a:p>
          <a:p>
            <a:pPr defTabSz="946179">
              <a:defRPr/>
            </a:pPr>
            <a:endParaRPr lang="en-GB" dirty="0"/>
          </a:p>
          <a:p>
            <a:pPr defTabSz="946179">
              <a:defRPr/>
            </a:pPr>
            <a:r>
              <a:rPr lang="en-GB" dirty="0"/>
              <a:t>Over the past few years, the Research Program team and Mott Macdonald have worked to update and revitalize the Research Program here at the DOH. During this time, we have met and collaborated with university researchers, established an annual research cycle, worked with DOH staff to select research projects, and recently kicked-off the first group of new projects. With all the changes that have occurred over the last few years we wanted to take time to highlight some of the updates we have made.</a:t>
            </a:r>
          </a:p>
        </p:txBody>
      </p:sp>
      <p:sp>
        <p:nvSpPr>
          <p:cNvPr id="4" name="Slide Number Placeholder 3"/>
          <p:cNvSpPr>
            <a:spLocks noGrp="1"/>
          </p:cNvSpPr>
          <p:nvPr>
            <p:ph type="sldNum" sz="quarter" idx="5"/>
          </p:nvPr>
        </p:nvSpPr>
        <p:spPr/>
        <p:txBody>
          <a:bodyPr/>
          <a:lstStyle/>
          <a:p>
            <a:fld id="{488DCF99-22F0-4D4D-88B7-7F1565E49F52}" type="slidenum">
              <a:rPr lang="en-GB" smtClean="0"/>
              <a:t>1</a:t>
            </a:fld>
            <a:endParaRPr lang="en-GB"/>
          </a:p>
        </p:txBody>
      </p:sp>
    </p:spTree>
    <p:extLst>
      <p:ext uri="{BB962C8B-B14F-4D97-AF65-F5344CB8AC3E}">
        <p14:creationId xmlns:p14="http://schemas.microsoft.com/office/powerpoint/2010/main" val="310123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8EED-D51B-20F5-32F3-110266843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CF749-C24A-3C6B-896B-7FEA6AF4C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16E5E-B677-8155-E201-985F69C1DC88}"/>
              </a:ext>
            </a:extLst>
          </p:cNvPr>
          <p:cNvSpPr>
            <a:spLocks noGrp="1"/>
          </p:cNvSpPr>
          <p:nvPr>
            <p:ph type="body" idx="1"/>
          </p:nvPr>
        </p:nvSpPr>
        <p:spPr/>
        <p:txBody>
          <a:bodyPr/>
          <a:lstStyle/>
          <a:p>
            <a:r>
              <a:rPr lang="en-US" dirty="0"/>
              <a:t>Another update to the Research Program is the website. The site is currently under construction, so look out for updates in the near future. The new site will be the main hub for information and resources on the Research Program and the research cycle. We also aim to simplify the site and make it easier to find the information you need. Some highlights of the updated site include a database of historic and active research projects, links to submission forms and instruction documents, notification of upcoming events, important dates, and a place to house the Research Program newsletters. We hope we can have the first newsletter soon. Once started we are debating on if these newsletters should be quarterly or semiannually, please let me know your all's thoughts on that. </a:t>
            </a:r>
          </a:p>
          <a:p>
            <a:endParaRPr lang="en-US" dirty="0"/>
          </a:p>
        </p:txBody>
      </p:sp>
    </p:spTree>
    <p:extLst>
      <p:ext uri="{BB962C8B-B14F-4D97-AF65-F5344CB8AC3E}">
        <p14:creationId xmlns:p14="http://schemas.microsoft.com/office/powerpoint/2010/main" val="189854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17A6-1801-78F7-BFC3-E076A5BB3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C3D46-CD9D-B03A-F25A-833D159AD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25BA3-AE36-0473-589A-1DD633B8B397}"/>
              </a:ext>
            </a:extLst>
          </p:cNvPr>
          <p:cNvSpPr>
            <a:spLocks noGrp="1"/>
          </p:cNvSpPr>
          <p:nvPr>
            <p:ph type="body" idx="1"/>
          </p:nvPr>
        </p:nvSpPr>
        <p:spPr/>
        <p:txBody>
          <a:bodyPr/>
          <a:lstStyle/>
          <a:p>
            <a:r>
              <a:rPr lang="en-US" dirty="0"/>
              <a:t>Another update to the Research Program is the website. The site is currently under construction, so look out for updates in the near future. The new site will be the main hub for information and resources on the Research Program and the research cycle. We also aim to simplify the site and make it easier to find the information you need. Some highlights of the updated site include a database of historic and active research projects, links to submission forms and instruction documents, notification of upcoming events, important dates, and a place to house the Research Program newsletters. We hope we can have the first newsletter soon. Once started we are debating on if these newsletters should be quarterly or semiannually, please let me know your all's thoughts on that. </a:t>
            </a:r>
          </a:p>
          <a:p>
            <a:endParaRPr lang="en-US" dirty="0"/>
          </a:p>
        </p:txBody>
      </p:sp>
    </p:spTree>
    <p:extLst>
      <p:ext uri="{BB962C8B-B14F-4D97-AF65-F5344CB8AC3E}">
        <p14:creationId xmlns:p14="http://schemas.microsoft.com/office/powerpoint/2010/main" val="296805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7EEC1-14D8-151B-9259-9E5FFEC60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E2173-5D96-A540-DC63-F48FEDD92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3EAC6-23DB-3611-CD1B-6EE4E4CC3FA2}"/>
              </a:ext>
            </a:extLst>
          </p:cNvPr>
          <p:cNvSpPr>
            <a:spLocks noGrp="1"/>
          </p:cNvSpPr>
          <p:nvPr>
            <p:ph type="body" idx="1"/>
          </p:nvPr>
        </p:nvSpPr>
        <p:spPr/>
        <p:txBody>
          <a:bodyPr/>
          <a:lstStyle/>
          <a:p>
            <a:r>
              <a:rPr lang="en-US" dirty="0"/>
              <a:t>To streamline the project agreement process, the WVDOT Research Program has implemented Master Agreements. Master Agreements are an umbrella agreement established with a university to cover multiple research projects. These agreements establish guidelines and requirements for items such as project invoices, reporting, deliverables, and communications, Any project signed under the Master Agreement abides by these guidelines and requirements.</a:t>
            </a:r>
          </a:p>
          <a:p>
            <a:endParaRPr lang="en-US" dirty="0"/>
          </a:p>
          <a:p>
            <a:r>
              <a:rPr lang="en-US" dirty="0"/>
              <a:t>There are currently two Master Agreements in place, one with West Virginia University and one with Marshall University. There are eight projects from the FFY2025 cycle that fall under these agreements, seven are with WVU and one is with Marshall.</a:t>
            </a:r>
          </a:p>
          <a:p>
            <a:endParaRPr lang="en-US" dirty="0"/>
          </a:p>
          <a:p>
            <a:r>
              <a:rPr lang="en-US" dirty="0"/>
              <a:t>It is important to note that a university does </a:t>
            </a:r>
            <a:r>
              <a:rPr lang="en-US" u="sng" dirty="0"/>
              <a:t>not</a:t>
            </a:r>
            <a:r>
              <a:rPr lang="en-US" dirty="0"/>
              <a:t> have to have a Master Agreement in place to conduct a research project in partnership with WVDOT. In this instance a “Long Form” Project agreement would be utilized. These agreements cover the same parameters as the Master Agreements, but only one project can be implemented under them. If DOH works frequently with another university we can discuss creating a master agreement with them as need arises. </a:t>
            </a:r>
          </a:p>
        </p:txBody>
      </p:sp>
    </p:spTree>
    <p:extLst>
      <p:ext uri="{BB962C8B-B14F-4D97-AF65-F5344CB8AC3E}">
        <p14:creationId xmlns:p14="http://schemas.microsoft.com/office/powerpoint/2010/main" val="178625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179">
              <a:defRPr/>
            </a:pPr>
            <a:r>
              <a:rPr lang="en-US" dirty="0"/>
              <a:t>So what exactly should a research project accomplish? As mentioned before, a research project should first and foremost focus on applied research. A project should also be quality research that is beneficial to the agency. Project should also support student and workforce development. They should also serve as an opportunity to develop relationships between academics and non-academics. We want to hear what your needs are and what challenges we can help with through research.</a:t>
            </a:r>
          </a:p>
          <a:p>
            <a:pPr defTabSz="946179">
              <a:defRPr/>
            </a:pPr>
            <a:endParaRPr lang="en-US" dirty="0"/>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13</a:t>
            </a:fld>
            <a:endParaRPr lang="en-GB"/>
          </a:p>
        </p:txBody>
      </p:sp>
    </p:spTree>
    <p:extLst>
      <p:ext uri="{BB962C8B-B14F-4D97-AF65-F5344CB8AC3E}">
        <p14:creationId xmlns:p14="http://schemas.microsoft.com/office/powerpoint/2010/main" val="398756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nine active projects under the Research Program. Eight of those projects were a part of the FFY 2025 cycle and the ninth was part of FFY 2024 cycle. Once NTP is issued for a project, a project kick-off meeting is scheduled within the first six weeks of the project to go over items such as project timelines and tasks, deliverables, and any information or assistance the PI may need from the DOT. Project kick-off meetings include the project PI and their research team, the project manager from the WVDOT Research Program, and the Technical Advisory Committee (TAC) members. The TAC consist of subject matter experts within the DOT who review progress and final reports and provide any needed technical guidance from the DOT side.</a:t>
            </a:r>
          </a:p>
          <a:p>
            <a:endParaRPr lang="en-US" dirty="0"/>
          </a:p>
          <a:p>
            <a:r>
              <a:rPr lang="en-US" dirty="0"/>
              <a:t>It should be noted that any future proposal submissions will be required to account for the cost of DOT assistance within the project budget. This will cover items such as the TAC members time assisting with the project, anytime spent on internal data gathering, and the DOTs participation in the implementation of project results and findings, this includes field work such as traffic control. The PI working on the proposal will need to coordinate with their project sponsor to determine this value.</a:t>
            </a:r>
          </a:p>
        </p:txBody>
      </p:sp>
      <p:sp>
        <p:nvSpPr>
          <p:cNvPr id="4" name="Slide Number Placeholder 3"/>
          <p:cNvSpPr>
            <a:spLocks noGrp="1"/>
          </p:cNvSpPr>
          <p:nvPr>
            <p:ph type="sldNum" sz="quarter" idx="5"/>
          </p:nvPr>
        </p:nvSpPr>
        <p:spPr/>
        <p:txBody>
          <a:bodyPr/>
          <a:lstStyle/>
          <a:p>
            <a:fld id="{488DCF99-22F0-4D4D-88B7-7F1565E49F52}" type="slidenum">
              <a:rPr lang="en-GB" smtClean="0"/>
              <a:t>14</a:t>
            </a:fld>
            <a:endParaRPr lang="en-GB"/>
          </a:p>
        </p:txBody>
      </p:sp>
    </p:spTree>
    <p:extLst>
      <p:ext uri="{BB962C8B-B14F-4D97-AF65-F5344CB8AC3E}">
        <p14:creationId xmlns:p14="http://schemas.microsoft.com/office/powerpoint/2010/main" val="63998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of the Research Program is the participation in Transportation Pooled Funds, I just call it The Pooled Fund, but that’s just me. The TPF program is administered by the FHWA and promotes collaboration between states on research projects. The program creates opportunities for states to partner and pool resources such as funds, subject matter expertise, and other resources to conduct research on shared transportation problems. </a:t>
            </a:r>
          </a:p>
          <a:p>
            <a:endParaRPr lang="en-US" dirty="0"/>
          </a:p>
          <a:p>
            <a:r>
              <a:rPr lang="en-US" dirty="0"/>
              <a:t>WVDOT staff are encouraged to submit a request form through the Research Program to participate in a Pooled Fund. Staff may submit this request via the Request for Pooled Fund Participation form. Request are accepted and evaluated year-round as they are received. Funds for Pooled Funds are distributed on a first come first served basis while funding is available and the Research Program believes the Pooled Fund is beneficial to WVDOT.</a:t>
            </a:r>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488DCF99-22F0-4D4D-88B7-7F1565E49F52}" type="slidenum">
              <a:rPr kumimoji="0" lang="en-GB"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01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Program currently contributes to a number of Pooled Funds. A few of the Pooled Funds West Virginia participates in have been included in this chart. </a:t>
            </a:r>
          </a:p>
          <a:p>
            <a:endParaRPr lang="en-US" dirty="0"/>
          </a:p>
          <a:p>
            <a:pPr marL="0" marR="0" lvl="0" indent="0" algn="l" defTabSz="914240" rtl="0" eaLnBrk="1" fontAlgn="auto" latinLnBrk="0" hangingPunct="1">
              <a:lnSpc>
                <a:spcPct val="100000"/>
              </a:lnSpc>
              <a:spcBef>
                <a:spcPts val="0"/>
              </a:spcBef>
              <a:spcAft>
                <a:spcPts val="0"/>
              </a:spcAft>
              <a:buClrTx/>
              <a:buSzTx/>
              <a:buFontTx/>
              <a:buNone/>
              <a:tabLst/>
              <a:defRPr/>
            </a:pPr>
            <a:r>
              <a:rPr lang="en-US" dirty="0"/>
              <a:t>States may also host a Pooled Fund and gather support through the Pooled Fund solicitation process. West Virginia currently has one Pooled Fund solicitation posted. This solicitation is titled </a:t>
            </a:r>
            <a:r>
              <a:rPr lang="en-US" sz="1200" b="0" i="1" kern="1200" dirty="0">
                <a:solidFill>
                  <a:schemeClr val="tx1"/>
                </a:solidFill>
                <a:effectLst/>
                <a:latin typeface="+mn-lt"/>
                <a:ea typeface="+mn-ea"/>
                <a:cs typeface="+mn-cs"/>
              </a:rPr>
              <a:t>Determination of Load and Flexural Capacity of Press Brake Formed Tub Girder Bridges</a:t>
            </a:r>
            <a:r>
              <a:rPr lang="en-US" sz="1200" b="0" i="0" kern="1200" dirty="0">
                <a:solidFill>
                  <a:schemeClr val="tx1"/>
                </a:solidFill>
                <a:effectLst/>
                <a:latin typeface="+mn-lt"/>
                <a:ea typeface="+mn-ea"/>
                <a:cs typeface="+mn-cs"/>
              </a:rPr>
              <a:t> and is West Virginias first Pooled Fund solicitation in recent years. Dr. Michaelson from Marshall University will be presenting on this solicitation tomorrow morning.</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488DCF99-22F0-4D4D-88B7-7F1565E49F52}" type="slidenum">
              <a:rPr kumimoji="0" lang="en-GB"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4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DD22-8967-6C5B-BA0B-63CA35814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D660A-A198-C53E-7E3D-8064A608C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3E016-CFEA-60E5-E73F-67754311C1C2}"/>
              </a:ext>
            </a:extLst>
          </p:cNvPr>
          <p:cNvSpPr>
            <a:spLocks noGrp="1"/>
          </p:cNvSpPr>
          <p:nvPr>
            <p:ph type="body" idx="1"/>
          </p:nvPr>
        </p:nvSpPr>
        <p:spPr/>
        <p:txBody>
          <a:bodyPr/>
          <a:lstStyle/>
          <a:p>
            <a:r>
              <a:rPr lang="en-US" dirty="0"/>
              <a:t>As we wrap up, we do have a few important dates and upcoming events we want to highlight.</a:t>
            </a:r>
          </a:p>
          <a:p>
            <a:endParaRPr lang="en-US" dirty="0"/>
          </a:p>
          <a:p>
            <a:r>
              <a:rPr lang="en-US" dirty="0"/>
              <a:t>The first is the Peer Exchange in April. Representatives from the Research Program will be attending the Peer Exchange this April in Pittsburg, PA. This event is an opportunity for the WVDOT Research Program team to interact with other state research programs across the US.</a:t>
            </a:r>
          </a:p>
          <a:p>
            <a:endParaRPr lang="en-US" dirty="0"/>
          </a:p>
          <a:p>
            <a:r>
              <a:rPr lang="en-US" dirty="0"/>
              <a:t>As </a:t>
            </a:r>
          </a:p>
          <a:p>
            <a:endParaRPr lang="en-US" dirty="0"/>
          </a:p>
          <a:p>
            <a:r>
              <a:rPr lang="en-US" dirty="0"/>
              <a:t>As mentioned before, the Problem Statement window will open in April. This year the window will open on April 7</a:t>
            </a:r>
            <a:r>
              <a:rPr lang="en-US" baseline="30000" dirty="0"/>
              <a:t>th</a:t>
            </a:r>
            <a:r>
              <a:rPr lang="en-US" dirty="0"/>
              <a:t> and close on June 3</a:t>
            </a:r>
            <a:r>
              <a:rPr lang="en-US" baseline="30000" dirty="0"/>
              <a:t>rd</a:t>
            </a:r>
            <a:r>
              <a:rPr lang="en-US" dirty="0"/>
              <a:t>. An email will be sent out with the Problem Statement Submission form link on April 7</a:t>
            </a:r>
            <a:r>
              <a:rPr lang="en-US" baseline="30000" dirty="0"/>
              <a:t>th</a:t>
            </a:r>
            <a:r>
              <a:rPr lang="en-US" dirty="0"/>
              <a:t>.</a:t>
            </a:r>
          </a:p>
        </p:txBody>
      </p:sp>
    </p:spTree>
    <p:extLst>
      <p:ext uri="{BB962C8B-B14F-4D97-AF65-F5344CB8AC3E}">
        <p14:creationId xmlns:p14="http://schemas.microsoft.com/office/powerpoint/2010/main" val="253946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again for being here, we hope this presentation has been helpful. If you have any questions at any point, you may email the Research Program team at WVDOTResearch@wv.gov. We will be sending out a copy of all the presentation slides from the summit to the attendees next week. That email will also contain a link to a survey. We would love to hear any feedback you may have regarding the summit and how we can improve for next year. The only thing I ask is that you don’t call me names. </a:t>
            </a:r>
          </a:p>
          <a:p>
            <a:endParaRPr lang="en-US" dirty="0"/>
          </a:p>
          <a:p>
            <a:r>
              <a:rPr lang="en-US" dirty="0"/>
              <a:t>Are there any questions </a:t>
            </a:r>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18</a:t>
            </a:fld>
            <a:endParaRPr lang="en-GB"/>
          </a:p>
        </p:txBody>
      </p:sp>
    </p:spTree>
    <p:extLst>
      <p:ext uri="{BB962C8B-B14F-4D97-AF65-F5344CB8AC3E}">
        <p14:creationId xmlns:p14="http://schemas.microsoft.com/office/powerpoint/2010/main" val="27378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a:t>
            </a:r>
          </a:p>
          <a:p>
            <a:pPr marL="171450" indent="-171450">
              <a:buFontTx/>
              <a:buChar char="-"/>
            </a:pPr>
            <a:r>
              <a:rPr lang="en-US" dirty="0"/>
              <a:t>Introduce you to the Research Program team and the individuals at Mott Macdonald who have assisted with the program</a:t>
            </a:r>
          </a:p>
          <a:p>
            <a:pPr marL="171450" indent="-171450">
              <a:buFontTx/>
              <a:buChar char="-"/>
            </a:pPr>
            <a:r>
              <a:rPr lang="en-US" dirty="0"/>
              <a:t>Provide an overview of what the Research program is here at the DOH</a:t>
            </a:r>
          </a:p>
          <a:p>
            <a:pPr marL="171450" indent="-171450">
              <a:buFontTx/>
              <a:buChar char="-"/>
            </a:pPr>
            <a:r>
              <a:rPr lang="en-US" dirty="0"/>
              <a:t>Discuss the new project cycle and other updates to the program</a:t>
            </a:r>
          </a:p>
          <a:p>
            <a:pPr marL="171450" indent="-171450">
              <a:buFontTx/>
              <a:buChar char="-"/>
            </a:pPr>
            <a:r>
              <a:rPr lang="en-US" dirty="0"/>
              <a:t>Highlight active research projects</a:t>
            </a:r>
          </a:p>
          <a:p>
            <a:pPr marL="171450" indent="-171450">
              <a:buFontTx/>
              <a:buChar char="-"/>
            </a:pPr>
            <a:r>
              <a:rPr lang="en-US" dirty="0"/>
              <a:t>Provide an overview of the Research Program’s involvement in Transportation Polled Funds and which funds we are actively participating in</a:t>
            </a:r>
          </a:p>
          <a:p>
            <a:pPr marL="171450" indent="-171450">
              <a:buFontTx/>
              <a:buChar char="-"/>
            </a:pPr>
            <a:r>
              <a:rPr lang="en-US" dirty="0"/>
              <a:t>Discuss what is next for the Research Program and some of our upcoming events</a:t>
            </a:r>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488DCF99-22F0-4D4D-88B7-7F1565E49F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11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DOH team.</a:t>
            </a:r>
          </a:p>
          <a:p>
            <a:endParaRPr lang="en-US" dirty="0"/>
          </a:p>
          <a:p>
            <a:r>
              <a:rPr lang="en-US" dirty="0"/>
              <a:t>As I said, I am David Chappell, you don’t need to hear more about me. </a:t>
            </a:r>
          </a:p>
          <a:p>
            <a:r>
              <a:rPr lang="en-US" dirty="0"/>
              <a:t>Brian Carr is the statewide planning section leader which research falls under who has been very supportive as I have taken on my new role.</a:t>
            </a:r>
          </a:p>
          <a:p>
            <a:r>
              <a:rPr lang="en-US" dirty="0"/>
              <a:t>Brian Chapman </a:t>
            </a:r>
          </a:p>
          <a:p>
            <a:endParaRPr lang="en-US" dirty="0"/>
          </a:p>
          <a:p>
            <a:r>
              <a:rPr lang="en-US" dirty="0"/>
              <a:t>Tim </a:t>
            </a:r>
            <a:r>
              <a:rPr lang="en-US" dirty="0" err="1"/>
              <a:t>Sedosky</a:t>
            </a:r>
            <a:endParaRPr lang="en-US" dirty="0"/>
          </a:p>
          <a:p>
            <a:endParaRPr lang="en-US" dirty="0"/>
          </a:p>
          <a:p>
            <a:r>
              <a:rPr lang="en-US" dirty="0"/>
              <a:t>For the past two years, Mott MacDonald has been contracted to assist with the management and update of the Research Program. Their team consist of Larissa Blankenship, Chris Kinsey, and Mark Young who have been helping with various aspects of the Research Program.</a:t>
            </a:r>
          </a:p>
          <a:p>
            <a:endParaRPr lang="en-US" dirty="0"/>
          </a:p>
          <a:p>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3</a:t>
            </a:fld>
            <a:endParaRPr lang="en-GB"/>
          </a:p>
        </p:txBody>
      </p:sp>
    </p:spTree>
    <p:extLst>
      <p:ext uri="{BB962C8B-B14F-4D97-AF65-F5344CB8AC3E}">
        <p14:creationId xmlns:p14="http://schemas.microsoft.com/office/powerpoint/2010/main" val="227228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exactly is the Research program? The WVDOH Research Program is a part of the FHWA’s initiative to conduct research and development for the nation’s highway system to improve safety, efficiency, and sustainability. As part of the program, research projects are selected through an established review process focusing on transportation related topics. Funding for these projects comes from the state’s dedicated SP&amp;R Part B funds. These funds are specifically earmarked for research and funds for each project are obligated through the annual work program.</a:t>
            </a:r>
          </a:p>
          <a:p>
            <a:endParaRPr lang="en-US" dirty="0"/>
          </a:p>
          <a:p>
            <a:r>
              <a:rPr lang="en-US" dirty="0"/>
              <a:t>The main goals of the WVDOT’s Research Program are to:</a:t>
            </a:r>
          </a:p>
          <a:p>
            <a:pPr marL="171450" indent="-171450">
              <a:buFontTx/>
              <a:buChar char="-"/>
            </a:pPr>
            <a:r>
              <a:rPr lang="en-US" dirty="0"/>
              <a:t>Improve the processes, designs, and materials available for the WVDOT and its stakeholders through research.</a:t>
            </a:r>
          </a:p>
          <a:p>
            <a:pPr marL="171450" indent="-171450">
              <a:buFontTx/>
              <a:buChar char="-"/>
            </a:pPr>
            <a:r>
              <a:rPr lang="en-US" dirty="0"/>
              <a:t>Deliver quality, applied research. One main component of a research project is that it should be beneficial to the WVDOH, the state of West Virginia as a whole.</a:t>
            </a:r>
          </a:p>
          <a:p>
            <a:pPr marL="171450" indent="-171450">
              <a:buFontTx/>
              <a:buChar char="-"/>
            </a:pPr>
            <a:r>
              <a:rPr lang="en-US" dirty="0"/>
              <a:t>Support the education and development of the next generation of engineers. Research projects are a great way for students to gain exposure and knowledge on the state’s infrastructure.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8DCF99-22F0-4D4D-88B7-7F1565E49F52}" type="slidenum">
              <a:rPr lang="en-GB" smtClean="0"/>
              <a:t>4</a:t>
            </a:fld>
            <a:endParaRPr lang="en-GB"/>
          </a:p>
        </p:txBody>
      </p:sp>
    </p:spTree>
    <p:extLst>
      <p:ext uri="{BB962C8B-B14F-4D97-AF65-F5344CB8AC3E}">
        <p14:creationId xmlns:p14="http://schemas.microsoft.com/office/powerpoint/2010/main" val="58386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 the WVDOH Research Program has an established cycle for project idea submission and review. The cycle begins in April with the DOH and University Webinars. These webinars focus on the first step of the research cycle, Problem Statement submission. These webinars walk through the requirements for Problem Statement submission as well as provide examples of what makes a Problem Statement successful. We have an online form that is not yet open for new submissions this year, but if you want a copy of last year’s form we can send it to you so you can use it as an example, much of it will overlap. </a:t>
            </a:r>
          </a:p>
          <a:p>
            <a:endParaRPr lang="en-US" dirty="0"/>
          </a:p>
          <a:p>
            <a:r>
              <a:rPr lang="en-US" dirty="0"/>
              <a:t>The next step in the cycle is the Problem Statement submission window. This phase typically begins in early April and ends in May. During this time, WVDOH staff and university researchers can submit a Problem Statement through the submission form that I mentioned before. A Problem Statement is a formal submission of an idea that could be developed into a research project. For the current cycle we are in, FFY 2026, we received 22 Problem Statements. Keep in mind these are short and should not require much in terms of citations or general work. Simply “This is my idea”. </a:t>
            </a:r>
          </a:p>
          <a:p>
            <a:endParaRPr lang="en-US" dirty="0"/>
          </a:p>
          <a:p>
            <a:r>
              <a:rPr lang="en-US" dirty="0"/>
              <a:t>Once problem statements are received, they are reviewed by the Research Technical Committees. There are four Research Technical Committees: Materials, Structures &amp; Geotech, Planning &amp; Environmental, and Traffic &amp; Engineering These committees review the submitted Problem Statements based on an established criteria and scoring system and meet to determine which Problem Statement that we would like to request proposals for. These reviews and meeting typically occur in June and July.</a:t>
            </a:r>
          </a:p>
          <a:p>
            <a:endParaRPr lang="en-US" dirty="0"/>
          </a:p>
          <a:p>
            <a:r>
              <a:rPr lang="en-US" dirty="0"/>
              <a:t>After the Research Technical Committees have selected which Problem Statements they wish to request proposals for, formal notification are sent out to the Problem Statement submitter. For selected Problem Statements submitted by DOT staff, a Request for Proposal will be distributed, and any interested researchers may submit a proposal. For problem statements submitted by outside agencies outside both a university and DOH a similar approach will be used. A RFP will be distributed and any interested researcher may submit a proposal. If a researcher submits a problem statement then they will be the one to submit their own proposal. </a:t>
            </a:r>
          </a:p>
          <a:p>
            <a:endParaRPr lang="en-US" dirty="0"/>
          </a:p>
          <a:p>
            <a:r>
              <a:rPr lang="en-US" dirty="0"/>
              <a:t>The Research Technical Committees will then review the proposals in October and meet in November to select which proposals they recommend be executed as research projects. These recommendations are shared with the Executive Committee, who will make the final decision on which proposals will be turned into projects. The Executive Committee is made up of division heads across the DOH. This committee typically meets in December or January. As you can see by the sticker, we are here.  After the executive committee meets the final proposal selections are then submitted to the WVDOT Secretary for approval. </a:t>
            </a:r>
          </a:p>
          <a:p>
            <a:endParaRPr lang="en-US" dirty="0"/>
          </a:p>
          <a:p>
            <a:r>
              <a:rPr lang="en-US" dirty="0"/>
              <a:t>Once the proposal decisions have been made, formal notifications are sent to the proposal submitters (project PIs) in January or February. Over the next few months, Project Agreements will be drafted and sent for signature, project PIs will prepare to start research and compile their research teams. Projects will then start on August 1</a:t>
            </a:r>
            <a:r>
              <a:rPr lang="en-US" baseline="30000" dirty="0"/>
              <a:t>st</a:t>
            </a:r>
            <a:r>
              <a:rPr lang="en-US" dirty="0"/>
              <a:t> to coincide with the beginning of the fall semester.</a:t>
            </a:r>
          </a:p>
          <a:p>
            <a:endParaRPr lang="en-US" dirty="0"/>
          </a:p>
          <a:p>
            <a:r>
              <a:rPr lang="en-US" dirty="0"/>
              <a:t>The entire research cycle takes about 18 months. For example, if a Problem Statement is submitted in April of 2026, if selected, the associated research project would begin in August of 2027. This timeframe is designed to account for any unexpected changes such as deadline extensions, time for any potential Project Agreement negotiations, and allows time for project PIs to find student assistance.</a:t>
            </a:r>
          </a:p>
        </p:txBody>
      </p:sp>
      <p:sp>
        <p:nvSpPr>
          <p:cNvPr id="4" name="Slide Number Placeholder 3"/>
          <p:cNvSpPr>
            <a:spLocks noGrp="1"/>
          </p:cNvSpPr>
          <p:nvPr>
            <p:ph type="sldNum" sz="quarter" idx="5"/>
          </p:nvPr>
        </p:nvSpPr>
        <p:spPr/>
        <p:txBody>
          <a:bodyPr/>
          <a:lstStyle/>
          <a:p>
            <a:fld id="{488DCF99-22F0-4D4D-88B7-7F1565E49F52}" type="slidenum">
              <a:rPr lang="en-GB" smtClean="0"/>
              <a:t>5</a:t>
            </a:fld>
            <a:endParaRPr lang="en-GB"/>
          </a:p>
        </p:txBody>
      </p:sp>
    </p:spTree>
    <p:extLst>
      <p:ext uri="{BB962C8B-B14F-4D97-AF65-F5344CB8AC3E}">
        <p14:creationId xmlns:p14="http://schemas.microsoft.com/office/powerpoint/2010/main" val="205602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slide further breaks down the Problem Statement to Project Agreement process. One important item to note is that not all Problem Statements will receive a request for proposal, and not all proposals will be turned into research projects. As an example, for the previous research cycle, FFY 2025, we received 21 Problem Statements. The Research Technical Committees requested 10 proposals and out of those proposals 8 were turned into projects.</a:t>
            </a:r>
          </a:p>
          <a:p>
            <a:endParaRPr lang="en-US" dirty="0"/>
          </a:p>
          <a:p>
            <a:r>
              <a:rPr lang="en-US" dirty="0"/>
              <a:t>It is also important to note that the research cycle is not the only way a research idea or proposal can be implemented as a project. In special circumstances a proposal can result in an “out-of-cycle project”. This can occur if an idea or proposal is presented as a solution to an immediate need of the DOT. This is not the norm and should only be used in rare circumstances. In most cases if the DOT is approached with a research idea, the creator will be asked to wait until the beginning of the next research cycle and submit their idea as a formal Problem Statement.</a:t>
            </a:r>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488DCF99-22F0-4D4D-88B7-7F1565E49F52}" type="slidenum">
              <a:rPr kumimoji="0" lang="en-GB"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14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a Problem Statement is a formal submission of a research idea that could result in a research project that would be beneficial to WVDOH and the residents of West Virginia. Problem Statements consist of a written explanation of the idea background, research objectives, and the potential application of the research findings. A good Problem Statement is one that is well thought out and describes a specific issue. Problem Statements should also focus on applied research, which is research that results in actionable solutions (i.e. not theoretical findings).</a:t>
            </a:r>
          </a:p>
          <a:p>
            <a:endParaRPr lang="en-US" dirty="0"/>
          </a:p>
          <a:p>
            <a:r>
              <a:rPr lang="en-US" dirty="0"/>
              <a:t>For any externally submitted Problem Statement (non-DOH staff), the submitter must have a Project Sponsor. A Project Sponsor is a DOT staff member who has discussed the Problem Statement idea with the author and supports its submission as a research idea. This requirement aims to prevent submissions of ideas that are not applicable to the DOT and guide the idea towards one that would be more beneficial. Discussion between researchers and DOT staff is encouraged. If you wish to submit a Problem Statement but do not know who to ask to be your  Project Sponsor you may submit a request through the Project Sponsor request form. The Research Program team will review your request and find a Project Sponsor for your idea. Please note that you </a:t>
            </a:r>
            <a:r>
              <a:rPr lang="en-US" u="sng" dirty="0"/>
              <a:t>must</a:t>
            </a:r>
            <a:r>
              <a:rPr lang="en-US" dirty="0"/>
              <a:t> discuss your idea with your project sponsor before submitting a Problem Statement. Any Problem Statement that does not have a Project Sponsor will be discarded.</a:t>
            </a:r>
          </a:p>
          <a:p>
            <a:endParaRPr lang="en-US" dirty="0"/>
          </a:p>
          <a:p>
            <a:r>
              <a:rPr lang="en-US" dirty="0"/>
              <a:t>DOT staff are also encouraged to submit a Problem Statement if they have a research idea. DOT staff do not need to have a Project Sponsor.</a:t>
            </a:r>
          </a:p>
          <a:p>
            <a:pPr marL="0" indent="0">
              <a:buFontTx/>
              <a:buNone/>
            </a:pPr>
            <a:endParaRPr lang="en-US" u="sng" dirty="0"/>
          </a:p>
          <a:p>
            <a:pPr marL="0" indent="0">
              <a:buFontTx/>
              <a:buNone/>
            </a:pPr>
            <a:r>
              <a:rPr lang="en-US" dirty="0"/>
              <a:t>If you wish to see an example of the Problem Statement form so you may better prepare for the upcoming submission window, as I said before, please reach out to the Research Program team and we will share that information with you.</a:t>
            </a:r>
          </a:p>
          <a:p>
            <a:pPr marL="0" indent="0">
              <a:buFontTx/>
              <a:buNone/>
            </a:pPr>
            <a:endParaRPr lang="en-US" dirty="0"/>
          </a:p>
          <a:p>
            <a:pPr marL="0" indent="0">
              <a:buFontTx/>
              <a:buNone/>
            </a:pPr>
            <a:r>
              <a:rPr lang="en-US" dirty="0"/>
              <a:t>If you would like to be notified when the Problem Statement submission form is open, please fill out the contact information submission form. You can find this form by the QR code in the summit pamphlet. </a:t>
            </a:r>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488DCF99-22F0-4D4D-88B7-7F1565E49F52}" type="slidenum">
              <a:rPr kumimoji="0" lang="en-GB"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11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overall update to the Research Program, we have also updated the Research Manual. The manual was last updated in 2012 and has since been revised and reviewed internally. The updated manual will serve a source of information on topics such as:</a:t>
            </a:r>
          </a:p>
          <a:p>
            <a:pPr marL="171450" indent="-171450">
              <a:buFontTx/>
              <a:buChar char="-"/>
            </a:pPr>
            <a:r>
              <a:rPr lang="en-US" dirty="0"/>
              <a:t>The research cycle</a:t>
            </a:r>
          </a:p>
          <a:p>
            <a:pPr marL="171450" indent="-171450">
              <a:buFontTx/>
              <a:buChar char="-"/>
            </a:pPr>
            <a:r>
              <a:rPr lang="en-US" dirty="0"/>
              <a:t>The funding process</a:t>
            </a:r>
          </a:p>
          <a:p>
            <a:pPr marL="171450" indent="-171450">
              <a:buFontTx/>
              <a:buChar char="-"/>
            </a:pPr>
            <a:r>
              <a:rPr lang="en-US" dirty="0"/>
              <a:t>Research Project process</a:t>
            </a:r>
          </a:p>
          <a:p>
            <a:pPr marL="171450" indent="-171450">
              <a:buFontTx/>
              <a:buChar char="-"/>
            </a:pPr>
            <a:r>
              <a:rPr lang="en-US" dirty="0"/>
              <a:t>Agreement documents</a:t>
            </a:r>
          </a:p>
          <a:p>
            <a:pPr marL="171450" indent="-171450">
              <a:buFontTx/>
              <a:buChar char="-"/>
            </a:pPr>
            <a:r>
              <a:rPr lang="en-US" dirty="0"/>
              <a:t>Reporting and deliverable requirements</a:t>
            </a:r>
          </a:p>
          <a:p>
            <a:pPr marL="0" indent="0">
              <a:buFontTx/>
              <a:buNone/>
            </a:pPr>
            <a:endParaRPr lang="en-US" dirty="0"/>
          </a:p>
          <a:p>
            <a:pPr marL="0" indent="0">
              <a:buFontTx/>
              <a:buNone/>
            </a:pPr>
            <a:r>
              <a:rPr lang="en-US" dirty="0"/>
              <a:t>The updated manual still needs to undergo a formal review by FHWA. Once the manual has been finalized it will be available on the Research Program website.</a:t>
            </a:r>
          </a:p>
        </p:txBody>
      </p:sp>
      <p:sp>
        <p:nvSpPr>
          <p:cNvPr id="4" name="Slide Number Placeholder 3"/>
          <p:cNvSpPr>
            <a:spLocks noGrp="1"/>
          </p:cNvSpPr>
          <p:nvPr>
            <p:ph type="sldNum" sz="quarter" idx="5"/>
          </p:nvPr>
        </p:nvSpPr>
        <p:spPr/>
        <p:txBody>
          <a:bodyPr/>
          <a:lstStyle/>
          <a:p>
            <a:fld id="{488DCF99-22F0-4D4D-88B7-7F1565E49F52}" type="slidenum">
              <a:rPr lang="en-GB" smtClean="0"/>
              <a:t>8</a:t>
            </a:fld>
            <a:endParaRPr lang="en-GB"/>
          </a:p>
        </p:txBody>
      </p:sp>
    </p:spTree>
    <p:extLst>
      <p:ext uri="{BB962C8B-B14F-4D97-AF65-F5344CB8AC3E}">
        <p14:creationId xmlns:p14="http://schemas.microsoft.com/office/powerpoint/2010/main" val="143009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32B83-715C-01AB-1EE4-8BDD6F97C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E7192-43BA-F10E-90E8-FE06337FE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26C3F-3618-F815-B99C-E1831AB2E060}"/>
              </a:ext>
            </a:extLst>
          </p:cNvPr>
          <p:cNvSpPr>
            <a:spLocks noGrp="1"/>
          </p:cNvSpPr>
          <p:nvPr>
            <p:ph type="body" idx="1"/>
          </p:nvPr>
        </p:nvSpPr>
        <p:spPr/>
        <p:txBody>
          <a:bodyPr/>
          <a:lstStyle/>
          <a:p>
            <a:r>
              <a:rPr lang="en-US" dirty="0"/>
              <a:t>Another update to the Research Program is the website. The site is currently under construction, so look out for updates in the near future. The new site will be the main hub for information and resources on the Research Program and the research cycle. We also aim to simplify the site and make it easier to find the information you need. Some highlights of the updated site include a database of historic and active research projects, links to submission forms and instruction documents, notification of upcoming events, important dates, and a place to house the Research Program newsletters. We hope we can have the first newsletter soon. Once started we are debating on if these newsletters should be quarterly or semiannually, please let me know your all's thoughts on that. </a:t>
            </a:r>
          </a:p>
          <a:p>
            <a:endParaRPr lang="en-US" dirty="0"/>
          </a:p>
        </p:txBody>
      </p:sp>
    </p:spTree>
    <p:extLst>
      <p:ext uri="{BB962C8B-B14F-4D97-AF65-F5344CB8AC3E}">
        <p14:creationId xmlns:p14="http://schemas.microsoft.com/office/powerpoint/2010/main" val="3592561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 name="image" descr="{&quot;templafy&quot;:{&quot;id&quot;:&quot;f851365d-b2dc-4bf8-a04c-ee7657c9990d&quot;}}">
            <a:extLst>
              <a:ext uri="{FF2B5EF4-FFF2-40B4-BE49-F238E27FC236}">
                <a16:creationId xmlns:a16="http://schemas.microsoft.com/office/drawing/2014/main" id="{0B6736EA-3807-5B3A-7804-1EF3147C874B}"/>
              </a:ext>
            </a:extLst>
          </p:cNvPr>
          <p:cNvPicPr>
            <a:picLocks noChangeAspect="1"/>
          </p:cNvPicPr>
          <p:nvPr userDrawn="1"/>
        </p:nvPicPr>
        <p:blipFill>
          <a:blip r:embed="rId2"/>
          <a:stretch>
            <a:fillRect/>
          </a:stretch>
        </p:blipFill>
        <p:spPr>
          <a:xfrm>
            <a:off x="529030" y="527051"/>
            <a:ext cx="871736" cy="738092"/>
          </a:xfrm>
          <a:prstGeom prst="rect">
            <a:avLst/>
          </a:prstGeom>
        </p:spPr>
      </p:pic>
      <p:sp>
        <p:nvSpPr>
          <p:cNvPr id="8" name="Rectangle 7" descr="{&quot;templafy&quot;:{&quot;id&quot;:&quot;6a4bb86d-732c-4241-bddd-0bdef7a54a17&quot;}}">
            <a:extLst>
              <a:ext uri="{FF2B5EF4-FFF2-40B4-BE49-F238E27FC236}">
                <a16:creationId xmlns:a16="http://schemas.microsoft.com/office/drawing/2014/main" id="{4ADEDD54-1119-44A0-8526-727E55813B66}"/>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95dde933-6a23-41db-ab93-4a811777f3ed&quot;}}" title="Form.Date">
            <a:extLst>
              <a:ext uri="{FF2B5EF4-FFF2-40B4-BE49-F238E27FC236}">
                <a16:creationId xmlns:a16="http://schemas.microsoft.com/office/drawing/2014/main" id="{C0600C77-8C6D-46CC-A05D-13A956020A0F}"/>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July 7, 2023</a:t>
            </a:r>
          </a:p>
        </p:txBody>
      </p:sp>
    </p:spTree>
    <p:extLst>
      <p:ext uri="{BB962C8B-B14F-4D97-AF65-F5344CB8AC3E}">
        <p14:creationId xmlns:p14="http://schemas.microsoft.com/office/powerpoint/2010/main" val="1926890074"/>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61504148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8356" y="527051"/>
            <a:ext cx="1336679"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321" y="527051"/>
            <a:ext cx="1336679" cy="738716"/>
          </a:xfrm>
        </p:spPr>
        <p:txBody>
          <a:bodyPr anchor="ctr"/>
          <a:lstStyle>
            <a:lvl1pPr algn="ctr">
              <a:defRPr sz="1000">
                <a:solidFill>
                  <a:schemeClr val="tx2"/>
                </a:solidFill>
              </a:defRPr>
            </a:lvl1pPr>
          </a:lstStyle>
          <a:p>
            <a:r>
              <a:rPr lang="en-US"/>
              <a:t>Client Logo</a:t>
            </a:r>
          </a:p>
        </p:txBody>
      </p:sp>
      <p:pic>
        <p:nvPicPr>
          <p:cNvPr id="3" name="image" descr="{&quot;templafy&quot;:{&quot;id&quot;:&quot;4c7fd8e9-091a-462c-afd4-b57ddd6da6e1&quot;}}">
            <a:extLst>
              <a:ext uri="{FF2B5EF4-FFF2-40B4-BE49-F238E27FC236}">
                <a16:creationId xmlns:a16="http://schemas.microsoft.com/office/drawing/2014/main" id="{E996798C-F77D-DF29-8CB2-61EEEBB71BB6}"/>
              </a:ext>
            </a:extLst>
          </p:cNvPr>
          <p:cNvPicPr>
            <a:picLocks noChangeAspect="1"/>
          </p:cNvPicPr>
          <p:nvPr userDrawn="1"/>
        </p:nvPicPr>
        <p:blipFill>
          <a:blip r:embed="rId2"/>
          <a:stretch>
            <a:fillRect/>
          </a:stretch>
        </p:blipFill>
        <p:spPr>
          <a:xfrm>
            <a:off x="529030" y="527051"/>
            <a:ext cx="871736" cy="738092"/>
          </a:xfrm>
          <a:prstGeom prst="rect">
            <a:avLst/>
          </a:prstGeom>
        </p:spPr>
      </p:pic>
      <p:sp>
        <p:nvSpPr>
          <p:cNvPr id="8" name="Rectangle 7" descr="{&quot;templafy&quot;:{&quot;id&quot;:&quot;18f17ad3-8dfc-413a-be94-238ef826cfd2&quot;}}">
            <a:extLst>
              <a:ext uri="{FF2B5EF4-FFF2-40B4-BE49-F238E27FC236}">
                <a16:creationId xmlns:a16="http://schemas.microsoft.com/office/drawing/2014/main" id="{88D9172A-D409-485C-9FF0-F5FAFAFE6FED}"/>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eb5cf31c-34f3-40fe-8e06-1e17ba62628a&quot;}}" title="Form.Date">
            <a:extLst>
              <a:ext uri="{FF2B5EF4-FFF2-40B4-BE49-F238E27FC236}">
                <a16:creationId xmlns:a16="http://schemas.microsoft.com/office/drawing/2014/main" id="{49B191DC-89D8-451F-996E-51E8B9F47C5E}"/>
              </a:ext>
            </a:extLst>
          </p:cNvPr>
          <p:cNvSpPr/>
          <p:nvPr userDrawn="1"/>
        </p:nvSpPr>
        <p:spPr>
          <a:xfrm>
            <a:off x="527050" y="6162800"/>
            <a:ext cx="27432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July 7, 2023</a:t>
            </a:r>
          </a:p>
        </p:txBody>
      </p:sp>
    </p:spTree>
    <p:extLst>
      <p:ext uri="{BB962C8B-B14F-4D97-AF65-F5344CB8AC3E}">
        <p14:creationId xmlns:p14="http://schemas.microsoft.com/office/powerpoint/2010/main" val="2311091746"/>
      </p:ext>
    </p:extLst>
  </p:cSld>
  <p:clrMapOvr>
    <a:masterClrMapping/>
  </p:clrMapOvr>
  <p:transition>
    <p:fade/>
  </p:transition>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6918" y="2799022"/>
            <a:ext cx="6760990"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
        <p:nvSpPr>
          <p:cNvPr id="8" name="Rectangle 7" descr="{&quot;templafy&quot;:{&quot;id&quot;:&quot;51917ce1-5949-46cc-95d1-c215c92c08fa&quot;}}">
            <a:extLst>
              <a:ext uri="{FF2B5EF4-FFF2-40B4-BE49-F238E27FC236}">
                <a16:creationId xmlns:a16="http://schemas.microsoft.com/office/drawing/2014/main" id="{F55355B6-7B41-4DFF-A7E3-75411D1D3EAC}"/>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e8cbba15-5fa1-4b86-8b0f-699bb0db79ce&quot;}}" title="Form.Date">
            <a:extLst>
              <a:ext uri="{FF2B5EF4-FFF2-40B4-BE49-F238E27FC236}">
                <a16:creationId xmlns:a16="http://schemas.microsoft.com/office/drawing/2014/main" id="{8B42E69A-2C04-489E-AA73-DAD4B432EAB0}"/>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July 7, 2023</a:t>
            </a:r>
          </a:p>
        </p:txBody>
      </p:sp>
    </p:spTree>
    <p:extLst>
      <p:ext uri="{BB962C8B-B14F-4D97-AF65-F5344CB8AC3E}">
        <p14:creationId xmlns:p14="http://schemas.microsoft.com/office/powerpoint/2010/main" val="576057317"/>
      </p:ext>
    </p:extLst>
  </p:cSld>
  <p:clrMapOvr>
    <a:masterClrMapping/>
  </p:clrMapOvr>
  <p:transition>
    <p:fade/>
  </p:transition>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6914" y="2921169"/>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3" name="image" descr="{&quot;templafy&quot;:{&quot;id&quot;:&quot;d91cce10-bd29-47be-b22b-f4c2ee09da7b&quot;}}">
            <a:extLst>
              <a:ext uri="{FF2B5EF4-FFF2-40B4-BE49-F238E27FC236}">
                <a16:creationId xmlns:a16="http://schemas.microsoft.com/office/drawing/2014/main" id="{11A6DD40-8AC0-6ECE-4291-37CE0E229010}"/>
              </a:ext>
            </a:extLst>
          </p:cNvPr>
          <p:cNvPicPr>
            <a:picLocks noChangeAspect="1"/>
          </p:cNvPicPr>
          <p:nvPr userDrawn="1"/>
        </p:nvPicPr>
        <p:blipFill>
          <a:blip r:embed="rId2"/>
          <a:stretch>
            <a:fillRect/>
          </a:stretch>
        </p:blipFill>
        <p:spPr>
          <a:xfrm>
            <a:off x="529030" y="527051"/>
            <a:ext cx="871736" cy="738092"/>
          </a:xfrm>
          <a:prstGeom prst="rect">
            <a:avLst/>
          </a:prstGeom>
        </p:spPr>
      </p:pic>
      <p:sp>
        <p:nvSpPr>
          <p:cNvPr id="4" name="Rectangle 3" descr="{&quot;templafy&quot;:{&quot;id&quot;:&quot;2b1e1eb5-0708-444a-873a-c36890264c57&quot;}}">
            <a:extLst>
              <a:ext uri="{FF2B5EF4-FFF2-40B4-BE49-F238E27FC236}">
                <a16:creationId xmlns:a16="http://schemas.microsoft.com/office/drawing/2014/main" id="{6C5B5893-660A-4324-8745-BA513FEB49E3}"/>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416004362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6915" y="1692169"/>
            <a:ext cx="111349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712" y="1404341"/>
            <a:ext cx="111254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ba93c371-cfac-4693-9afb-e627803db3d3&quot;}}" title="UserProfile.Language.PpEntity">
            <a:extLst>
              <a:ext uri="{FF2B5EF4-FFF2-40B4-BE49-F238E27FC236}">
                <a16:creationId xmlns:a16="http://schemas.microsoft.com/office/drawing/2014/main" id="{AFF39282-D6ED-43E9-B547-568736DA7ED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55a96512-7864-4892-9950-870190d7ea3a&quot;}}" hidden="1">
            <a:extLst>
              <a:ext uri="{FF2B5EF4-FFF2-40B4-BE49-F238E27FC236}">
                <a16:creationId xmlns:a16="http://schemas.microsoft.com/office/drawing/2014/main" id="{395070C2-3A2E-4187-A0BE-15E523B4FEB5}"/>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0156628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70519880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66332453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bde32b89-54b2-490d-adec-960d5b816938&quot;}}" title="UserProfile.Language.PpEntity">
            <a:extLst>
              <a:ext uri="{FF2B5EF4-FFF2-40B4-BE49-F238E27FC236}">
                <a16:creationId xmlns:a16="http://schemas.microsoft.com/office/drawing/2014/main" id="{CA2F9CC8-C9D4-4CF3-95F5-D4271C2BD529}"/>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0393343-0d91-454a-ae4d-c201b5e7ae46&quot;}}" hidden="1">
            <a:extLst>
              <a:ext uri="{FF2B5EF4-FFF2-40B4-BE49-F238E27FC236}">
                <a16:creationId xmlns:a16="http://schemas.microsoft.com/office/drawing/2014/main" id="{C0C3D4E7-CB66-4AEA-A74F-65BD571609D3}"/>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79476224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61246228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44748815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1724"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0a616b84-1b89-4748-a6db-525a7b20dd4e&quot;}}" title="UserProfile.Language.PpEntity">
            <a:extLst>
              <a:ext uri="{FF2B5EF4-FFF2-40B4-BE49-F238E27FC236}">
                <a16:creationId xmlns:a16="http://schemas.microsoft.com/office/drawing/2014/main" id="{360E037E-C553-4BA7-A703-522C9A354E2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8662fc69-b9ad-4ae5-83d4-2f313715fa70&quot;}}" hidden="1">
            <a:extLst>
              <a:ext uri="{FF2B5EF4-FFF2-40B4-BE49-F238E27FC236}">
                <a16:creationId xmlns:a16="http://schemas.microsoft.com/office/drawing/2014/main" id="{6BA968C7-8FB2-4567-8ED6-BABA276053C4}"/>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2268515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1724"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0a616b84-1b89-4748-a6db-525a7b20dd4e&quot;}}" title="UserProfile.Language.PpEntity">
            <a:extLst>
              <a:ext uri="{FF2B5EF4-FFF2-40B4-BE49-F238E27FC236}">
                <a16:creationId xmlns:a16="http://schemas.microsoft.com/office/drawing/2014/main" id="{360E037E-C553-4BA7-A703-522C9A354E2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8662fc69-b9ad-4ae5-83d4-2f313715fa70&quot;}}" hidden="1">
            <a:extLst>
              <a:ext uri="{FF2B5EF4-FFF2-40B4-BE49-F238E27FC236}">
                <a16:creationId xmlns:a16="http://schemas.microsoft.com/office/drawing/2014/main" id="{6BA968C7-8FB2-4567-8ED6-BABA276053C4}"/>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51367268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82474430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25282613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1f8e655c-2aad-4f92-b4c6-286cef947fb7&quot;}}" title="UserProfile.Language.PpEntity">
            <a:extLst>
              <a:ext uri="{FF2B5EF4-FFF2-40B4-BE49-F238E27FC236}">
                <a16:creationId xmlns:a16="http://schemas.microsoft.com/office/drawing/2014/main" id="{60402E90-7061-4794-9E84-1671A1637D6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0dc30264-f8d3-4037-8063-7da529887e87&quot;}}" hidden="1">
            <a:extLst>
              <a:ext uri="{FF2B5EF4-FFF2-40B4-BE49-F238E27FC236}">
                <a16:creationId xmlns:a16="http://schemas.microsoft.com/office/drawing/2014/main" id="{986DF998-2FCF-43BF-A18E-C8C9871CD2C9}"/>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492385756"/>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13188549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92998122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529a8b51-0971-4050-ae85-4cf4cb8624aa&quot;}}" title="UserProfile.Language.PpEntity">
            <a:extLst>
              <a:ext uri="{FF2B5EF4-FFF2-40B4-BE49-F238E27FC236}">
                <a16:creationId xmlns:a16="http://schemas.microsoft.com/office/drawing/2014/main" id="{D8F201DE-B081-4704-8CA4-5006D62533DB}"/>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e66ed62f-ba51-48f0-b86b-46b77d35512a&quot;}}" hidden="1">
            <a:extLst>
              <a:ext uri="{FF2B5EF4-FFF2-40B4-BE49-F238E27FC236}">
                <a16:creationId xmlns:a16="http://schemas.microsoft.com/office/drawing/2014/main" id="{FAA09B43-F1D4-4247-9D1F-387AC36CF096}"/>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84520362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5999188"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89637" y="529167"/>
            <a:ext cx="5472276"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89634"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422271123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0"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6162" y="529167"/>
            <a:ext cx="633575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6159" y="1008938"/>
            <a:ext cx="633575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24597726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89638" y="0"/>
            <a:ext cx="5999187"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824" y="529167"/>
            <a:ext cx="5472276"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821"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75923046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2914"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824" y="529167"/>
            <a:ext cx="6196176"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821" y="1008938"/>
            <a:ext cx="61961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0243745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01028432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88825"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6915" y="5526913"/>
            <a:ext cx="111349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6912" y="6006684"/>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175901136"/>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88825"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42432671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176419476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8481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3703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35793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69785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8663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01861"/>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3107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94059148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87103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3" name="image" descr="{&quot;templafy&quot;:{&quot;id&quot;:&quot;b8699d95-264f-4ad1-b032-8fa0f43876cb&quot;}}">
            <a:extLst>
              <a:ext uri="{FF2B5EF4-FFF2-40B4-BE49-F238E27FC236}">
                <a16:creationId xmlns:a16="http://schemas.microsoft.com/office/drawing/2014/main" id="{DEA71B09-B515-5DAB-DDF6-38EE32D24B7D}"/>
              </a:ext>
            </a:extLst>
          </p:cNvPr>
          <p:cNvPicPr>
            <a:picLocks noChangeAspect="1"/>
          </p:cNvPicPr>
          <p:nvPr userDrawn="1"/>
        </p:nvPicPr>
        <p:blipFill>
          <a:blip r:embed="rId2"/>
          <a:stretch>
            <a:fillRect/>
          </a:stretch>
        </p:blipFill>
        <p:spPr>
          <a:xfrm>
            <a:off x="529030" y="527051"/>
            <a:ext cx="871736" cy="738092"/>
          </a:xfrm>
          <a:prstGeom prst="rect">
            <a:avLst/>
          </a:prstGeom>
        </p:spPr>
      </p:pic>
    </p:spTree>
    <p:extLst>
      <p:ext uri="{BB962C8B-B14F-4D97-AF65-F5344CB8AC3E}">
        <p14:creationId xmlns:p14="http://schemas.microsoft.com/office/powerpoint/2010/main" val="880582169"/>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Tree>
    <p:extLst>
      <p:ext uri="{BB962C8B-B14F-4D97-AF65-F5344CB8AC3E}">
        <p14:creationId xmlns:p14="http://schemas.microsoft.com/office/powerpoint/2010/main" val="130118367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Empty new slide">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26915" y="6494402"/>
            <a:ext cx="2676884" cy="135001"/>
          </a:xfrm>
          <a:prstGeom prst="rect">
            <a:avLst/>
          </a:prstGeom>
        </p:spPr>
        <p:txBody>
          <a:bodyPr vert="horz" lIns="0" tIns="0" rIns="0" bIns="0" rtlCol="0" anchor="t" anchorCtr="0"/>
          <a:lstStyle>
            <a:lvl1pPr algn="l">
              <a:defRPr sz="933">
                <a:solidFill>
                  <a:schemeClr val="tx1"/>
                </a:solidFill>
              </a:defRPr>
            </a:lvl1pPr>
          </a:lstStyle>
          <a:p>
            <a:pPr defTabSz="1218866"/>
            <a:endParaRPr lang="en-GB">
              <a:solidFill>
                <a:prstClr val="black"/>
              </a:solidFill>
            </a:endParaRPr>
          </a:p>
        </p:txBody>
      </p:sp>
      <p:sp>
        <p:nvSpPr>
          <p:cNvPr id="9" name="Footer Placeholder 4"/>
          <p:cNvSpPr>
            <a:spLocks noGrp="1"/>
          </p:cNvSpPr>
          <p:nvPr>
            <p:ph type="ftr" sz="quarter" idx="3"/>
          </p:nvPr>
        </p:nvSpPr>
        <p:spPr>
          <a:xfrm>
            <a:off x="3349813" y="6498168"/>
            <a:ext cx="5487085" cy="130161"/>
          </a:xfrm>
          <a:prstGeom prst="rect">
            <a:avLst/>
          </a:prstGeom>
        </p:spPr>
        <p:txBody>
          <a:bodyPr vert="horz" lIns="0" tIns="0" rIns="0" bIns="0" rtlCol="0" anchor="t"/>
          <a:lstStyle>
            <a:lvl1pPr algn="l">
              <a:defRPr sz="933">
                <a:solidFill>
                  <a:schemeClr val="tx1"/>
                </a:solidFill>
              </a:defRPr>
            </a:lvl1pPr>
          </a:lstStyle>
          <a:p>
            <a:pPr defTabSz="1218866"/>
            <a:endParaRPr lang="en-GB">
              <a:solidFill>
                <a:prstClr val="black"/>
              </a:solidFill>
            </a:endParaRPr>
          </a:p>
        </p:txBody>
      </p:sp>
      <p:sp>
        <p:nvSpPr>
          <p:cNvPr id="12" name="Slide Number Placeholder 5"/>
          <p:cNvSpPr>
            <a:spLocks noGrp="1"/>
          </p:cNvSpPr>
          <p:nvPr>
            <p:ph type="sldNum" sz="quarter" idx="4"/>
          </p:nvPr>
        </p:nvSpPr>
        <p:spPr>
          <a:xfrm>
            <a:off x="8982912" y="6498169"/>
            <a:ext cx="2679002" cy="135785"/>
          </a:xfrm>
          <a:prstGeom prst="rect">
            <a:avLst/>
          </a:prstGeom>
        </p:spPr>
        <p:txBody>
          <a:bodyPr vert="horz" lIns="0" tIns="0" rIns="0" bIns="0" rtlCol="0" anchor="t" anchorCtr="0"/>
          <a:lstStyle>
            <a:lvl1pPr algn="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5" name="Title 1"/>
          <p:cNvSpPr>
            <a:spLocks noGrp="1"/>
          </p:cNvSpPr>
          <p:nvPr>
            <p:ph type="title" hasCustomPrompt="1"/>
          </p:nvPr>
        </p:nvSpPr>
        <p:spPr>
          <a:xfrm>
            <a:off x="536512" y="423489"/>
            <a:ext cx="10512862" cy="484988"/>
          </a:xfrm>
          <a:prstGeom prst="rect">
            <a:avLst/>
          </a:prstGeom>
        </p:spPr>
        <p:txBody>
          <a:bodyPr lIns="0"/>
          <a:lstStyle>
            <a:lvl1pPr>
              <a:defRPr sz="2933"/>
            </a:lvl1pPr>
          </a:lstStyle>
          <a:p>
            <a:r>
              <a:rPr lang="en-US"/>
              <a:t>Title</a:t>
            </a:r>
            <a:endParaRPr lang="en-GB"/>
          </a:p>
        </p:txBody>
      </p:sp>
    </p:spTree>
    <p:extLst>
      <p:ext uri="{BB962C8B-B14F-4D97-AF65-F5344CB8AC3E}">
        <p14:creationId xmlns:p14="http://schemas.microsoft.com/office/powerpoint/2010/main" val="23773565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1f8e655c-2aad-4f92-b4c6-286cef947fb7&quot;}}" title="UserProfile.Language.PpEntity">
            <a:extLst>
              <a:ext uri="{FF2B5EF4-FFF2-40B4-BE49-F238E27FC236}">
                <a16:creationId xmlns:a16="http://schemas.microsoft.com/office/drawing/2014/main" id="{60402E90-7061-4794-9E84-1671A1637D6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0dc30264-f8d3-4037-8063-7da529887e87&quot;}}" hidden="1">
            <a:extLst>
              <a:ext uri="{FF2B5EF4-FFF2-40B4-BE49-F238E27FC236}">
                <a16:creationId xmlns:a16="http://schemas.microsoft.com/office/drawing/2014/main" id="{986DF998-2FCF-43BF-A18E-C8C9871CD2C9}"/>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4652572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8756091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2453201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529a8b51-0971-4050-ae85-4cf4cb8624aa&quot;}}" title="UserProfile.Language.PpEntity">
            <a:extLst>
              <a:ext uri="{FF2B5EF4-FFF2-40B4-BE49-F238E27FC236}">
                <a16:creationId xmlns:a16="http://schemas.microsoft.com/office/drawing/2014/main" id="{D8F201DE-B081-4704-8CA4-5006D62533DB}"/>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e66ed62f-ba51-48f0-b86b-46b77d35512a&quot;}}" hidden="1">
            <a:extLst>
              <a:ext uri="{FF2B5EF4-FFF2-40B4-BE49-F238E27FC236}">
                <a16:creationId xmlns:a16="http://schemas.microsoft.com/office/drawing/2014/main" id="{FAA09B43-F1D4-4247-9D1F-387AC36CF096}"/>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7388489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5999188"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89637" y="529167"/>
            <a:ext cx="5472276"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89634"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40059347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0"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6162" y="529167"/>
            <a:ext cx="633575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6159" y="1008938"/>
            <a:ext cx="633575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650050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8356" y="527051"/>
            <a:ext cx="1336679"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321" y="527051"/>
            <a:ext cx="1336679" cy="738716"/>
          </a:xfrm>
        </p:spPr>
        <p:txBody>
          <a:bodyPr anchor="ctr"/>
          <a:lstStyle>
            <a:lvl1pPr algn="ctr">
              <a:defRPr sz="1000">
                <a:solidFill>
                  <a:schemeClr val="tx2"/>
                </a:solidFill>
              </a:defRPr>
            </a:lvl1pPr>
          </a:lstStyle>
          <a:p>
            <a:r>
              <a:rPr lang="en-US"/>
              <a:t>Client Logo</a:t>
            </a:r>
          </a:p>
        </p:txBody>
      </p:sp>
      <p:pic>
        <p:nvPicPr>
          <p:cNvPr id="3" name="image" descr="{&quot;templafy&quot;:{&quot;id&quot;:&quot;4c7fd8e9-091a-462c-afd4-b57ddd6da6e1&quot;}}">
            <a:extLst>
              <a:ext uri="{FF2B5EF4-FFF2-40B4-BE49-F238E27FC236}">
                <a16:creationId xmlns:a16="http://schemas.microsoft.com/office/drawing/2014/main" id="{E996798C-F77D-DF29-8CB2-61EEEBB71BB6}"/>
              </a:ext>
            </a:extLst>
          </p:cNvPr>
          <p:cNvPicPr>
            <a:picLocks noChangeAspect="1"/>
          </p:cNvPicPr>
          <p:nvPr userDrawn="1"/>
        </p:nvPicPr>
        <p:blipFill>
          <a:blip r:embed="rId2"/>
          <a:stretch>
            <a:fillRect/>
          </a:stretch>
        </p:blipFill>
        <p:spPr>
          <a:xfrm>
            <a:off x="529030" y="527051"/>
            <a:ext cx="871736" cy="738092"/>
          </a:xfrm>
          <a:prstGeom prst="rect">
            <a:avLst/>
          </a:prstGeom>
        </p:spPr>
      </p:pic>
      <p:sp>
        <p:nvSpPr>
          <p:cNvPr id="8" name="Rectangle 7" descr="{&quot;templafy&quot;:{&quot;id&quot;:&quot;18f17ad3-8dfc-413a-be94-238ef826cfd2&quot;}}">
            <a:extLst>
              <a:ext uri="{FF2B5EF4-FFF2-40B4-BE49-F238E27FC236}">
                <a16:creationId xmlns:a16="http://schemas.microsoft.com/office/drawing/2014/main" id="{88D9172A-D409-485C-9FF0-F5FAFAFE6FED}"/>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eb5cf31c-34f3-40fe-8e06-1e17ba62628a&quot;}}" title="Form.Date">
            <a:extLst>
              <a:ext uri="{FF2B5EF4-FFF2-40B4-BE49-F238E27FC236}">
                <a16:creationId xmlns:a16="http://schemas.microsoft.com/office/drawing/2014/main" id="{49B191DC-89D8-451F-996E-51E8B9F47C5E}"/>
              </a:ext>
            </a:extLst>
          </p:cNvPr>
          <p:cNvSpPr/>
          <p:nvPr userDrawn="1"/>
        </p:nvSpPr>
        <p:spPr>
          <a:xfrm>
            <a:off x="527050" y="6162800"/>
            <a:ext cx="27432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July 7, 2023</a:t>
            </a:r>
          </a:p>
        </p:txBody>
      </p:sp>
    </p:spTree>
    <p:extLst>
      <p:ext uri="{BB962C8B-B14F-4D97-AF65-F5344CB8AC3E}">
        <p14:creationId xmlns:p14="http://schemas.microsoft.com/office/powerpoint/2010/main" val="1514628814"/>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89638" y="0"/>
            <a:ext cx="5999187"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824" y="529167"/>
            <a:ext cx="5472276"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821"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4947531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2914"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824" y="529167"/>
            <a:ext cx="6196176"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821" y="1008938"/>
            <a:ext cx="61961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8473044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88825"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6915" y="5526913"/>
            <a:ext cx="111349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6912" y="6006684"/>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732097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88825"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2434046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183687671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830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392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2141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4381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435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6918" y="2799022"/>
            <a:ext cx="6760990"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
        <p:nvSpPr>
          <p:cNvPr id="8" name="Rectangle 7" descr="{&quot;templafy&quot;:{&quot;id&quot;:&quot;51917ce1-5949-46cc-95d1-c215c92c08fa&quot;}}">
            <a:extLst>
              <a:ext uri="{FF2B5EF4-FFF2-40B4-BE49-F238E27FC236}">
                <a16:creationId xmlns:a16="http://schemas.microsoft.com/office/drawing/2014/main" id="{F55355B6-7B41-4DFF-A7E3-75411D1D3EAC}"/>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e8cbba15-5fa1-4b86-8b0f-699bb0db79ce&quot;}}" title="Form.Date">
            <a:extLst>
              <a:ext uri="{FF2B5EF4-FFF2-40B4-BE49-F238E27FC236}">
                <a16:creationId xmlns:a16="http://schemas.microsoft.com/office/drawing/2014/main" id="{8B42E69A-2C04-489E-AA73-DAD4B432EAB0}"/>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July 7, 2023</a:t>
            </a:r>
          </a:p>
        </p:txBody>
      </p:sp>
    </p:spTree>
    <p:extLst>
      <p:ext uri="{BB962C8B-B14F-4D97-AF65-F5344CB8AC3E}">
        <p14:creationId xmlns:p14="http://schemas.microsoft.com/office/powerpoint/2010/main" val="4279226201"/>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099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61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139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3" name="image" descr="{&quot;templafy&quot;:{&quot;id&quot;:&quot;b8699d95-264f-4ad1-b032-8fa0f43876cb&quot;}}">
            <a:extLst>
              <a:ext uri="{FF2B5EF4-FFF2-40B4-BE49-F238E27FC236}">
                <a16:creationId xmlns:a16="http://schemas.microsoft.com/office/drawing/2014/main" id="{DEA71B09-B515-5DAB-DDF6-38EE32D24B7D}"/>
              </a:ext>
            </a:extLst>
          </p:cNvPr>
          <p:cNvPicPr>
            <a:picLocks noChangeAspect="1"/>
          </p:cNvPicPr>
          <p:nvPr userDrawn="1"/>
        </p:nvPicPr>
        <p:blipFill>
          <a:blip r:embed="rId2"/>
          <a:stretch>
            <a:fillRect/>
          </a:stretch>
        </p:blipFill>
        <p:spPr>
          <a:xfrm>
            <a:off x="529030" y="527051"/>
            <a:ext cx="871736" cy="738092"/>
          </a:xfrm>
          <a:prstGeom prst="rect">
            <a:avLst/>
          </a:prstGeom>
        </p:spPr>
      </p:pic>
    </p:spTree>
    <p:extLst>
      <p:ext uri="{BB962C8B-B14F-4D97-AF65-F5344CB8AC3E}">
        <p14:creationId xmlns:p14="http://schemas.microsoft.com/office/powerpoint/2010/main" val="428326750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Tree>
    <p:extLst>
      <p:ext uri="{BB962C8B-B14F-4D97-AF65-F5344CB8AC3E}">
        <p14:creationId xmlns:p14="http://schemas.microsoft.com/office/powerpoint/2010/main" val="353034783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Empty new slide">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26915" y="6494402"/>
            <a:ext cx="2676884" cy="135001"/>
          </a:xfrm>
          <a:prstGeom prst="rect">
            <a:avLst/>
          </a:prstGeom>
        </p:spPr>
        <p:txBody>
          <a:bodyPr vert="horz" lIns="0" tIns="0" rIns="0" bIns="0" rtlCol="0" anchor="t" anchorCtr="0"/>
          <a:lstStyle>
            <a:lvl1pPr algn="l">
              <a:defRPr sz="933">
                <a:solidFill>
                  <a:schemeClr val="tx1"/>
                </a:solidFill>
              </a:defRPr>
            </a:lvl1pPr>
          </a:lstStyle>
          <a:p>
            <a:pPr defTabSz="1218866"/>
            <a:r>
              <a:rPr lang="en-US">
                <a:solidFill>
                  <a:prstClr val="black"/>
                </a:solidFill>
              </a:rPr>
              <a:t>2017.11.20</a:t>
            </a:r>
            <a:endParaRPr lang="en-GB">
              <a:solidFill>
                <a:prstClr val="black"/>
              </a:solidFill>
            </a:endParaRPr>
          </a:p>
        </p:txBody>
      </p:sp>
      <p:sp>
        <p:nvSpPr>
          <p:cNvPr id="9" name="Footer Placeholder 4"/>
          <p:cNvSpPr>
            <a:spLocks noGrp="1"/>
          </p:cNvSpPr>
          <p:nvPr>
            <p:ph type="ftr" sz="quarter" idx="3"/>
          </p:nvPr>
        </p:nvSpPr>
        <p:spPr>
          <a:xfrm>
            <a:off x="3349813" y="6498168"/>
            <a:ext cx="5487085" cy="130161"/>
          </a:xfrm>
          <a:prstGeom prst="rect">
            <a:avLst/>
          </a:prstGeom>
        </p:spPr>
        <p:txBody>
          <a:bodyPr vert="horz" lIns="0" tIns="0" rIns="0" bIns="0" rtlCol="0" anchor="t"/>
          <a:lstStyle>
            <a:lvl1pPr algn="l">
              <a:defRPr sz="933">
                <a:solidFill>
                  <a:schemeClr val="tx1"/>
                </a:solidFill>
              </a:defRPr>
            </a:lvl1pPr>
          </a:lstStyle>
          <a:p>
            <a:pPr defTabSz="1218866"/>
            <a:r>
              <a:rPr lang="en-US">
                <a:solidFill>
                  <a:prstClr val="black"/>
                </a:solidFill>
              </a:rPr>
              <a:t>Mott MacDonald | TIGER Grant Program Management Services, Horry County</a:t>
            </a:r>
            <a:endParaRPr lang="en-GB">
              <a:solidFill>
                <a:prstClr val="black"/>
              </a:solidFill>
            </a:endParaRPr>
          </a:p>
        </p:txBody>
      </p:sp>
      <p:sp>
        <p:nvSpPr>
          <p:cNvPr id="12" name="Slide Number Placeholder 5"/>
          <p:cNvSpPr>
            <a:spLocks noGrp="1"/>
          </p:cNvSpPr>
          <p:nvPr>
            <p:ph type="sldNum" sz="quarter" idx="4"/>
          </p:nvPr>
        </p:nvSpPr>
        <p:spPr>
          <a:xfrm>
            <a:off x="8982912" y="6498169"/>
            <a:ext cx="2679002" cy="135785"/>
          </a:xfrm>
          <a:prstGeom prst="rect">
            <a:avLst/>
          </a:prstGeom>
        </p:spPr>
        <p:txBody>
          <a:bodyPr vert="horz" lIns="0" tIns="0" rIns="0" bIns="0" rtlCol="0" anchor="t" anchorCtr="0"/>
          <a:lstStyle>
            <a:lvl1pPr algn="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5" name="Title 1"/>
          <p:cNvSpPr>
            <a:spLocks noGrp="1"/>
          </p:cNvSpPr>
          <p:nvPr>
            <p:ph type="title" hasCustomPrompt="1"/>
          </p:nvPr>
        </p:nvSpPr>
        <p:spPr>
          <a:xfrm>
            <a:off x="536512" y="423489"/>
            <a:ext cx="10512862" cy="484988"/>
          </a:xfrm>
          <a:prstGeom prst="rect">
            <a:avLst/>
          </a:prstGeom>
        </p:spPr>
        <p:txBody>
          <a:bodyPr lIns="0"/>
          <a:lstStyle>
            <a:lvl1pPr>
              <a:defRPr sz="2933"/>
            </a:lvl1pPr>
          </a:lstStyle>
          <a:p>
            <a:r>
              <a:rPr lang="en-US"/>
              <a:t>Title</a:t>
            </a:r>
            <a:endParaRPr lang="en-GB"/>
          </a:p>
        </p:txBody>
      </p:sp>
    </p:spTree>
    <p:extLst>
      <p:ext uri="{BB962C8B-B14F-4D97-AF65-F5344CB8AC3E}">
        <p14:creationId xmlns:p14="http://schemas.microsoft.com/office/powerpoint/2010/main" val="24577305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1175243257" name="image" descr="{&quot;templafy&quot;:{&quot;id&quot;:&quot;f851365d-b2dc-4bf8-a04c-ee7657c9990d&quot;}}"/>
          <p:cNvPicPr>
            <a:picLocks noChangeAspect="1"/>
          </p:cNvPicPr>
          <p:nvPr/>
        </p:nvPicPr>
        <p:blipFill>
          <a:blip r:embed="rId2"/>
          <a:stretch>
            <a:fillRect/>
          </a:stretch>
        </p:blipFill>
        <p:spPr>
          <a:xfrm>
            <a:off x="529030" y="527051"/>
            <a:ext cx="871627" cy="738000"/>
          </a:xfrm>
          <a:prstGeom prst="rect">
            <a:avLst/>
          </a:prstGeom>
        </p:spPr>
      </p:pic>
      <p:sp>
        <p:nvSpPr>
          <p:cNvPr id="8" name="Rectangle 7" descr="{&quot;templafy&quot;:{&quot;id&quot;:&quot;6a4bb86d-732c-4241-bddd-0bdef7a54a17&quot;}}">
            <a:extLst>
              <a:ext uri="{FF2B5EF4-FFF2-40B4-BE49-F238E27FC236}">
                <a16:creationId xmlns:a16="http://schemas.microsoft.com/office/drawing/2014/main" id="{4ADEDD54-1119-44A0-8526-727E55813B66}"/>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95dde933-6a23-41db-ab93-4a811777f3ed&quot;}}" title="Form.Date">
            <a:extLst>
              <a:ext uri="{FF2B5EF4-FFF2-40B4-BE49-F238E27FC236}">
                <a16:creationId xmlns:a16="http://schemas.microsoft.com/office/drawing/2014/main" id="{C0600C77-8C6D-46CC-A05D-13A956020A0F}"/>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July 7, 2023</a:t>
            </a:r>
          </a:p>
        </p:txBody>
      </p:sp>
    </p:spTree>
    <p:extLst>
      <p:ext uri="{BB962C8B-B14F-4D97-AF65-F5344CB8AC3E}">
        <p14:creationId xmlns:p14="http://schemas.microsoft.com/office/powerpoint/2010/main" val="537387053"/>
      </p:ext>
    </p:extLst>
  </p:cSld>
  <p:clrMapOvr>
    <a:masterClrMapping/>
  </p:clrMapOvr>
  <p:transition>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8356" y="527051"/>
            <a:ext cx="1336679"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321" y="527051"/>
            <a:ext cx="1336679" cy="738716"/>
          </a:xfrm>
        </p:spPr>
        <p:txBody>
          <a:bodyPr anchor="ctr"/>
          <a:lstStyle>
            <a:lvl1pPr algn="ctr">
              <a:defRPr sz="1000">
                <a:solidFill>
                  <a:schemeClr val="tx2"/>
                </a:solidFill>
              </a:defRPr>
            </a:lvl1pPr>
          </a:lstStyle>
          <a:p>
            <a:r>
              <a:rPr lang="en-US"/>
              <a:t>Client Logo</a:t>
            </a:r>
          </a:p>
        </p:txBody>
      </p:sp>
      <p:pic>
        <p:nvPicPr>
          <p:cNvPr id="726074699" name="image" descr="{&quot;templafy&quot;:{&quot;id&quot;:&quot;4c7fd8e9-091a-462c-afd4-b57ddd6da6e1&quot;}}"/>
          <p:cNvPicPr>
            <a:picLocks noChangeAspect="1"/>
          </p:cNvPicPr>
          <p:nvPr/>
        </p:nvPicPr>
        <p:blipFill>
          <a:blip r:embed="rId2"/>
          <a:stretch>
            <a:fillRect/>
          </a:stretch>
        </p:blipFill>
        <p:spPr>
          <a:xfrm>
            <a:off x="529030" y="527051"/>
            <a:ext cx="871627" cy="738000"/>
          </a:xfrm>
          <a:prstGeom prst="rect">
            <a:avLst/>
          </a:prstGeom>
        </p:spPr>
      </p:pic>
      <p:sp>
        <p:nvSpPr>
          <p:cNvPr id="8" name="Rectangle 7" descr="{&quot;templafy&quot;:{&quot;id&quot;:&quot;18f17ad3-8dfc-413a-be94-238ef826cfd2&quot;}}">
            <a:extLst>
              <a:ext uri="{FF2B5EF4-FFF2-40B4-BE49-F238E27FC236}">
                <a16:creationId xmlns:a16="http://schemas.microsoft.com/office/drawing/2014/main" id="{88D9172A-D409-485C-9FF0-F5FAFAFE6FED}"/>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eb5cf31c-34f3-40fe-8e06-1e17ba62628a&quot;}}" title="Form.Date">
            <a:extLst>
              <a:ext uri="{FF2B5EF4-FFF2-40B4-BE49-F238E27FC236}">
                <a16:creationId xmlns:a16="http://schemas.microsoft.com/office/drawing/2014/main" id="{49B191DC-89D8-451F-996E-51E8B9F47C5E}"/>
              </a:ext>
            </a:extLst>
          </p:cNvPr>
          <p:cNvSpPr/>
          <p:nvPr userDrawn="1"/>
        </p:nvSpPr>
        <p:spPr>
          <a:xfrm>
            <a:off x="527050" y="6162800"/>
            <a:ext cx="27432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July 7, 2023</a:t>
            </a:r>
          </a:p>
        </p:txBody>
      </p:sp>
    </p:spTree>
    <p:extLst>
      <p:ext uri="{BB962C8B-B14F-4D97-AF65-F5344CB8AC3E}">
        <p14:creationId xmlns:p14="http://schemas.microsoft.com/office/powerpoint/2010/main" val="671364272"/>
      </p:ext>
    </p:extLst>
  </p:cSld>
  <p:clrMapOvr>
    <a:masterClrMapping/>
  </p:clrMapOvr>
  <p:transition>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6918" y="2799022"/>
            <a:ext cx="6760990"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
        <p:nvSpPr>
          <p:cNvPr id="8" name="Rectangle 7" descr="{&quot;templafy&quot;:{&quot;id&quot;:&quot;51917ce1-5949-46cc-95d1-c215c92c08fa&quot;}}">
            <a:extLst>
              <a:ext uri="{FF2B5EF4-FFF2-40B4-BE49-F238E27FC236}">
                <a16:creationId xmlns:a16="http://schemas.microsoft.com/office/drawing/2014/main" id="{F55355B6-7B41-4DFF-A7E3-75411D1D3EAC}"/>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e8cbba15-5fa1-4b86-8b0f-699bb0db79ce&quot;}}" title="Form.Date">
            <a:extLst>
              <a:ext uri="{FF2B5EF4-FFF2-40B4-BE49-F238E27FC236}">
                <a16:creationId xmlns:a16="http://schemas.microsoft.com/office/drawing/2014/main" id="{8B42E69A-2C04-489E-AA73-DAD4B432EAB0}"/>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July 7, 2023</a:t>
            </a:r>
          </a:p>
        </p:txBody>
      </p:sp>
    </p:spTree>
    <p:extLst>
      <p:ext uri="{BB962C8B-B14F-4D97-AF65-F5344CB8AC3E}">
        <p14:creationId xmlns:p14="http://schemas.microsoft.com/office/powerpoint/2010/main" val="1126939772"/>
      </p:ext>
    </p:extLst>
  </p:cSld>
  <p:clrMapOvr>
    <a:masterClrMapping/>
  </p:clrMapOvr>
  <p:transition>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6914" y="2921169"/>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879815470" name="image" descr="{&quot;templafy&quot;:{&quot;id&quot;:&quot;d91cce10-bd29-47be-b22b-f4c2ee09da7b&quot;}}"/>
          <p:cNvPicPr>
            <a:picLocks noChangeAspect="1"/>
          </p:cNvPicPr>
          <p:nvPr/>
        </p:nvPicPr>
        <p:blipFill>
          <a:blip r:embed="rId2"/>
          <a:stretch>
            <a:fillRect/>
          </a:stretch>
        </p:blipFill>
        <p:spPr>
          <a:xfrm>
            <a:off x="529030" y="527051"/>
            <a:ext cx="871627" cy="738000"/>
          </a:xfrm>
          <a:prstGeom prst="rect">
            <a:avLst/>
          </a:prstGeom>
        </p:spPr>
      </p:pic>
      <p:sp>
        <p:nvSpPr>
          <p:cNvPr id="4" name="Rectangle 3" descr="{&quot;templafy&quot;:{&quot;id&quot;:&quot;2b1e1eb5-0708-444a-873a-c36890264c57&quot;}}">
            <a:extLst>
              <a:ext uri="{FF2B5EF4-FFF2-40B4-BE49-F238E27FC236}">
                <a16:creationId xmlns:a16="http://schemas.microsoft.com/office/drawing/2014/main" id="{6C5B5893-660A-4324-8745-BA513FEB49E3}"/>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0828006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6914" y="2921169"/>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3" name="image" descr="{&quot;templafy&quot;:{&quot;id&quot;:&quot;d91cce10-bd29-47be-b22b-f4c2ee09da7b&quot;}}">
            <a:extLst>
              <a:ext uri="{FF2B5EF4-FFF2-40B4-BE49-F238E27FC236}">
                <a16:creationId xmlns:a16="http://schemas.microsoft.com/office/drawing/2014/main" id="{11A6DD40-8AC0-6ECE-4291-37CE0E229010}"/>
              </a:ext>
            </a:extLst>
          </p:cNvPr>
          <p:cNvPicPr>
            <a:picLocks noChangeAspect="1"/>
          </p:cNvPicPr>
          <p:nvPr userDrawn="1"/>
        </p:nvPicPr>
        <p:blipFill>
          <a:blip r:embed="rId2"/>
          <a:stretch>
            <a:fillRect/>
          </a:stretch>
        </p:blipFill>
        <p:spPr>
          <a:xfrm>
            <a:off x="529030" y="527051"/>
            <a:ext cx="871736" cy="738092"/>
          </a:xfrm>
          <a:prstGeom prst="rect">
            <a:avLst/>
          </a:prstGeom>
        </p:spPr>
      </p:pic>
      <p:sp>
        <p:nvSpPr>
          <p:cNvPr id="4" name="Rectangle 3" descr="{&quot;templafy&quot;:{&quot;id&quot;:&quot;2b1e1eb5-0708-444a-873a-c36890264c57&quot;}}">
            <a:extLst>
              <a:ext uri="{FF2B5EF4-FFF2-40B4-BE49-F238E27FC236}">
                <a16:creationId xmlns:a16="http://schemas.microsoft.com/office/drawing/2014/main" id="{6C5B5893-660A-4324-8745-BA513FEB49E3}"/>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409204118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6915" y="1692169"/>
            <a:ext cx="111349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712" y="1404341"/>
            <a:ext cx="111254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ba93c371-cfac-4693-9afb-e627803db3d3&quot;}}" title="UserProfile.Language.PpEntity">
            <a:extLst>
              <a:ext uri="{FF2B5EF4-FFF2-40B4-BE49-F238E27FC236}">
                <a16:creationId xmlns:a16="http://schemas.microsoft.com/office/drawing/2014/main" id="{AFF39282-D6ED-43E9-B547-568736DA7ED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55a96512-7864-4892-9950-870190d7ea3a&quot;}}" hidden="1">
            <a:extLst>
              <a:ext uri="{FF2B5EF4-FFF2-40B4-BE49-F238E27FC236}">
                <a16:creationId xmlns:a16="http://schemas.microsoft.com/office/drawing/2014/main" id="{395070C2-3A2E-4187-A0BE-15E523B4FEB5}"/>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6392039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8513015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44526096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bde32b89-54b2-490d-adec-960d5b816938&quot;}}" title="UserProfile.Language.PpEntity">
            <a:extLst>
              <a:ext uri="{FF2B5EF4-FFF2-40B4-BE49-F238E27FC236}">
                <a16:creationId xmlns:a16="http://schemas.microsoft.com/office/drawing/2014/main" id="{CA2F9CC8-C9D4-4CF3-95F5-D4271C2BD529}"/>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0393343-0d91-454a-ae4d-c201b5e7ae46&quot;}}" hidden="1">
            <a:extLst>
              <a:ext uri="{FF2B5EF4-FFF2-40B4-BE49-F238E27FC236}">
                <a16:creationId xmlns:a16="http://schemas.microsoft.com/office/drawing/2014/main" id="{C0C3D4E7-CB66-4AEA-A74F-65BD571609D3}"/>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5617585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95115826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0681669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1724"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0a616b84-1b89-4748-a6db-525a7b20dd4e&quot;}}" title="UserProfile.Language.PpEntity">
            <a:extLst>
              <a:ext uri="{FF2B5EF4-FFF2-40B4-BE49-F238E27FC236}">
                <a16:creationId xmlns:a16="http://schemas.microsoft.com/office/drawing/2014/main" id="{360E037E-C553-4BA7-A703-522C9A354E2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8662fc69-b9ad-4ae5-83d4-2f313715fa70&quot;}}" hidden="1">
            <a:extLst>
              <a:ext uri="{FF2B5EF4-FFF2-40B4-BE49-F238E27FC236}">
                <a16:creationId xmlns:a16="http://schemas.microsoft.com/office/drawing/2014/main" id="{6BA968C7-8FB2-4567-8ED6-BABA276053C4}"/>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60303178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7564804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8593258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1f8e655c-2aad-4f92-b4c6-286cef947fb7&quot;}}" title="UserProfile.Language.PpEntity">
            <a:extLst>
              <a:ext uri="{FF2B5EF4-FFF2-40B4-BE49-F238E27FC236}">
                <a16:creationId xmlns:a16="http://schemas.microsoft.com/office/drawing/2014/main" id="{60402E90-7061-4794-9E84-1671A1637D6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0dc30264-f8d3-4037-8063-7da529887e87&quot;}}" hidden="1">
            <a:extLst>
              <a:ext uri="{FF2B5EF4-FFF2-40B4-BE49-F238E27FC236}">
                <a16:creationId xmlns:a16="http://schemas.microsoft.com/office/drawing/2014/main" id="{986DF998-2FCF-43BF-A18E-C8C9871CD2C9}"/>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6367087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6915" y="1692169"/>
            <a:ext cx="111349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712" y="1404341"/>
            <a:ext cx="111254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ba93c371-cfac-4693-9afb-e627803db3d3&quot;}}" title="UserProfile.Language.PpEntity">
            <a:extLst>
              <a:ext uri="{FF2B5EF4-FFF2-40B4-BE49-F238E27FC236}">
                <a16:creationId xmlns:a16="http://schemas.microsoft.com/office/drawing/2014/main" id="{AFF39282-D6ED-43E9-B547-568736DA7ED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55a96512-7864-4892-9950-870190d7ea3a&quot;}}" hidden="1">
            <a:extLst>
              <a:ext uri="{FF2B5EF4-FFF2-40B4-BE49-F238E27FC236}">
                <a16:creationId xmlns:a16="http://schemas.microsoft.com/office/drawing/2014/main" id="{395070C2-3A2E-4187-A0BE-15E523B4FEB5}"/>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6832191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32290810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41638846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529a8b51-0971-4050-ae85-4cf4cb8624aa&quot;}}" title="UserProfile.Language.PpEntity">
            <a:extLst>
              <a:ext uri="{FF2B5EF4-FFF2-40B4-BE49-F238E27FC236}">
                <a16:creationId xmlns:a16="http://schemas.microsoft.com/office/drawing/2014/main" id="{D8F201DE-B081-4704-8CA4-5006D62533DB}"/>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e66ed62f-ba51-48f0-b86b-46b77d35512a&quot;}}" hidden="1">
            <a:extLst>
              <a:ext uri="{FF2B5EF4-FFF2-40B4-BE49-F238E27FC236}">
                <a16:creationId xmlns:a16="http://schemas.microsoft.com/office/drawing/2014/main" id="{FAA09B43-F1D4-4247-9D1F-387AC36CF096}"/>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47415824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5999188"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89637" y="529167"/>
            <a:ext cx="5472276"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89634"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3425650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0"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6162" y="529167"/>
            <a:ext cx="633575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6159" y="1008938"/>
            <a:ext cx="633575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05005253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89638" y="0"/>
            <a:ext cx="5999187"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824" y="529167"/>
            <a:ext cx="5472276"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821"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406558920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2914"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824" y="529167"/>
            <a:ext cx="6196176"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821" y="1008938"/>
            <a:ext cx="61961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3881909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88825"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6915" y="5526913"/>
            <a:ext cx="111349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6912" y="6006684"/>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47007721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88825"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240052869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13504938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63763555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1480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5299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05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2423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5991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23541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27322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2069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554829489" name="image" descr="{&quot;templafy&quot;:{&quot;id&quot;:&quot;b8699d95-264f-4ad1-b032-8fa0f43876cb&quot;}}"/>
          <p:cNvPicPr>
            <a:picLocks noChangeAspect="1"/>
          </p:cNvPicPr>
          <p:nvPr/>
        </p:nvPicPr>
        <p:blipFill>
          <a:blip r:embed="rId2"/>
          <a:stretch>
            <a:fillRect/>
          </a:stretch>
        </p:blipFill>
        <p:spPr>
          <a:xfrm>
            <a:off x="529030" y="527051"/>
            <a:ext cx="871627" cy="738000"/>
          </a:xfrm>
          <a:prstGeom prst="rect">
            <a:avLst/>
          </a:prstGeom>
        </p:spPr>
      </p:pic>
    </p:spTree>
    <p:extLst>
      <p:ext uri="{BB962C8B-B14F-4D97-AF65-F5344CB8AC3E}">
        <p14:creationId xmlns:p14="http://schemas.microsoft.com/office/powerpoint/2010/main" val="328491131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Tree>
    <p:extLst>
      <p:ext uri="{BB962C8B-B14F-4D97-AF65-F5344CB8AC3E}">
        <p14:creationId xmlns:p14="http://schemas.microsoft.com/office/powerpoint/2010/main" val="32346698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71125304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Empty new slide">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26915" y="6494402"/>
            <a:ext cx="2676884" cy="135001"/>
          </a:xfrm>
          <a:prstGeom prst="rect">
            <a:avLst/>
          </a:prstGeom>
        </p:spPr>
        <p:txBody>
          <a:bodyPr vert="horz" lIns="0" tIns="0" rIns="0" bIns="0" rtlCol="0" anchor="t" anchorCtr="0"/>
          <a:lstStyle>
            <a:lvl1pPr algn="l">
              <a:defRPr sz="933">
                <a:solidFill>
                  <a:schemeClr val="tx1"/>
                </a:solidFill>
              </a:defRPr>
            </a:lvl1pPr>
          </a:lstStyle>
          <a:p>
            <a:pPr defTabSz="1218866"/>
            <a:r>
              <a:rPr lang="en-US">
                <a:solidFill>
                  <a:prstClr val="black"/>
                </a:solidFill>
              </a:rPr>
              <a:t>2017.11.20</a:t>
            </a:r>
            <a:endParaRPr lang="en-GB">
              <a:solidFill>
                <a:prstClr val="black"/>
              </a:solidFill>
            </a:endParaRPr>
          </a:p>
        </p:txBody>
      </p:sp>
      <p:sp>
        <p:nvSpPr>
          <p:cNvPr id="9" name="Footer Placeholder 4"/>
          <p:cNvSpPr>
            <a:spLocks noGrp="1"/>
          </p:cNvSpPr>
          <p:nvPr>
            <p:ph type="ftr" sz="quarter" idx="3"/>
          </p:nvPr>
        </p:nvSpPr>
        <p:spPr>
          <a:xfrm>
            <a:off x="3349813" y="6498168"/>
            <a:ext cx="5487085" cy="130161"/>
          </a:xfrm>
          <a:prstGeom prst="rect">
            <a:avLst/>
          </a:prstGeom>
        </p:spPr>
        <p:txBody>
          <a:bodyPr vert="horz" lIns="0" tIns="0" rIns="0" bIns="0" rtlCol="0" anchor="t"/>
          <a:lstStyle>
            <a:lvl1pPr algn="l">
              <a:defRPr sz="933">
                <a:solidFill>
                  <a:schemeClr val="tx1"/>
                </a:solidFill>
              </a:defRPr>
            </a:lvl1pPr>
          </a:lstStyle>
          <a:p>
            <a:pPr defTabSz="1218866"/>
            <a:r>
              <a:rPr lang="en-US">
                <a:solidFill>
                  <a:prstClr val="black"/>
                </a:solidFill>
              </a:rPr>
              <a:t>Mott MacDonald | TIGER Grant Program Management Services, Horry County</a:t>
            </a:r>
            <a:endParaRPr lang="en-GB">
              <a:solidFill>
                <a:prstClr val="black"/>
              </a:solidFill>
            </a:endParaRPr>
          </a:p>
        </p:txBody>
      </p:sp>
      <p:sp>
        <p:nvSpPr>
          <p:cNvPr id="12" name="Slide Number Placeholder 5"/>
          <p:cNvSpPr>
            <a:spLocks noGrp="1"/>
          </p:cNvSpPr>
          <p:nvPr>
            <p:ph type="sldNum" sz="quarter" idx="4"/>
          </p:nvPr>
        </p:nvSpPr>
        <p:spPr>
          <a:xfrm>
            <a:off x="8982912" y="6498169"/>
            <a:ext cx="2679002" cy="135785"/>
          </a:xfrm>
          <a:prstGeom prst="rect">
            <a:avLst/>
          </a:prstGeom>
        </p:spPr>
        <p:txBody>
          <a:bodyPr vert="horz" lIns="0" tIns="0" rIns="0" bIns="0" rtlCol="0" anchor="t" anchorCtr="0"/>
          <a:lstStyle>
            <a:lvl1pPr algn="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5" name="Title 1"/>
          <p:cNvSpPr>
            <a:spLocks noGrp="1"/>
          </p:cNvSpPr>
          <p:nvPr>
            <p:ph type="title" hasCustomPrompt="1"/>
          </p:nvPr>
        </p:nvSpPr>
        <p:spPr>
          <a:xfrm>
            <a:off x="536512" y="423489"/>
            <a:ext cx="10512862" cy="484988"/>
          </a:xfrm>
          <a:prstGeom prst="rect">
            <a:avLst/>
          </a:prstGeom>
        </p:spPr>
        <p:txBody>
          <a:bodyPr lIns="0"/>
          <a:lstStyle>
            <a:lvl1pPr>
              <a:defRPr sz="2933"/>
            </a:lvl1pPr>
          </a:lstStyle>
          <a:p>
            <a:r>
              <a:rPr lang="en-US"/>
              <a:t>Title</a:t>
            </a:r>
            <a:endParaRPr lang="en-GB"/>
          </a:p>
        </p:txBody>
      </p:sp>
    </p:spTree>
    <p:extLst>
      <p:ext uri="{BB962C8B-B14F-4D97-AF65-F5344CB8AC3E}">
        <p14:creationId xmlns:p14="http://schemas.microsoft.com/office/powerpoint/2010/main" val="283760874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5B92-30DF-DAB4-31F3-0336DCC589D3}"/>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9958A6B-E632-5C9A-A095-E5BA58BE9671}"/>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289A6-464B-3F42-5EDE-2FB48F46D3E3}"/>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5" name="Footer Placeholder 4">
            <a:extLst>
              <a:ext uri="{FF2B5EF4-FFF2-40B4-BE49-F238E27FC236}">
                <a16:creationId xmlns:a16="http://schemas.microsoft.com/office/drawing/2014/main" id="{D6BCCFB0-BEC8-C533-F000-2DC286423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44667-7E46-D9BE-36D4-B40846424C7B}"/>
              </a:ext>
            </a:extLst>
          </p:cNvPr>
          <p:cNvSpPr>
            <a:spLocks noGrp="1"/>
          </p:cNvSpPr>
          <p:nvPr>
            <p:ph type="sldNum" sz="quarter" idx="12"/>
          </p:nvPr>
        </p:nvSpPr>
        <p:spPr/>
        <p:txBody>
          <a:bodyPr/>
          <a:lstStyle/>
          <a:p>
            <a:fld id="{8DD36D2D-1703-4022-8DCE-47135407E3DF}" type="slidenum">
              <a:rPr lang="en-US" smtClean="0"/>
              <a:t>‹#›</a:t>
            </a:fld>
            <a:endParaRPr lang="en-US"/>
          </a:p>
        </p:txBody>
      </p:sp>
      <p:sp>
        <p:nvSpPr>
          <p:cNvPr id="7" name="Rectangle 6" descr="{&quot;templafy&quot;:{&quot;id&quot;:&quot;6a4bb86d-732c-4241-bddd-0bdef7a54a17&quot;}}">
            <a:extLst>
              <a:ext uri="{FF2B5EF4-FFF2-40B4-BE49-F238E27FC236}">
                <a16:creationId xmlns:a16="http://schemas.microsoft.com/office/drawing/2014/main" id="{CC36FE2D-7E2C-E989-8876-6DDE97467352}"/>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8" name="DATE" descr="{&quot;templafy&quot;:{&quot;id&quot;:&quot;95dde933-6a23-41db-ab93-4a811777f3ed&quot;}}" title="Form.Date">
            <a:extLst>
              <a:ext uri="{FF2B5EF4-FFF2-40B4-BE49-F238E27FC236}">
                <a16:creationId xmlns:a16="http://schemas.microsoft.com/office/drawing/2014/main" id="{C552FD9B-DC81-3180-0B66-4B91BE482D5E}"/>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July 7, 2023</a:t>
            </a:r>
          </a:p>
        </p:txBody>
      </p:sp>
    </p:spTree>
    <p:extLst>
      <p:ext uri="{BB962C8B-B14F-4D97-AF65-F5344CB8AC3E}">
        <p14:creationId xmlns:p14="http://schemas.microsoft.com/office/powerpoint/2010/main" val="1450755442"/>
      </p:ext>
    </p:extLst>
  </p:cSld>
  <p:clrMapOvr>
    <a:masterClrMapping/>
  </p:clrMapOvr>
  <p:transition>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3D18-D8BA-C93C-03FB-204C9B67A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5DE83A-0119-CD76-BD92-48A55CC73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7A823-FE20-F3A1-91B3-680638813CD4}"/>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5" name="Footer Placeholder 4">
            <a:extLst>
              <a:ext uri="{FF2B5EF4-FFF2-40B4-BE49-F238E27FC236}">
                <a16:creationId xmlns:a16="http://schemas.microsoft.com/office/drawing/2014/main" id="{0BA74373-0956-A3D3-B71C-CD10AD301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77443-9CA5-1C8F-5310-A60B07C4433F}"/>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79578172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6FC3-F7C7-DF3C-5A0E-0CBAEC017360}"/>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4BED1E19-16CD-B855-9C17-9616E3ADC990}"/>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97BE9B-E625-874F-5B6A-6C1E72EE5283}"/>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5" name="Footer Placeholder 4">
            <a:extLst>
              <a:ext uri="{FF2B5EF4-FFF2-40B4-BE49-F238E27FC236}">
                <a16:creationId xmlns:a16="http://schemas.microsoft.com/office/drawing/2014/main" id="{20D35D57-3B23-3273-0AD4-1D13A3F34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5E369-DF81-B67F-FF93-F8A2B59CD5AA}"/>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3893844732"/>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AD99-B260-945B-AA39-209251AA9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83446-A05A-1F87-23DA-7B5DA9725853}"/>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1C778E-23C7-52B9-868E-26F8676E01F8}"/>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21CF2B-6F10-2B45-552F-82B6959F3449}"/>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6" name="Footer Placeholder 5">
            <a:extLst>
              <a:ext uri="{FF2B5EF4-FFF2-40B4-BE49-F238E27FC236}">
                <a16:creationId xmlns:a16="http://schemas.microsoft.com/office/drawing/2014/main" id="{088D82B4-D6D8-8243-7616-734179CB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4C011-F5FA-CC43-47A5-E3A5CACA98A2}"/>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3316570390"/>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176E-C80A-913D-C2BC-6810B537AC3E}"/>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84C93-9C29-0209-4FAD-16C6BCD72966}"/>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4B598-A831-8B34-652F-28B3631A8BC8}"/>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6D722-6C4D-7180-70B3-0FC2ED6222E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7B27D-4BBC-A29D-33B1-CE9120E415B7}"/>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0B74E8-3F0D-C81A-43BA-E4491F3FFE29}"/>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8" name="Footer Placeholder 7">
            <a:extLst>
              <a:ext uri="{FF2B5EF4-FFF2-40B4-BE49-F238E27FC236}">
                <a16:creationId xmlns:a16="http://schemas.microsoft.com/office/drawing/2014/main" id="{514EE051-D247-5698-AB95-464BAB2F3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2226EA-173A-FAD6-6B3F-553E3DECFBCC}"/>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731844542"/>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63B0-3AEB-86EA-C9B7-F04ED1AA45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79A5C7-34F8-8000-B47C-779A9D5BBD93}"/>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4" name="Footer Placeholder 3">
            <a:extLst>
              <a:ext uri="{FF2B5EF4-FFF2-40B4-BE49-F238E27FC236}">
                <a16:creationId xmlns:a16="http://schemas.microsoft.com/office/drawing/2014/main" id="{E544E7C6-5982-D48C-6D9F-E875BBFB0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02F92C-1E3F-8166-A6EF-BC0EF9586FCA}"/>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226203270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5A2B4-EC51-DCED-80F4-F7D5EEAB19DC}"/>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3" name="Footer Placeholder 2">
            <a:extLst>
              <a:ext uri="{FF2B5EF4-FFF2-40B4-BE49-F238E27FC236}">
                <a16:creationId xmlns:a16="http://schemas.microsoft.com/office/drawing/2014/main" id="{9A1E4337-6D87-F0D7-470D-6F5F97299C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E8F080-9B84-60A8-70A3-9CFB1273DD7E}"/>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120061942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F429-CB3C-819C-5ECC-77D29A967F4D}"/>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56765D34-6E3F-FD15-2CAF-3F54A6DE3B4F}"/>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87356D-A4B2-93B1-98DC-A4089CEE32F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AB904-10A5-023B-BC83-DF447A50A9E7}"/>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6" name="Footer Placeholder 5">
            <a:extLst>
              <a:ext uri="{FF2B5EF4-FFF2-40B4-BE49-F238E27FC236}">
                <a16:creationId xmlns:a16="http://schemas.microsoft.com/office/drawing/2014/main" id="{4DDED8EA-9854-0D4A-CEBE-715CB43E3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CB3DC-1201-3C7A-1403-5C665228675A}"/>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1115583140"/>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C1BF-BC51-2AB9-E0FF-F01D63B800D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8D2F14FD-3675-6368-3B45-B4A35B9F2A26}"/>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0EACBEBD-A60D-D705-45BF-83D0CCE3FBC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F87B2F-1D56-439C-F43A-70F3D041F394}"/>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6" name="Footer Placeholder 5">
            <a:extLst>
              <a:ext uri="{FF2B5EF4-FFF2-40B4-BE49-F238E27FC236}">
                <a16:creationId xmlns:a16="http://schemas.microsoft.com/office/drawing/2014/main" id="{762D1E93-207A-2DC6-C437-5BB1FA572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81276-B9EE-FB3F-7BC0-C31A5C89A957}"/>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42161572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bde32b89-54b2-490d-adec-960d5b816938&quot;}}" title="UserProfile.Language.PpEntity">
            <a:extLst>
              <a:ext uri="{FF2B5EF4-FFF2-40B4-BE49-F238E27FC236}">
                <a16:creationId xmlns:a16="http://schemas.microsoft.com/office/drawing/2014/main" id="{CA2F9CC8-C9D4-4CF3-95F5-D4271C2BD529}"/>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0393343-0d91-454a-ae4d-c201b5e7ae46&quot;}}" hidden="1">
            <a:extLst>
              <a:ext uri="{FF2B5EF4-FFF2-40B4-BE49-F238E27FC236}">
                <a16:creationId xmlns:a16="http://schemas.microsoft.com/office/drawing/2014/main" id="{C0C3D4E7-CB66-4AEA-A74F-65BD571609D3}"/>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0754031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B4BB-8971-9806-4A34-34E313BE2D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849512-BCBD-47F2-4107-E641DC22D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07600-19E7-BA55-88A8-EC6AF1212121}"/>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5" name="Footer Placeholder 4">
            <a:extLst>
              <a:ext uri="{FF2B5EF4-FFF2-40B4-BE49-F238E27FC236}">
                <a16:creationId xmlns:a16="http://schemas.microsoft.com/office/drawing/2014/main" id="{5F09D289-D5F9-879F-CA74-E4B9AD499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3DF91-F883-2A1E-454F-3DF267261C69}"/>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3584456405"/>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8A72B-5BC4-9394-A3DC-C25E1B75B027}"/>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F8F6B-8303-FF9D-FFED-124BB701146B}"/>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13AC3-F3B3-CD23-A045-20D3994AA9C6}"/>
              </a:ext>
            </a:extLst>
          </p:cNvPr>
          <p:cNvSpPr>
            <a:spLocks noGrp="1"/>
          </p:cNvSpPr>
          <p:nvPr>
            <p:ph type="dt" sz="half" idx="10"/>
          </p:nvPr>
        </p:nvSpPr>
        <p:spPr/>
        <p:txBody>
          <a:bodyPr/>
          <a:lstStyle/>
          <a:p>
            <a:fld id="{77F7DDB8-B446-4406-B616-A8A0A1FB4FD4}" type="datetimeFigureOut">
              <a:rPr lang="en-US" smtClean="0"/>
              <a:t>6/3/2026</a:t>
            </a:fld>
            <a:endParaRPr lang="en-US"/>
          </a:p>
        </p:txBody>
      </p:sp>
      <p:sp>
        <p:nvSpPr>
          <p:cNvPr id="5" name="Footer Placeholder 4">
            <a:extLst>
              <a:ext uri="{FF2B5EF4-FFF2-40B4-BE49-F238E27FC236}">
                <a16:creationId xmlns:a16="http://schemas.microsoft.com/office/drawing/2014/main" id="{AB920D9F-B014-6DEA-3C8D-A15F638BA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3CEBC-005C-BE05-ADB6-C8F38C7FD331}"/>
              </a:ext>
            </a:extLst>
          </p:cNvPr>
          <p:cNvSpPr>
            <a:spLocks noGrp="1"/>
          </p:cNvSpPr>
          <p:nvPr>
            <p:ph type="sldNum" sz="quarter" idx="12"/>
          </p:nvPr>
        </p:nvSpPr>
        <p:spPr/>
        <p:txBody>
          <a:bodyPr/>
          <a:lstStyle/>
          <a:p>
            <a:pPr defTabSz="1218866"/>
            <a:fld id="{2490C926-4C7A-4456-B603-8FB00524CD8E}" type="slidenum">
              <a:rPr lang="en-GB" smtClean="0"/>
              <a:pPr defTabSz="1218866"/>
              <a:t>‹#›</a:t>
            </a:fld>
            <a:endParaRPr lang="en-GB"/>
          </a:p>
        </p:txBody>
      </p:sp>
    </p:spTree>
    <p:extLst>
      <p:ext uri="{BB962C8B-B14F-4D97-AF65-F5344CB8AC3E}">
        <p14:creationId xmlns:p14="http://schemas.microsoft.com/office/powerpoint/2010/main" val="2303386181"/>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9992556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6364089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66593551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83766333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76335246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43204928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74742595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6039420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52216020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98694719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77512184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52520538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65167103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12260447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2694449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92039258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64347125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94376140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 name="image" descr="{&quot;templafy&quot;:{&quot;id&quot;:&quot;f851365d-b2dc-4bf8-a04c-ee7657c9990d&quot;}}">
            <a:extLst>
              <a:ext uri="{FF2B5EF4-FFF2-40B4-BE49-F238E27FC236}">
                <a16:creationId xmlns:a16="http://schemas.microsoft.com/office/drawing/2014/main" id="{0B6736EA-3807-5B3A-7804-1EF3147C874B}"/>
              </a:ext>
            </a:extLst>
          </p:cNvPr>
          <p:cNvPicPr>
            <a:picLocks noChangeAspect="1"/>
          </p:cNvPicPr>
          <p:nvPr userDrawn="1"/>
        </p:nvPicPr>
        <p:blipFill>
          <a:blip r:embed="rId2"/>
          <a:stretch>
            <a:fillRect/>
          </a:stretch>
        </p:blipFill>
        <p:spPr>
          <a:xfrm>
            <a:off x="529030" y="527051"/>
            <a:ext cx="871736" cy="738092"/>
          </a:xfrm>
          <a:prstGeom prst="rect">
            <a:avLst/>
          </a:prstGeom>
        </p:spPr>
      </p:pic>
      <p:sp>
        <p:nvSpPr>
          <p:cNvPr id="8" name="Rectangle 7" descr="{&quot;templafy&quot;:{&quot;id&quot;:&quot;6a4bb86d-732c-4241-bddd-0bdef7a54a17&quot;}}">
            <a:extLst>
              <a:ext uri="{FF2B5EF4-FFF2-40B4-BE49-F238E27FC236}">
                <a16:creationId xmlns:a16="http://schemas.microsoft.com/office/drawing/2014/main" id="{4ADEDD54-1119-44A0-8526-727E55813B66}"/>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95dde933-6a23-41db-ab93-4a811777f3ed&quot;}}" title="Form.Date">
            <a:extLst>
              <a:ext uri="{FF2B5EF4-FFF2-40B4-BE49-F238E27FC236}">
                <a16:creationId xmlns:a16="http://schemas.microsoft.com/office/drawing/2014/main" id="{C0600C77-8C6D-46CC-A05D-13A956020A0F}"/>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July 7, 2023</a:t>
            </a:r>
          </a:p>
        </p:txBody>
      </p:sp>
    </p:spTree>
    <p:extLst>
      <p:ext uri="{BB962C8B-B14F-4D97-AF65-F5344CB8AC3E}">
        <p14:creationId xmlns:p14="http://schemas.microsoft.com/office/powerpoint/2010/main" val="80893279"/>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theme" Target="../theme/theme3.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theme" Target="../theme/theme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6915" y="529167"/>
            <a:ext cx="111349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6915" y="1709531"/>
            <a:ext cx="111349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tx1"/>
                </a:solidFill>
              </a:defRPr>
            </a:lvl1pPr>
          </a:lstStyle>
          <a:p>
            <a:pPr defTabSz="1218866"/>
            <a:fld id="{2490C926-4C7A-4456-B603-8FB00524CD8E}" type="slidenum">
              <a:rPr lang="en-GB" smtClean="0"/>
              <a:pPr defTabSz="1218866"/>
              <a:t>‹#›</a:t>
            </a:fld>
            <a:endParaRPr lang="en-GB"/>
          </a:p>
        </p:txBody>
      </p:sp>
      <p:sp>
        <p:nvSpPr>
          <p:cNvPr id="4" name="FOOTER">
            <a:extLst>
              <a:ext uri="{FF2B5EF4-FFF2-40B4-BE49-F238E27FC236}">
                <a16:creationId xmlns:a16="http://schemas.microsoft.com/office/drawing/2014/main" id="{B45F5A2D-6431-4483-A37B-8C8BD72A4CB6}"/>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tx1"/>
                </a:solidFill>
              </a:defRPr>
            </a:lvl1pPr>
          </a:lstStyle>
          <a:p>
            <a:endParaRPr lang="en-US"/>
          </a:p>
        </p:txBody>
      </p:sp>
      <p:sp>
        <p:nvSpPr>
          <p:cNvPr id="6" name="MOTT MACDONALD" descr="{&quot;templafy&quot;:{&quot;id&quot;:&quot;18d68aac-90d0-4617-b7af-73f0c7c0baf3&quot;}}" title="UserProfile.Language.PpEntity">
            <a:extLst>
              <a:ext uri="{FF2B5EF4-FFF2-40B4-BE49-F238E27FC236}">
                <a16:creationId xmlns:a16="http://schemas.microsoft.com/office/drawing/2014/main" id="{078D976C-CF9B-4E85-B03C-CA36DE3337F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tx1"/>
                </a:solidFill>
              </a:rPr>
              <a:t>Mott MacDonald</a:t>
            </a:r>
          </a:p>
        </p:txBody>
      </p:sp>
      <p:sp>
        <p:nvSpPr>
          <p:cNvPr id="8" name="CLASS" descr="{&quot;templafy&quot;:{&quot;id&quot;:&quot;a437cd26-1f1d-4ce4-bbd1-d2d78d0b68c5&quot;}}" hidden="1">
            <a:extLst>
              <a:ext uri="{FF2B5EF4-FFF2-40B4-BE49-F238E27FC236}">
                <a16:creationId xmlns:a16="http://schemas.microsoft.com/office/drawing/2014/main" id="{373DD903-8E3F-4CC6-B96F-4B41958A845D}"/>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3371217854"/>
      </p:ext>
    </p:extLst>
  </p:cSld>
  <p:clrMap bg1="lt1" tx1="dk1" bg2="lt2" tx2="dk2" accent1="accent1" accent2="accent2" accent3="accent3" accent4="accent4" accent5="accent5" accent6="accent6" hlink="hlink" folHlink="folHlink"/>
  <p:sldLayoutIdLst>
    <p:sldLayoutId id="2147483969" r:id="rId1"/>
    <p:sldLayoutId id="2147483999" r:id="rId2"/>
    <p:sldLayoutId id="2147483970" r:id="rId3"/>
    <p:sldLayoutId id="2147483971" r:id="rId4"/>
    <p:sldLayoutId id="2147483972" r:id="rId5"/>
    <p:sldLayoutId id="2147483973" r:id="rId6"/>
    <p:sldLayoutId id="2147483974" r:id="rId7"/>
    <p:sldLayoutId id="2147484001" r:id="rId8"/>
    <p:sldLayoutId id="2147483975" r:id="rId9"/>
    <p:sldLayoutId id="2147483976" r:id="rId10"/>
    <p:sldLayoutId id="2147484002" r:id="rId11"/>
    <p:sldLayoutId id="2147483977" r:id="rId12"/>
    <p:sldLayoutId id="2147483978" r:id="rId13"/>
    <p:sldLayoutId id="2147484003" r:id="rId14"/>
    <p:sldLayoutId id="2147483980" r:id="rId15"/>
    <p:sldLayoutId id="2147483981" r:id="rId16"/>
    <p:sldLayoutId id="2147484004" r:id="rId17"/>
    <p:sldLayoutId id="2147483982" r:id="rId18"/>
    <p:sldLayoutId id="2147484000" r:id="rId19"/>
    <p:sldLayoutId id="2147483983" r:id="rId20"/>
    <p:sldLayoutId id="2147483984" r:id="rId21"/>
    <p:sldLayoutId id="2147483985"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4006" r:id="rId35"/>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userDrawn="1">
          <p15:clr>
            <a:srgbClr val="F26B43"/>
          </p15:clr>
        </p15:guide>
        <p15:guide id="9" orient="horz" pos="333">
          <p15:clr>
            <a:srgbClr val="F26B43"/>
          </p15:clr>
        </p15:guide>
        <p15:guide id="10" pos="38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6915" y="529167"/>
            <a:ext cx="111349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6915" y="1709531"/>
            <a:ext cx="111349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tx1"/>
                </a:solidFill>
              </a:defRPr>
            </a:lvl1pPr>
          </a:lstStyle>
          <a:p>
            <a:pPr defTabSz="1218866"/>
            <a:fld id="{2490C926-4C7A-4456-B603-8FB00524CD8E}" type="slidenum">
              <a:rPr lang="en-GB" smtClean="0"/>
              <a:pPr defTabSz="1218866"/>
              <a:t>‹#›</a:t>
            </a:fld>
            <a:endParaRPr lang="en-GB"/>
          </a:p>
        </p:txBody>
      </p:sp>
      <p:sp>
        <p:nvSpPr>
          <p:cNvPr id="4" name="FOOTER">
            <a:extLst>
              <a:ext uri="{FF2B5EF4-FFF2-40B4-BE49-F238E27FC236}">
                <a16:creationId xmlns:a16="http://schemas.microsoft.com/office/drawing/2014/main" id="{B45F5A2D-6431-4483-A37B-8C8BD72A4CB6}"/>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tx1"/>
                </a:solidFill>
              </a:defRPr>
            </a:lvl1pPr>
          </a:lstStyle>
          <a:p>
            <a:endParaRPr lang="en-US"/>
          </a:p>
        </p:txBody>
      </p:sp>
      <p:sp>
        <p:nvSpPr>
          <p:cNvPr id="6" name="MOTT MACDONALD" descr="{&quot;templafy&quot;:{&quot;id&quot;:&quot;18d68aac-90d0-4617-b7af-73f0c7c0baf3&quot;}}" title="UserProfile.Language.PpEntity">
            <a:extLst>
              <a:ext uri="{FF2B5EF4-FFF2-40B4-BE49-F238E27FC236}">
                <a16:creationId xmlns:a16="http://schemas.microsoft.com/office/drawing/2014/main" id="{078D976C-CF9B-4E85-B03C-CA36DE3337F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tx1"/>
                </a:solidFill>
              </a:rPr>
              <a:t>Mott MacDonald</a:t>
            </a:r>
          </a:p>
        </p:txBody>
      </p:sp>
      <p:sp>
        <p:nvSpPr>
          <p:cNvPr id="8" name="CLASS" descr="{&quot;templafy&quot;:{&quot;id&quot;:&quot;a437cd26-1f1d-4ce4-bbd1-d2d78d0b68c5&quot;}}" hidden="1">
            <a:extLst>
              <a:ext uri="{FF2B5EF4-FFF2-40B4-BE49-F238E27FC236}">
                <a16:creationId xmlns:a16="http://schemas.microsoft.com/office/drawing/2014/main" id="{373DD903-8E3F-4CC6-B96F-4B41958A845D}"/>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3782360022"/>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770C5-9504-A73E-81D2-52A81BDC21C6}"/>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4BC89-9BCA-6224-F4FF-B440176B1C1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CAEE5-2EBD-3EAD-611B-FC7741228446}"/>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F7DDB8-B446-4406-B616-A8A0A1FB4FD4}" type="datetimeFigureOut">
              <a:rPr lang="en-US" smtClean="0"/>
              <a:t>6/3/2026</a:t>
            </a:fld>
            <a:endParaRPr lang="en-US"/>
          </a:p>
        </p:txBody>
      </p:sp>
      <p:sp>
        <p:nvSpPr>
          <p:cNvPr id="5" name="Footer Placeholder 4">
            <a:extLst>
              <a:ext uri="{FF2B5EF4-FFF2-40B4-BE49-F238E27FC236}">
                <a16:creationId xmlns:a16="http://schemas.microsoft.com/office/drawing/2014/main" id="{9A1D061F-5B19-343C-DE00-3D5A6EA7B0F0}"/>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965805-C31A-675B-ABC7-E786F7D79F1A}"/>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defTabSz="1218866"/>
            <a:fld id="{2490C926-4C7A-4456-B603-8FB00524CD8E}" type="slidenum">
              <a:rPr lang="en-GB" smtClean="0"/>
              <a:pPr defTabSz="1218866"/>
              <a:t>‹#›</a:t>
            </a:fld>
            <a:endParaRPr lang="en-GB"/>
          </a:p>
        </p:txBody>
      </p:sp>
      <p:sp>
        <p:nvSpPr>
          <p:cNvPr id="7" name="MOTT MACDONALD" descr="{&quot;templafy&quot;:{&quot;id&quot;:&quot;18d68aac-90d0-4617-b7af-73f0c7c0baf3&quot;}}" title="UserProfile.Language.PpEntity">
            <a:extLst>
              <a:ext uri="{FF2B5EF4-FFF2-40B4-BE49-F238E27FC236}">
                <a16:creationId xmlns:a16="http://schemas.microsoft.com/office/drawing/2014/main" id="{F1798C4C-AC0A-C421-FCB6-E827CAC34888}"/>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tx1"/>
                </a:solidFill>
              </a:rPr>
              <a:t>Mott MacDonald</a:t>
            </a:r>
          </a:p>
        </p:txBody>
      </p:sp>
      <p:sp>
        <p:nvSpPr>
          <p:cNvPr id="8" name="CLASS" descr="{&quot;templafy&quot;:{&quot;id&quot;:&quot;a437cd26-1f1d-4ce4-bbd1-d2d78d0b68c5&quot;}}" hidden="1">
            <a:extLst>
              <a:ext uri="{FF2B5EF4-FFF2-40B4-BE49-F238E27FC236}">
                <a16:creationId xmlns:a16="http://schemas.microsoft.com/office/drawing/2014/main" id="{A112FA3E-54E8-8A2E-3073-0E3C8A2987CD}"/>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11211888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2" r:id="rId19"/>
    <p:sldLayoutId id="2147484063" r:id="rId20"/>
    <p:sldLayoutId id="2147484064" r:id="rId21"/>
    <p:sldLayoutId id="2147484065" r:id="rId22"/>
    <p:sldLayoutId id="2147484066" r:id="rId23"/>
    <p:sldLayoutId id="2147484067" r:id="rId24"/>
    <p:sldLayoutId id="2147484068" r:id="rId25"/>
    <p:sldLayoutId id="2147484069" r:id="rId26"/>
    <p:sldLayoutId id="2147484070" r:id="rId27"/>
    <p:sldLayoutId id="2147484071" r:id="rId28"/>
  </p:sldLayoutIdLst>
  <p:transition>
    <p:fade/>
  </p:transition>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6915" y="529167"/>
            <a:ext cx="111349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6915" y="1709531"/>
            <a:ext cx="111349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tx1"/>
                </a:solidFill>
              </a:defRPr>
            </a:lvl1pPr>
          </a:lstStyle>
          <a:p>
            <a:pPr defTabSz="1218866"/>
            <a:fld id="{2490C926-4C7A-4456-B603-8FB00524CD8E}" type="slidenum">
              <a:rPr lang="en-GB" smtClean="0"/>
              <a:pPr defTabSz="1218866"/>
              <a:t>‹#›</a:t>
            </a:fld>
            <a:endParaRPr lang="en-GB"/>
          </a:p>
        </p:txBody>
      </p:sp>
      <p:sp>
        <p:nvSpPr>
          <p:cNvPr id="4" name="FOOTER">
            <a:extLst>
              <a:ext uri="{FF2B5EF4-FFF2-40B4-BE49-F238E27FC236}">
                <a16:creationId xmlns:a16="http://schemas.microsoft.com/office/drawing/2014/main" id="{B45F5A2D-6431-4483-A37B-8C8BD72A4CB6}"/>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tx1"/>
                </a:solidFill>
              </a:defRPr>
            </a:lvl1pPr>
          </a:lstStyle>
          <a:p>
            <a:endParaRPr lang="en-US"/>
          </a:p>
        </p:txBody>
      </p:sp>
      <p:sp>
        <p:nvSpPr>
          <p:cNvPr id="6" name="MOTT MACDONALD" descr="{&quot;templafy&quot;:{&quot;id&quot;:&quot;18d68aac-90d0-4617-b7af-73f0c7c0baf3&quot;}}" title="UserProfile.Language.PpEntity">
            <a:extLst>
              <a:ext uri="{FF2B5EF4-FFF2-40B4-BE49-F238E27FC236}">
                <a16:creationId xmlns:a16="http://schemas.microsoft.com/office/drawing/2014/main" id="{078D976C-CF9B-4E85-B03C-CA36DE3337F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a:solidFill>
                  <a:schemeClr val="tx1"/>
                </a:solidFill>
              </a:rPr>
              <a:t>Mott MacDonald</a:t>
            </a:r>
          </a:p>
        </p:txBody>
      </p:sp>
      <p:sp>
        <p:nvSpPr>
          <p:cNvPr id="8" name="CLASS" descr="{&quot;templafy&quot;:{&quot;id&quot;:&quot;a437cd26-1f1d-4ce4-bbd1-d2d78d0b68c5&quot;}}" hidden="1">
            <a:extLst>
              <a:ext uri="{FF2B5EF4-FFF2-40B4-BE49-F238E27FC236}">
                <a16:creationId xmlns:a16="http://schemas.microsoft.com/office/drawing/2014/main" id="{373DD903-8E3F-4CC6-B96F-4B41958A845D}"/>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865068446"/>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 id="2147484098" r:id="rId26"/>
    <p:sldLayoutId id="2147484099" r:id="rId27"/>
    <p:sldLayoutId id="2147484100" r:id="rId28"/>
    <p:sldLayoutId id="2147484101" r:id="rId29"/>
    <p:sldLayoutId id="2147484102" r:id="rId30"/>
    <p:sldLayoutId id="2147484103" r:id="rId31"/>
    <p:sldLayoutId id="2147484104" r:id="rId32"/>
    <p:sldLayoutId id="2147484105" r:id="rId33"/>
    <p:sldLayoutId id="2147484106" r:id="rId34"/>
    <p:sldLayoutId id="2147484107" r:id="rId35"/>
  </p:sldLayoutIdLst>
  <p:transition>
    <p:fade/>
  </p:transition>
  <p:hf sldNum="0" hdr="0" ftr="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2.xml"/><Relationship Id="rId1" Type="http://schemas.openxmlformats.org/officeDocument/2006/relationships/customXml" Target="../../customXml/item15.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0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4.xml"/><Relationship Id="rId5" Type="http://schemas.openxmlformats.org/officeDocument/2006/relationships/hyperlink" Target="https://app.smartsheet.com/b/form/19e72437d8f5469e9b034eaaf6c80609" TargetMode="External"/><Relationship Id="rId4" Type="http://schemas.openxmlformats.org/officeDocument/2006/relationships/hyperlink" Target="https://pooledfund.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0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David.c.chappell@wv.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1A_C9F805BC.xml"/><Relationship Id="rId2" Type="http://schemas.openxmlformats.org/officeDocument/2006/relationships/notesSlide" Target="../notesSlides/notesSlide9.xml"/><Relationship Id="rId1" Type="http://schemas.openxmlformats.org/officeDocument/2006/relationships/slideLayout" Target="../slideLayouts/slideLayout10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E0E4FFA1-BC55-4EB5-815E-7EB370CE78DE}"/>
              </a:ext>
            </a:extLst>
          </p:cNvPr>
          <p:cNvSpPr>
            <a:spLocks noGrp="1"/>
          </p:cNvSpPr>
          <p:nvPr>
            <p:ph type="subTitle" idx="1"/>
          </p:nvPr>
        </p:nvSpPr>
        <p:spPr>
          <a:xfrm>
            <a:off x="526917" y="3977005"/>
            <a:ext cx="5472246" cy="338554"/>
          </a:xfrm>
        </p:spPr>
        <p:txBody>
          <a:bodyPr/>
          <a:lstStyle/>
          <a:p>
            <a:r>
              <a:rPr lang="en-US" dirty="0"/>
              <a:t>West Virginia Department of Transportation</a:t>
            </a:r>
          </a:p>
        </p:txBody>
      </p:sp>
      <p:sp>
        <p:nvSpPr>
          <p:cNvPr id="14" name="Title 13">
            <a:extLst>
              <a:ext uri="{FF2B5EF4-FFF2-40B4-BE49-F238E27FC236}">
                <a16:creationId xmlns:a16="http://schemas.microsoft.com/office/drawing/2014/main" id="{880CC06E-FD58-4552-BB88-4852B45F4834}"/>
              </a:ext>
            </a:extLst>
          </p:cNvPr>
          <p:cNvSpPr>
            <a:spLocks noGrp="1"/>
          </p:cNvSpPr>
          <p:nvPr>
            <p:ph type="title"/>
          </p:nvPr>
        </p:nvSpPr>
        <p:spPr>
          <a:xfrm>
            <a:off x="526917" y="3133953"/>
            <a:ext cx="8918640" cy="677108"/>
          </a:xfrm>
        </p:spPr>
        <p:txBody>
          <a:bodyPr/>
          <a:lstStyle/>
          <a:p>
            <a:r>
              <a:rPr lang="en-US" dirty="0">
                <a:solidFill>
                  <a:srgbClr val="002855"/>
                </a:solidFill>
              </a:rPr>
              <a:t>Research Program Updates</a:t>
            </a:r>
          </a:p>
        </p:txBody>
      </p:sp>
      <p:sp>
        <p:nvSpPr>
          <p:cNvPr id="15" name="SHAPE">
            <a:extLst>
              <a:ext uri="{FF2B5EF4-FFF2-40B4-BE49-F238E27FC236}">
                <a16:creationId xmlns:a16="http://schemas.microsoft.com/office/drawing/2014/main" id="{103C5960-0670-4005-8AC0-C4FBD02001F2}"/>
              </a:ext>
            </a:extLst>
          </p:cNvPr>
          <p:cNvSpPr>
            <a:spLocks/>
          </p:cNvSpPr>
          <p:nvPr/>
        </p:nvSpPr>
        <p:spPr>
          <a:xfrm>
            <a:off x="5208270" y="1096010"/>
            <a:ext cx="6980555" cy="5761990"/>
          </a:xfrm>
          <a:custGeom>
            <a:avLst/>
            <a:gdLst/>
            <a:ahLst/>
            <a:cxnLst/>
            <a:rect l="l" t="t" r="r" b="b"/>
            <a:pathLst>
              <a:path w="6980555" h="5761990">
                <a:moveTo>
                  <a:pt x="5767832" y="0"/>
                </a:moveTo>
                <a:lnTo>
                  <a:pt x="0" y="5761431"/>
                </a:lnTo>
                <a:lnTo>
                  <a:pt x="6980097" y="5761431"/>
                </a:lnTo>
                <a:lnTo>
                  <a:pt x="6980097" y="3224860"/>
                </a:lnTo>
                <a:lnTo>
                  <a:pt x="5767832" y="4434649"/>
                </a:lnTo>
                <a:lnTo>
                  <a:pt x="5767832" y="0"/>
                </a:lnTo>
                <a:close/>
              </a:path>
            </a:pathLst>
          </a:custGeom>
          <a:solidFill>
            <a:srgbClr val="002855"/>
          </a:solidFill>
          <a:ln>
            <a:solidFill>
              <a:srgbClr val="002855"/>
            </a:solidFill>
          </a:ln>
        </p:spPr>
        <p:txBody>
          <a:bodyPr wrap="square" lIns="0" tIns="0" rIns="0" bIns="0" rtlCol="0"/>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FD0A5ED-7A17-A10B-166F-33A575372025}"/>
              </a:ext>
            </a:extLst>
          </p:cNvPr>
          <p:cNvSpPr txBox="1"/>
          <p:nvPr/>
        </p:nvSpPr>
        <p:spPr>
          <a:xfrm>
            <a:off x="434550" y="6063102"/>
            <a:ext cx="2116626" cy="276999"/>
          </a:xfrm>
          <a:prstGeom prst="rect">
            <a:avLst/>
          </a:prstGeom>
          <a:solidFill>
            <a:srgbClr val="EDEBE6"/>
          </a:solidFill>
        </p:spPr>
        <p:txBody>
          <a:bodyPr wrap="square" rtlCol="0">
            <a:spAutoFit/>
          </a:bodyPr>
          <a:lstStyle/>
          <a:p>
            <a:r>
              <a:rPr lang="en-US" sz="1200" dirty="0"/>
              <a:t>February 2026</a:t>
            </a:r>
          </a:p>
        </p:txBody>
      </p:sp>
      <p:pic>
        <p:nvPicPr>
          <p:cNvPr id="3" name="Picture 2">
            <a:extLst>
              <a:ext uri="{FF2B5EF4-FFF2-40B4-BE49-F238E27FC236}">
                <a16:creationId xmlns:a16="http://schemas.microsoft.com/office/drawing/2014/main" id="{4856D118-4930-8726-C3F7-E1B813765E57}"/>
              </a:ext>
            </a:extLst>
          </p:cNvPr>
          <p:cNvPicPr>
            <a:picLocks noChangeAspect="1"/>
          </p:cNvPicPr>
          <p:nvPr/>
        </p:nvPicPr>
        <p:blipFill>
          <a:blip r:embed="rId5"/>
          <a:stretch>
            <a:fillRect/>
          </a:stretch>
        </p:blipFill>
        <p:spPr>
          <a:xfrm>
            <a:off x="1854590" y="254514"/>
            <a:ext cx="1076310" cy="1076310"/>
          </a:xfrm>
          <a:prstGeom prst="rect">
            <a:avLst/>
          </a:prstGeom>
        </p:spPr>
      </p:pic>
    </p:spTree>
    <p:custDataLst>
      <p:custData r:id="rId1"/>
      <p:custData r:id="rId2"/>
    </p:custDataLst>
    <p:extLst>
      <p:ext uri="{BB962C8B-B14F-4D97-AF65-F5344CB8AC3E}">
        <p14:creationId xmlns:p14="http://schemas.microsoft.com/office/powerpoint/2010/main" val="3863507313"/>
      </p:ext>
    </p:extLst>
  </p:cSld>
  <p:clrMapOvr>
    <a:masterClrMapping/>
  </p:clrMapOvr>
  <p:transition advTm="9085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61EA-AF63-7F1C-8333-D83919E3C9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2184F2-BA9B-F528-46BD-69619E88A420}"/>
              </a:ext>
            </a:extLst>
          </p:cNvPr>
          <p:cNvSpPr>
            <a:spLocks noGrp="1"/>
          </p:cNvSpPr>
          <p:nvPr>
            <p:ph type="title"/>
          </p:nvPr>
        </p:nvSpPr>
        <p:spPr/>
        <p:txBody>
          <a:bodyPr/>
          <a:lstStyle/>
          <a:p>
            <a:r>
              <a:rPr lang="en-US" dirty="0">
                <a:solidFill>
                  <a:srgbClr val="002855"/>
                </a:solidFill>
              </a:rPr>
              <a:t>Research Program Website</a:t>
            </a:r>
            <a:endParaRPr lang="en-US" dirty="0"/>
          </a:p>
        </p:txBody>
      </p:sp>
      <p:sp>
        <p:nvSpPr>
          <p:cNvPr id="5" name="Subtitle 4">
            <a:extLst>
              <a:ext uri="{FF2B5EF4-FFF2-40B4-BE49-F238E27FC236}">
                <a16:creationId xmlns:a16="http://schemas.microsoft.com/office/drawing/2014/main" id="{49E2EA78-68A3-3A7C-066D-A95EA0203144}"/>
              </a:ext>
            </a:extLst>
          </p:cNvPr>
          <p:cNvSpPr>
            <a:spLocks noGrp="1"/>
          </p:cNvSpPr>
          <p:nvPr>
            <p:ph type="subTitle" idx="14"/>
          </p:nvPr>
        </p:nvSpPr>
        <p:spPr/>
        <p:txBody>
          <a:bodyPr/>
          <a:lstStyle/>
          <a:p>
            <a:r>
              <a:rPr lang="en-US" dirty="0"/>
              <a:t>Project Catalog-WIP screenshot</a:t>
            </a:r>
          </a:p>
        </p:txBody>
      </p:sp>
      <p:sp>
        <p:nvSpPr>
          <p:cNvPr id="15" name="TextBox 14">
            <a:extLst>
              <a:ext uri="{FF2B5EF4-FFF2-40B4-BE49-F238E27FC236}">
                <a16:creationId xmlns:a16="http://schemas.microsoft.com/office/drawing/2014/main" id="{951CB84D-8DB6-CA5E-AEC4-3A7566CAEF0B}"/>
              </a:ext>
            </a:extLst>
          </p:cNvPr>
          <p:cNvSpPr txBox="1"/>
          <p:nvPr/>
        </p:nvSpPr>
        <p:spPr>
          <a:xfrm>
            <a:off x="381739" y="6469588"/>
            <a:ext cx="1515940" cy="369332"/>
          </a:xfrm>
          <a:prstGeom prst="rect">
            <a:avLst/>
          </a:prstGeom>
          <a:solidFill>
            <a:srgbClr val="EDEBE6"/>
          </a:solidFill>
          <a:ln>
            <a:solidFill>
              <a:srgbClr val="EDEBE6"/>
            </a:solidFill>
          </a:ln>
        </p:spPr>
        <p:txBody>
          <a:bodyPr wrap="square" rtlCol="0">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2511576D-4F44-AC16-22BF-01A95C213269}"/>
              </a:ext>
            </a:extLst>
          </p:cNvPr>
          <p:cNvPicPr>
            <a:picLocks noChangeAspect="1"/>
          </p:cNvPicPr>
          <p:nvPr/>
        </p:nvPicPr>
        <p:blipFill>
          <a:blip r:embed="rId3"/>
          <a:stretch>
            <a:fillRect/>
          </a:stretch>
        </p:blipFill>
        <p:spPr>
          <a:xfrm>
            <a:off x="3017931" y="3276329"/>
            <a:ext cx="8686800" cy="3052504"/>
          </a:xfrm>
          <a:prstGeom prst="rect">
            <a:avLst/>
          </a:prstGeom>
        </p:spPr>
      </p:pic>
      <p:sp>
        <p:nvSpPr>
          <p:cNvPr id="8" name="TextBox 7">
            <a:extLst>
              <a:ext uri="{FF2B5EF4-FFF2-40B4-BE49-F238E27FC236}">
                <a16:creationId xmlns:a16="http://schemas.microsoft.com/office/drawing/2014/main" id="{E57AC11F-679C-8B52-68E7-7C74E1650360}"/>
              </a:ext>
            </a:extLst>
          </p:cNvPr>
          <p:cNvSpPr txBox="1"/>
          <p:nvPr/>
        </p:nvSpPr>
        <p:spPr>
          <a:xfrm>
            <a:off x="874059" y="1707776"/>
            <a:ext cx="8296835" cy="2554545"/>
          </a:xfrm>
          <a:prstGeom prst="rect">
            <a:avLst/>
          </a:prstGeom>
          <a:noFill/>
        </p:spPr>
        <p:txBody>
          <a:bodyPr wrap="square" rtlCol="0">
            <a:spAutoFit/>
          </a:bodyPr>
          <a:lstStyle/>
          <a:p>
            <a:r>
              <a:rPr lang="en-US" sz="2000" b="1" dirty="0">
                <a:solidFill>
                  <a:srgbClr val="002855"/>
                </a:solidFill>
              </a:rPr>
              <a:t>The catalog is meant to be a quick look at the list of projects and their status. </a:t>
            </a:r>
          </a:p>
          <a:p>
            <a:endParaRPr lang="en-US" sz="2000" dirty="0"/>
          </a:p>
          <a:p>
            <a:r>
              <a:rPr lang="en-US" sz="2000" dirty="0"/>
              <a:t>Search by:</a:t>
            </a:r>
          </a:p>
          <a:p>
            <a:endParaRPr lang="en-US" sz="2000" dirty="0"/>
          </a:p>
          <a:p>
            <a:pPr marL="285750" indent="-285750">
              <a:buFont typeface="Arial" panose="020B0604020202020204" pitchFamily="34" charset="0"/>
              <a:buChar char="•"/>
            </a:pPr>
            <a:r>
              <a:rPr lang="en-US" sz="2000" dirty="0"/>
              <a:t>Researcher</a:t>
            </a:r>
          </a:p>
          <a:p>
            <a:pPr marL="285750" indent="-285750">
              <a:buFont typeface="Arial" panose="020B0604020202020204" pitchFamily="34" charset="0"/>
              <a:buChar char="•"/>
            </a:pPr>
            <a:r>
              <a:rPr lang="en-US" sz="2000" dirty="0"/>
              <a:t>University</a:t>
            </a:r>
          </a:p>
          <a:p>
            <a:pPr marL="285750" indent="-285750">
              <a:buFont typeface="Arial" panose="020B0604020202020204" pitchFamily="34" charset="0"/>
              <a:buChar char="•"/>
            </a:pPr>
            <a:r>
              <a:rPr lang="en-US" sz="2000" dirty="0"/>
              <a:t>Status</a:t>
            </a:r>
          </a:p>
        </p:txBody>
      </p:sp>
    </p:spTree>
    <p:extLst>
      <p:ext uri="{BB962C8B-B14F-4D97-AF65-F5344CB8AC3E}">
        <p14:creationId xmlns:p14="http://schemas.microsoft.com/office/powerpoint/2010/main" val="1269635403"/>
      </p:ext>
    </p:extLst>
  </p:cSld>
  <p:clrMapOvr>
    <a:masterClrMapping/>
  </p:clrMapOvr>
  <p:transition advTm="69722">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B9B93-7B6B-C0B6-229B-503B7C1203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8113C8-2B1A-85AB-C75D-2847045DF6E5}"/>
              </a:ext>
            </a:extLst>
          </p:cNvPr>
          <p:cNvSpPr>
            <a:spLocks noGrp="1"/>
          </p:cNvSpPr>
          <p:nvPr>
            <p:ph type="title"/>
          </p:nvPr>
        </p:nvSpPr>
        <p:spPr/>
        <p:txBody>
          <a:bodyPr/>
          <a:lstStyle/>
          <a:p>
            <a:r>
              <a:rPr lang="en-US" dirty="0">
                <a:solidFill>
                  <a:srgbClr val="002855"/>
                </a:solidFill>
              </a:rPr>
              <a:t>Research Program Website</a:t>
            </a:r>
            <a:endParaRPr lang="en-US" dirty="0"/>
          </a:p>
        </p:txBody>
      </p:sp>
      <p:sp>
        <p:nvSpPr>
          <p:cNvPr id="5" name="Subtitle 4">
            <a:extLst>
              <a:ext uri="{FF2B5EF4-FFF2-40B4-BE49-F238E27FC236}">
                <a16:creationId xmlns:a16="http://schemas.microsoft.com/office/drawing/2014/main" id="{10A1BBC2-D829-469F-D8DD-773A9210AAC2}"/>
              </a:ext>
            </a:extLst>
          </p:cNvPr>
          <p:cNvSpPr>
            <a:spLocks noGrp="1"/>
          </p:cNvSpPr>
          <p:nvPr>
            <p:ph type="subTitle" idx="14"/>
          </p:nvPr>
        </p:nvSpPr>
        <p:spPr/>
        <p:txBody>
          <a:bodyPr/>
          <a:lstStyle/>
          <a:p>
            <a:r>
              <a:rPr lang="en-US" dirty="0"/>
              <a:t>Project Details-WIP screenshot</a:t>
            </a:r>
          </a:p>
        </p:txBody>
      </p:sp>
      <p:sp>
        <p:nvSpPr>
          <p:cNvPr id="15" name="TextBox 14">
            <a:extLst>
              <a:ext uri="{FF2B5EF4-FFF2-40B4-BE49-F238E27FC236}">
                <a16:creationId xmlns:a16="http://schemas.microsoft.com/office/drawing/2014/main" id="{18FBD1DD-4A43-AAE4-981A-EE0502C976EE}"/>
              </a:ext>
            </a:extLst>
          </p:cNvPr>
          <p:cNvSpPr txBox="1"/>
          <p:nvPr/>
        </p:nvSpPr>
        <p:spPr>
          <a:xfrm>
            <a:off x="381739" y="6469588"/>
            <a:ext cx="1515940" cy="369332"/>
          </a:xfrm>
          <a:prstGeom prst="rect">
            <a:avLst/>
          </a:prstGeom>
          <a:solidFill>
            <a:srgbClr val="EDEBE6"/>
          </a:solidFill>
          <a:ln>
            <a:solidFill>
              <a:srgbClr val="EDEBE6"/>
            </a:solidFill>
          </a:ln>
        </p:spPr>
        <p:txBody>
          <a:bodyPr wrap="square" rtlCol="0">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14C50BA0-3F5F-50B1-3F1D-9D70EC57A700}"/>
              </a:ext>
            </a:extLst>
          </p:cNvPr>
          <p:cNvPicPr>
            <a:picLocks noChangeAspect="1"/>
          </p:cNvPicPr>
          <p:nvPr/>
        </p:nvPicPr>
        <p:blipFill>
          <a:blip r:embed="rId3"/>
          <a:stretch>
            <a:fillRect/>
          </a:stretch>
        </p:blipFill>
        <p:spPr>
          <a:xfrm>
            <a:off x="1196786" y="1459727"/>
            <a:ext cx="9471245" cy="5236908"/>
          </a:xfrm>
          <a:prstGeom prst="rect">
            <a:avLst/>
          </a:prstGeom>
        </p:spPr>
      </p:pic>
    </p:spTree>
    <p:extLst>
      <p:ext uri="{BB962C8B-B14F-4D97-AF65-F5344CB8AC3E}">
        <p14:creationId xmlns:p14="http://schemas.microsoft.com/office/powerpoint/2010/main" val="2860724911"/>
      </p:ext>
    </p:extLst>
  </p:cSld>
  <p:clrMapOvr>
    <a:masterClrMapping/>
  </p:clrMapOvr>
  <p:transition advTm="69722">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80D4B-2358-15C7-B9A8-A8241B5DAC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CB4F72-0D7B-61FC-18BB-D8997B4A4D7A}"/>
              </a:ext>
            </a:extLst>
          </p:cNvPr>
          <p:cNvSpPr>
            <a:spLocks noGrp="1"/>
          </p:cNvSpPr>
          <p:nvPr>
            <p:ph type="title"/>
          </p:nvPr>
        </p:nvSpPr>
        <p:spPr/>
        <p:txBody>
          <a:bodyPr/>
          <a:lstStyle/>
          <a:p>
            <a:r>
              <a:rPr lang="en-US" dirty="0">
                <a:solidFill>
                  <a:srgbClr val="002855"/>
                </a:solidFill>
              </a:rPr>
              <a:t>Master Agreements</a:t>
            </a:r>
          </a:p>
        </p:txBody>
      </p:sp>
      <p:sp>
        <p:nvSpPr>
          <p:cNvPr id="15" name="TextBox 14">
            <a:extLst>
              <a:ext uri="{FF2B5EF4-FFF2-40B4-BE49-F238E27FC236}">
                <a16:creationId xmlns:a16="http://schemas.microsoft.com/office/drawing/2014/main" id="{7F921BF2-AC7A-AF7D-56A5-4EB0C3E1258A}"/>
              </a:ext>
            </a:extLst>
          </p:cNvPr>
          <p:cNvSpPr txBox="1"/>
          <p:nvPr/>
        </p:nvSpPr>
        <p:spPr>
          <a:xfrm>
            <a:off x="381739" y="6469588"/>
            <a:ext cx="1515940" cy="369332"/>
          </a:xfrm>
          <a:prstGeom prst="rect">
            <a:avLst/>
          </a:prstGeom>
          <a:solidFill>
            <a:srgbClr val="EDEBE6"/>
          </a:solidFill>
          <a:ln>
            <a:solidFill>
              <a:srgbClr val="EDEBE6"/>
            </a:solidFill>
          </a:ln>
        </p:spPr>
        <p:txBody>
          <a:bodyPr wrap="square" rtlCol="0">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16" name="Diagram 15">
            <a:extLst>
              <a:ext uri="{FF2B5EF4-FFF2-40B4-BE49-F238E27FC236}">
                <a16:creationId xmlns:a16="http://schemas.microsoft.com/office/drawing/2014/main" id="{19762EEC-D837-76DD-72CD-1014CA8CEC1B}"/>
              </a:ext>
            </a:extLst>
          </p:cNvPr>
          <p:cNvGraphicFramePr/>
          <p:nvPr>
            <p:extLst>
              <p:ext uri="{D42A27DB-BD31-4B8C-83A1-F6EECF244321}">
                <p14:modId xmlns:p14="http://schemas.microsoft.com/office/powerpoint/2010/main" val="639661529"/>
              </p:ext>
            </p:extLst>
          </p:nvPr>
        </p:nvGraphicFramePr>
        <p:xfrm>
          <a:off x="949911" y="914400"/>
          <a:ext cx="10120543" cy="5414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83048"/>
      </p:ext>
    </p:extLst>
  </p:cSld>
  <p:clrMapOvr>
    <a:masterClrMapping/>
  </p:clrMapOvr>
  <p:transition advTm="94027">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B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38F4-26E3-4D69-A97D-B0872C2BCD4B}"/>
              </a:ext>
            </a:extLst>
          </p:cNvPr>
          <p:cNvSpPr>
            <a:spLocks noGrp="1"/>
          </p:cNvSpPr>
          <p:nvPr>
            <p:ph type="title"/>
          </p:nvPr>
        </p:nvSpPr>
        <p:spPr>
          <a:xfrm>
            <a:off x="526913" y="207707"/>
            <a:ext cx="11134998" cy="461665"/>
          </a:xfrm>
        </p:spPr>
        <p:txBody>
          <a:bodyPr/>
          <a:lstStyle/>
          <a:p>
            <a:r>
              <a:rPr lang="en-US" sz="3200" dirty="0">
                <a:solidFill>
                  <a:srgbClr val="002855"/>
                </a:solidFill>
              </a:rPr>
              <a:t>What should a research project accomplish?</a:t>
            </a:r>
            <a:endParaRPr lang="en-GB" sz="3200" dirty="0">
              <a:solidFill>
                <a:srgbClr val="002855"/>
              </a:solidFill>
            </a:endParaRPr>
          </a:p>
        </p:txBody>
      </p:sp>
      <p:graphicFrame>
        <p:nvGraphicFramePr>
          <p:cNvPr id="4" name="Diagram 3">
            <a:extLst>
              <a:ext uri="{FF2B5EF4-FFF2-40B4-BE49-F238E27FC236}">
                <a16:creationId xmlns:a16="http://schemas.microsoft.com/office/drawing/2014/main" id="{FA378AFA-8100-A987-15BC-03477AEBAC65}"/>
              </a:ext>
            </a:extLst>
          </p:cNvPr>
          <p:cNvGraphicFramePr/>
          <p:nvPr>
            <p:extLst>
              <p:ext uri="{D42A27DB-BD31-4B8C-83A1-F6EECF244321}">
                <p14:modId xmlns:p14="http://schemas.microsoft.com/office/powerpoint/2010/main" val="3982227990"/>
              </p:ext>
            </p:extLst>
          </p:nvPr>
        </p:nvGraphicFramePr>
        <p:xfrm>
          <a:off x="681135" y="962955"/>
          <a:ext cx="10589401" cy="5456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92326462"/>
      </p:ext>
    </p:extLst>
  </p:cSld>
  <p:clrMapOvr>
    <a:masterClrMapping/>
  </p:clrMapOvr>
  <p:transition advTm="37151">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8A59-D8FE-93E5-10F3-D599AB60F3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D14850-73B6-D497-C37D-FDE9C31DB204}"/>
              </a:ext>
            </a:extLst>
          </p:cNvPr>
          <p:cNvSpPr>
            <a:spLocks noGrp="1"/>
          </p:cNvSpPr>
          <p:nvPr>
            <p:ph type="title"/>
          </p:nvPr>
        </p:nvSpPr>
        <p:spPr/>
        <p:txBody>
          <a:bodyPr/>
          <a:lstStyle/>
          <a:p>
            <a:r>
              <a:rPr lang="en-US" dirty="0">
                <a:solidFill>
                  <a:srgbClr val="002855"/>
                </a:solidFill>
              </a:rPr>
              <a:t>Active Projects</a:t>
            </a:r>
          </a:p>
        </p:txBody>
      </p:sp>
      <p:sp>
        <p:nvSpPr>
          <p:cNvPr id="4" name="Subtitle 3">
            <a:extLst>
              <a:ext uri="{FF2B5EF4-FFF2-40B4-BE49-F238E27FC236}">
                <a16:creationId xmlns:a16="http://schemas.microsoft.com/office/drawing/2014/main" id="{5F326E78-BCFB-5930-85EC-EF74947DBD47}"/>
              </a:ext>
            </a:extLst>
          </p:cNvPr>
          <p:cNvSpPr>
            <a:spLocks noGrp="1"/>
          </p:cNvSpPr>
          <p:nvPr>
            <p:ph type="subTitle" idx="14"/>
          </p:nvPr>
        </p:nvSpPr>
        <p:spPr/>
        <p:txBody>
          <a:bodyPr/>
          <a:lstStyle/>
          <a:p>
            <a:endParaRPr lang="en-US"/>
          </a:p>
        </p:txBody>
      </p:sp>
      <p:sp>
        <p:nvSpPr>
          <p:cNvPr id="8" name="TextBox 7">
            <a:extLst>
              <a:ext uri="{FF2B5EF4-FFF2-40B4-BE49-F238E27FC236}">
                <a16:creationId xmlns:a16="http://schemas.microsoft.com/office/drawing/2014/main" id="{D997BF8B-3DC2-2743-4AD5-9BA945E46695}"/>
              </a:ext>
            </a:extLst>
          </p:cNvPr>
          <p:cNvSpPr txBox="1"/>
          <p:nvPr/>
        </p:nvSpPr>
        <p:spPr>
          <a:xfrm>
            <a:off x="297712" y="6392631"/>
            <a:ext cx="1190846" cy="350875"/>
          </a:xfrm>
          <a:prstGeom prst="rect">
            <a:avLst/>
          </a:prstGeom>
          <a:solidFill>
            <a:srgbClr val="EDEBE6"/>
          </a:solidFill>
          <a:ln>
            <a:solidFill>
              <a:srgbClr val="EDEBE6"/>
            </a:solidFill>
          </a:ln>
        </p:spPr>
        <p:txBody>
          <a:bodyPr wrap="square" rtlCol="0">
            <a:spAutoFit/>
          </a:bodyPr>
          <a:lstStyle/>
          <a:p>
            <a:endParaRPr lang="en-US" dirty="0"/>
          </a:p>
        </p:txBody>
      </p:sp>
      <p:graphicFrame>
        <p:nvGraphicFramePr>
          <p:cNvPr id="7" name="Table 6">
            <a:extLst>
              <a:ext uri="{FF2B5EF4-FFF2-40B4-BE49-F238E27FC236}">
                <a16:creationId xmlns:a16="http://schemas.microsoft.com/office/drawing/2014/main" id="{D08E6525-B075-B5BD-98FF-F1221B87FD52}"/>
              </a:ext>
            </a:extLst>
          </p:cNvPr>
          <p:cNvGraphicFramePr>
            <a:graphicFrameLocks noGrp="1"/>
          </p:cNvGraphicFramePr>
          <p:nvPr>
            <p:extLst>
              <p:ext uri="{D42A27DB-BD31-4B8C-83A1-F6EECF244321}">
                <p14:modId xmlns:p14="http://schemas.microsoft.com/office/powerpoint/2010/main" val="3859470002"/>
              </p:ext>
            </p:extLst>
          </p:nvPr>
        </p:nvGraphicFramePr>
        <p:xfrm>
          <a:off x="526912" y="984454"/>
          <a:ext cx="11135000" cy="5659120"/>
        </p:xfrm>
        <a:graphic>
          <a:graphicData uri="http://schemas.openxmlformats.org/drawingml/2006/table">
            <a:tbl>
              <a:tblPr firstRow="1" bandRow="1">
                <a:tableStyleId>{93296810-A885-4BE3-A3E7-6D5BEEA58F35}</a:tableStyleId>
              </a:tblPr>
              <a:tblGrid>
                <a:gridCol w="1496618">
                  <a:extLst>
                    <a:ext uri="{9D8B030D-6E8A-4147-A177-3AD203B41FA5}">
                      <a16:colId xmlns:a16="http://schemas.microsoft.com/office/drawing/2014/main" val="2425411668"/>
                    </a:ext>
                  </a:extLst>
                </a:gridCol>
                <a:gridCol w="5706537">
                  <a:extLst>
                    <a:ext uri="{9D8B030D-6E8A-4147-A177-3AD203B41FA5}">
                      <a16:colId xmlns:a16="http://schemas.microsoft.com/office/drawing/2014/main" val="3369800879"/>
                    </a:ext>
                  </a:extLst>
                </a:gridCol>
                <a:gridCol w="2607733">
                  <a:extLst>
                    <a:ext uri="{9D8B030D-6E8A-4147-A177-3AD203B41FA5}">
                      <a16:colId xmlns:a16="http://schemas.microsoft.com/office/drawing/2014/main" val="2179068557"/>
                    </a:ext>
                  </a:extLst>
                </a:gridCol>
                <a:gridCol w="1324112">
                  <a:extLst>
                    <a:ext uri="{9D8B030D-6E8A-4147-A177-3AD203B41FA5}">
                      <a16:colId xmlns:a16="http://schemas.microsoft.com/office/drawing/2014/main" val="1586264088"/>
                    </a:ext>
                  </a:extLst>
                </a:gridCol>
              </a:tblGrid>
              <a:tr h="370840">
                <a:tc>
                  <a:txBody>
                    <a:bodyPr/>
                    <a:lstStyle/>
                    <a:p>
                      <a:r>
                        <a:rPr lang="en-US" sz="1700" dirty="0"/>
                        <a:t>Proposal ID</a:t>
                      </a:r>
                    </a:p>
                  </a:txBody>
                  <a:tcPr>
                    <a:solidFill>
                      <a:srgbClr val="002855"/>
                    </a:solidFill>
                  </a:tcPr>
                </a:tc>
                <a:tc>
                  <a:txBody>
                    <a:bodyPr/>
                    <a:lstStyle/>
                    <a:p>
                      <a:r>
                        <a:rPr lang="en-US" sz="1700" dirty="0"/>
                        <a:t>Title</a:t>
                      </a:r>
                    </a:p>
                  </a:txBody>
                  <a:tcPr>
                    <a:solidFill>
                      <a:srgbClr val="002855"/>
                    </a:solidFill>
                  </a:tcPr>
                </a:tc>
                <a:tc>
                  <a:txBody>
                    <a:bodyPr/>
                    <a:lstStyle/>
                    <a:p>
                      <a:r>
                        <a:rPr lang="en-US" sz="1700" dirty="0"/>
                        <a:t>Principal Investigator</a:t>
                      </a:r>
                    </a:p>
                  </a:txBody>
                  <a:tcPr>
                    <a:solidFill>
                      <a:srgbClr val="002855"/>
                    </a:solidFill>
                  </a:tcPr>
                </a:tc>
                <a:tc>
                  <a:txBody>
                    <a:bodyPr/>
                    <a:lstStyle/>
                    <a:p>
                      <a:r>
                        <a:rPr lang="en-US" sz="1700" dirty="0"/>
                        <a:t>University</a:t>
                      </a:r>
                    </a:p>
                  </a:txBody>
                  <a:tcPr>
                    <a:solidFill>
                      <a:srgbClr val="002855"/>
                    </a:solidFill>
                  </a:tcPr>
                </a:tc>
                <a:extLst>
                  <a:ext uri="{0D108BD9-81ED-4DB2-BD59-A6C34878D82A}">
                    <a16:rowId xmlns:a16="http://schemas.microsoft.com/office/drawing/2014/main" val="295408545"/>
                  </a:ext>
                </a:extLst>
              </a:tr>
              <a:tr h="370840">
                <a:tc>
                  <a:txBody>
                    <a:bodyPr/>
                    <a:lstStyle/>
                    <a:p>
                      <a:r>
                        <a:rPr lang="en-US" sz="1700" dirty="0"/>
                        <a:t>RP-2024-01</a:t>
                      </a:r>
                    </a:p>
                  </a:txBody>
                  <a:tcPr>
                    <a:solidFill>
                      <a:srgbClr val="CCD4DE"/>
                    </a:solidFill>
                  </a:tcPr>
                </a:tc>
                <a:tc>
                  <a:txBody>
                    <a:bodyPr/>
                    <a:lstStyle/>
                    <a:p>
                      <a:r>
                        <a:rPr lang="en-US" sz="1700" dirty="0"/>
                        <a:t>Deployment of Smart NDT/NDE Protocols for Effective Management of West Virginia’s Deteriorated Bridge Assets</a:t>
                      </a:r>
                    </a:p>
                  </a:txBody>
                  <a:tcPr/>
                </a:tc>
                <a:tc>
                  <a:txBody>
                    <a:bodyPr/>
                    <a:lstStyle/>
                    <a:p>
                      <a:r>
                        <a:rPr lang="en-US" sz="1700" dirty="0"/>
                        <a:t>Dr. Wael Zatar</a:t>
                      </a:r>
                    </a:p>
                  </a:txBody>
                  <a:tcPr/>
                </a:tc>
                <a:tc>
                  <a:txBody>
                    <a:bodyPr/>
                    <a:lstStyle/>
                    <a:p>
                      <a:r>
                        <a:rPr lang="en-US" sz="1700" dirty="0"/>
                        <a:t>Marshall</a:t>
                      </a:r>
                    </a:p>
                  </a:txBody>
                  <a:tcPr/>
                </a:tc>
                <a:extLst>
                  <a:ext uri="{0D108BD9-81ED-4DB2-BD59-A6C34878D82A}">
                    <a16:rowId xmlns:a16="http://schemas.microsoft.com/office/drawing/2014/main" val="3323256633"/>
                  </a:ext>
                </a:extLst>
              </a:tr>
              <a:tr h="370840">
                <a:tc>
                  <a:txBody>
                    <a:bodyPr/>
                    <a:lstStyle/>
                    <a:p>
                      <a:r>
                        <a:rPr lang="en-US" sz="1700" dirty="0"/>
                        <a:t>RP-2025-02</a:t>
                      </a:r>
                    </a:p>
                  </a:txBody>
                  <a:tcPr/>
                </a:tc>
                <a:tc>
                  <a:txBody>
                    <a:bodyPr/>
                    <a:lstStyle/>
                    <a:p>
                      <a:r>
                        <a:rPr lang="en-US" sz="1700" b="0" kern="1200" dirty="0">
                          <a:solidFill>
                            <a:schemeClr val="dk1"/>
                          </a:solidFill>
                          <a:effectLst/>
                        </a:rPr>
                        <a:t>Mobile Bridge Rating and Inspection Center</a:t>
                      </a:r>
                      <a:endParaRPr lang="en-US" sz="1700" dirty="0"/>
                    </a:p>
                  </a:txBody>
                  <a:tcPr/>
                </a:tc>
                <a:tc>
                  <a:txBody>
                    <a:bodyPr/>
                    <a:lstStyle/>
                    <a:p>
                      <a:r>
                        <a:rPr lang="en-US" sz="1700" dirty="0"/>
                        <a:t>Dr. Karl Barth</a:t>
                      </a:r>
                    </a:p>
                  </a:txBody>
                  <a:tcPr/>
                </a:tc>
                <a:tc>
                  <a:txBody>
                    <a:bodyPr/>
                    <a:lstStyle/>
                    <a:p>
                      <a:r>
                        <a:rPr lang="en-US" sz="1700" dirty="0"/>
                        <a:t>WVU</a:t>
                      </a:r>
                    </a:p>
                  </a:txBody>
                  <a:tcPr/>
                </a:tc>
                <a:extLst>
                  <a:ext uri="{0D108BD9-81ED-4DB2-BD59-A6C34878D82A}">
                    <a16:rowId xmlns:a16="http://schemas.microsoft.com/office/drawing/2014/main" val="2916266524"/>
                  </a:ext>
                </a:extLst>
              </a:tr>
              <a:tr h="370840">
                <a:tc>
                  <a:txBody>
                    <a:bodyPr/>
                    <a:lstStyle/>
                    <a:p>
                      <a:r>
                        <a:rPr lang="en-US" sz="1700" dirty="0"/>
                        <a:t>RP-2025-10</a:t>
                      </a:r>
                    </a:p>
                  </a:txBody>
                  <a:tcPr/>
                </a:tc>
                <a:tc>
                  <a:txBody>
                    <a:bodyPr/>
                    <a:lstStyle/>
                    <a:p>
                      <a:r>
                        <a:rPr lang="en-US" sz="1700" b="0" kern="1200" dirty="0">
                          <a:solidFill>
                            <a:schemeClr val="dk1"/>
                          </a:solidFill>
                          <a:effectLst/>
                        </a:rPr>
                        <a:t>Field Evaluation of Wrapped Bridge Piers and Beams and Specification Development for Wrap Installations</a:t>
                      </a:r>
                      <a:endParaRPr lang="en-US" sz="1700" dirty="0"/>
                    </a:p>
                  </a:txBody>
                  <a:tcPr/>
                </a:tc>
                <a:tc>
                  <a:txBody>
                    <a:bodyPr/>
                    <a:lstStyle/>
                    <a:p>
                      <a:r>
                        <a:rPr lang="en-US" sz="1700" dirty="0"/>
                        <a:t>Dr. Hota </a:t>
                      </a:r>
                      <a:r>
                        <a:rPr lang="en-US" sz="1700" dirty="0" err="1"/>
                        <a:t>Gangarao</a:t>
                      </a:r>
                      <a:endParaRPr lang="en-US" sz="1700" dirty="0"/>
                    </a:p>
                  </a:txBody>
                  <a:tcPr/>
                </a:tc>
                <a:tc>
                  <a:txBody>
                    <a:bodyPr/>
                    <a:lstStyle/>
                    <a:p>
                      <a:r>
                        <a:rPr lang="en-US" sz="1700" dirty="0"/>
                        <a:t>WVU</a:t>
                      </a:r>
                    </a:p>
                  </a:txBody>
                  <a:tcPr/>
                </a:tc>
                <a:extLst>
                  <a:ext uri="{0D108BD9-81ED-4DB2-BD59-A6C34878D82A}">
                    <a16:rowId xmlns:a16="http://schemas.microsoft.com/office/drawing/2014/main" val="592966792"/>
                  </a:ext>
                </a:extLst>
              </a:tr>
              <a:tr h="370840">
                <a:tc>
                  <a:txBody>
                    <a:bodyPr/>
                    <a:lstStyle/>
                    <a:p>
                      <a:r>
                        <a:rPr lang="en-US" sz="1700" dirty="0"/>
                        <a:t>RP-2025-15</a:t>
                      </a:r>
                    </a:p>
                  </a:txBody>
                  <a:tcPr/>
                </a:tc>
                <a:tc>
                  <a:txBody>
                    <a:bodyPr/>
                    <a:lstStyle/>
                    <a:p>
                      <a:r>
                        <a:rPr lang="en-US" sz="1700" b="0" kern="1200" dirty="0">
                          <a:solidFill>
                            <a:schemeClr val="dk1"/>
                          </a:solidFill>
                          <a:effectLst/>
                        </a:rPr>
                        <a:t>Edge AI- and Video-Assisted FHWA Vehicle Classification</a:t>
                      </a:r>
                      <a:endParaRPr lang="en-US" sz="1700" dirty="0"/>
                    </a:p>
                  </a:txBody>
                  <a:tcPr/>
                </a:tc>
                <a:tc>
                  <a:txBody>
                    <a:bodyPr/>
                    <a:lstStyle/>
                    <a:p>
                      <a:r>
                        <a:rPr lang="en-US" sz="1700" dirty="0"/>
                        <a:t>Dr. Fei Dai</a:t>
                      </a:r>
                    </a:p>
                  </a:txBody>
                  <a:tcPr/>
                </a:tc>
                <a:tc>
                  <a:txBody>
                    <a:bodyPr/>
                    <a:lstStyle/>
                    <a:p>
                      <a:r>
                        <a:rPr lang="en-US" sz="1700" dirty="0"/>
                        <a:t>WVU</a:t>
                      </a:r>
                    </a:p>
                  </a:txBody>
                  <a:tcPr/>
                </a:tc>
                <a:extLst>
                  <a:ext uri="{0D108BD9-81ED-4DB2-BD59-A6C34878D82A}">
                    <a16:rowId xmlns:a16="http://schemas.microsoft.com/office/drawing/2014/main" val="3272830370"/>
                  </a:ext>
                </a:extLst>
              </a:tr>
              <a:tr h="370840">
                <a:tc>
                  <a:txBody>
                    <a:bodyPr/>
                    <a:lstStyle/>
                    <a:p>
                      <a:r>
                        <a:rPr lang="en-US" sz="1700" dirty="0"/>
                        <a:t>RP-2025-16</a:t>
                      </a:r>
                    </a:p>
                  </a:txBody>
                  <a:tcPr/>
                </a:tc>
                <a:tc>
                  <a:txBody>
                    <a:bodyPr/>
                    <a:lstStyle/>
                    <a:p>
                      <a:r>
                        <a:rPr lang="en-US" sz="1700" b="0" kern="1200" dirty="0">
                          <a:solidFill>
                            <a:schemeClr val="dk1"/>
                          </a:solidFill>
                          <a:effectLst/>
                        </a:rPr>
                        <a:t>AI Applications for Enhancing Pavement Management</a:t>
                      </a:r>
                      <a:endParaRPr lang="en-US" sz="1700" dirty="0"/>
                    </a:p>
                  </a:txBody>
                  <a:tcPr/>
                </a:tc>
                <a:tc>
                  <a:txBody>
                    <a:bodyPr/>
                    <a:lstStyle/>
                    <a:p>
                      <a:r>
                        <a:rPr lang="en-US" sz="1700" dirty="0"/>
                        <a:t>Dr. James Bryce</a:t>
                      </a:r>
                    </a:p>
                  </a:txBody>
                  <a:tcPr/>
                </a:tc>
                <a:tc>
                  <a:txBody>
                    <a:bodyPr/>
                    <a:lstStyle/>
                    <a:p>
                      <a:r>
                        <a:rPr lang="en-US" sz="1700" dirty="0"/>
                        <a:t>WVU</a:t>
                      </a:r>
                    </a:p>
                  </a:txBody>
                  <a:tcPr/>
                </a:tc>
                <a:extLst>
                  <a:ext uri="{0D108BD9-81ED-4DB2-BD59-A6C34878D82A}">
                    <a16:rowId xmlns:a16="http://schemas.microsoft.com/office/drawing/2014/main" val="3967342920"/>
                  </a:ext>
                </a:extLst>
              </a:tr>
              <a:tr h="370840">
                <a:tc>
                  <a:txBody>
                    <a:bodyPr/>
                    <a:lstStyle/>
                    <a:p>
                      <a:r>
                        <a:rPr lang="en-US" sz="1700" dirty="0"/>
                        <a:t>RP-2025-17</a:t>
                      </a:r>
                    </a:p>
                  </a:txBody>
                  <a:tcPr/>
                </a:tc>
                <a:tc>
                  <a:txBody>
                    <a:bodyPr/>
                    <a:lstStyle/>
                    <a:p>
                      <a:r>
                        <a:rPr lang="en-US" sz="1700" b="0" kern="1200" dirty="0">
                          <a:solidFill>
                            <a:schemeClr val="dk1"/>
                          </a:solidFill>
                          <a:effectLst/>
                        </a:rPr>
                        <a:t>Moving Beyond Aggregate Properties in Determining Skid Resistance of Asphalt Mixtures</a:t>
                      </a:r>
                      <a:endParaRPr lang="en-US" sz="1700" dirty="0"/>
                    </a:p>
                  </a:txBody>
                  <a:tcPr/>
                </a:tc>
                <a:tc>
                  <a:txBody>
                    <a:bodyPr/>
                    <a:lstStyle/>
                    <a:p>
                      <a:r>
                        <a:rPr lang="en-US" sz="1700" dirty="0"/>
                        <a:t>Dr. James Bryce</a:t>
                      </a:r>
                    </a:p>
                  </a:txBody>
                  <a:tcPr/>
                </a:tc>
                <a:tc>
                  <a:txBody>
                    <a:bodyPr/>
                    <a:lstStyle/>
                    <a:p>
                      <a:r>
                        <a:rPr lang="en-US" sz="1700" dirty="0"/>
                        <a:t>WVU</a:t>
                      </a:r>
                    </a:p>
                  </a:txBody>
                  <a:tcPr/>
                </a:tc>
                <a:extLst>
                  <a:ext uri="{0D108BD9-81ED-4DB2-BD59-A6C34878D82A}">
                    <a16:rowId xmlns:a16="http://schemas.microsoft.com/office/drawing/2014/main" val="3816290366"/>
                  </a:ext>
                </a:extLst>
              </a:tr>
              <a:tr h="370840">
                <a:tc>
                  <a:txBody>
                    <a:bodyPr/>
                    <a:lstStyle/>
                    <a:p>
                      <a:r>
                        <a:rPr lang="en-US" sz="1700" dirty="0"/>
                        <a:t>RP-2025-18</a:t>
                      </a:r>
                    </a:p>
                  </a:txBody>
                  <a:tcPr/>
                </a:tc>
                <a:tc>
                  <a:txBody>
                    <a:bodyPr/>
                    <a:lstStyle/>
                    <a:p>
                      <a:r>
                        <a:rPr lang="en-US" sz="1700" b="0" kern="1200" dirty="0">
                          <a:solidFill>
                            <a:schemeClr val="dk1"/>
                          </a:solidFill>
                          <a:effectLst/>
                        </a:rPr>
                        <a:t>Enhancing Road Construction Safety through Immersive Workforce Training and Realtime Monitoring Technologies</a:t>
                      </a:r>
                      <a:endParaRPr lang="en-US" sz="1700" dirty="0"/>
                    </a:p>
                  </a:txBody>
                  <a:tcPr/>
                </a:tc>
                <a:tc>
                  <a:txBody>
                    <a:bodyPr/>
                    <a:lstStyle/>
                    <a:p>
                      <a:r>
                        <a:rPr lang="en-US" sz="1700" b="0" dirty="0"/>
                        <a:t>Dr. </a:t>
                      </a:r>
                      <a:r>
                        <a:rPr lang="en-US" sz="1700" b="0" dirty="0" err="1"/>
                        <a:t>JuHyeong</a:t>
                      </a:r>
                      <a:r>
                        <a:rPr lang="en-US" sz="1700" b="0" dirty="0"/>
                        <a:t> Ryu</a:t>
                      </a:r>
                    </a:p>
                  </a:txBody>
                  <a:tcPr/>
                </a:tc>
                <a:tc>
                  <a:txBody>
                    <a:bodyPr/>
                    <a:lstStyle/>
                    <a:p>
                      <a:r>
                        <a:rPr lang="en-US" sz="1700" dirty="0"/>
                        <a:t>WVU</a:t>
                      </a:r>
                    </a:p>
                  </a:txBody>
                  <a:tcPr/>
                </a:tc>
                <a:extLst>
                  <a:ext uri="{0D108BD9-81ED-4DB2-BD59-A6C34878D82A}">
                    <a16:rowId xmlns:a16="http://schemas.microsoft.com/office/drawing/2014/main" val="1107243612"/>
                  </a:ext>
                </a:extLst>
              </a:tr>
              <a:tr h="370840">
                <a:tc>
                  <a:txBody>
                    <a:bodyPr/>
                    <a:lstStyle/>
                    <a:p>
                      <a:r>
                        <a:rPr lang="en-US" sz="1700" dirty="0"/>
                        <a:t>RP-2025-19</a:t>
                      </a:r>
                    </a:p>
                  </a:txBody>
                  <a:tcPr/>
                </a:tc>
                <a:tc>
                  <a:txBody>
                    <a:bodyPr/>
                    <a:lstStyle/>
                    <a:p>
                      <a:r>
                        <a:rPr lang="en-US" sz="1700" b="0" kern="1200" dirty="0">
                          <a:solidFill>
                            <a:schemeClr val="dk1"/>
                          </a:solidFill>
                          <a:effectLst/>
                        </a:rPr>
                        <a:t>Hydraulic and statistical analysis of culvert maintenance and condition</a:t>
                      </a:r>
                      <a:endParaRPr lang="en-US" sz="1700" dirty="0"/>
                    </a:p>
                  </a:txBody>
                  <a:tcPr/>
                </a:tc>
                <a:tc>
                  <a:txBody>
                    <a:bodyPr/>
                    <a:lstStyle/>
                    <a:p>
                      <a:r>
                        <a:rPr lang="en-US" sz="1700" dirty="0"/>
                        <a:t>Dr. Isaac Wait</a:t>
                      </a:r>
                    </a:p>
                  </a:txBody>
                  <a:tcPr/>
                </a:tc>
                <a:tc>
                  <a:txBody>
                    <a:bodyPr/>
                    <a:lstStyle/>
                    <a:p>
                      <a:r>
                        <a:rPr lang="en-US" sz="1700" dirty="0"/>
                        <a:t>Marshall</a:t>
                      </a:r>
                    </a:p>
                  </a:txBody>
                  <a:tcPr/>
                </a:tc>
                <a:extLst>
                  <a:ext uri="{0D108BD9-81ED-4DB2-BD59-A6C34878D82A}">
                    <a16:rowId xmlns:a16="http://schemas.microsoft.com/office/drawing/2014/main" val="3374834653"/>
                  </a:ext>
                </a:extLst>
              </a:tr>
              <a:tr h="370840">
                <a:tc>
                  <a:txBody>
                    <a:bodyPr/>
                    <a:lstStyle/>
                    <a:p>
                      <a:r>
                        <a:rPr lang="en-US" sz="1700" dirty="0"/>
                        <a:t>RP-2025-22</a:t>
                      </a:r>
                    </a:p>
                  </a:txBody>
                  <a:tcPr/>
                </a:tc>
                <a:tc>
                  <a:txBody>
                    <a:bodyPr/>
                    <a:lstStyle/>
                    <a:p>
                      <a:r>
                        <a:rPr lang="en-US" sz="1700" b="0" kern="1200" dirty="0">
                          <a:solidFill>
                            <a:schemeClr val="dk1"/>
                          </a:solidFill>
                          <a:effectLst/>
                        </a:rPr>
                        <a:t>Proposal for Mass Concrete - Thermal Stress Analysis of Abutments and Wingwalls</a:t>
                      </a:r>
                      <a:endParaRPr lang="en-US" sz="1700" i="0" dirty="0"/>
                    </a:p>
                  </a:txBody>
                  <a:tcPr/>
                </a:tc>
                <a:tc>
                  <a:txBody>
                    <a:bodyPr/>
                    <a:lstStyle/>
                    <a:p>
                      <a:r>
                        <a:rPr lang="en-US" sz="1700" dirty="0"/>
                        <a:t>Dr. Hung-Liang Chen</a:t>
                      </a:r>
                    </a:p>
                  </a:txBody>
                  <a:tcPr/>
                </a:tc>
                <a:tc>
                  <a:txBody>
                    <a:bodyPr/>
                    <a:lstStyle/>
                    <a:p>
                      <a:r>
                        <a:rPr lang="en-US" sz="1700" dirty="0"/>
                        <a:t>WVU</a:t>
                      </a:r>
                    </a:p>
                  </a:txBody>
                  <a:tcPr/>
                </a:tc>
                <a:extLst>
                  <a:ext uri="{0D108BD9-81ED-4DB2-BD59-A6C34878D82A}">
                    <a16:rowId xmlns:a16="http://schemas.microsoft.com/office/drawing/2014/main" val="628444944"/>
                  </a:ext>
                </a:extLst>
              </a:tr>
            </a:tbl>
          </a:graphicData>
        </a:graphic>
      </p:graphicFrame>
    </p:spTree>
    <p:extLst>
      <p:ext uri="{BB962C8B-B14F-4D97-AF65-F5344CB8AC3E}">
        <p14:creationId xmlns:p14="http://schemas.microsoft.com/office/powerpoint/2010/main" val="964268540"/>
      </p:ext>
    </p:extLst>
  </p:cSld>
  <p:clrMapOvr>
    <a:masterClrMapping/>
  </p:clrMapOvr>
  <p:transition advTm="144716">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BE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FA7C52-8A7E-C657-C8FE-68BE8C6890FD}"/>
              </a:ext>
            </a:extLst>
          </p:cNvPr>
          <p:cNvPicPr>
            <a:picLocks noChangeAspect="1"/>
          </p:cNvPicPr>
          <p:nvPr/>
        </p:nvPicPr>
        <p:blipFill>
          <a:blip r:embed="rId3"/>
          <a:srcRect b="2777"/>
          <a:stretch/>
        </p:blipFill>
        <p:spPr>
          <a:xfrm>
            <a:off x="7075229" y="683064"/>
            <a:ext cx="4702989" cy="5573303"/>
          </a:xfrm>
          <a:prstGeom prst="rect">
            <a:avLst/>
          </a:prstGeom>
        </p:spPr>
      </p:pic>
      <p:sp>
        <p:nvSpPr>
          <p:cNvPr id="2" name="Title 2">
            <a:extLst>
              <a:ext uri="{FF2B5EF4-FFF2-40B4-BE49-F238E27FC236}">
                <a16:creationId xmlns:a16="http://schemas.microsoft.com/office/drawing/2014/main" id="{2B132CD5-193E-2107-E0A7-314536F462E9}"/>
              </a:ext>
            </a:extLst>
          </p:cNvPr>
          <p:cNvSpPr txBox="1">
            <a:spLocks/>
          </p:cNvSpPr>
          <p:nvPr/>
        </p:nvSpPr>
        <p:spPr>
          <a:xfrm>
            <a:off x="526915" y="529167"/>
            <a:ext cx="11134998" cy="461665"/>
          </a:xfrm>
          <a:prstGeom prst="rect">
            <a:avLst/>
          </a:prstGeom>
        </p:spPr>
        <p:txBody>
          <a:bodyPr lIns="0" tIns="0" rIns="0" bIns="0" anchor="t">
            <a:noAutofit/>
          </a:bodyPr>
          <a:lst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a:lstStyle>
          <a:p>
            <a:pPr marL="0" marR="0" lvl="0" indent="0" algn="l" defTabSz="914171"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855"/>
                </a:solidFill>
                <a:effectLst/>
                <a:uLnTx/>
                <a:uFillTx/>
                <a:latin typeface="Aptos Display" panose="02110004020202020204"/>
                <a:ea typeface="+mj-ea"/>
                <a:cs typeface="+mj-cs"/>
              </a:rPr>
              <a:t>Transportation Pooled Funds</a:t>
            </a:r>
          </a:p>
        </p:txBody>
      </p:sp>
      <p:sp>
        <p:nvSpPr>
          <p:cNvPr id="9" name="Content Placeholder 4">
            <a:extLst>
              <a:ext uri="{FF2B5EF4-FFF2-40B4-BE49-F238E27FC236}">
                <a16:creationId xmlns:a16="http://schemas.microsoft.com/office/drawing/2014/main" id="{DD335AF1-0B42-8187-27E3-3A36868E102C}"/>
              </a:ext>
            </a:extLst>
          </p:cNvPr>
          <p:cNvSpPr>
            <a:spLocks noGrp="1"/>
          </p:cNvSpPr>
          <p:nvPr>
            <p:ph idx="1"/>
          </p:nvPr>
        </p:nvSpPr>
        <p:spPr>
          <a:xfrm>
            <a:off x="526912" y="1181681"/>
            <a:ext cx="6410783" cy="5074685"/>
          </a:xfrm>
        </p:spPr>
        <p:txBody>
          <a:bodyPr>
            <a:normAutofit fontScale="77500" lnSpcReduction="20000"/>
          </a:bodyPr>
          <a:lstStyle/>
          <a:p>
            <a:pPr marL="0" marR="0" lvl="0"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r>
              <a:rPr kumimoji="0" lang="en-US" sz="2500" b="1" i="0" u="none" strike="noStrike" kern="1200" cap="none" spc="0" normalizeH="0" baseline="0" noProof="0" dirty="0">
                <a:ln>
                  <a:noFill/>
                </a:ln>
                <a:solidFill>
                  <a:srgbClr val="002855"/>
                </a:solidFill>
                <a:effectLst/>
                <a:uLnTx/>
                <a:uFillTx/>
                <a:latin typeface="Arial" panose="020B0604020202020204"/>
                <a:ea typeface="+mn-ea"/>
                <a:cs typeface="+mn-cs"/>
              </a:rPr>
              <a:t>What is a Pooled Fund</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The Transportation Pooled Fund (TPF) Program is a collaborative program started in 1977 among the states to be administered by FHWA</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The TPF program creates opportunities for partners to pool funds, subject matter expertise, and resources to conduct high-priority research for a variety of shared transportation problems. </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More information can be found at </a:t>
            </a: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hlinkClick r:id="rId4"/>
              </a:rPr>
              <a:t>https://pooledfund.org</a:t>
            </a: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137160" marR="0" lvl="2" indent="-13716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endParaRPr kumimoji="0" lang="en-US" sz="2500" b="1" i="0" u="none" strike="noStrike" kern="1200" cap="none" spc="0" normalizeH="0" baseline="0" noProof="0" dirty="0">
              <a:ln>
                <a:noFill/>
              </a:ln>
              <a:solidFill>
                <a:srgbClr val="2B86C7"/>
              </a:solidFill>
              <a:effectLst/>
              <a:uLnTx/>
              <a:uFillTx/>
              <a:latin typeface="Arial" panose="020B0604020202020204"/>
              <a:ea typeface="+mn-ea"/>
              <a:cs typeface="+mn-cs"/>
            </a:endParaRPr>
          </a:p>
          <a:p>
            <a:pPr marL="0" marR="0" lvl="0"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r>
              <a:rPr kumimoji="0" lang="en-US" sz="2500" b="1" i="0" u="none" strike="noStrike" kern="1200" cap="none" spc="0" normalizeH="0" baseline="0" noProof="0" dirty="0">
                <a:ln>
                  <a:noFill/>
                </a:ln>
                <a:solidFill>
                  <a:srgbClr val="002855"/>
                </a:solidFill>
                <a:effectLst/>
                <a:uLnTx/>
                <a:uFillTx/>
                <a:latin typeface="Arial" panose="020B0604020202020204"/>
                <a:ea typeface="+mn-ea"/>
                <a:cs typeface="+mn-cs"/>
              </a:rPr>
              <a:t>Requesting a Pooled Fund</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WVDOT staff can submit a Pooled Fund requests at any time</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Request will be evaluated as they are received</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rPr>
              <a:t>Funds are distributed on a first come first served basis while funding is available</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lang="en-US" sz="2500" dirty="0">
                <a:solidFill>
                  <a:srgbClr val="000000"/>
                </a:solidFill>
                <a:latin typeface="Arial" panose="020B0604020202020204"/>
              </a:rPr>
              <a:t>Pooled Fund requests can be submitted via the </a:t>
            </a:r>
            <a:r>
              <a:rPr lang="en-US" sz="2500" dirty="0">
                <a:solidFill>
                  <a:srgbClr val="000000"/>
                </a:solidFill>
                <a:latin typeface="Arial" panose="020B0604020202020204"/>
                <a:hlinkClick r:id="rId5"/>
              </a:rPr>
              <a:t>Request for Pooled Fund Participation form</a:t>
            </a:r>
            <a:r>
              <a:rPr lang="en-US" sz="2500" dirty="0">
                <a:solidFill>
                  <a:srgbClr val="000000"/>
                </a:solidFill>
                <a:latin typeface="Arial" panose="020B0604020202020204"/>
              </a:rPr>
              <a:t>.</a:t>
            </a:r>
            <a:endParaRPr kumimoji="0" lang="en-US" sz="2500"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US" dirty="0"/>
          </a:p>
        </p:txBody>
      </p:sp>
      <p:sp>
        <p:nvSpPr>
          <p:cNvPr id="3" name="TextBox 2">
            <a:extLst>
              <a:ext uri="{FF2B5EF4-FFF2-40B4-BE49-F238E27FC236}">
                <a16:creationId xmlns:a16="http://schemas.microsoft.com/office/drawing/2014/main" id="{B5F3F56E-C15A-C600-5674-A9DC8AA0F95F}"/>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Tree>
    <p:extLst>
      <p:ext uri="{BB962C8B-B14F-4D97-AF65-F5344CB8AC3E}">
        <p14:creationId xmlns:p14="http://schemas.microsoft.com/office/powerpoint/2010/main" val="2166033681"/>
      </p:ext>
    </p:extLst>
  </p:cSld>
  <p:clrMapOvr>
    <a:masterClrMapping/>
  </p:clrMapOvr>
  <p:transition advTm="79768">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E1A6-674C-F509-A9BA-867584FA40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3E69AB-E799-D591-AB7A-E9792B2A4DE3}"/>
              </a:ext>
            </a:extLst>
          </p:cNvPr>
          <p:cNvSpPr>
            <a:spLocks noGrp="1"/>
          </p:cNvSpPr>
          <p:nvPr>
            <p:ph type="title"/>
          </p:nvPr>
        </p:nvSpPr>
        <p:spPr/>
        <p:txBody>
          <a:bodyPr/>
          <a:lstStyle/>
          <a:p>
            <a:r>
              <a:rPr lang="en-US" dirty="0">
                <a:solidFill>
                  <a:srgbClr val="002855"/>
                </a:solidFill>
              </a:rPr>
              <a:t>WVDOT Pooled Fund Commitments</a:t>
            </a:r>
          </a:p>
        </p:txBody>
      </p:sp>
      <p:sp>
        <p:nvSpPr>
          <p:cNvPr id="4" name="Subtitle 3">
            <a:extLst>
              <a:ext uri="{FF2B5EF4-FFF2-40B4-BE49-F238E27FC236}">
                <a16:creationId xmlns:a16="http://schemas.microsoft.com/office/drawing/2014/main" id="{2FA19A50-0B43-6B75-A564-16675A18613A}"/>
              </a:ext>
            </a:extLst>
          </p:cNvPr>
          <p:cNvSpPr>
            <a:spLocks noGrp="1"/>
          </p:cNvSpPr>
          <p:nvPr>
            <p:ph type="subTitle" idx="14"/>
          </p:nvPr>
        </p:nvSpPr>
        <p:spPr/>
        <p:txBody>
          <a:bodyPr/>
          <a:lstStyle/>
          <a:p>
            <a:endParaRPr lang="en-US"/>
          </a:p>
        </p:txBody>
      </p:sp>
      <p:sp>
        <p:nvSpPr>
          <p:cNvPr id="8" name="TextBox 7">
            <a:extLst>
              <a:ext uri="{FF2B5EF4-FFF2-40B4-BE49-F238E27FC236}">
                <a16:creationId xmlns:a16="http://schemas.microsoft.com/office/drawing/2014/main" id="{3834127B-4CCE-0D60-15B5-5D2C605AC79F}"/>
              </a:ext>
            </a:extLst>
          </p:cNvPr>
          <p:cNvSpPr txBox="1"/>
          <p:nvPr/>
        </p:nvSpPr>
        <p:spPr>
          <a:xfrm>
            <a:off x="297712" y="6392631"/>
            <a:ext cx="1190846" cy="350875"/>
          </a:xfrm>
          <a:prstGeom prst="rect">
            <a:avLst/>
          </a:prstGeom>
          <a:solidFill>
            <a:srgbClr val="EDEBE6"/>
          </a:solidFill>
          <a:ln>
            <a:solidFill>
              <a:srgbClr val="EDEBE6"/>
            </a:solidFill>
          </a:ln>
        </p:spPr>
        <p:txBody>
          <a:bodyPr wrap="square" rtlCol="0">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833850AA-E6CD-495B-9989-109B351E527B}"/>
              </a:ext>
            </a:extLst>
          </p:cNvPr>
          <p:cNvGraphicFramePr>
            <a:graphicFrameLocks noGrp="1"/>
          </p:cNvGraphicFramePr>
          <p:nvPr/>
        </p:nvGraphicFramePr>
        <p:xfrm>
          <a:off x="526912" y="984454"/>
          <a:ext cx="10929364" cy="5600700"/>
        </p:xfrm>
        <a:graphic>
          <a:graphicData uri="http://schemas.openxmlformats.org/drawingml/2006/table">
            <a:tbl>
              <a:tblPr firstRow="1" bandRow="1">
                <a:tableStyleId>{93296810-A885-4BE3-A3E7-6D5BEEA58F35}</a:tableStyleId>
              </a:tblPr>
              <a:tblGrid>
                <a:gridCol w="1496618">
                  <a:extLst>
                    <a:ext uri="{9D8B030D-6E8A-4147-A177-3AD203B41FA5}">
                      <a16:colId xmlns:a16="http://schemas.microsoft.com/office/drawing/2014/main" val="2425411668"/>
                    </a:ext>
                  </a:extLst>
                </a:gridCol>
                <a:gridCol w="6132498">
                  <a:extLst>
                    <a:ext uri="{9D8B030D-6E8A-4147-A177-3AD203B41FA5}">
                      <a16:colId xmlns:a16="http://schemas.microsoft.com/office/drawing/2014/main" val="3369800879"/>
                    </a:ext>
                  </a:extLst>
                </a:gridCol>
                <a:gridCol w="3300248">
                  <a:extLst>
                    <a:ext uri="{9D8B030D-6E8A-4147-A177-3AD203B41FA5}">
                      <a16:colId xmlns:a16="http://schemas.microsoft.com/office/drawing/2014/main" val="2179068557"/>
                    </a:ext>
                  </a:extLst>
                </a:gridCol>
              </a:tblGrid>
              <a:tr h="370840">
                <a:tc>
                  <a:txBody>
                    <a:bodyPr/>
                    <a:lstStyle/>
                    <a:p>
                      <a:r>
                        <a:rPr lang="en-US" sz="1700" dirty="0"/>
                        <a:t>Pooled Fund Number</a:t>
                      </a:r>
                    </a:p>
                  </a:txBody>
                  <a:tcPr>
                    <a:solidFill>
                      <a:srgbClr val="002855"/>
                    </a:solidFill>
                  </a:tcPr>
                </a:tc>
                <a:tc>
                  <a:txBody>
                    <a:bodyPr/>
                    <a:lstStyle/>
                    <a:p>
                      <a:r>
                        <a:rPr lang="en-US" sz="1700" dirty="0"/>
                        <a:t>Title</a:t>
                      </a:r>
                    </a:p>
                  </a:txBody>
                  <a:tcPr>
                    <a:solidFill>
                      <a:srgbClr val="002855"/>
                    </a:solidFill>
                  </a:tcPr>
                </a:tc>
                <a:tc>
                  <a:txBody>
                    <a:bodyPr/>
                    <a:lstStyle/>
                    <a:p>
                      <a:r>
                        <a:rPr lang="en-US" sz="1700" dirty="0"/>
                        <a:t>Lead Organization</a:t>
                      </a:r>
                    </a:p>
                  </a:txBody>
                  <a:tcPr>
                    <a:solidFill>
                      <a:srgbClr val="002855"/>
                    </a:solidFill>
                  </a:tcPr>
                </a:tc>
                <a:extLst>
                  <a:ext uri="{0D108BD9-81ED-4DB2-BD59-A6C34878D82A}">
                    <a16:rowId xmlns:a16="http://schemas.microsoft.com/office/drawing/2014/main" val="295408545"/>
                  </a:ext>
                </a:extLst>
              </a:tr>
              <a:tr h="370840">
                <a:tc>
                  <a:txBody>
                    <a:bodyPr/>
                    <a:lstStyle/>
                    <a:p>
                      <a:r>
                        <a:rPr lang="en-US" sz="1650" dirty="0"/>
                        <a:t>TPF-5(547)</a:t>
                      </a:r>
                    </a:p>
                  </a:txBody>
                  <a:tcPr>
                    <a:solidFill>
                      <a:srgbClr val="CCD4DE"/>
                    </a:solidFill>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Traffic Safety Culture Phase 3</a:t>
                      </a:r>
                    </a:p>
                  </a:txBody>
                  <a:tcPr/>
                </a:tc>
                <a:tc>
                  <a:txBody>
                    <a:bodyPr/>
                    <a:lstStyle/>
                    <a:p>
                      <a:r>
                        <a:rPr lang="en-US" sz="1650" b="0" i="0" kern="1200" dirty="0">
                          <a:solidFill>
                            <a:schemeClr val="dk1"/>
                          </a:solidFill>
                          <a:effectLst/>
                          <a:latin typeface="+mn-lt"/>
                          <a:ea typeface="+mn-ea"/>
                          <a:cs typeface="+mn-cs"/>
                        </a:rPr>
                        <a:t>Montana Department of Transportation</a:t>
                      </a:r>
                      <a:endParaRPr lang="en-US" sz="1650" dirty="0"/>
                    </a:p>
                  </a:txBody>
                  <a:tcPr/>
                </a:tc>
                <a:extLst>
                  <a:ext uri="{0D108BD9-81ED-4DB2-BD59-A6C34878D82A}">
                    <a16:rowId xmlns:a16="http://schemas.microsoft.com/office/drawing/2014/main" val="3323256633"/>
                  </a:ext>
                </a:extLst>
              </a:tr>
              <a:tr h="370840">
                <a:tc>
                  <a:txBody>
                    <a:bodyPr/>
                    <a:lstStyle/>
                    <a:p>
                      <a:r>
                        <a:rPr lang="en-US" sz="1650" dirty="0"/>
                        <a:t>TPF-5(544)</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Technology Transfer Concrete Consortium (2025-2029)</a:t>
                      </a:r>
                    </a:p>
                  </a:txBody>
                  <a:tcPr/>
                </a:tc>
                <a:tc>
                  <a:txBody>
                    <a:bodyPr/>
                    <a:lstStyle/>
                    <a:p>
                      <a:r>
                        <a:rPr lang="en-US" sz="1650" b="0" i="0" kern="1200" dirty="0">
                          <a:solidFill>
                            <a:schemeClr val="dk1"/>
                          </a:solidFill>
                          <a:effectLst/>
                          <a:latin typeface="+mn-lt"/>
                          <a:ea typeface="+mn-ea"/>
                          <a:cs typeface="+mn-cs"/>
                        </a:rPr>
                        <a:t>Iowa Department of Transportation</a:t>
                      </a:r>
                      <a:endParaRPr lang="en-US" sz="1650" dirty="0"/>
                    </a:p>
                  </a:txBody>
                  <a:tcPr/>
                </a:tc>
                <a:extLst>
                  <a:ext uri="{0D108BD9-81ED-4DB2-BD59-A6C34878D82A}">
                    <a16:rowId xmlns:a16="http://schemas.microsoft.com/office/drawing/2014/main" val="2916266524"/>
                  </a:ext>
                </a:extLst>
              </a:tr>
              <a:tr h="370840">
                <a:tc>
                  <a:txBody>
                    <a:bodyPr/>
                    <a:lstStyle/>
                    <a:p>
                      <a:r>
                        <a:rPr lang="en-US" sz="1650" dirty="0"/>
                        <a:t>TPF-5(531)</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Accelerated Performance Testing on the 2024 NCAT Pavement Test Track with </a:t>
                      </a:r>
                      <a:r>
                        <a:rPr lang="en-US" sz="1650" b="0" i="0" kern="1200" dirty="0" err="1">
                          <a:solidFill>
                            <a:schemeClr val="dk1"/>
                          </a:solidFill>
                          <a:effectLst/>
                          <a:latin typeface="+mn-lt"/>
                          <a:ea typeface="+mn-ea"/>
                          <a:cs typeface="+mn-cs"/>
                        </a:rPr>
                        <a:t>MnROAD</a:t>
                      </a:r>
                      <a:r>
                        <a:rPr lang="en-US" sz="1650" b="0" i="0" kern="1200" dirty="0">
                          <a:solidFill>
                            <a:schemeClr val="dk1"/>
                          </a:solidFill>
                          <a:effectLst/>
                          <a:latin typeface="+mn-lt"/>
                          <a:ea typeface="+mn-ea"/>
                          <a:cs typeface="+mn-cs"/>
                        </a:rPr>
                        <a:t> Research Partnership</a:t>
                      </a:r>
                    </a:p>
                  </a:txBody>
                  <a:tcPr/>
                </a:tc>
                <a:tc>
                  <a:txBody>
                    <a:bodyPr/>
                    <a:lstStyle/>
                    <a:p>
                      <a:r>
                        <a:rPr lang="en-US" sz="1650" b="0" i="0" kern="1200" dirty="0">
                          <a:solidFill>
                            <a:schemeClr val="dk1"/>
                          </a:solidFill>
                          <a:effectLst/>
                          <a:latin typeface="+mn-lt"/>
                          <a:ea typeface="+mn-ea"/>
                          <a:cs typeface="+mn-cs"/>
                        </a:rPr>
                        <a:t>Alabama Department of Transportation</a:t>
                      </a:r>
                      <a:endParaRPr lang="en-US" sz="1650" dirty="0"/>
                    </a:p>
                  </a:txBody>
                  <a:tcPr/>
                </a:tc>
                <a:extLst>
                  <a:ext uri="{0D108BD9-81ED-4DB2-BD59-A6C34878D82A}">
                    <a16:rowId xmlns:a16="http://schemas.microsoft.com/office/drawing/2014/main" val="592966792"/>
                  </a:ext>
                </a:extLst>
              </a:tr>
              <a:tr h="370840">
                <a:tc>
                  <a:txBody>
                    <a:bodyPr/>
                    <a:lstStyle/>
                    <a:p>
                      <a:r>
                        <a:rPr lang="en-US" sz="1650" dirty="0"/>
                        <a:t>TPF-5(530)</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TRB Core Program Services for a Highway RD&amp;T Program – Federal Fiscal Year 2024/TRB (State DOTs) Fiscal Year 2025</a:t>
                      </a:r>
                    </a:p>
                  </a:txBody>
                  <a:tcPr/>
                </a:tc>
                <a:tc>
                  <a:txBody>
                    <a:bodyPr/>
                    <a:lstStyle/>
                    <a:p>
                      <a:r>
                        <a:rPr lang="en-US" sz="1650" b="0" i="0" kern="1200" dirty="0">
                          <a:solidFill>
                            <a:schemeClr val="dk1"/>
                          </a:solidFill>
                          <a:effectLst/>
                          <a:latin typeface="+mn-lt"/>
                          <a:ea typeface="+mn-ea"/>
                          <a:cs typeface="+mn-cs"/>
                        </a:rPr>
                        <a:t>Federal Highway Administration</a:t>
                      </a:r>
                      <a:endParaRPr lang="en-US" sz="1650" dirty="0"/>
                    </a:p>
                  </a:txBody>
                  <a:tcPr/>
                </a:tc>
                <a:extLst>
                  <a:ext uri="{0D108BD9-81ED-4DB2-BD59-A6C34878D82A}">
                    <a16:rowId xmlns:a16="http://schemas.microsoft.com/office/drawing/2014/main" val="3272830370"/>
                  </a:ext>
                </a:extLst>
              </a:tr>
              <a:tr h="462645">
                <a:tc>
                  <a:txBody>
                    <a:bodyPr/>
                    <a:lstStyle/>
                    <a:p>
                      <a:r>
                        <a:rPr lang="en-US" sz="1650" dirty="0"/>
                        <a:t>TPF-5(527)</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International Conference on Ecology and Transportation 2025</a:t>
                      </a:r>
                    </a:p>
                  </a:txBody>
                  <a:tcPr/>
                </a:tc>
                <a:tc>
                  <a:txBody>
                    <a:bodyPr/>
                    <a:lstStyle/>
                    <a:p>
                      <a:r>
                        <a:rPr lang="en-US" sz="1650" b="0" i="0" kern="1200" dirty="0">
                          <a:solidFill>
                            <a:schemeClr val="dk1"/>
                          </a:solidFill>
                          <a:effectLst/>
                          <a:latin typeface="+mn-lt"/>
                          <a:ea typeface="+mn-ea"/>
                          <a:cs typeface="+mn-cs"/>
                        </a:rPr>
                        <a:t>Washington State Department of Transportation</a:t>
                      </a:r>
                      <a:endParaRPr lang="en-US" sz="1650" dirty="0"/>
                    </a:p>
                  </a:txBody>
                  <a:tcPr/>
                </a:tc>
                <a:extLst>
                  <a:ext uri="{0D108BD9-81ED-4DB2-BD59-A6C34878D82A}">
                    <a16:rowId xmlns:a16="http://schemas.microsoft.com/office/drawing/2014/main" val="3967342920"/>
                  </a:ext>
                </a:extLst>
              </a:tr>
              <a:tr h="370840">
                <a:tc>
                  <a:txBody>
                    <a:bodyPr/>
                    <a:lstStyle/>
                    <a:p>
                      <a:r>
                        <a:rPr lang="en-US" sz="1650" dirty="0"/>
                        <a:t>TPF-5(501)</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Roadside Safety Pooled Fund - Phase 3</a:t>
                      </a:r>
                    </a:p>
                  </a:txBody>
                  <a:tcPr/>
                </a:tc>
                <a:tc>
                  <a:txBody>
                    <a:bodyPr/>
                    <a:lstStyle/>
                    <a:p>
                      <a:pPr fontAlgn="t">
                        <a:buNone/>
                      </a:pPr>
                      <a:r>
                        <a:rPr lang="en-US" sz="1650" dirty="0">
                          <a:effectLst/>
                        </a:rPr>
                        <a:t>Washington State Department of Transportation</a:t>
                      </a:r>
                    </a:p>
                  </a:txBody>
                  <a:tcPr marL="60960" marR="60960" marT="38100" marB="38100"/>
                </a:tc>
                <a:extLst>
                  <a:ext uri="{0D108BD9-81ED-4DB2-BD59-A6C34878D82A}">
                    <a16:rowId xmlns:a16="http://schemas.microsoft.com/office/drawing/2014/main" val="3816290366"/>
                  </a:ext>
                </a:extLst>
              </a:tr>
              <a:tr h="370840">
                <a:tc>
                  <a:txBody>
                    <a:bodyPr/>
                    <a:lstStyle/>
                    <a:p>
                      <a:r>
                        <a:rPr lang="en-US" sz="1650" dirty="0"/>
                        <a:t>TPF-5(486)</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Center for the Aging Infrastructure: Steel Bridge Research, Inspection, Training and Education Engineering Center - SBRITE (Continuation)</a:t>
                      </a:r>
                    </a:p>
                  </a:txBody>
                  <a:tcPr/>
                </a:tc>
                <a:tc>
                  <a:txBody>
                    <a:bodyPr/>
                    <a:lstStyle/>
                    <a:p>
                      <a:r>
                        <a:rPr lang="en-US" sz="1650" b="0" i="0" kern="1200" dirty="0">
                          <a:solidFill>
                            <a:schemeClr val="dk1"/>
                          </a:solidFill>
                          <a:effectLst/>
                          <a:latin typeface="+mn-lt"/>
                          <a:ea typeface="+mn-ea"/>
                          <a:cs typeface="+mn-cs"/>
                        </a:rPr>
                        <a:t>Indiana Department of Transportation</a:t>
                      </a:r>
                      <a:endParaRPr lang="en-US" sz="1650" dirty="0"/>
                    </a:p>
                  </a:txBody>
                  <a:tcPr/>
                </a:tc>
                <a:extLst>
                  <a:ext uri="{0D108BD9-81ED-4DB2-BD59-A6C34878D82A}">
                    <a16:rowId xmlns:a16="http://schemas.microsoft.com/office/drawing/2014/main" val="3374834653"/>
                  </a:ext>
                </a:extLst>
              </a:tr>
              <a:tr h="370840">
                <a:tc>
                  <a:txBody>
                    <a:bodyPr/>
                    <a:lstStyle/>
                    <a:p>
                      <a:r>
                        <a:rPr lang="en-US" sz="1650" dirty="0"/>
                        <a:t>TPF-5(479)</a:t>
                      </a:r>
                    </a:p>
                  </a:txBody>
                  <a:tcPr/>
                </a:tc>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50" b="0" i="0" kern="1200" dirty="0">
                          <a:solidFill>
                            <a:schemeClr val="dk1"/>
                          </a:solidFill>
                          <a:effectLst/>
                          <a:latin typeface="+mn-lt"/>
                          <a:ea typeface="+mn-ea"/>
                          <a:cs typeface="+mn-cs"/>
                        </a:rPr>
                        <a:t>Clear Roads Winter Highway Operations Phase III Pooled Fund</a:t>
                      </a:r>
                    </a:p>
                  </a:txBody>
                  <a:tcPr/>
                </a:tc>
                <a:tc>
                  <a:txBody>
                    <a:bodyPr/>
                    <a:lstStyle/>
                    <a:p>
                      <a:r>
                        <a:rPr lang="en-US" sz="1650" b="0" i="0" kern="1200" dirty="0">
                          <a:solidFill>
                            <a:schemeClr val="dk1"/>
                          </a:solidFill>
                          <a:effectLst/>
                          <a:latin typeface="+mn-lt"/>
                          <a:ea typeface="+mn-ea"/>
                          <a:cs typeface="+mn-cs"/>
                        </a:rPr>
                        <a:t>Minnesota Department of Transportation</a:t>
                      </a:r>
                      <a:endParaRPr lang="en-US" sz="1650" dirty="0"/>
                    </a:p>
                  </a:txBody>
                  <a:tcPr/>
                </a:tc>
                <a:extLst>
                  <a:ext uri="{0D108BD9-81ED-4DB2-BD59-A6C34878D82A}">
                    <a16:rowId xmlns:a16="http://schemas.microsoft.com/office/drawing/2014/main" val="628444944"/>
                  </a:ext>
                </a:extLst>
              </a:tr>
            </a:tbl>
          </a:graphicData>
        </a:graphic>
      </p:graphicFrame>
    </p:spTree>
    <p:extLst>
      <p:ext uri="{BB962C8B-B14F-4D97-AF65-F5344CB8AC3E}">
        <p14:creationId xmlns:p14="http://schemas.microsoft.com/office/powerpoint/2010/main" val="489054566"/>
      </p:ext>
    </p:extLst>
  </p:cSld>
  <p:clrMapOvr>
    <a:masterClrMapping/>
  </p:clrMapOvr>
  <p:transition advTm="64278">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CEAE5-5382-8096-3A52-4E89F99872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E81E54-7977-FD90-771F-4FB1C08FD0DC}"/>
              </a:ext>
            </a:extLst>
          </p:cNvPr>
          <p:cNvSpPr>
            <a:spLocks noGrp="1"/>
          </p:cNvSpPr>
          <p:nvPr>
            <p:ph type="title"/>
          </p:nvPr>
        </p:nvSpPr>
        <p:spPr/>
        <p:txBody>
          <a:bodyPr/>
          <a:lstStyle/>
          <a:p>
            <a:r>
              <a:rPr lang="en-US" dirty="0">
                <a:solidFill>
                  <a:srgbClr val="002855"/>
                </a:solidFill>
              </a:rPr>
              <a:t>Important Upcoming Dates</a:t>
            </a:r>
            <a:endParaRPr lang="en-US" dirty="0"/>
          </a:p>
        </p:txBody>
      </p:sp>
      <p:sp>
        <p:nvSpPr>
          <p:cNvPr id="15" name="TextBox 14">
            <a:extLst>
              <a:ext uri="{FF2B5EF4-FFF2-40B4-BE49-F238E27FC236}">
                <a16:creationId xmlns:a16="http://schemas.microsoft.com/office/drawing/2014/main" id="{D452C5CB-0B69-1958-C07E-4704A400CD7E}"/>
              </a:ext>
            </a:extLst>
          </p:cNvPr>
          <p:cNvSpPr txBox="1"/>
          <p:nvPr/>
        </p:nvSpPr>
        <p:spPr>
          <a:xfrm>
            <a:off x="381739" y="6469588"/>
            <a:ext cx="1515940" cy="369332"/>
          </a:xfrm>
          <a:prstGeom prst="rect">
            <a:avLst/>
          </a:prstGeom>
          <a:solidFill>
            <a:srgbClr val="EDEBE6"/>
          </a:solidFill>
          <a:ln>
            <a:solidFill>
              <a:srgbClr val="EDEBE6"/>
            </a:solidFill>
          </a:ln>
        </p:spPr>
        <p:txBody>
          <a:bodyPr wrap="square" rtlCol="0">
            <a:spAutoFit/>
          </a:bodyPr>
          <a:lstStyle/>
          <a:p>
            <a:endParaRPr lang="en-US" dirty="0"/>
          </a:p>
        </p:txBody>
      </p:sp>
      <p:graphicFrame>
        <p:nvGraphicFramePr>
          <p:cNvPr id="16" name="Diagram 15">
            <a:extLst>
              <a:ext uri="{FF2B5EF4-FFF2-40B4-BE49-F238E27FC236}">
                <a16:creationId xmlns:a16="http://schemas.microsoft.com/office/drawing/2014/main" id="{E933DEA1-B935-CC18-5F8E-BCC05FD15826}"/>
              </a:ext>
            </a:extLst>
          </p:cNvPr>
          <p:cNvGraphicFramePr/>
          <p:nvPr>
            <p:extLst>
              <p:ext uri="{D42A27DB-BD31-4B8C-83A1-F6EECF244321}">
                <p14:modId xmlns:p14="http://schemas.microsoft.com/office/powerpoint/2010/main" val="3324456538"/>
              </p:ext>
            </p:extLst>
          </p:nvPr>
        </p:nvGraphicFramePr>
        <p:xfrm>
          <a:off x="949911" y="914400"/>
          <a:ext cx="10120543" cy="5414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53091"/>
      </p:ext>
    </p:extLst>
  </p:cSld>
  <p:clrMapOvr>
    <a:masterClrMapping/>
  </p:clrMapOvr>
  <p:transition advTm="89906">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BE6"/>
        </a:solidFill>
        <a:effectLst/>
      </p:bgPr>
    </p:bg>
    <p:spTree>
      <p:nvGrpSpPr>
        <p:cNvPr id="1" name="">
          <a:extLst>
            <a:ext uri="{FF2B5EF4-FFF2-40B4-BE49-F238E27FC236}">
              <a16:creationId xmlns:a16="http://schemas.microsoft.com/office/drawing/2014/main" id="{AF507878-9926-F10A-736F-5F987EB7926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05AED2-F681-E746-EE61-1E44A09A5014}"/>
              </a:ext>
            </a:extLst>
          </p:cNvPr>
          <p:cNvSpPr>
            <a:spLocks noGrp="1"/>
          </p:cNvSpPr>
          <p:nvPr>
            <p:ph type="title"/>
          </p:nvPr>
        </p:nvSpPr>
        <p:spPr>
          <a:xfrm>
            <a:off x="526913" y="1912021"/>
            <a:ext cx="11134998" cy="3033958"/>
          </a:xfrm>
        </p:spPr>
        <p:txBody>
          <a:bodyPr/>
          <a:lstStyle/>
          <a:p>
            <a:pPr algn="ctr"/>
            <a:r>
              <a:rPr lang="en-US" sz="6600" dirty="0">
                <a:solidFill>
                  <a:srgbClr val="002855"/>
                </a:solidFill>
              </a:rPr>
              <a:t>Thank You</a:t>
            </a:r>
            <a:br>
              <a:rPr lang="en-US" dirty="0">
                <a:solidFill>
                  <a:srgbClr val="002855"/>
                </a:solidFill>
              </a:rPr>
            </a:br>
            <a:br>
              <a:rPr lang="en-US" b="0" dirty="0"/>
            </a:br>
            <a:r>
              <a:rPr lang="en-US" b="0" dirty="0"/>
              <a:t>If you have any questions about the WVDOT Research Program, please email us at </a:t>
            </a:r>
            <a:r>
              <a:rPr lang="en-US" b="0" u="sng" dirty="0">
                <a:solidFill>
                  <a:srgbClr val="002855"/>
                </a:solidFill>
              </a:rPr>
              <a:t>WVDOTResearch@wv.gov</a:t>
            </a:r>
            <a:r>
              <a:rPr lang="en-US" b="0" dirty="0"/>
              <a:t>. A member of the Research Program staff will review your email and be in touch.</a:t>
            </a:r>
            <a:br>
              <a:rPr lang="en-US" b="0" dirty="0"/>
            </a:br>
            <a:br>
              <a:rPr lang="en-US" b="0" dirty="0"/>
            </a:br>
            <a:r>
              <a:rPr lang="en-US" b="0" dirty="0"/>
              <a:t>David Chappell- </a:t>
            </a:r>
            <a:r>
              <a:rPr lang="en-US" b="0" dirty="0">
                <a:hlinkClick r:id="rId3"/>
              </a:rPr>
              <a:t>David.c.chappell@wv.gov</a:t>
            </a:r>
            <a:r>
              <a:rPr lang="en-US" b="0" dirty="0"/>
              <a:t> 304-414-7326</a:t>
            </a:r>
            <a:br>
              <a:rPr lang="en-US" dirty="0"/>
            </a:br>
            <a:r>
              <a:rPr lang="en-US" dirty="0"/>
              <a:t> </a:t>
            </a:r>
          </a:p>
        </p:txBody>
      </p:sp>
      <p:sp>
        <p:nvSpPr>
          <p:cNvPr id="2" name="TextBox 1">
            <a:extLst>
              <a:ext uri="{FF2B5EF4-FFF2-40B4-BE49-F238E27FC236}">
                <a16:creationId xmlns:a16="http://schemas.microsoft.com/office/drawing/2014/main" id="{7C24171E-6CEF-13DF-16FF-18CA032199D1}"/>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Tree>
    <p:extLst>
      <p:ext uri="{BB962C8B-B14F-4D97-AF65-F5344CB8AC3E}">
        <p14:creationId xmlns:p14="http://schemas.microsoft.com/office/powerpoint/2010/main" val="1624785401"/>
      </p:ext>
    </p:extLst>
  </p:cSld>
  <p:clrMapOvr>
    <a:masterClrMapping/>
  </p:clrMapOvr>
  <p:transition advTm="4754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BCC6F0-998B-448E-84FC-871CC7CE1B5C}"/>
              </a:ext>
            </a:extLst>
          </p:cNvPr>
          <p:cNvSpPr>
            <a:spLocks/>
          </p:cNvSpPr>
          <p:nvPr/>
        </p:nvSpPr>
        <p:spPr>
          <a:xfrm>
            <a:off x="0" y="0"/>
            <a:ext cx="6158369" cy="6858000"/>
          </a:xfrm>
          <a:custGeom>
            <a:avLst/>
            <a:gdLst>
              <a:gd name="connsiteX0" fmla="*/ 0 w 6207241"/>
              <a:gd name="connsiteY0" fmla="*/ 0 h 6912424"/>
              <a:gd name="connsiteX1" fmla="*/ 4562528 w 6207241"/>
              <a:gd name="connsiteY1" fmla="*/ 0 h 6912424"/>
              <a:gd name="connsiteX2" fmla="*/ 4671799 w 6207241"/>
              <a:gd name="connsiteY2" fmla="*/ 88113 h 6912424"/>
              <a:gd name="connsiteX3" fmla="*/ 6207241 w 6207241"/>
              <a:gd name="connsiteY3" fmla="*/ 3429000 h 6912424"/>
              <a:gd name="connsiteX4" fmla="*/ 4512406 w 6207241"/>
              <a:gd name="connsiteY4" fmla="*/ 6898418 h 6912424"/>
              <a:gd name="connsiteX5" fmla="*/ 4493211 w 6207241"/>
              <a:gd name="connsiteY5" fmla="*/ 6912424 h 6912424"/>
              <a:gd name="connsiteX6" fmla="*/ 0 w 6207241"/>
              <a:gd name="connsiteY6" fmla="*/ 6912424 h 69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7241" h="6912424">
                <a:moveTo>
                  <a:pt x="0" y="0"/>
                </a:moveTo>
                <a:lnTo>
                  <a:pt x="4562528" y="0"/>
                </a:lnTo>
                <a:lnTo>
                  <a:pt x="4671799" y="88113"/>
                </a:lnTo>
                <a:cubicBezTo>
                  <a:pt x="5609532" y="882215"/>
                  <a:pt x="6207241" y="2083983"/>
                  <a:pt x="6207241" y="3429000"/>
                </a:cubicBezTo>
                <a:cubicBezTo>
                  <a:pt x="6207241" y="4848741"/>
                  <a:pt x="5541275" y="6108873"/>
                  <a:pt x="4512406" y="6898418"/>
                </a:cubicBezTo>
                <a:lnTo>
                  <a:pt x="4493211" y="6912424"/>
                </a:lnTo>
                <a:lnTo>
                  <a:pt x="0" y="6912424"/>
                </a:lnTo>
                <a:close/>
              </a:path>
            </a:pathLst>
          </a:custGeom>
          <a:solidFill>
            <a:srgbClr val="002855"/>
          </a:solidFill>
          <a:ln>
            <a:solidFill>
              <a:srgbClr val="002855"/>
            </a:solidFill>
          </a:ln>
        </p:spPr>
        <p:style>
          <a:lnRef idx="2">
            <a:schemeClr val="accent1">
              <a:shade val="50000"/>
            </a:schemeClr>
          </a:lnRef>
          <a:fillRef idx="1">
            <a:schemeClr val="accent1"/>
          </a:fillRef>
          <a:effectRef idx="0">
            <a:schemeClr val="accent1"/>
          </a:effectRef>
          <a:fontRef idx="minor">
            <a:schemeClr val="lt1"/>
          </a:fontRef>
        </p:style>
        <p:txBody>
          <a:bodyPr lIns="2011680" rtlCol="0" anchor="ctr"/>
          <a:lstStyle/>
          <a:p>
            <a:pPr marL="0" marR="0" lvl="0" indent="0" algn="l" defTabSz="91424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panose="020B0604020202020204"/>
                <a:ea typeface="+mn-ea"/>
                <a:cs typeface="+mn-cs"/>
              </a:rPr>
              <a:t>Agenda</a:t>
            </a:r>
          </a:p>
        </p:txBody>
      </p:sp>
      <p:grpSp>
        <p:nvGrpSpPr>
          <p:cNvPr id="11" name="Group 10">
            <a:extLst>
              <a:ext uri="{FF2B5EF4-FFF2-40B4-BE49-F238E27FC236}">
                <a16:creationId xmlns:a16="http://schemas.microsoft.com/office/drawing/2014/main" id="{34EB62BC-2532-47B0-BCC1-89F6FC8FA3F4}"/>
              </a:ext>
            </a:extLst>
          </p:cNvPr>
          <p:cNvGrpSpPr>
            <a:grpSpLocks/>
          </p:cNvGrpSpPr>
          <p:nvPr/>
        </p:nvGrpSpPr>
        <p:grpSpPr>
          <a:xfrm>
            <a:off x="5237534" y="960090"/>
            <a:ext cx="6211621" cy="457200"/>
            <a:chOff x="4986604" y="1304241"/>
            <a:chExt cx="6211621" cy="457200"/>
          </a:xfrm>
        </p:grpSpPr>
        <p:sp>
          <p:nvSpPr>
            <p:cNvPr id="12" name="Shape 766">
              <a:extLst>
                <a:ext uri="{FF2B5EF4-FFF2-40B4-BE49-F238E27FC236}">
                  <a16:creationId xmlns:a16="http://schemas.microsoft.com/office/drawing/2014/main" id="{FE08BF24-4FC2-41FC-B74B-ABF7310F1287}"/>
                </a:ext>
              </a:extLst>
            </p:cNvPr>
            <p:cNvSpPr/>
            <p:nvPr/>
          </p:nvSpPr>
          <p:spPr>
            <a:xfrm>
              <a:off x="4986604" y="1304241"/>
              <a:ext cx="457200" cy="457200"/>
            </a:xfrm>
            <a:prstGeom prst="ellipse">
              <a:avLst/>
            </a:prstGeom>
            <a:solidFill>
              <a:srgbClr val="4080A9"/>
            </a:solidFill>
            <a:ln w="12700">
              <a:solidFill>
                <a:srgbClr val="4080A9"/>
              </a:solidFill>
              <a:miter lim="400000"/>
            </a:ln>
          </p:spPr>
          <p:txBody>
            <a:bodyPr lIns="0" tIns="0" rIns="0" bIns="0" anchor="ctr"/>
            <a:lstStyle/>
            <a:p>
              <a:pPr marL="0" marR="0" lvl="0" indent="0" algn="ctr" defTabSz="91424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700" b="1" i="0" u="none" strike="noStrike" kern="1200" cap="none" spc="0" normalizeH="0" baseline="0" noProof="0" dirty="0">
                <a:ln>
                  <a:noFill/>
                </a:ln>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99D587E-5D74-4C83-AA72-0CF42A3CF002}"/>
                </a:ext>
              </a:extLst>
            </p:cNvPr>
            <p:cNvSpPr/>
            <p:nvPr/>
          </p:nvSpPr>
          <p:spPr>
            <a:xfrm>
              <a:off x="5595117" y="1378952"/>
              <a:ext cx="5603108" cy="307777"/>
            </a:xfrm>
            <a:prstGeom prst="rect">
              <a:avLst/>
            </a:prstGeom>
          </p:spPr>
          <p:txBody>
            <a:bodyPr wrap="square" lIns="0" tIns="0" rIns="0" bIns="0" anchor="ctr">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Century Gothic"/>
                </a:rPr>
                <a:t>Introductions</a:t>
              </a:r>
            </a:p>
          </p:txBody>
        </p:sp>
      </p:grpSp>
      <p:grpSp>
        <p:nvGrpSpPr>
          <p:cNvPr id="14" name="Group 13">
            <a:extLst>
              <a:ext uri="{FF2B5EF4-FFF2-40B4-BE49-F238E27FC236}">
                <a16:creationId xmlns:a16="http://schemas.microsoft.com/office/drawing/2014/main" id="{125DE72F-4BD5-4F34-AA0A-8DA6A3D4792C}"/>
              </a:ext>
            </a:extLst>
          </p:cNvPr>
          <p:cNvGrpSpPr>
            <a:grpSpLocks/>
          </p:cNvGrpSpPr>
          <p:nvPr/>
        </p:nvGrpSpPr>
        <p:grpSpPr>
          <a:xfrm>
            <a:off x="5708046" y="4721983"/>
            <a:ext cx="6211621" cy="457200"/>
            <a:chOff x="4986604" y="5172856"/>
            <a:chExt cx="6211621" cy="457200"/>
          </a:xfrm>
        </p:grpSpPr>
        <p:sp>
          <p:nvSpPr>
            <p:cNvPr id="15" name="Rectangle 14">
              <a:extLst>
                <a:ext uri="{FF2B5EF4-FFF2-40B4-BE49-F238E27FC236}">
                  <a16:creationId xmlns:a16="http://schemas.microsoft.com/office/drawing/2014/main" id="{85E1D9EC-4C8E-4464-8099-F13C84B5D74D}"/>
                </a:ext>
              </a:extLst>
            </p:cNvPr>
            <p:cNvSpPr/>
            <p:nvPr/>
          </p:nvSpPr>
          <p:spPr>
            <a:xfrm>
              <a:off x="5595117" y="5241593"/>
              <a:ext cx="5603108" cy="307777"/>
            </a:xfrm>
            <a:prstGeom prst="rect">
              <a:avLst/>
            </a:prstGeom>
          </p:spPr>
          <p:txBody>
            <a:bodyPr wrap="square" lIns="0" tIns="0" rIns="0" bIns="0" anchor="ctr">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Century Gothic"/>
                </a:rPr>
                <a:t>Pooled Funds</a:t>
              </a:r>
            </a:p>
          </p:txBody>
        </p:sp>
        <p:sp>
          <p:nvSpPr>
            <p:cNvPr id="16" name="Shape 766">
              <a:extLst>
                <a:ext uri="{FF2B5EF4-FFF2-40B4-BE49-F238E27FC236}">
                  <a16:creationId xmlns:a16="http://schemas.microsoft.com/office/drawing/2014/main" id="{5170A0B1-EC11-4B5E-AC44-E1B9A74EDD10}"/>
                </a:ext>
              </a:extLst>
            </p:cNvPr>
            <p:cNvSpPr/>
            <p:nvPr/>
          </p:nvSpPr>
          <p:spPr>
            <a:xfrm>
              <a:off x="4986604" y="5172856"/>
              <a:ext cx="457200" cy="457200"/>
            </a:xfrm>
            <a:prstGeom prst="ellipse">
              <a:avLst/>
            </a:prstGeom>
            <a:solidFill>
              <a:srgbClr val="4080A9"/>
            </a:solidFill>
            <a:ln w="12700">
              <a:solidFill>
                <a:srgbClr val="4080A9"/>
              </a:solidFill>
              <a:miter lim="400000"/>
            </a:ln>
          </p:spPr>
          <p:txBody>
            <a:bodyPr lIns="0" tIns="0" rIns="0" bIns="0" anchor="ctr"/>
            <a:lstStyle/>
            <a:p>
              <a:pPr marL="0" marR="0" lvl="0" indent="0" algn="ctr" defTabSz="91424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C66D3BA1-FD30-4735-963C-217F0F5C2EE7}"/>
              </a:ext>
            </a:extLst>
          </p:cNvPr>
          <p:cNvGrpSpPr>
            <a:grpSpLocks/>
          </p:cNvGrpSpPr>
          <p:nvPr/>
        </p:nvGrpSpPr>
        <p:grpSpPr>
          <a:xfrm>
            <a:off x="5952775" y="3759958"/>
            <a:ext cx="5846253" cy="457200"/>
            <a:chOff x="5478973" y="4205703"/>
            <a:chExt cx="5846253" cy="457200"/>
          </a:xfrm>
        </p:grpSpPr>
        <p:sp>
          <p:nvSpPr>
            <p:cNvPr id="19" name="Shape 766">
              <a:extLst>
                <a:ext uri="{FF2B5EF4-FFF2-40B4-BE49-F238E27FC236}">
                  <a16:creationId xmlns:a16="http://schemas.microsoft.com/office/drawing/2014/main" id="{1B430101-A1C4-44C8-9B58-FF8A1C97C40B}"/>
                </a:ext>
              </a:extLst>
            </p:cNvPr>
            <p:cNvSpPr/>
            <p:nvPr/>
          </p:nvSpPr>
          <p:spPr>
            <a:xfrm>
              <a:off x="5478973" y="4205703"/>
              <a:ext cx="457200" cy="457200"/>
            </a:xfrm>
            <a:prstGeom prst="ellipse">
              <a:avLst/>
            </a:prstGeom>
            <a:solidFill>
              <a:srgbClr val="4080A9"/>
            </a:solidFill>
            <a:ln w="12700">
              <a:solidFill>
                <a:srgbClr val="4080A9"/>
              </a:solidFill>
              <a:miter lim="400000"/>
            </a:ln>
          </p:spPr>
          <p:txBody>
            <a:bodyPr lIns="0" tIns="0" rIns="0" bIns="0" anchor="ctr"/>
            <a:lstStyle/>
            <a:p>
              <a:pPr marL="0" marR="0" lvl="0" indent="0" algn="ctr" defTabSz="91424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AFD48EC-EE17-4586-B282-06223382EB2C}"/>
                </a:ext>
              </a:extLst>
            </p:cNvPr>
            <p:cNvSpPr/>
            <p:nvPr/>
          </p:nvSpPr>
          <p:spPr>
            <a:xfrm>
              <a:off x="6087486" y="4280414"/>
              <a:ext cx="5237740" cy="307777"/>
            </a:xfrm>
            <a:prstGeom prst="rect">
              <a:avLst/>
            </a:prstGeom>
          </p:spPr>
          <p:txBody>
            <a:bodyPr wrap="square" lIns="0" tIns="0" rIns="0" bIns="0" anchor="ctr">
              <a:spAutoFit/>
            </a:bodyPr>
            <a:lstStyle/>
            <a:p>
              <a:r>
                <a:rPr kumimoji="0" lang="en-US" sz="2000" u="none" strike="noStrike" kern="1200" cap="none" spc="0" normalizeH="0" baseline="0" noProof="0" dirty="0">
                  <a:ln>
                    <a:noFill/>
                  </a:ln>
                  <a:solidFill>
                    <a:srgbClr val="000000"/>
                  </a:solidFill>
                  <a:effectLst/>
                  <a:uLnTx/>
                  <a:uFillTx/>
                  <a:latin typeface="Arial" panose="020B0604020202020204"/>
                  <a:ea typeface="+mn-ea"/>
                  <a:cs typeface="Century Gothic"/>
                </a:rPr>
                <a:t>Research Projects</a:t>
              </a:r>
            </a:p>
          </p:txBody>
        </p:sp>
      </p:grpSp>
      <p:grpSp>
        <p:nvGrpSpPr>
          <p:cNvPr id="21" name="Group 20">
            <a:extLst>
              <a:ext uri="{FF2B5EF4-FFF2-40B4-BE49-F238E27FC236}">
                <a16:creationId xmlns:a16="http://schemas.microsoft.com/office/drawing/2014/main" id="{EBFC7205-FBBB-4C52-905B-CE59B8EC33AE}"/>
              </a:ext>
            </a:extLst>
          </p:cNvPr>
          <p:cNvGrpSpPr>
            <a:grpSpLocks/>
          </p:cNvGrpSpPr>
          <p:nvPr/>
        </p:nvGrpSpPr>
        <p:grpSpPr>
          <a:xfrm>
            <a:off x="5708046" y="1757286"/>
            <a:ext cx="5846253" cy="457200"/>
            <a:chOff x="5478973" y="2271395"/>
            <a:chExt cx="5846253" cy="457200"/>
          </a:xfrm>
        </p:grpSpPr>
        <p:sp>
          <p:nvSpPr>
            <p:cNvPr id="22" name="Rectangle 21">
              <a:extLst>
                <a:ext uri="{FF2B5EF4-FFF2-40B4-BE49-F238E27FC236}">
                  <a16:creationId xmlns:a16="http://schemas.microsoft.com/office/drawing/2014/main" id="{5CEF16A1-A62D-489F-AEBC-6F20359098D3}"/>
                </a:ext>
              </a:extLst>
            </p:cNvPr>
            <p:cNvSpPr/>
            <p:nvPr/>
          </p:nvSpPr>
          <p:spPr>
            <a:xfrm>
              <a:off x="6087486" y="2346106"/>
              <a:ext cx="5237740" cy="307777"/>
            </a:xfrm>
            <a:prstGeom prst="rect">
              <a:avLst/>
            </a:prstGeom>
          </p:spPr>
          <p:txBody>
            <a:bodyPr wrap="square" lIns="0" tIns="0" rIns="0" bIns="0" anchor="ctr">
              <a:spAutoFit/>
            </a:bodyPr>
            <a:lstStyle/>
            <a:p>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Century Gothic"/>
                </a:rPr>
                <a:t>Research Program Overview</a:t>
              </a:r>
            </a:p>
          </p:txBody>
        </p:sp>
        <p:sp>
          <p:nvSpPr>
            <p:cNvPr id="23" name="Shape 766">
              <a:extLst>
                <a:ext uri="{FF2B5EF4-FFF2-40B4-BE49-F238E27FC236}">
                  <a16:creationId xmlns:a16="http://schemas.microsoft.com/office/drawing/2014/main" id="{EF7D86CA-8E9C-4353-B582-68449E919EDA}"/>
                </a:ext>
              </a:extLst>
            </p:cNvPr>
            <p:cNvSpPr/>
            <p:nvPr/>
          </p:nvSpPr>
          <p:spPr>
            <a:xfrm>
              <a:off x="5478973" y="2271395"/>
              <a:ext cx="457200" cy="457200"/>
            </a:xfrm>
            <a:prstGeom prst="ellipse">
              <a:avLst/>
            </a:prstGeom>
            <a:solidFill>
              <a:srgbClr val="4080A9"/>
            </a:solidFill>
            <a:ln w="12700">
              <a:solidFill>
                <a:srgbClr val="4080A9"/>
              </a:solidFill>
              <a:miter lim="400000"/>
            </a:ln>
          </p:spPr>
          <p:txBody>
            <a:bodyPr lIns="0" tIns="0" rIns="0" bIns="0" anchor="ctr"/>
            <a:lstStyle/>
            <a:p>
              <a:pPr marL="0" marR="0" lvl="0" indent="0" algn="ctr" defTabSz="91424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7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4" name="Group 23">
            <a:extLst>
              <a:ext uri="{FF2B5EF4-FFF2-40B4-BE49-F238E27FC236}">
                <a16:creationId xmlns:a16="http://schemas.microsoft.com/office/drawing/2014/main" id="{D07A9A11-7E1E-490D-8CB5-FFCC211E15B4}"/>
              </a:ext>
            </a:extLst>
          </p:cNvPr>
          <p:cNvGrpSpPr>
            <a:grpSpLocks/>
          </p:cNvGrpSpPr>
          <p:nvPr/>
        </p:nvGrpSpPr>
        <p:grpSpPr>
          <a:xfrm>
            <a:off x="5952775" y="2724730"/>
            <a:ext cx="5730110" cy="457200"/>
            <a:chOff x="5595116" y="3238549"/>
            <a:chExt cx="5730110" cy="457200"/>
          </a:xfrm>
        </p:grpSpPr>
        <p:sp>
          <p:nvSpPr>
            <p:cNvPr id="25" name="Rectangle 24">
              <a:extLst>
                <a:ext uri="{FF2B5EF4-FFF2-40B4-BE49-F238E27FC236}">
                  <a16:creationId xmlns:a16="http://schemas.microsoft.com/office/drawing/2014/main" id="{4EF62C98-3EC9-44EA-A15B-D4FF11E7B71C}"/>
                </a:ext>
              </a:extLst>
            </p:cNvPr>
            <p:cNvSpPr/>
            <p:nvPr/>
          </p:nvSpPr>
          <p:spPr>
            <a:xfrm>
              <a:off x="6203629" y="3313260"/>
              <a:ext cx="5121597" cy="307777"/>
            </a:xfrm>
            <a:prstGeom prst="rect">
              <a:avLst/>
            </a:prstGeom>
          </p:spPr>
          <p:txBody>
            <a:bodyPr wrap="square" lIns="0" tIns="0" rIns="0" bIns="0" anchor="ctr">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a:cs typeface="Century Gothic"/>
                </a:rPr>
                <a:t>Research Program Cycle and Updates</a:t>
              </a:r>
              <a:endParaRPr kumimoji="0" lang="en-US" sz="2000" u="none" strike="noStrike" kern="1200" cap="none" spc="0" normalizeH="0" baseline="0" noProof="0" dirty="0">
                <a:ln>
                  <a:noFill/>
                </a:ln>
                <a:solidFill>
                  <a:srgbClr val="000000"/>
                </a:solidFill>
                <a:effectLst/>
                <a:uLnTx/>
                <a:uFillTx/>
                <a:latin typeface="Arial" panose="020B0604020202020204"/>
                <a:ea typeface="+mn-ea"/>
                <a:cs typeface="Century Gothic"/>
              </a:endParaRPr>
            </a:p>
          </p:txBody>
        </p:sp>
        <p:sp>
          <p:nvSpPr>
            <p:cNvPr id="26" name="Shape 766">
              <a:extLst>
                <a:ext uri="{FF2B5EF4-FFF2-40B4-BE49-F238E27FC236}">
                  <a16:creationId xmlns:a16="http://schemas.microsoft.com/office/drawing/2014/main" id="{78E8F654-BF94-4B24-B48B-3CB71B983458}"/>
                </a:ext>
              </a:extLst>
            </p:cNvPr>
            <p:cNvSpPr/>
            <p:nvPr/>
          </p:nvSpPr>
          <p:spPr>
            <a:xfrm>
              <a:off x="5595116" y="3238549"/>
              <a:ext cx="457200" cy="457200"/>
            </a:xfrm>
            <a:prstGeom prst="ellipse">
              <a:avLst/>
            </a:prstGeom>
            <a:solidFill>
              <a:srgbClr val="4080A9"/>
            </a:solidFill>
            <a:ln w="12700">
              <a:solidFill>
                <a:srgbClr val="4080A9"/>
              </a:solidFill>
              <a:miter lim="400000"/>
            </a:ln>
          </p:spPr>
          <p:txBody>
            <a:bodyPr lIns="0" tIns="0" rIns="0" bIns="0" anchor="ctr"/>
            <a:lstStyle/>
            <a:p>
              <a:pPr marL="0" marR="0" lvl="0" indent="0" algn="ctr" defTabSz="91424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6D9858F7-5D03-1333-1BE7-112693BB2363}"/>
              </a:ext>
            </a:extLst>
          </p:cNvPr>
          <p:cNvGrpSpPr>
            <a:grpSpLocks/>
          </p:cNvGrpSpPr>
          <p:nvPr/>
        </p:nvGrpSpPr>
        <p:grpSpPr>
          <a:xfrm>
            <a:off x="5237534" y="5599540"/>
            <a:ext cx="6211621" cy="457200"/>
            <a:chOff x="4986604" y="5172856"/>
            <a:chExt cx="6211621" cy="457200"/>
          </a:xfrm>
        </p:grpSpPr>
        <p:sp>
          <p:nvSpPr>
            <p:cNvPr id="3" name="Rectangle 2">
              <a:extLst>
                <a:ext uri="{FF2B5EF4-FFF2-40B4-BE49-F238E27FC236}">
                  <a16:creationId xmlns:a16="http://schemas.microsoft.com/office/drawing/2014/main" id="{CD48D33A-EF34-5CF1-EFC2-44CC9C845E17}"/>
                </a:ext>
              </a:extLst>
            </p:cNvPr>
            <p:cNvSpPr/>
            <p:nvPr/>
          </p:nvSpPr>
          <p:spPr>
            <a:xfrm>
              <a:off x="5595117" y="5242626"/>
              <a:ext cx="5603108" cy="307777"/>
            </a:xfrm>
            <a:prstGeom prst="rect">
              <a:avLst/>
            </a:prstGeom>
          </p:spPr>
          <p:txBody>
            <a:bodyPr wrap="square" lIns="0" tIns="0" rIns="0" bIns="0" anchor="ctr">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Arial" panose="020B0604020202020204"/>
                  <a:ea typeface="+mn-ea"/>
                  <a:cs typeface="Century Gothic"/>
                </a:rPr>
                <a:t>Upcoming Events</a:t>
              </a:r>
            </a:p>
          </p:txBody>
        </p:sp>
        <p:sp>
          <p:nvSpPr>
            <p:cNvPr id="4" name="Shape 766">
              <a:extLst>
                <a:ext uri="{FF2B5EF4-FFF2-40B4-BE49-F238E27FC236}">
                  <a16:creationId xmlns:a16="http://schemas.microsoft.com/office/drawing/2014/main" id="{1324DFEF-4090-D9ED-27D1-15A4C6FB448A}"/>
                </a:ext>
              </a:extLst>
            </p:cNvPr>
            <p:cNvSpPr/>
            <p:nvPr/>
          </p:nvSpPr>
          <p:spPr>
            <a:xfrm>
              <a:off x="4986604" y="5172856"/>
              <a:ext cx="457200" cy="457200"/>
            </a:xfrm>
            <a:prstGeom prst="ellipse">
              <a:avLst/>
            </a:prstGeom>
            <a:solidFill>
              <a:srgbClr val="4080A9"/>
            </a:solidFill>
            <a:ln w="12700">
              <a:solidFill>
                <a:srgbClr val="4080A9"/>
              </a:solidFill>
              <a:miter lim="400000"/>
            </a:ln>
          </p:spPr>
          <p:txBody>
            <a:bodyPr lIns="0" tIns="0" rIns="0" bIns="0" anchor="ctr"/>
            <a:lstStyle/>
            <a:p>
              <a:pPr marL="0" marR="0" lvl="0" indent="0" algn="ctr" defTabSz="91424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custDataLst>
      <p:tags r:id="rId1"/>
    </p:custDataLst>
    <p:extLst>
      <p:ext uri="{BB962C8B-B14F-4D97-AF65-F5344CB8AC3E}">
        <p14:creationId xmlns:p14="http://schemas.microsoft.com/office/powerpoint/2010/main" val="2013942041"/>
      </p:ext>
    </p:extLst>
  </p:cSld>
  <p:clrMapOvr>
    <a:masterClrMapping/>
  </p:clrMapOvr>
  <mc:AlternateContent xmlns:mc="http://schemas.openxmlformats.org/markup-compatibility/2006" xmlns:p14="http://schemas.microsoft.com/office/powerpoint/2010/main">
    <mc:Choice Requires="p14">
      <p:transition p14:dur="0" advTm="52918"/>
    </mc:Choice>
    <mc:Fallback xmlns="">
      <p:transition advTm="529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2901F-7227-BB4B-E413-CB7DDE9F6356}"/>
              </a:ext>
            </a:extLst>
          </p:cNvPr>
          <p:cNvSpPr>
            <a:spLocks noGrp="1"/>
          </p:cNvSpPr>
          <p:nvPr>
            <p:ph idx="1"/>
          </p:nvPr>
        </p:nvSpPr>
        <p:spPr>
          <a:xfrm>
            <a:off x="121024" y="1701800"/>
            <a:ext cx="11540885" cy="4607984"/>
          </a:xfrm>
        </p:spPr>
        <p:txBody>
          <a:bodyPr numCol="2"/>
          <a:lstStyle/>
          <a:p>
            <a:r>
              <a:rPr lang="en-US" sz="3200" u="sng" dirty="0">
                <a:solidFill>
                  <a:srgbClr val="002855"/>
                </a:solidFill>
              </a:rPr>
              <a:t>WVDOT – Research Program</a:t>
            </a:r>
          </a:p>
          <a:p>
            <a:r>
              <a:rPr lang="en-US" sz="3200" b="0" dirty="0">
                <a:solidFill>
                  <a:schemeClr val="tx1"/>
                </a:solidFill>
              </a:rPr>
              <a:t>David Chappell</a:t>
            </a:r>
          </a:p>
          <a:p>
            <a:r>
              <a:rPr lang="en-US" sz="3200" b="0" dirty="0">
                <a:solidFill>
                  <a:schemeClr val="tx1"/>
                </a:solidFill>
              </a:rPr>
              <a:t>Deisha Kelly</a:t>
            </a:r>
          </a:p>
          <a:p>
            <a:r>
              <a:rPr lang="en-US" sz="3200" b="0" dirty="0">
                <a:solidFill>
                  <a:schemeClr val="tx1"/>
                </a:solidFill>
              </a:rPr>
              <a:t>Brian Carr</a:t>
            </a:r>
          </a:p>
          <a:p>
            <a:r>
              <a:rPr lang="en-US" sz="3200" b="0" dirty="0">
                <a:solidFill>
                  <a:schemeClr val="tx1"/>
                </a:solidFill>
              </a:rPr>
              <a:t>Brian Chapman</a:t>
            </a:r>
          </a:p>
          <a:p>
            <a:r>
              <a:rPr lang="en-US" sz="3200" b="0" dirty="0">
                <a:solidFill>
                  <a:schemeClr val="tx1"/>
                </a:solidFill>
              </a:rPr>
              <a:t>Timothy </a:t>
            </a:r>
            <a:r>
              <a:rPr lang="en-US" sz="3200" b="0" dirty="0" err="1">
                <a:solidFill>
                  <a:schemeClr val="tx1"/>
                </a:solidFill>
              </a:rPr>
              <a:t>Sedosky</a:t>
            </a:r>
            <a:endParaRPr lang="en-US" sz="3200" b="0" dirty="0">
              <a:solidFill>
                <a:schemeClr val="tx1"/>
              </a:solidFill>
            </a:endParaRPr>
          </a:p>
          <a:p>
            <a:endParaRPr lang="en-US" sz="3200" b="0" dirty="0">
              <a:solidFill>
                <a:schemeClr val="tx1"/>
              </a:solidFill>
            </a:endParaRPr>
          </a:p>
          <a:p>
            <a:endParaRPr lang="en-US" sz="3200" dirty="0"/>
          </a:p>
          <a:p>
            <a:endParaRPr lang="en-US" sz="3200" b="0" dirty="0">
              <a:solidFill>
                <a:schemeClr val="tx1"/>
              </a:solidFill>
            </a:endParaRPr>
          </a:p>
          <a:p>
            <a:pPr>
              <a:buNone/>
            </a:pPr>
            <a:endParaRPr lang="en-US" sz="3200" b="0" dirty="0">
              <a:solidFill>
                <a:schemeClr val="tx1"/>
              </a:solidFill>
            </a:endParaRPr>
          </a:p>
          <a:p>
            <a:r>
              <a:rPr lang="en-US" sz="3200" u="sng" dirty="0">
                <a:solidFill>
                  <a:srgbClr val="002855"/>
                </a:solidFill>
              </a:rPr>
              <a:t>Mott MacDonald</a:t>
            </a:r>
          </a:p>
          <a:p>
            <a:r>
              <a:rPr lang="en-US" sz="3200" b="0" dirty="0">
                <a:solidFill>
                  <a:schemeClr val="tx1"/>
                </a:solidFill>
              </a:rPr>
              <a:t>Larissa Blankenship</a:t>
            </a:r>
          </a:p>
          <a:p>
            <a:r>
              <a:rPr lang="en-US" sz="3200" b="0" dirty="0">
                <a:solidFill>
                  <a:schemeClr val="tx1"/>
                </a:solidFill>
              </a:rPr>
              <a:t>Chris Kinsey</a:t>
            </a:r>
          </a:p>
          <a:p>
            <a:r>
              <a:rPr lang="en-US" sz="3200" b="0" dirty="0">
                <a:solidFill>
                  <a:schemeClr val="tx1"/>
                </a:solidFill>
              </a:rPr>
              <a:t>Mark Young</a:t>
            </a:r>
          </a:p>
          <a:p>
            <a:endParaRPr lang="en-US" sz="2400" u="sng" dirty="0"/>
          </a:p>
        </p:txBody>
      </p:sp>
      <p:sp>
        <p:nvSpPr>
          <p:cNvPr id="3" name="Title 2">
            <a:extLst>
              <a:ext uri="{FF2B5EF4-FFF2-40B4-BE49-F238E27FC236}">
                <a16:creationId xmlns:a16="http://schemas.microsoft.com/office/drawing/2014/main" id="{ED9FDDE2-F26C-884A-336F-964DA7039430}"/>
              </a:ext>
            </a:extLst>
          </p:cNvPr>
          <p:cNvSpPr>
            <a:spLocks noGrp="1"/>
          </p:cNvSpPr>
          <p:nvPr>
            <p:ph type="title"/>
          </p:nvPr>
        </p:nvSpPr>
        <p:spPr/>
        <p:txBody>
          <a:bodyPr/>
          <a:lstStyle/>
          <a:p>
            <a:r>
              <a:rPr lang="en-US" dirty="0">
                <a:solidFill>
                  <a:srgbClr val="002855"/>
                </a:solidFill>
              </a:rPr>
              <a:t>Introductions</a:t>
            </a:r>
          </a:p>
        </p:txBody>
      </p:sp>
      <p:sp>
        <p:nvSpPr>
          <p:cNvPr id="4" name="Subtitle 3">
            <a:extLst>
              <a:ext uri="{FF2B5EF4-FFF2-40B4-BE49-F238E27FC236}">
                <a16:creationId xmlns:a16="http://schemas.microsoft.com/office/drawing/2014/main" id="{2E859511-F815-5B7E-75A1-9D8F40731417}"/>
              </a:ext>
            </a:extLst>
          </p:cNvPr>
          <p:cNvSpPr>
            <a:spLocks noGrp="1"/>
          </p:cNvSpPr>
          <p:nvPr>
            <p:ph type="subTitle" idx="14"/>
          </p:nvPr>
        </p:nvSpPr>
        <p:spPr/>
        <p:txBody>
          <a:bodyPr/>
          <a:lstStyle/>
          <a:p>
            <a:endParaRPr lang="en-US"/>
          </a:p>
        </p:txBody>
      </p:sp>
      <p:sp>
        <p:nvSpPr>
          <p:cNvPr id="5" name="TextBox 4">
            <a:extLst>
              <a:ext uri="{FF2B5EF4-FFF2-40B4-BE49-F238E27FC236}">
                <a16:creationId xmlns:a16="http://schemas.microsoft.com/office/drawing/2014/main" id="{F79C5458-BDEC-A787-8C12-BADE71EEE71A}"/>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Tree>
    <p:extLst>
      <p:ext uri="{BB962C8B-B14F-4D97-AF65-F5344CB8AC3E}">
        <p14:creationId xmlns:p14="http://schemas.microsoft.com/office/powerpoint/2010/main" val="263014480"/>
      </p:ext>
    </p:extLst>
  </p:cSld>
  <p:clrMapOvr>
    <a:masterClrMapping/>
  </p:clrMapOvr>
  <p:transition advTm="57417">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CF807-FB8D-A566-9BE4-736C81990A19}"/>
              </a:ext>
            </a:extLst>
          </p:cNvPr>
          <p:cNvSpPr>
            <a:spLocks noGrp="1"/>
          </p:cNvSpPr>
          <p:nvPr>
            <p:ph idx="1"/>
          </p:nvPr>
        </p:nvSpPr>
        <p:spPr/>
        <p:txBody>
          <a:bodyPr/>
          <a:lstStyle/>
          <a:p>
            <a:pPr marL="342900" indent="-342900">
              <a:buClr>
                <a:srgbClr val="002855"/>
              </a:buClr>
              <a:buFont typeface="Arial" panose="020B0604020202020204" pitchFamily="34" charset="0"/>
              <a:buChar char="•"/>
            </a:pPr>
            <a:r>
              <a:rPr lang="en-US" sz="2400" b="0" dirty="0">
                <a:solidFill>
                  <a:schemeClr val="tx1"/>
                </a:solidFill>
              </a:rPr>
              <a:t>The WVDOH Research Program is a broad initiative by the Federal Highway Administration (FHWA) to conduct research and development for the nation's highway system, aiming to improve safety, efficiency, and sustainability</a:t>
            </a:r>
          </a:p>
          <a:p>
            <a:endParaRPr lang="en-US" sz="2400" dirty="0">
              <a:solidFill>
                <a:srgbClr val="002855"/>
              </a:solidFill>
            </a:endParaRPr>
          </a:p>
          <a:p>
            <a:r>
              <a:rPr lang="en-US" sz="2400" dirty="0">
                <a:solidFill>
                  <a:srgbClr val="002855"/>
                </a:solidFill>
              </a:rPr>
              <a:t>The WVDOT Research Program aims to:</a:t>
            </a:r>
          </a:p>
          <a:p>
            <a:pPr marL="342900" indent="-342900">
              <a:buClr>
                <a:srgbClr val="002855"/>
              </a:buClr>
              <a:buFont typeface="Arial" panose="020B0604020202020204" pitchFamily="34" charset="0"/>
              <a:buChar char="•"/>
            </a:pPr>
            <a:r>
              <a:rPr lang="en-US" sz="2400" b="0" dirty="0">
                <a:solidFill>
                  <a:schemeClr val="tx1"/>
                </a:solidFill>
              </a:rPr>
              <a:t>Improve the processes, designs, and materials available for WVDOT and its customers through research partnerships</a:t>
            </a:r>
          </a:p>
          <a:p>
            <a:pPr marL="342900" indent="-342900">
              <a:buClr>
                <a:srgbClr val="002855"/>
              </a:buClr>
              <a:buFont typeface="Arial" panose="020B0604020202020204" pitchFamily="34" charset="0"/>
              <a:buChar char="•"/>
            </a:pPr>
            <a:r>
              <a:rPr lang="en-US" sz="2400" b="0" dirty="0">
                <a:solidFill>
                  <a:schemeClr val="tx1"/>
                </a:solidFill>
              </a:rPr>
              <a:t>Deliver quality, applied research that meets the needs of the people and the state of West Virginia</a:t>
            </a:r>
          </a:p>
          <a:p>
            <a:pPr marL="342900" indent="-342900">
              <a:buClr>
                <a:srgbClr val="002855"/>
              </a:buClr>
              <a:buFont typeface="Arial" panose="020B0604020202020204" pitchFamily="34" charset="0"/>
              <a:buChar char="•"/>
            </a:pPr>
            <a:r>
              <a:rPr lang="en-US" sz="2400" b="0" dirty="0">
                <a:solidFill>
                  <a:schemeClr val="tx1"/>
                </a:solidFill>
              </a:rPr>
              <a:t>Support the education and development of the next generation of Transportation, Bridge and Highway Engineers.</a:t>
            </a:r>
          </a:p>
          <a:p>
            <a:endParaRPr lang="en-US" sz="2800" b="0" dirty="0">
              <a:solidFill>
                <a:schemeClr val="tx1"/>
              </a:solidFill>
            </a:endParaRPr>
          </a:p>
          <a:p>
            <a:endParaRPr lang="en-US" sz="2800" b="0" dirty="0">
              <a:solidFill>
                <a:schemeClr val="tx1"/>
              </a:solidFill>
            </a:endParaRPr>
          </a:p>
        </p:txBody>
      </p:sp>
      <p:sp>
        <p:nvSpPr>
          <p:cNvPr id="3" name="Title 2">
            <a:extLst>
              <a:ext uri="{FF2B5EF4-FFF2-40B4-BE49-F238E27FC236}">
                <a16:creationId xmlns:a16="http://schemas.microsoft.com/office/drawing/2014/main" id="{D11E6807-F054-EA89-BE03-C5AACF261A18}"/>
              </a:ext>
            </a:extLst>
          </p:cNvPr>
          <p:cNvSpPr>
            <a:spLocks noGrp="1"/>
          </p:cNvSpPr>
          <p:nvPr>
            <p:ph type="title"/>
          </p:nvPr>
        </p:nvSpPr>
        <p:spPr/>
        <p:txBody>
          <a:bodyPr/>
          <a:lstStyle/>
          <a:p>
            <a:r>
              <a:rPr lang="en-US" dirty="0">
                <a:solidFill>
                  <a:srgbClr val="002855"/>
                </a:solidFill>
              </a:rPr>
              <a:t>What is the WVDOT Research Program?</a:t>
            </a:r>
          </a:p>
        </p:txBody>
      </p:sp>
      <p:sp>
        <p:nvSpPr>
          <p:cNvPr id="4" name="Subtitle 3">
            <a:extLst>
              <a:ext uri="{FF2B5EF4-FFF2-40B4-BE49-F238E27FC236}">
                <a16:creationId xmlns:a16="http://schemas.microsoft.com/office/drawing/2014/main" id="{EA957AE7-2CE2-2479-291C-48717302783D}"/>
              </a:ext>
            </a:extLst>
          </p:cNvPr>
          <p:cNvSpPr>
            <a:spLocks noGrp="1"/>
          </p:cNvSpPr>
          <p:nvPr>
            <p:ph type="subTitle" idx="14"/>
          </p:nvPr>
        </p:nvSpPr>
        <p:spPr/>
        <p:txBody>
          <a:bodyPr/>
          <a:lstStyle/>
          <a:p>
            <a:endParaRPr lang="en-US"/>
          </a:p>
        </p:txBody>
      </p:sp>
      <p:sp>
        <p:nvSpPr>
          <p:cNvPr id="5" name="TextBox 4">
            <a:extLst>
              <a:ext uri="{FF2B5EF4-FFF2-40B4-BE49-F238E27FC236}">
                <a16:creationId xmlns:a16="http://schemas.microsoft.com/office/drawing/2014/main" id="{21D643C4-54A9-F817-1797-ACA22C96EA27}"/>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Tree>
    <p:extLst>
      <p:ext uri="{BB962C8B-B14F-4D97-AF65-F5344CB8AC3E}">
        <p14:creationId xmlns:p14="http://schemas.microsoft.com/office/powerpoint/2010/main" val="3553515634"/>
      </p:ext>
    </p:extLst>
  </p:cSld>
  <p:clrMapOvr>
    <a:masterClrMapping/>
  </p:clrMapOvr>
  <p:transition advTm="8782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335C8B5-1C3B-FCCE-103C-8D375FA31855}"/>
              </a:ext>
            </a:extLst>
          </p:cNvPr>
          <p:cNvGraphicFramePr>
            <a:graphicFrameLocks noGrp="1"/>
          </p:cNvGraphicFramePr>
          <p:nvPr>
            <p:ph idx="1"/>
            <p:extLst>
              <p:ext uri="{D42A27DB-BD31-4B8C-83A1-F6EECF244321}">
                <p14:modId xmlns:p14="http://schemas.microsoft.com/office/powerpoint/2010/main" val="1134719621"/>
              </p:ext>
            </p:extLst>
          </p:nvPr>
        </p:nvGraphicFramePr>
        <p:xfrm>
          <a:off x="526914" y="1701800"/>
          <a:ext cx="11134995" cy="460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EDB9EC1-FAE5-7C6D-87EA-C0B99B92A34C}"/>
              </a:ext>
            </a:extLst>
          </p:cNvPr>
          <p:cNvSpPr>
            <a:spLocks noGrp="1"/>
          </p:cNvSpPr>
          <p:nvPr>
            <p:ph type="title"/>
          </p:nvPr>
        </p:nvSpPr>
        <p:spPr/>
        <p:txBody>
          <a:bodyPr/>
          <a:lstStyle/>
          <a:p>
            <a:r>
              <a:rPr lang="en-US" dirty="0">
                <a:solidFill>
                  <a:srgbClr val="002855"/>
                </a:solidFill>
              </a:rPr>
              <a:t>Calendar Year Outline</a:t>
            </a:r>
          </a:p>
        </p:txBody>
      </p:sp>
      <p:sp>
        <p:nvSpPr>
          <p:cNvPr id="4" name="Subtitle 3">
            <a:extLst>
              <a:ext uri="{FF2B5EF4-FFF2-40B4-BE49-F238E27FC236}">
                <a16:creationId xmlns:a16="http://schemas.microsoft.com/office/drawing/2014/main" id="{87E29879-306A-2931-97CB-4F77AF26A445}"/>
              </a:ext>
            </a:extLst>
          </p:cNvPr>
          <p:cNvSpPr>
            <a:spLocks noGrp="1"/>
          </p:cNvSpPr>
          <p:nvPr>
            <p:ph type="subTitle" idx="14"/>
          </p:nvPr>
        </p:nvSpPr>
        <p:spPr/>
        <p:txBody>
          <a:bodyPr/>
          <a:lstStyle/>
          <a:p>
            <a:endParaRPr lang="en-US"/>
          </a:p>
        </p:txBody>
      </p:sp>
      <p:pic>
        <p:nvPicPr>
          <p:cNvPr id="5" name="Picture 4">
            <a:extLst>
              <a:ext uri="{FF2B5EF4-FFF2-40B4-BE49-F238E27FC236}">
                <a16:creationId xmlns:a16="http://schemas.microsoft.com/office/drawing/2014/main" id="{2B0D5E30-02A9-9F00-0121-7E865687B9C3}"/>
              </a:ext>
            </a:extLst>
          </p:cNvPr>
          <p:cNvPicPr>
            <a:picLocks noChangeAspect="1"/>
          </p:cNvPicPr>
          <p:nvPr/>
        </p:nvPicPr>
        <p:blipFill>
          <a:blip r:embed="rId8"/>
          <a:stretch>
            <a:fillRect/>
          </a:stretch>
        </p:blipFill>
        <p:spPr>
          <a:xfrm rot="16200000">
            <a:off x="1357868" y="3740592"/>
            <a:ext cx="451143" cy="530398"/>
          </a:xfrm>
          <a:prstGeom prst="rect">
            <a:avLst/>
          </a:prstGeom>
        </p:spPr>
      </p:pic>
      <p:sp>
        <p:nvSpPr>
          <p:cNvPr id="7" name="TextBox 6">
            <a:extLst>
              <a:ext uri="{FF2B5EF4-FFF2-40B4-BE49-F238E27FC236}">
                <a16:creationId xmlns:a16="http://schemas.microsoft.com/office/drawing/2014/main" id="{F47CE37E-B648-B9F0-74E4-3B47D6C908A2}"/>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pic>
        <p:nvPicPr>
          <p:cNvPr id="8" name="Picture 7">
            <a:extLst>
              <a:ext uri="{FF2B5EF4-FFF2-40B4-BE49-F238E27FC236}">
                <a16:creationId xmlns:a16="http://schemas.microsoft.com/office/drawing/2014/main" id="{3B8C86F8-DB9B-957A-51A0-EB2400FB6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6520" y="1511550"/>
            <a:ext cx="456702" cy="679742"/>
          </a:xfrm>
          <a:prstGeom prst="rect">
            <a:avLst/>
          </a:prstGeom>
        </p:spPr>
      </p:pic>
    </p:spTree>
    <p:extLst>
      <p:ext uri="{BB962C8B-B14F-4D97-AF65-F5344CB8AC3E}">
        <p14:creationId xmlns:p14="http://schemas.microsoft.com/office/powerpoint/2010/main" val="4082328022"/>
      </p:ext>
    </p:extLst>
  </p:cSld>
  <p:clrMapOvr>
    <a:masterClrMapping/>
  </p:clrMapOvr>
  <p:transition advTm="333131">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BE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DB9EC1-FAE5-7C6D-87EA-C0B99B92A34C}"/>
              </a:ext>
            </a:extLst>
          </p:cNvPr>
          <p:cNvSpPr>
            <a:spLocks noGrp="1"/>
          </p:cNvSpPr>
          <p:nvPr>
            <p:ph type="title"/>
          </p:nvPr>
        </p:nvSpPr>
        <p:spPr/>
        <p:txBody>
          <a:bodyPr/>
          <a:lstStyle/>
          <a:p>
            <a:br>
              <a:rPr lang="en-US" dirty="0"/>
            </a:br>
            <a:endParaRPr lang="en-US" dirty="0"/>
          </a:p>
        </p:txBody>
      </p:sp>
      <p:sp>
        <p:nvSpPr>
          <p:cNvPr id="4" name="Subtitle 3">
            <a:extLst>
              <a:ext uri="{FF2B5EF4-FFF2-40B4-BE49-F238E27FC236}">
                <a16:creationId xmlns:a16="http://schemas.microsoft.com/office/drawing/2014/main" id="{87E29879-306A-2931-97CB-4F77AF26A445}"/>
              </a:ext>
            </a:extLst>
          </p:cNvPr>
          <p:cNvSpPr>
            <a:spLocks noGrp="1"/>
          </p:cNvSpPr>
          <p:nvPr>
            <p:ph type="subTitle" idx="14"/>
          </p:nvPr>
        </p:nvSpPr>
        <p:spPr/>
        <p:txBody>
          <a:bodyPr/>
          <a:lstStyle/>
          <a:p>
            <a:endParaRPr lang="en-US"/>
          </a:p>
        </p:txBody>
      </p:sp>
      <p:graphicFrame>
        <p:nvGraphicFramePr>
          <p:cNvPr id="7" name="Diagram 6">
            <a:extLst>
              <a:ext uri="{FF2B5EF4-FFF2-40B4-BE49-F238E27FC236}">
                <a16:creationId xmlns:a16="http://schemas.microsoft.com/office/drawing/2014/main" id="{F13236E7-9DC3-2171-4DE9-A4FC42D890C2}"/>
              </a:ext>
            </a:extLst>
          </p:cNvPr>
          <p:cNvGraphicFramePr/>
          <p:nvPr>
            <p:extLst>
              <p:ext uri="{D42A27DB-BD31-4B8C-83A1-F6EECF244321}">
                <p14:modId xmlns:p14="http://schemas.microsoft.com/office/powerpoint/2010/main" val="3985089702"/>
              </p:ext>
            </p:extLst>
          </p:nvPr>
        </p:nvGraphicFramePr>
        <p:xfrm>
          <a:off x="619797" y="853690"/>
          <a:ext cx="10949228" cy="515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D0F7F77-7E9A-5611-58B7-42FCCB731D0D}"/>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Tree>
    <p:extLst>
      <p:ext uri="{BB962C8B-B14F-4D97-AF65-F5344CB8AC3E}">
        <p14:creationId xmlns:p14="http://schemas.microsoft.com/office/powerpoint/2010/main" val="768019462"/>
      </p:ext>
    </p:extLst>
  </p:cSld>
  <p:clrMapOvr>
    <a:masterClrMapping/>
  </p:clrMapOvr>
  <p:transition advTm="80087">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BE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AACB5-EE78-2AA4-09F3-0D564B96EA21}"/>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
        <p:nvSpPr>
          <p:cNvPr id="3" name="Title 2">
            <a:extLst>
              <a:ext uri="{FF2B5EF4-FFF2-40B4-BE49-F238E27FC236}">
                <a16:creationId xmlns:a16="http://schemas.microsoft.com/office/drawing/2014/main" id="{D2DFA941-E33E-F3D8-F64D-25875A170E9C}"/>
              </a:ext>
            </a:extLst>
          </p:cNvPr>
          <p:cNvSpPr>
            <a:spLocks noGrp="1"/>
          </p:cNvSpPr>
          <p:nvPr>
            <p:ph type="title"/>
          </p:nvPr>
        </p:nvSpPr>
        <p:spPr>
          <a:xfrm>
            <a:off x="643220" y="328641"/>
            <a:ext cx="11134998" cy="461665"/>
          </a:xfrm>
        </p:spPr>
        <p:txBody>
          <a:bodyPr/>
          <a:lstStyle/>
          <a:p>
            <a:r>
              <a:rPr lang="en-US" dirty="0">
                <a:solidFill>
                  <a:srgbClr val="002855"/>
                </a:solidFill>
              </a:rPr>
              <a:t>Qualities of Successful Problem Statements</a:t>
            </a:r>
          </a:p>
        </p:txBody>
      </p:sp>
      <p:sp>
        <p:nvSpPr>
          <p:cNvPr id="8" name="Content Placeholder 1">
            <a:extLst>
              <a:ext uri="{FF2B5EF4-FFF2-40B4-BE49-F238E27FC236}">
                <a16:creationId xmlns:a16="http://schemas.microsoft.com/office/drawing/2014/main" id="{0A16A9A4-87EB-83D2-ADDC-5D8D587E2263}"/>
              </a:ext>
            </a:extLst>
          </p:cNvPr>
          <p:cNvSpPr txBox="1">
            <a:spLocks/>
          </p:cNvSpPr>
          <p:nvPr/>
        </p:nvSpPr>
        <p:spPr>
          <a:xfrm>
            <a:off x="5022061" y="999078"/>
            <a:ext cx="5693075" cy="5446844"/>
          </a:xfrm>
          <a:prstGeom prst="rect">
            <a:avLst/>
          </a:prstGeom>
        </p:spPr>
        <p:txBody>
          <a:bodyPr vert="horz" lIns="0" tIns="0" rIns="0" bIns="0" rtlCol="0">
            <a:noAutofit/>
          </a:bodyPr>
          <a:lst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None/>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a:lstStyle>
          <a:p>
            <a:pPr marL="0" marR="0" lvl="0"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r>
              <a:rPr kumimoji="0" lang="en-US" b="1" i="0" u="none" strike="noStrike" kern="1200" cap="none" spc="0" normalizeH="0" baseline="0" noProof="0" dirty="0">
                <a:ln>
                  <a:noFill/>
                </a:ln>
                <a:solidFill>
                  <a:srgbClr val="002855"/>
                </a:solidFill>
                <a:effectLst/>
                <a:uLnTx/>
                <a:uFillTx/>
                <a:latin typeface="Arial" panose="020B0604020202020204"/>
                <a:ea typeface="+mn-ea"/>
                <a:cs typeface="+mn-cs"/>
              </a:rPr>
              <a:t>Problem Statement Goals</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Provide a well thought out solution that would assist WVDOT in addressing a problem</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Result in research that is beneficial to both WVDOT and the residents of West Virginia</a:t>
            </a:r>
          </a:p>
          <a:p>
            <a:pPr marL="0" marR="0" lvl="2"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r>
              <a:rPr kumimoji="0" lang="en-US" b="1" i="0" u="none" strike="noStrike" kern="1200" cap="none" spc="0" normalizeH="0" baseline="0" noProof="0" dirty="0">
                <a:ln>
                  <a:noFill/>
                </a:ln>
                <a:solidFill>
                  <a:srgbClr val="002855"/>
                </a:solidFill>
                <a:effectLst/>
                <a:uLnTx/>
                <a:uFillTx/>
                <a:latin typeface="Arial" panose="020B0604020202020204"/>
                <a:ea typeface="+mn-ea"/>
                <a:cs typeface="+mn-cs"/>
              </a:rPr>
              <a:t>Successful Problem Statements</a:t>
            </a:r>
          </a:p>
          <a:p>
            <a:pPr marL="0" marR="0" lvl="2"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2"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2"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endParaRPr kumimoji="0" lang="en-US" sz="1000" b="1" i="0" u="none" strike="noStrike" kern="1200" cap="none" spc="0" normalizeH="0" baseline="0" noProof="0" dirty="0">
              <a:ln>
                <a:noFill/>
              </a:ln>
              <a:solidFill>
                <a:srgbClr val="2B86C7"/>
              </a:solidFill>
              <a:effectLst/>
              <a:uLnTx/>
              <a:uFillTx/>
              <a:latin typeface="Arial" panose="020B0604020202020204"/>
              <a:ea typeface="+mn-ea"/>
              <a:cs typeface="+mn-cs"/>
            </a:endParaRPr>
          </a:p>
          <a:p>
            <a:pPr marL="0" marR="0" lvl="0" indent="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r>
              <a:rPr kumimoji="0" lang="en-US" b="1" i="0" u="none" strike="noStrike" kern="1200" cap="none" spc="0" normalizeH="0" baseline="0" noProof="0" dirty="0">
                <a:ln>
                  <a:noFill/>
                </a:ln>
                <a:solidFill>
                  <a:srgbClr val="002855"/>
                </a:solidFill>
                <a:effectLst/>
                <a:uLnTx/>
                <a:uFillTx/>
                <a:latin typeface="Arial" panose="020B0604020202020204"/>
                <a:ea typeface="+mn-ea"/>
                <a:cs typeface="+mn-cs"/>
              </a:rPr>
              <a:t>Please Note</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Any University or Externally submitted Problem Statements must have a WVDOT project sponsor</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Please keep written responses in the form concise</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Problem Statements can be submitted via the Research Problem Statement form.</a:t>
            </a:r>
          </a:p>
          <a:p>
            <a:pPr marL="0" marR="0" lvl="2" indent="0" algn="l" defTabSz="914171" rtl="0" eaLnBrk="1" fontAlgn="auto" latinLnBrk="0" hangingPunct="1">
              <a:lnSpc>
                <a:spcPct val="100000"/>
              </a:lnSpc>
              <a:spcBef>
                <a:spcPts val="0"/>
              </a:spcBef>
              <a:spcAft>
                <a:spcPts val="0"/>
              </a:spcAft>
              <a:buClr>
                <a:srgbClr val="2B86C7"/>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37160" marR="0" lvl="2" indent="-137160" algn="l" defTabSz="914171" rtl="0" eaLnBrk="1" fontAlgn="auto" latinLnBrk="0" hangingPunct="1">
              <a:lnSpc>
                <a:spcPct val="100000"/>
              </a:lnSpc>
              <a:spcBef>
                <a:spcPts val="0"/>
              </a:spcBef>
              <a:spcAft>
                <a:spcPts val="0"/>
              </a:spcAft>
              <a:buClr>
                <a:srgbClr val="2B86C7"/>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029BF54B-2736-2622-2F9C-D9A81D9998A1}"/>
              </a:ext>
            </a:extLst>
          </p:cNvPr>
          <p:cNvSpPr txBox="1"/>
          <p:nvPr/>
        </p:nvSpPr>
        <p:spPr>
          <a:xfrm>
            <a:off x="5022061" y="2988754"/>
            <a:ext cx="5615250" cy="1631216"/>
          </a:xfrm>
          <a:prstGeom prst="rect">
            <a:avLst/>
          </a:prstGeom>
          <a:noFill/>
        </p:spPr>
        <p:txBody>
          <a:bodyPr wrap="square" numCol="2" rtlCol="0">
            <a:spAutoFit/>
          </a:bodyPr>
          <a:lstStyle/>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Describe a specific issue</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Include an overview of necessary tasks</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Concept is explained in a manner that is easily understood</a:t>
            </a:r>
          </a:p>
          <a:p>
            <a:pPr marL="137160" marR="0" lvl="2" indent="-137160" algn="l" defTabSz="914171" rtl="0" eaLnBrk="1" fontAlgn="auto" latinLnBrk="0" hangingPunct="1">
              <a:lnSpc>
                <a:spcPct val="100000"/>
              </a:lnSpc>
              <a:spcBef>
                <a:spcPts val="0"/>
              </a:spcBef>
              <a:spcAft>
                <a:spcPts val="600"/>
              </a:spcAft>
              <a:buClr>
                <a:srgbClr val="00285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Proper grammar/well written</a:t>
            </a:r>
          </a:p>
          <a:p>
            <a:pPr marL="137160" marR="0" lvl="2" indent="-137160" algn="l" defTabSz="914171" rtl="0" eaLnBrk="1" fontAlgn="auto" latinLnBrk="0" hangingPunct="1">
              <a:lnSpc>
                <a:spcPct val="100000"/>
              </a:lnSpc>
              <a:spcBef>
                <a:spcPts val="0"/>
              </a:spcBef>
              <a:spcAft>
                <a:spcPts val="600"/>
              </a:spcAft>
              <a:buClr>
                <a:srgbClr val="2B86C7"/>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51C73E66-9263-14B2-0B77-884354E09DF9}"/>
              </a:ext>
            </a:extLst>
          </p:cNvPr>
          <p:cNvPicPr>
            <a:picLocks noChangeAspect="1"/>
          </p:cNvPicPr>
          <p:nvPr/>
        </p:nvPicPr>
        <p:blipFill>
          <a:blip r:embed="rId3"/>
          <a:stretch>
            <a:fillRect/>
          </a:stretch>
        </p:blipFill>
        <p:spPr>
          <a:xfrm>
            <a:off x="252467" y="999078"/>
            <a:ext cx="4613945" cy="5396470"/>
          </a:xfrm>
          <a:prstGeom prst="rect">
            <a:avLst/>
          </a:prstGeom>
        </p:spPr>
      </p:pic>
    </p:spTree>
    <p:extLst>
      <p:ext uri="{BB962C8B-B14F-4D97-AF65-F5344CB8AC3E}">
        <p14:creationId xmlns:p14="http://schemas.microsoft.com/office/powerpoint/2010/main" val="273507305"/>
      </p:ext>
    </p:extLst>
  </p:cSld>
  <p:clrMapOvr>
    <a:masterClrMapping/>
  </p:clrMapOvr>
  <p:transition advTm="159419">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5BFC48-ABD6-D8A2-0D71-D16FE0890C6C}"/>
              </a:ext>
            </a:extLst>
          </p:cNvPr>
          <p:cNvSpPr txBox="1"/>
          <p:nvPr/>
        </p:nvSpPr>
        <p:spPr>
          <a:xfrm>
            <a:off x="447675" y="6309784"/>
            <a:ext cx="1114425" cy="476962"/>
          </a:xfrm>
          <a:prstGeom prst="rect">
            <a:avLst/>
          </a:prstGeom>
          <a:solidFill>
            <a:srgbClr val="EDEBE6"/>
          </a:solidFill>
          <a:ln>
            <a:solidFill>
              <a:srgbClr val="EDEBE6"/>
            </a:solidFill>
          </a:ln>
        </p:spPr>
        <p:txBody>
          <a:bodyPr wrap="square" rtlCol="0">
            <a:spAutoFit/>
          </a:bodyPr>
          <a:lstStyle/>
          <a:p>
            <a:endParaRPr lang="en-US" dirty="0"/>
          </a:p>
        </p:txBody>
      </p:sp>
      <p:sp>
        <p:nvSpPr>
          <p:cNvPr id="2" name="Content Placeholder 1">
            <a:extLst>
              <a:ext uri="{FF2B5EF4-FFF2-40B4-BE49-F238E27FC236}">
                <a16:creationId xmlns:a16="http://schemas.microsoft.com/office/drawing/2014/main" id="{B755A94D-DD84-5380-FE15-8D3E57C86F57}"/>
              </a:ext>
            </a:extLst>
          </p:cNvPr>
          <p:cNvSpPr>
            <a:spLocks noGrp="1"/>
          </p:cNvSpPr>
          <p:nvPr>
            <p:ph idx="1"/>
          </p:nvPr>
        </p:nvSpPr>
        <p:spPr>
          <a:xfrm>
            <a:off x="526914" y="1701800"/>
            <a:ext cx="5816735" cy="4607984"/>
          </a:xfrm>
        </p:spPr>
        <p:txBody>
          <a:bodyPr/>
          <a:lstStyle/>
          <a:p>
            <a:pPr lvl="0">
              <a:buClr>
                <a:srgbClr val="002855"/>
              </a:buClr>
              <a:buNone/>
            </a:pPr>
            <a:r>
              <a:rPr lang="en-US" sz="2000" b="0" dirty="0">
                <a:solidFill>
                  <a:schemeClr val="tx1"/>
                </a:solidFill>
              </a:rPr>
              <a:t>The manual was last updated in 2012 and has since been updated and reviewed internally.</a:t>
            </a:r>
          </a:p>
          <a:p>
            <a:pPr lvl="0">
              <a:buClr>
                <a:srgbClr val="002855"/>
              </a:buClr>
              <a:buNone/>
            </a:pPr>
            <a:endParaRPr lang="en-US" sz="2000" b="0" dirty="0">
              <a:solidFill>
                <a:schemeClr val="tx1"/>
              </a:solidFill>
            </a:endParaRPr>
          </a:p>
          <a:p>
            <a:pPr lvl="0">
              <a:buClr>
                <a:srgbClr val="002855"/>
              </a:buClr>
              <a:buNone/>
            </a:pPr>
            <a:r>
              <a:rPr lang="en-US" sz="2000" dirty="0">
                <a:solidFill>
                  <a:srgbClr val="002855"/>
                </a:solidFill>
              </a:rPr>
              <a:t>Updated manual includes:</a:t>
            </a:r>
          </a:p>
          <a:p>
            <a:pPr marL="285750" lvl="0" indent="-285750">
              <a:buClr>
                <a:srgbClr val="002855"/>
              </a:buClr>
              <a:buFont typeface="Arial" panose="020B0604020202020204" pitchFamily="34" charset="0"/>
              <a:buChar char="•"/>
            </a:pPr>
            <a:r>
              <a:rPr lang="en-US" sz="2000" b="0" dirty="0">
                <a:solidFill>
                  <a:schemeClr val="tx1"/>
                </a:solidFill>
              </a:rPr>
              <a:t>Overview of the Research Program</a:t>
            </a:r>
          </a:p>
          <a:p>
            <a:pPr marL="285750" lvl="0" indent="-285750">
              <a:buClr>
                <a:srgbClr val="002855"/>
              </a:buClr>
              <a:buFont typeface="Arial" panose="020B0604020202020204" pitchFamily="34" charset="0"/>
              <a:buChar char="•"/>
            </a:pPr>
            <a:r>
              <a:rPr lang="en-US" sz="2000" b="0" dirty="0">
                <a:solidFill>
                  <a:schemeClr val="tx1"/>
                </a:solidFill>
              </a:rPr>
              <a:t>Explanation of the funding process</a:t>
            </a:r>
          </a:p>
          <a:p>
            <a:pPr marL="285750" lvl="0" indent="-285750">
              <a:buClr>
                <a:srgbClr val="002855"/>
              </a:buClr>
              <a:buFont typeface="Arial" panose="020B0604020202020204" pitchFamily="34" charset="0"/>
              <a:buChar char="•"/>
            </a:pPr>
            <a:r>
              <a:rPr lang="en-US" sz="2000" b="0" dirty="0">
                <a:solidFill>
                  <a:schemeClr val="tx1"/>
                </a:solidFill>
              </a:rPr>
              <a:t>Breakdown of the research project process and steps</a:t>
            </a:r>
          </a:p>
          <a:p>
            <a:pPr marL="285750" lvl="0" indent="-285750">
              <a:buClr>
                <a:srgbClr val="002855"/>
              </a:buClr>
              <a:buFont typeface="Arial" panose="020B0604020202020204" pitchFamily="34" charset="0"/>
              <a:buChar char="•"/>
            </a:pPr>
            <a:r>
              <a:rPr lang="en-US" sz="2000" b="0" dirty="0">
                <a:solidFill>
                  <a:schemeClr val="tx1"/>
                </a:solidFill>
              </a:rPr>
              <a:t>Agreements</a:t>
            </a:r>
          </a:p>
          <a:p>
            <a:pPr marL="285750" lvl="0" indent="-285750">
              <a:buClr>
                <a:srgbClr val="002855"/>
              </a:buClr>
              <a:buFont typeface="Arial" panose="020B0604020202020204" pitchFamily="34" charset="0"/>
              <a:buChar char="•"/>
            </a:pPr>
            <a:r>
              <a:rPr lang="en-US" sz="2000" b="0" dirty="0">
                <a:solidFill>
                  <a:schemeClr val="tx1"/>
                </a:solidFill>
              </a:rPr>
              <a:t>Reporting and deliverable requirements</a:t>
            </a:r>
          </a:p>
          <a:p>
            <a:pPr lvl="1">
              <a:buClr>
                <a:srgbClr val="002855"/>
              </a:buClr>
              <a:buNone/>
            </a:pPr>
            <a:endParaRPr lang="en-US" sz="2000" b="0" dirty="0">
              <a:solidFill>
                <a:schemeClr val="tx1"/>
              </a:solidFill>
            </a:endParaRPr>
          </a:p>
          <a:p>
            <a:pPr lvl="0"/>
            <a:r>
              <a:rPr lang="en-US" sz="2000" b="0" dirty="0">
                <a:solidFill>
                  <a:schemeClr val="tx1"/>
                </a:solidFill>
              </a:rPr>
              <a:t>The new manual will be reviewed by FHWA Staff before being finalized and implemented.</a:t>
            </a:r>
          </a:p>
          <a:p>
            <a:endParaRPr lang="en-US" dirty="0"/>
          </a:p>
        </p:txBody>
      </p:sp>
      <p:sp>
        <p:nvSpPr>
          <p:cNvPr id="3" name="Title 2">
            <a:extLst>
              <a:ext uri="{FF2B5EF4-FFF2-40B4-BE49-F238E27FC236}">
                <a16:creationId xmlns:a16="http://schemas.microsoft.com/office/drawing/2014/main" id="{D3F5F75D-2140-3CA8-D4EC-5BF41A2DB6D1}"/>
              </a:ext>
            </a:extLst>
          </p:cNvPr>
          <p:cNvSpPr>
            <a:spLocks noGrp="1"/>
          </p:cNvSpPr>
          <p:nvPr>
            <p:ph type="title"/>
          </p:nvPr>
        </p:nvSpPr>
        <p:spPr/>
        <p:txBody>
          <a:bodyPr/>
          <a:lstStyle/>
          <a:p>
            <a:r>
              <a:rPr lang="en-US" dirty="0">
                <a:solidFill>
                  <a:srgbClr val="002855"/>
                </a:solidFill>
              </a:rPr>
              <a:t>WVDOT Research Manual</a:t>
            </a:r>
          </a:p>
        </p:txBody>
      </p:sp>
      <p:sp>
        <p:nvSpPr>
          <p:cNvPr id="4" name="Subtitle 3">
            <a:extLst>
              <a:ext uri="{FF2B5EF4-FFF2-40B4-BE49-F238E27FC236}">
                <a16:creationId xmlns:a16="http://schemas.microsoft.com/office/drawing/2014/main" id="{97B07068-BE27-C40A-2F52-238BEB22E5B5}"/>
              </a:ext>
            </a:extLst>
          </p:cNvPr>
          <p:cNvSpPr>
            <a:spLocks noGrp="1"/>
          </p:cNvSpPr>
          <p:nvPr>
            <p:ph type="subTitle" idx="14"/>
          </p:nvPr>
        </p:nvSpPr>
        <p:spPr/>
        <p:txBody>
          <a:bodyPr/>
          <a:lstStyle/>
          <a:p>
            <a:endParaRPr lang="en-US"/>
          </a:p>
        </p:txBody>
      </p:sp>
      <p:pic>
        <p:nvPicPr>
          <p:cNvPr id="6" name="Picture 5">
            <a:extLst>
              <a:ext uri="{FF2B5EF4-FFF2-40B4-BE49-F238E27FC236}">
                <a16:creationId xmlns:a16="http://schemas.microsoft.com/office/drawing/2014/main" id="{278A33AA-93BD-F781-6CEB-DD5A51BCBE32}"/>
              </a:ext>
            </a:extLst>
          </p:cNvPr>
          <p:cNvPicPr>
            <a:picLocks noChangeAspect="1"/>
          </p:cNvPicPr>
          <p:nvPr/>
        </p:nvPicPr>
        <p:blipFill>
          <a:blip r:embed="rId3"/>
          <a:stretch>
            <a:fillRect/>
          </a:stretch>
        </p:blipFill>
        <p:spPr>
          <a:xfrm>
            <a:off x="6763378" y="1008938"/>
            <a:ext cx="4343776" cy="5578323"/>
          </a:xfrm>
          <a:prstGeom prst="rect">
            <a:avLst/>
          </a:prstGeom>
        </p:spPr>
      </p:pic>
    </p:spTree>
    <p:extLst>
      <p:ext uri="{BB962C8B-B14F-4D97-AF65-F5344CB8AC3E}">
        <p14:creationId xmlns:p14="http://schemas.microsoft.com/office/powerpoint/2010/main" val="3687294467"/>
      </p:ext>
    </p:extLst>
  </p:cSld>
  <p:clrMapOvr>
    <a:masterClrMapping/>
  </p:clrMapOvr>
  <p:transition advTm="47695">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E915-3A32-60F9-6001-B0E96F9720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ABDDE-44B1-3BAA-8003-3EA415B9A8BA}"/>
              </a:ext>
            </a:extLst>
          </p:cNvPr>
          <p:cNvSpPr>
            <a:spLocks noGrp="1"/>
          </p:cNvSpPr>
          <p:nvPr>
            <p:ph idx="1"/>
          </p:nvPr>
        </p:nvSpPr>
        <p:spPr>
          <a:xfrm>
            <a:off x="526914" y="1365597"/>
            <a:ext cx="11134995" cy="2318635"/>
          </a:xfrm>
        </p:spPr>
        <p:txBody>
          <a:bodyPr numCol="2"/>
          <a:lstStyle/>
          <a:p>
            <a:pPr marL="457200" marR="0" indent="-228600">
              <a:buNone/>
            </a:pPr>
            <a:r>
              <a:rPr lang="en-US" sz="2000" kern="1400" dirty="0">
                <a:solidFill>
                  <a:srgbClr val="002855"/>
                </a:solidFill>
                <a:latin typeface="Calibri" panose="020F0502020204030204" pitchFamily="34" charset="0"/>
              </a:rPr>
              <a:t>We are making changes to the website</a:t>
            </a:r>
          </a:p>
          <a:p>
            <a:pPr marL="571500" indent="-342900">
              <a:buClr>
                <a:srgbClr val="002855"/>
              </a:buClr>
              <a:buFont typeface="Arial" panose="020B0604020202020204" pitchFamily="34" charset="0"/>
              <a:buChar char="•"/>
            </a:pPr>
            <a:r>
              <a:rPr lang="en-US" sz="2000" b="0" kern="1400" dirty="0">
                <a:solidFill>
                  <a:schemeClr val="tx1"/>
                </a:solidFill>
                <a:latin typeface="Calibri" panose="020F0502020204030204" pitchFamily="34" charset="0"/>
              </a:rPr>
              <a:t>Currently under construction</a:t>
            </a:r>
          </a:p>
          <a:p>
            <a:pPr marL="571500" indent="-342900">
              <a:buClr>
                <a:srgbClr val="002855"/>
              </a:buClr>
              <a:buFont typeface="Arial" panose="020B0604020202020204" pitchFamily="34" charset="0"/>
              <a:buChar char="•"/>
            </a:pPr>
            <a:r>
              <a:rPr lang="en-US" sz="2000" b="0" kern="1400" dirty="0">
                <a:solidFill>
                  <a:schemeClr val="tx1"/>
                </a:solidFill>
                <a:latin typeface="Calibri" panose="020F0502020204030204" pitchFamily="34" charset="0"/>
              </a:rPr>
              <a:t>Aim for the website to be the main hub for information and submissions</a:t>
            </a:r>
          </a:p>
          <a:p>
            <a:pPr marL="571500" indent="-342900">
              <a:buClr>
                <a:srgbClr val="002855"/>
              </a:buClr>
              <a:buFont typeface="Arial" panose="020B0604020202020204" pitchFamily="34" charset="0"/>
              <a:buChar char="•"/>
            </a:pPr>
            <a:r>
              <a:rPr lang="en-US" sz="2000" b="0" kern="1400" dirty="0">
                <a:solidFill>
                  <a:schemeClr val="tx1"/>
                </a:solidFill>
                <a:latin typeface="Calibri" panose="020F0502020204030204" pitchFamily="34" charset="0"/>
              </a:rPr>
              <a:t>Simplify and clarify the site so information and resources are easy to find</a:t>
            </a:r>
          </a:p>
          <a:p>
            <a:pPr marL="571500" indent="-342900">
              <a:buClr>
                <a:srgbClr val="002855"/>
              </a:buClr>
              <a:buFont typeface="Arial" panose="020B0604020202020204" pitchFamily="34" charset="0"/>
              <a:buChar char="•"/>
            </a:pPr>
            <a:endParaRPr lang="en-US" sz="2000" kern="1400" dirty="0">
              <a:solidFill>
                <a:srgbClr val="002855"/>
              </a:solidFill>
              <a:latin typeface="Calibri" panose="020F0502020204030204" pitchFamily="34" charset="0"/>
            </a:endParaRPr>
          </a:p>
          <a:p>
            <a:pPr marL="457200" marR="0" indent="-228600" algn="ctr">
              <a:spcAft>
                <a:spcPts val="600"/>
              </a:spcAft>
              <a:buNone/>
            </a:pPr>
            <a:endParaRPr lang="en-US" sz="2000" kern="1400" dirty="0">
              <a:solidFill>
                <a:srgbClr val="002855"/>
              </a:solidFill>
              <a:latin typeface="Calibri" panose="020F0502020204030204" pitchFamily="34" charset="0"/>
            </a:endParaRPr>
          </a:p>
          <a:p>
            <a:pPr marL="457200" marR="0" indent="-228600" algn="ctr">
              <a:spcAft>
                <a:spcPts val="600"/>
              </a:spcAft>
              <a:buNone/>
            </a:pPr>
            <a:endParaRPr lang="en-US" sz="2000" b="1" kern="1400" dirty="0">
              <a:ln>
                <a:noFill/>
              </a:ln>
              <a:solidFill>
                <a:srgbClr val="002855"/>
              </a:solidFill>
              <a:effectLst/>
              <a:latin typeface="Calibri" panose="020F0502020204030204" pitchFamily="34" charset="0"/>
            </a:endParaRPr>
          </a:p>
          <a:p>
            <a:pPr marL="457200" marR="0" indent="-228600">
              <a:buNone/>
            </a:pPr>
            <a:r>
              <a:rPr lang="en-US" sz="2000" kern="1400" dirty="0">
                <a:ln>
                  <a:noFill/>
                </a:ln>
                <a:solidFill>
                  <a:srgbClr val="002855"/>
                </a:solidFill>
                <a:effectLst/>
                <a:latin typeface="Calibri" panose="020F0502020204030204" pitchFamily="34" charset="0"/>
              </a:rPr>
              <a:t>The new website wi</a:t>
            </a:r>
            <a:r>
              <a:rPr lang="en-US" sz="2000" kern="1400" dirty="0">
                <a:solidFill>
                  <a:srgbClr val="002855"/>
                </a:solidFill>
                <a:latin typeface="Calibri" panose="020F0502020204030204" pitchFamily="34" charset="0"/>
              </a:rPr>
              <a:t>ll house</a:t>
            </a:r>
          </a:p>
          <a:p>
            <a:pPr marL="571500" marR="0" indent="-342900">
              <a:buClr>
                <a:srgbClr val="002855"/>
              </a:buClr>
              <a:buFont typeface="Arial" panose="020B0604020202020204" pitchFamily="34" charset="0"/>
              <a:buChar char="•"/>
            </a:pPr>
            <a:r>
              <a:rPr lang="en-US" sz="2000" b="0" kern="1400" dirty="0">
                <a:solidFill>
                  <a:schemeClr val="tx1"/>
                </a:solidFill>
                <a:latin typeface="Calibri" panose="020F0502020204030204" pitchFamily="34" charset="0"/>
              </a:rPr>
              <a:t>The research project database</a:t>
            </a:r>
          </a:p>
          <a:p>
            <a:pPr marL="571500" marR="0" indent="-342900">
              <a:buClr>
                <a:srgbClr val="002855"/>
              </a:buClr>
              <a:buFont typeface="Arial" panose="020B0604020202020204" pitchFamily="34" charset="0"/>
              <a:buChar char="•"/>
            </a:pPr>
            <a:r>
              <a:rPr lang="en-US" sz="2000" b="0" kern="1400" dirty="0">
                <a:ln>
                  <a:noFill/>
                </a:ln>
                <a:solidFill>
                  <a:schemeClr val="tx1"/>
                </a:solidFill>
                <a:effectLst/>
                <a:latin typeface="Calibri" panose="020F0502020204030204" pitchFamily="34" charset="0"/>
              </a:rPr>
              <a:t>Links to submission forms and instruction documents</a:t>
            </a:r>
          </a:p>
          <a:p>
            <a:pPr marL="571500" marR="0" indent="-342900">
              <a:buClr>
                <a:srgbClr val="002855"/>
              </a:buClr>
              <a:buFont typeface="Arial" panose="020B0604020202020204" pitchFamily="34" charset="0"/>
              <a:buChar char="•"/>
            </a:pPr>
            <a:r>
              <a:rPr lang="en-US" sz="2000" b="0" kern="1400" dirty="0">
                <a:solidFill>
                  <a:schemeClr val="tx1"/>
                </a:solidFill>
                <a:latin typeface="Calibri" panose="020F0502020204030204" pitchFamily="34" charset="0"/>
              </a:rPr>
              <a:t>Notification of upcoming events and important dates</a:t>
            </a:r>
          </a:p>
          <a:p>
            <a:pPr marL="571500" marR="0" indent="-342900">
              <a:buClr>
                <a:srgbClr val="002855"/>
              </a:buClr>
              <a:buFont typeface="Arial" panose="020B0604020202020204" pitchFamily="34" charset="0"/>
              <a:buChar char="•"/>
            </a:pPr>
            <a:r>
              <a:rPr lang="en-US" sz="2000" b="0" kern="1400" dirty="0">
                <a:solidFill>
                  <a:schemeClr val="tx1"/>
                </a:solidFill>
                <a:latin typeface="Calibri" panose="020F0502020204030204" pitchFamily="34" charset="0"/>
              </a:rPr>
              <a:t>Newsletters </a:t>
            </a:r>
          </a:p>
          <a:p>
            <a:pPr marL="514350" marR="0" indent="-285750" algn="ctr">
              <a:lnSpc>
                <a:spcPct val="119000"/>
              </a:lnSpc>
              <a:spcAft>
                <a:spcPts val="600"/>
              </a:spcAft>
              <a:buFontTx/>
              <a:buChar char="-"/>
            </a:pPr>
            <a:endParaRPr lang="en-US" sz="1600" b="1" kern="1400" dirty="0">
              <a:ln>
                <a:noFill/>
              </a:ln>
              <a:solidFill>
                <a:srgbClr val="002855"/>
              </a:solidFill>
              <a:effectLst/>
              <a:latin typeface="Calibri" panose="020F0502020204030204" pitchFamily="34" charset="0"/>
            </a:endParaRPr>
          </a:p>
        </p:txBody>
      </p:sp>
      <p:sp>
        <p:nvSpPr>
          <p:cNvPr id="4" name="Title 3">
            <a:extLst>
              <a:ext uri="{FF2B5EF4-FFF2-40B4-BE49-F238E27FC236}">
                <a16:creationId xmlns:a16="http://schemas.microsoft.com/office/drawing/2014/main" id="{8EE80006-69D8-BD0D-7FB0-AFFD8AC11E3D}"/>
              </a:ext>
            </a:extLst>
          </p:cNvPr>
          <p:cNvSpPr>
            <a:spLocks noGrp="1"/>
          </p:cNvSpPr>
          <p:nvPr>
            <p:ph type="title"/>
          </p:nvPr>
        </p:nvSpPr>
        <p:spPr/>
        <p:txBody>
          <a:bodyPr/>
          <a:lstStyle/>
          <a:p>
            <a:r>
              <a:rPr lang="en-US" dirty="0">
                <a:solidFill>
                  <a:srgbClr val="002855"/>
                </a:solidFill>
              </a:rPr>
              <a:t>Research Program Website</a:t>
            </a:r>
            <a:endParaRPr lang="en-US" dirty="0"/>
          </a:p>
        </p:txBody>
      </p:sp>
      <p:sp>
        <p:nvSpPr>
          <p:cNvPr id="5" name="Subtitle 4">
            <a:extLst>
              <a:ext uri="{FF2B5EF4-FFF2-40B4-BE49-F238E27FC236}">
                <a16:creationId xmlns:a16="http://schemas.microsoft.com/office/drawing/2014/main" id="{FF13E827-F50C-C61F-76E7-95DC8774E4DA}"/>
              </a:ext>
            </a:extLst>
          </p:cNvPr>
          <p:cNvSpPr>
            <a:spLocks noGrp="1"/>
          </p:cNvSpPr>
          <p:nvPr>
            <p:ph type="subTitle" idx="14"/>
          </p:nvPr>
        </p:nvSpPr>
        <p:spPr/>
        <p:txBody>
          <a:bodyPr/>
          <a:lstStyle/>
          <a:p>
            <a:endParaRPr lang="en-US"/>
          </a:p>
        </p:txBody>
      </p:sp>
      <p:sp>
        <p:nvSpPr>
          <p:cNvPr id="15" name="TextBox 14">
            <a:extLst>
              <a:ext uri="{FF2B5EF4-FFF2-40B4-BE49-F238E27FC236}">
                <a16:creationId xmlns:a16="http://schemas.microsoft.com/office/drawing/2014/main" id="{956E803F-CC80-6F13-6A9A-88E9B01B973E}"/>
              </a:ext>
            </a:extLst>
          </p:cNvPr>
          <p:cNvSpPr txBox="1"/>
          <p:nvPr/>
        </p:nvSpPr>
        <p:spPr>
          <a:xfrm>
            <a:off x="381739" y="6469588"/>
            <a:ext cx="1515940" cy="369332"/>
          </a:xfrm>
          <a:prstGeom prst="rect">
            <a:avLst/>
          </a:prstGeom>
          <a:solidFill>
            <a:srgbClr val="EDEBE6"/>
          </a:solidFill>
          <a:ln>
            <a:solidFill>
              <a:srgbClr val="EDEBE6"/>
            </a:solidFill>
          </a:ln>
        </p:spPr>
        <p:txBody>
          <a:bodyPr wrap="square" rtlCol="0">
            <a:spAutoFit/>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31ECEA50-2EA4-AA82-F8C7-7D1321CCCC65}"/>
              </a:ext>
            </a:extLst>
          </p:cNvPr>
          <p:cNvPicPr>
            <a:picLocks noChangeAspect="1"/>
          </p:cNvPicPr>
          <p:nvPr/>
        </p:nvPicPr>
        <p:blipFill>
          <a:blip r:embed="rId4"/>
          <a:stretch>
            <a:fillRect/>
          </a:stretch>
        </p:blipFill>
        <p:spPr>
          <a:xfrm>
            <a:off x="1360338" y="3694531"/>
            <a:ext cx="9468145" cy="2740240"/>
          </a:xfrm>
          <a:prstGeom prst="rect">
            <a:avLst/>
          </a:prstGeom>
        </p:spPr>
      </p:pic>
    </p:spTree>
    <p:extLst>
      <p:ext uri="{BB962C8B-B14F-4D97-AF65-F5344CB8AC3E}">
        <p14:creationId xmlns:p14="http://schemas.microsoft.com/office/powerpoint/2010/main" val="3388474812"/>
      </p:ext>
    </p:extLst>
  </p:cSld>
  <p:clrMapOvr>
    <a:masterClrMapping/>
  </p:clrMapOvr>
  <p:transition advTm="69722">
    <p:fade/>
  </p:transition>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TEMPLAFYSLIDEID" val="637496113369981985"/>
</p:tagLst>
</file>

<file path=ppt/tags/tag2.xml><?xml version="1.0" encoding="utf-8"?>
<p:tagLst xmlns:a="http://schemas.openxmlformats.org/drawingml/2006/main" xmlns:r="http://schemas.openxmlformats.org/officeDocument/2006/relationships" xmlns:p="http://schemas.openxmlformats.org/presentationml/2006/main">
  <p:tag name="TEMPLAFYSLIDEID" val="637970369619518019"/>
</p:tagLst>
</file>

<file path=ppt/theme/theme1.xml><?xml version="1.0" encoding="utf-8"?>
<a:theme xmlns:a="http://schemas.openxmlformats.org/drawingml/2006/main" name="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2.xml><?xml version="1.0" encoding="utf-8"?>
<a:theme xmlns:a="http://schemas.openxmlformats.org/drawingml/2006/main" name="1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6961017261998842","enableDocumentContentUpdater":true,"version":"1.0"}]]></TemplafySlideTemplateConfiguration>
</file>

<file path=customXml/item10.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11.xml><?xml version="1.0" encoding="utf-8"?>
<TemplafyTemplateConfiguration><![CDATA[{"elementsMetadata":[{"type":"shape","id":"18d68aac-90d0-4617-b7af-73f0c7c0baf3","elementConfiguration":{"binding":"UserProfile.Language.PpEntity","disableUpdates":false,"type":"text"}},{"type":"shape","id":"a437cd26-1f1d-4ce4-bbd1-d2d78d0b68c5","elementConfiguration":{"binding":"Form.Confidentiality.ShowNameConfidentiality","disableUpdates":false,"type":"text"}},{"type":"shape","id":"bde32b89-54b2-490d-adec-960d5b816938","elementConfiguration":{"binding":"UserProfile.Language.PpEntity","disableUpdates":false,"type":"text"}},{"type":"shape","id":"20393343-0d91-454a-ae4d-c201b5e7ae46","elementConfiguration":{"binding":"Form.Confidentiality.ShowNameConfidentiality","disableUpdates":false,"type":"text"}},{"type":"shape","id":"51917ce1-5949-46cc-95d1-c215c92c08fa","elementConfiguration":{"binding":"Form.Confidentiality.ShowNameConfidentiality","disableUpdates":false,"type":"text"}},{"type":"shape","id":"e8cbba15-5fa1-4b86-8b0f-699bb0db79ce","elementConfiguration":{"format":"{{DateFormats.GeneralDate}}","binding":"Form.Date","disableUpdates":false,"type":"date"}},{"type":"shape","id":"529a8b51-0971-4050-ae85-4cf4cb8624aa","elementConfiguration":{"binding":"UserProfile.Language.PpEntity","disableUpdates":false,"type":"text"}},{"type":"shape","id":"e66ed62f-ba51-48f0-b86b-46b77d35512a","elementConfiguration":{"binding":"Form.Confidentiality.ShowNameConfidentiality","disableUpdates":false,"type":"text"}},{"type":"shape","id":"b8699d95-264f-4ad1-b032-8fa0f43876cb","elementConfiguration":{"inheritDimensions":"inheritNone","height":"{{UserProfile.Logo.PpLogoHeight}}","binding":"UserProfile.Logo.LogoName","disableUpdates":false,"type":"image"}},{"type":"shape","id":"18f17ad3-8dfc-413a-be94-238ef826cfd2","elementConfiguration":{"binding":"Form.Confidentiality.ShowNameConfidentiality","disableUpdates":false,"type":"text"}},{"type":"shape","id":"eb5cf31c-34f3-40fe-8e06-1e17ba62628a","elementConfiguration":{"format":"{{DateFormats.GeneralDate}}","binding":"Form.Date","disableUpdates":false,"type":"date"}},{"type":"shape","id":"4c7fd8e9-091a-462c-afd4-b57ddd6da6e1","elementConfiguration":{"inheritDimensions":"inheritNone","height":"{{UserProfile.Logo.PpLogoHeight}}","binding":"UserProfile.Logo.LogoName","disableUpdates":false,"type":"image"}},{"type":"shape","id":"6a4bb86d-732c-4241-bddd-0bdef7a54a17","elementConfiguration":{"binding":"Form.Confidentiality.ShowNameConfidentiality","disableUpdates":false,"type":"text"}},{"type":"shape","id":"95dde933-6a23-41db-ab93-4a811777f3ed","elementConfiguration":{"format":"{{DateFormats.GeneralDate}}","binding":"Form.Date","disableUpdates":false,"type":"date"}},{"type":"shape","id":"f851365d-b2dc-4bf8-a04c-ee7657c9990d","elementConfiguration":{"inheritDimensions":"inheritNone","height":"{{UserProfile.Logo.PpLogoHeight}}","binding":"UserProfile.Logo.LogoName","disableUpdates":false,"type":"image"}},{"type":"shape","id":"0a616b84-1b89-4748-a6db-525a7b20dd4e","elementConfiguration":{"binding":"UserProfile.Language.PpEntity","disableUpdates":false,"type":"text"}},{"type":"shape","id":"8662fc69-b9ad-4ae5-83d4-2f313715fa70","elementConfiguration":{"binding":"Form.Confidentiality.ShowNameConfidentiality","disableUpdates":false,"type":"text"}},{"type":"shape","id":"ba93c371-cfac-4693-9afb-e627803db3d3","elementConfiguration":{"binding":"UserProfile.Language.PpEntity","disableUpdates":false,"type":"text"}},{"type":"shape","id":"55a96512-7864-4892-9950-870190d7ea3a","elementConfiguration":{"binding":"Form.Confidentiality.ShowNameConfidentiality","disableUpdates":false,"type":"text"}},{"type":"shape","id":"2b1e1eb5-0708-444a-873a-c36890264c57","elementConfiguration":{"binding":"Form.Confidentiality.ShowNameConfidentiality","disableUpdates":false,"type":"text"}},{"type":"shape","id":"d91cce10-bd29-47be-b22b-f4c2ee09da7b","elementConfiguration":{"inheritDimensions":"inheritNone","height":"{{UserProfile.Logo.PpLogoHeight}}","binding":"UserProfile.Logo.LogoName","disableUpdates":false,"type":"image"}},{"type":"shape","id":"1f8e655c-2aad-4f92-b4c6-286cef947fb7","elementConfiguration":{"binding":"UserProfile.Language.PpEntity","disableUpdates":false,"type":"text"}},{"type":"shape","id":"0dc30264-f8d3-4037-8063-7da529887e87","elementConfiguration":{"binding":"Form.Confidentiality.ShowNameConfidentiality","disableUpdates":false,"type":"text"}}],"transformationConfigurations":[],"templateName":"","templateDescription":"","enableDocumentContentUpdater":true,"version":"1.0"}]]></TemplafyTemplateConfiguration>
</file>

<file path=customXml/item1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13.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Document" ma:contentTypeID="0x0101007BD61AFCC8A643B8924AB3F7EE1826010200F1743F7B0EBEA948B54D05042E67A648" ma:contentTypeVersion="5" ma:contentTypeDescription="Base content type for project documents" ma:contentTypeScope="" ma:versionID="0d1f424cbd27219d47403737f545acae">
  <xsd:schema xmlns:xsd="http://www.w3.org/2001/XMLSchema" xmlns:xs="http://www.w3.org/2001/XMLSchema" xmlns:p="http://schemas.microsoft.com/office/2006/metadata/properties" xmlns:ns1="http://schemas.microsoft.com/sharepoint/v3" xmlns:ns2="980b2c76-4eb4-4926-991a-bb246786b55e" xmlns:ns3="8043c280-e672-43f5-886c-af9cae53c7c4" targetNamespace="http://schemas.microsoft.com/office/2006/metadata/properties" ma:root="true" ma:fieldsID="f0445b4dfebfa4e154d0002f18802ed8" ns1:_="" ns2:_="" ns3:_="">
    <xsd:import namespace="http://schemas.microsoft.com/sharepoint/v3"/>
    <xsd:import namespace="980b2c76-4eb4-4926-991a-bb246786b55e"/>
    <xsd:import namespace="8043c280-e672-43f5-886c-af9cae53c7c4"/>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TaxKeywordTaxHTField" minOccurs="0"/>
                <xsd:element ref="ns1:AverageRating" minOccurs="0"/>
                <xsd:element ref="ns1:RatingCount" minOccurs="0"/>
                <xsd:element ref="ns1:RatedBy" minOccurs="0"/>
                <xsd:element ref="ns1:Ratings" minOccurs="0"/>
                <xsd:element ref="ns1:LikesCount" minOccurs="0"/>
                <xsd:element ref="ns1:LikedBy" minOccurs="0"/>
                <xsd:element ref="ns2:LastDateSharedToProjectMemory" minOccurs="0"/>
                <xsd:element ref="ns2:LastVersionSharedToProjectMemory" minOccurs="0"/>
                <xsd:element ref="ns2:MMSourceID" minOccurs="0"/>
                <xsd:element ref="ns3:DocumentDescription" minOccurs="0"/>
                <xsd:element ref="ns3:DocumentStatusCode" minOccurs="0"/>
                <xsd:element ref="ns3:DocumentRevisionCode" minOccurs="0"/>
                <xsd:element ref="ns3:MM_CheckApproveStatus" minOccurs="0"/>
                <xsd:element ref="ns3:MM_CheckApprove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bdfcfe00-1f86-4193-8929-2e3bd5a83a8a}" ma:internalName="TaxCatchAll" ma:showField="CatchAllData" ma:web="c1b61438-d63f-4928-8342-f94e0d0cc50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bdfcfe00-1f86-4193-8929-2e3bd5a83a8a}" ma:internalName="TaxCatchAllLabel" ma:readOnly="true" ma:showField="CatchAllDataLabel" ma:web="c1b61438-d63f-4928-8342-f94e0d0cc505">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fieldId="{23f27201-bee3-471e-b2e7-b64fd8b7ca38}" ma:taxonomyMulti="true" ma:sspId="3bee4c5c-8f43-4f7f-9637-07f983ecca3d" ma:termSetId="00000000-0000-0000-0000-000000000000" ma:anchorId="00000000-0000-0000-0000-000000000000" ma:open="true" ma:isKeyword="true">
      <xsd:complexType>
        <xsd:sequence>
          <xsd:element ref="pc:Terms" minOccurs="0" maxOccurs="1"/>
        </xsd:sequence>
      </xsd:complexType>
    </xsd:element>
    <xsd:element name="LastDateSharedToProjectMemory" ma:index="21" nillable="true" ma:displayName="Last Shared To Project Memory" ma:format="DateTime" ma:internalName="LastDateSharedToProjectMemory" ma:readOnly="false">
      <xsd:simpleType>
        <xsd:restriction base="dms:DateTime"/>
      </xsd:simpleType>
    </xsd:element>
    <xsd:element name="LastVersionSharedToProjectMemory" ma:index="22" nillable="true" ma:displayName="Last Version Shared To Project Memory" ma:internalName="LastVersionSharedToProjectMemory" ma:readOnly="false">
      <xsd:simpleType>
        <xsd:restriction base="dms:Text">
          <xsd:maxLength value="255"/>
        </xsd:restriction>
      </xsd:simpleType>
    </xsd:element>
    <xsd:element name="MMSourceID" ma:index="23" nillable="true" ma:displayName="MM Source ID" ma:description="Used for source searches" ma:internalName="MMSource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43c280-e672-43f5-886c-af9cae53c7c4" elementFormDefault="qualified">
    <xsd:import namespace="http://schemas.microsoft.com/office/2006/documentManagement/types"/>
    <xsd:import namespace="http://schemas.microsoft.com/office/infopath/2007/PartnerControls"/>
    <xsd:element name="DocumentDescription" ma:index="24" nillable="true" ma:displayName="Document Description" ma:internalName="DocumentDescription">
      <xsd:simpleType>
        <xsd:restriction base="dms:Note">
          <xsd:maxLength value="255"/>
        </xsd:restriction>
      </xsd:simpleType>
    </xsd:element>
    <xsd:element name="DocumentStatusCode" ma:index="25" nillable="true" ma:displayName="Status Code" ma:default="S0 - Work in Progress" ma:internalName="DocumentStatusCode">
      <xsd:simpleType>
        <xsd:restriction base="dms:Text">
          <xsd:maxLength value="255"/>
        </xsd:restriction>
      </xsd:simpleType>
    </xsd:element>
    <xsd:element name="DocumentRevisionCode" ma:index="26" nillable="true" ma:displayName="Revision" ma:default="P01.01" ma:internalName="DocumentRevisionCode">
      <xsd:simpleType>
        <xsd:restriction base="dms:Text">
          <xsd:maxLength value="255"/>
        </xsd:restriction>
      </xsd:simpleType>
    </xsd:element>
    <xsd:element name="MM_CheckApproveStatus" ma:index="27" nillable="true" ma:displayName="Check &amp; approve" ma:description="Document Action Check &amp; Approve status" ma:internalName="MM_CheckApproveStatus">
      <xsd:simpleType>
        <xsd:restriction base="dms:Text">
          <xsd:maxLength value="255"/>
        </xsd:restriction>
      </xsd:simpleType>
    </xsd:element>
    <xsd:element name="MM_CheckApproveVersion" ma:index="28" nillable="true" ma:displayName="Check &amp; approve version" ma:description="Document Action Check &amp; Approve version" ma:internalName="MM_CheckApproveVer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FormConfiguration><![CDATA[{"formFields":[{"required":false,"helpTexts":{"prefix":"","postfix":""},"spacing":{},"type":"datePicker","name":"Date","label":"today","fullyQualifiedName":"Date"},{"dataSource":"Confidentiality","displayColumn":"showNameConfidentiality","hideIfNoUserInteractionRequired":false,"distinct":true,"required":false,"autoSelectFirstOption":false,"helpTexts":{"prefix":"","postfix":""},"spacing":{},"type":"dropDown","name":"Confidentiality","label":"Confidentiality","fullyQualifiedName":"Confidentiality"}],"formDataEntries":[{"name":"Date","value":"CQkaJLmqRp+lSCnjzV2qeg=="}]}]]></TemplafyFormConfiguration>
</file>

<file path=customXml/item5.xml><?xml version="1.0" encoding="utf-8"?>
<TemplafySlideTemplateConfiguration><![CDATA[{"documentContentValidatorConfiguration":{"enableDocumentContentValidator":false,"documentContentValidatorVersion":0},"elementsMetadata":[],"slideId":"637576345683244913","enableDocumentContentUpdater":true,"version":"1.0"}]]></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mso-contentType ?>
<SharedContentType xmlns="Microsoft.SharePoint.Taxonomy.ContentTypeSync" SourceId="3bee4c5c-8f43-4f7f-9637-07f983ecca3d" ContentTypeId="0x0101007BD61AFCC8A643B8924AB3F7EE18260102" PreviousValue="false"/>
</file>

<file path=customXml/item9.xml><?xml version="1.0" encoding="utf-8"?>
<TemplafySlideTemplateConfiguration><![CDATA[{"elementsMetadata":[],"enableDocumentContentUpdater":true,"documentContentValidatorConfiguration":{"enableDocumentContentValidator":false,"documentContentValidatorVersion":0},"slideId":"636771722938095368","version":"1.0"}]]></TemplafySlideTemplateConfiguration>
</file>

<file path=customXml/itemProps1.xml><?xml version="1.0" encoding="utf-8"?>
<ds:datastoreItem xmlns:ds="http://schemas.openxmlformats.org/officeDocument/2006/customXml" ds:itemID="{5BD818DC-2798-4A2D-895E-5EE5BA3D9A88}">
  <ds:schemaRefs/>
</ds:datastoreItem>
</file>

<file path=customXml/itemProps10.xml><?xml version="1.0" encoding="utf-8"?>
<ds:datastoreItem xmlns:ds="http://schemas.openxmlformats.org/officeDocument/2006/customXml" ds:itemID="{DC0157D0-B87D-4619-82B4-62AC73707AB5}">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8043c280-e672-43f5-886c-af9cae53c7c4"/>
    <ds:schemaRef ds:uri="http://schemas.microsoft.com/office/infopath/2007/PartnerControls"/>
    <ds:schemaRef ds:uri="980b2c76-4eb4-4926-991a-bb246786b55e"/>
    <ds:schemaRef ds:uri="http://www.w3.org/XML/1998/namespace"/>
    <ds:schemaRef ds:uri="http://purl.org/dc/dcmitype/"/>
  </ds:schemaRefs>
</ds:datastoreItem>
</file>

<file path=customXml/itemProps11.xml><?xml version="1.0" encoding="utf-8"?>
<ds:datastoreItem xmlns:ds="http://schemas.openxmlformats.org/officeDocument/2006/customXml" ds:itemID="{AB580E5E-8A13-442B-A11F-A7F655CFE1AC}">
  <ds:schemaRefs/>
</ds:datastoreItem>
</file>

<file path=customXml/itemProps12.xml><?xml version="1.0" encoding="utf-8"?>
<ds:datastoreItem xmlns:ds="http://schemas.openxmlformats.org/officeDocument/2006/customXml" ds:itemID="{0A118117-BB61-4514-A8F4-A2049792EF41}">
  <ds:schemaRefs/>
</ds:datastoreItem>
</file>

<file path=customXml/itemProps13.xml><?xml version="1.0" encoding="utf-8"?>
<ds:datastoreItem xmlns:ds="http://schemas.openxmlformats.org/officeDocument/2006/customXml" ds:itemID="{06AB8718-BB21-4AAE-A4DF-DC36394C6AA4}"/>
</file>

<file path=customXml/itemProps14.xml><?xml version="1.0" encoding="utf-8"?>
<ds:datastoreItem xmlns:ds="http://schemas.openxmlformats.org/officeDocument/2006/customXml" ds:itemID="{1C203364-AADC-437E-8275-88A88B3B5294}">
  <ds:schemaRefs/>
</ds:datastoreItem>
</file>

<file path=customXml/itemProps15.xml><?xml version="1.0" encoding="utf-8"?>
<ds:datastoreItem xmlns:ds="http://schemas.openxmlformats.org/officeDocument/2006/customXml" ds:itemID="{FB509828-9393-47DD-8F61-95CDBF9118FD}">
  <ds:schemaRefs/>
</ds:datastoreItem>
</file>

<file path=customXml/itemProps2.xml><?xml version="1.0" encoding="utf-8"?>
<ds:datastoreItem xmlns:ds="http://schemas.openxmlformats.org/officeDocument/2006/customXml" ds:itemID="{D6855DFE-F507-4CC6-8661-5F0FFB602751}">
  <ds:schemaRefs>
    <ds:schemaRef ds:uri="http://schemas.microsoft.com/sharepoint/v3/contenttype/forms"/>
  </ds:schemaRefs>
</ds:datastoreItem>
</file>

<file path=customXml/itemProps3.xml><?xml version="1.0" encoding="utf-8"?>
<ds:datastoreItem xmlns:ds="http://schemas.openxmlformats.org/officeDocument/2006/customXml" ds:itemID="{05D5C65B-3508-40B1-B923-1CE4CC929C1F}">
  <ds:schemaRefs>
    <ds:schemaRef ds:uri="8043c280-e672-43f5-886c-af9cae53c7c4"/>
    <ds:schemaRef ds:uri="980b2c76-4eb4-4926-991a-bb246786b5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4.xml><?xml version="1.0" encoding="utf-8"?>
<ds:datastoreItem xmlns:ds="http://schemas.openxmlformats.org/officeDocument/2006/customXml" ds:itemID="{9D0F9E8A-3A66-49E2-AB47-1C46362AB3C5}">
  <ds:schemaRefs/>
</ds:datastoreItem>
</file>

<file path=customXml/itemProps5.xml><?xml version="1.0" encoding="utf-8"?>
<ds:datastoreItem xmlns:ds="http://schemas.openxmlformats.org/officeDocument/2006/customXml" ds:itemID="{91363189-88D3-4742-A04D-F18A10747C6B}">
  <ds:schemaRefs/>
</ds:datastoreItem>
</file>

<file path=customXml/itemProps6.xml><?xml version="1.0" encoding="utf-8"?>
<ds:datastoreItem xmlns:ds="http://schemas.openxmlformats.org/officeDocument/2006/customXml" ds:itemID="{BDA5254C-1346-4615-9C0F-B0242269B3E0}">
  <ds:schemaRefs/>
</ds:datastoreItem>
</file>

<file path=customXml/itemProps7.xml><?xml version="1.0" encoding="utf-8"?>
<ds:datastoreItem xmlns:ds="http://schemas.openxmlformats.org/officeDocument/2006/customXml" ds:itemID="{9C561448-D860-4779-A17A-CA56BDA384E7}">
  <ds:schemaRefs/>
</ds:datastoreItem>
</file>

<file path=customXml/itemProps8.xml><?xml version="1.0" encoding="utf-8"?>
<ds:datastoreItem xmlns:ds="http://schemas.openxmlformats.org/officeDocument/2006/customXml" ds:itemID="{6AA8ACED-A65D-4260-BA5F-F093D521CB18}">
  <ds:schemaRefs>
    <ds:schemaRef ds:uri="Microsoft.SharePoint.Taxonomy.ContentTypeSync"/>
  </ds:schemaRefs>
</ds:datastoreItem>
</file>

<file path=customXml/itemProps9.xml><?xml version="1.0" encoding="utf-8"?>
<ds:datastoreItem xmlns:ds="http://schemas.openxmlformats.org/officeDocument/2006/customXml" ds:itemID="{A501955F-0C65-4E51-9D05-3C028C1AAB52}">
  <ds:schemaRefs/>
</ds:datastoreItem>
</file>

<file path=docProps/app.xml><?xml version="1.0" encoding="utf-8"?>
<Properties xmlns="http://schemas.openxmlformats.org/officeDocument/2006/extended-properties" xmlns:vt="http://schemas.openxmlformats.org/officeDocument/2006/docPropsVTypes">
  <Template>01_MM</Template>
  <TotalTime>18183</TotalTime>
  <Words>4463</Words>
  <Application>Microsoft Office PowerPoint</Application>
  <PresentationFormat>Custom</PresentationFormat>
  <Paragraphs>328</Paragraphs>
  <Slides>18</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Aptos</vt:lpstr>
      <vt:lpstr>Aptos Display</vt:lpstr>
      <vt:lpstr>Arial</vt:lpstr>
      <vt:lpstr>Calibri</vt:lpstr>
      <vt:lpstr>Courier New</vt:lpstr>
      <vt:lpstr>Mott MacDonald Template 2022</vt:lpstr>
      <vt:lpstr>1_Mott MacDonald Template 2022</vt:lpstr>
      <vt:lpstr>Office Theme</vt:lpstr>
      <vt:lpstr>2_Mott MacDonald Template 2022</vt:lpstr>
      <vt:lpstr>Research Program Updates</vt:lpstr>
      <vt:lpstr>PowerPoint Presentation</vt:lpstr>
      <vt:lpstr>Introductions</vt:lpstr>
      <vt:lpstr>What is the WVDOT Research Program?</vt:lpstr>
      <vt:lpstr>Calendar Year Outline</vt:lpstr>
      <vt:lpstr> </vt:lpstr>
      <vt:lpstr>Qualities of Successful Problem Statements</vt:lpstr>
      <vt:lpstr>WVDOT Research Manual</vt:lpstr>
      <vt:lpstr>Research Program Website</vt:lpstr>
      <vt:lpstr>Research Program Website</vt:lpstr>
      <vt:lpstr>Research Program Website</vt:lpstr>
      <vt:lpstr>Master Agreements</vt:lpstr>
      <vt:lpstr>What should a research project accomplish?</vt:lpstr>
      <vt:lpstr>Active Projects</vt:lpstr>
      <vt:lpstr>PowerPoint Presentation</vt:lpstr>
      <vt:lpstr>WVDOT Pooled Fund Commitments</vt:lpstr>
      <vt:lpstr>Important Upcoming Dates</vt:lpstr>
      <vt:lpstr>Thank You  If you have any questions about the WVDOT Research Program, please email us at WVDOTResearch@wv.gov. A member of the Research Program staff will review your email and be in touch.  David Chappell- David.c.chappell@wv.gov 304-414-7326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and build upwards (Max 2 lines)</dc:title>
  <dc:creator>MottMacDonald</dc:creator>
  <cp:keywords/>
  <cp:lastModifiedBy>Chappell, David C</cp:lastModifiedBy>
  <cp:revision>5</cp:revision>
  <cp:lastPrinted>2026-02-12T16:30:57Z</cp:lastPrinted>
  <dcterms:created xsi:type="dcterms:W3CDTF">2018-05-22T08:55:17Z</dcterms:created>
  <dcterms:modified xsi:type="dcterms:W3CDTF">2026-06-03T14:53:57Z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y fmtid="{D5CDD505-2E9C-101B-9397-08002B2CF9AE}" pid="3" name="DC_Keywords">
    <vt:lpwstr/>
  </property>
  <property fmtid="{D5CDD505-2E9C-101B-9397-08002B2CF9AE}" pid="4" name="TaxKeyword">
    <vt:lpwstr/>
  </property>
  <property fmtid="{D5CDD505-2E9C-101B-9397-08002B2CF9AE}" pid="5" name="Purpose1">
    <vt:lpwstr/>
  </property>
  <property fmtid="{D5CDD505-2E9C-101B-9397-08002B2CF9AE}" pid="6" name="b8c35521773243bb8cfe66fd6c8f2ac1">
    <vt:lpwstr/>
  </property>
  <property fmtid="{D5CDD505-2E9C-101B-9397-08002B2CF9AE}" pid="7" name="n56b361ebf52464ebaebb1c326acc537">
    <vt:lpwstr/>
  </property>
  <property fmtid="{D5CDD505-2E9C-101B-9397-08002B2CF9AE}" pid="8" name="DC Readership">
    <vt:lpwstr/>
  </property>
  <property fmtid="{D5CDD505-2E9C-101B-9397-08002B2CF9AE}" pid="9" name="oa898382b8f94fd1b7bcd71a29ed53f2">
    <vt:lpwstr/>
  </property>
  <property fmtid="{D5CDD505-2E9C-101B-9397-08002B2CF9AE}" pid="10" name="CandC_Purpose">
    <vt:lpwstr/>
  </property>
  <property fmtid="{D5CDD505-2E9C-101B-9397-08002B2CF9AE}" pid="11" name="m9b0327d52e9448bb58c4313467f270b">
    <vt:lpwstr/>
  </property>
  <property fmtid="{D5CDD505-2E9C-101B-9397-08002B2CF9AE}" pid="12" name="h4be2ca529bd4b26895ece4bfd8fe3f1">
    <vt:lpwstr/>
  </property>
  <property fmtid="{D5CDD505-2E9C-101B-9397-08002B2CF9AE}" pid="13" name="i418f58ac4254a8585ae02d898c4a8cb">
    <vt:lpwstr/>
  </property>
  <property fmtid="{D5CDD505-2E9C-101B-9397-08002B2CF9AE}" pid="14" name="n19e3bf717744397a964559db1ab508b">
    <vt:lpwstr/>
  </property>
  <property fmtid="{D5CDD505-2E9C-101B-9397-08002B2CF9AE}" pid="15" name="DC Source">
    <vt:lpwstr/>
  </property>
  <property fmtid="{D5CDD505-2E9C-101B-9397-08002B2CF9AE}" pid="16" name="CandC_Applicability">
    <vt:lpwstr/>
  </property>
  <property fmtid="{D5CDD505-2E9C-101B-9397-08002B2CF9AE}" pid="17" name="ae9bb53e23dd4ea8b7168af87e1050c3">
    <vt:lpwstr/>
  </property>
  <property fmtid="{D5CDD505-2E9C-101B-9397-08002B2CF9AE}" pid="18" name="DC Keywords">
    <vt:lpwstr/>
  </property>
  <property fmtid="{D5CDD505-2E9C-101B-9397-08002B2CF9AE}" pid="19" name="Our_Purpose">
    <vt:lpwstr/>
  </property>
  <property fmtid="{D5CDD505-2E9C-101B-9397-08002B2CF9AE}" pid="20" name="TemplafyTimeStamp">
    <vt:lpwstr>2022-05-03T14:24:02.3297362Z</vt:lpwstr>
  </property>
  <property fmtid="{D5CDD505-2E9C-101B-9397-08002B2CF9AE}" pid="21" name="SavedOnce">
    <vt:lpwstr>true</vt:lpwstr>
  </property>
  <property fmtid="{D5CDD505-2E9C-101B-9397-08002B2CF9AE}" pid="22" name="TemplafyTenantId">
    <vt:lpwstr>mottmac</vt:lpwstr>
  </property>
  <property fmtid="{D5CDD505-2E9C-101B-9397-08002B2CF9AE}" pid="23" name="TemplafyTemplateId">
    <vt:lpwstr>636839342700919221</vt:lpwstr>
  </property>
  <property fmtid="{D5CDD505-2E9C-101B-9397-08002B2CF9AE}" pid="24" name="TemplafyUserProfileId">
    <vt:lpwstr>637831162060170895</vt:lpwstr>
  </property>
  <property fmtid="{D5CDD505-2E9C-101B-9397-08002B2CF9AE}" pid="25" name="TemplafyLanguageCode">
    <vt:lpwstr>en-US</vt:lpwstr>
  </property>
  <property fmtid="{D5CDD505-2E9C-101B-9397-08002B2CF9AE}" pid="26" name="MediaServiceImageTags">
    <vt:lpwstr/>
  </property>
  <property fmtid="{D5CDD505-2E9C-101B-9397-08002B2CF9AE}" pid="27" name="lcf76f155ced4ddcb4097134ff3c332f">
    <vt:lpwstr/>
  </property>
  <property fmtid="{D5CDD505-2E9C-101B-9397-08002B2CF9AE}" pid="28" name="_dlc_DocIdItemGuid">
    <vt:lpwstr>2c4a5b57-ee02-40a7-b5ef-2dc3a0350008</vt:lpwstr>
  </property>
  <property fmtid="{D5CDD505-2E9C-101B-9397-08002B2CF9AE}" pid="29" name="MSIP_Label_f49efa9f-42fe-4312-9503-c89a219c0830_ContentBits">
    <vt:lpwstr>0</vt:lpwstr>
  </property>
  <property fmtid="{D5CDD505-2E9C-101B-9397-08002B2CF9AE}" pid="30" name="MSIP_Label_f49efa9f-42fe-4312-9503-c89a219c0830_Method">
    <vt:lpwstr>Standard</vt:lpwstr>
  </property>
  <property fmtid="{D5CDD505-2E9C-101B-9397-08002B2CF9AE}" pid="31" name="MSIP_Label_f49efa9f-42fe-4312-9503-c89a219c0830_SiteId">
    <vt:lpwstr>a2bed0c4-5957-4f73-b0c2-a811407590fb</vt:lpwstr>
  </property>
  <property fmtid="{D5CDD505-2E9C-101B-9397-08002B2CF9AE}" pid="32" name="MSIP_Label_f49efa9f-42fe-4312-9503-c89a219c0830_ActionId">
    <vt:lpwstr>b66a2880-aea1-4c93-8e02-a59ee64160fe</vt:lpwstr>
  </property>
  <property fmtid="{D5CDD505-2E9C-101B-9397-08002B2CF9AE}" pid="33" name="MSIP_Label_f49efa9f-42fe-4312-9503-c89a219c0830_Enabled">
    <vt:lpwstr>true</vt:lpwstr>
  </property>
  <property fmtid="{D5CDD505-2E9C-101B-9397-08002B2CF9AE}" pid="34" name="MSIP_Label_f49efa9f-42fe-4312-9503-c89a219c0830_Name">
    <vt:lpwstr>MM RESTRICTED</vt:lpwstr>
  </property>
  <property fmtid="{D5CDD505-2E9C-101B-9397-08002B2CF9AE}" pid="35" name="MSIP_Label_f49efa9f-42fe-4312-9503-c89a219c0830_SetDate">
    <vt:lpwstr>2024-02-26T19:03:37Z</vt:lpwstr>
  </property>
</Properties>
</file>