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6F6_F451A703.xml" ContentType="application/vnd.ms-powerpoint.comment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69" r:id="rId5"/>
    <p:sldId id="279" r:id="rId6"/>
    <p:sldId id="1784" r:id="rId7"/>
    <p:sldId id="1785" r:id="rId8"/>
    <p:sldId id="1787" r:id="rId9"/>
    <p:sldId id="1786" r:id="rId10"/>
    <p:sldId id="1788" r:id="rId11"/>
    <p:sldId id="1783" r:id="rId12"/>
    <p:sldId id="1789" r:id="rId13"/>
    <p:sldId id="1778" r:id="rId14"/>
    <p:sldId id="281" r:id="rId15"/>
    <p:sldId id="1742" r:id="rId16"/>
    <p:sldId id="1759" r:id="rId17"/>
    <p:sldId id="1782" r:id="rId18"/>
    <p:sldId id="1745" r:id="rId19"/>
    <p:sldId id="1746" r:id="rId20"/>
    <p:sldId id="1747" r:id="rId21"/>
    <p:sldId id="1760" r:id="rId22"/>
    <p:sldId id="1761" r:id="rId23"/>
    <p:sldId id="1762" r:id="rId24"/>
    <p:sldId id="1763" r:id="rId25"/>
    <p:sldId id="1764" r:id="rId26"/>
    <p:sldId id="1765" r:id="rId27"/>
    <p:sldId id="1766" r:id="rId28"/>
    <p:sldId id="1767" r:id="rId29"/>
    <p:sldId id="1768" r:id="rId30"/>
    <p:sldId id="1769" r:id="rId31"/>
    <p:sldId id="1770" r:id="rId32"/>
    <p:sldId id="1743" r:id="rId33"/>
    <p:sldId id="1750" r:id="rId34"/>
    <p:sldId id="1733" r:id="rId35"/>
    <p:sldId id="1735" r:id="rId36"/>
    <p:sldId id="1734" r:id="rId37"/>
    <p:sldId id="1749" r:id="rId38"/>
    <p:sldId id="311" r:id="rId39"/>
    <p:sldId id="315" r:id="rId40"/>
    <p:sldId id="1751" r:id="rId41"/>
    <p:sldId id="1755" r:id="rId42"/>
    <p:sldId id="175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C27A00-BC5F-C0CD-6075-2365524E692E}" name="Joe Zissman" initials="JZ" userId="S::jzissman@camsys.com::c3cc3974-a473-4948-88f1-769a2fdda5b8" providerId="AD"/>
  <p188:author id="{65A2FF30-1C1B-70AC-7FE4-54C8513775F9}" name="Cameron Brousse" initials="CB" userId="S::cbrousse@camsys.com::3eaca991-d346-4206-b9e0-1a1878263ad1" providerId="AD"/>
  <p188:author id="{12224340-A4E6-2D44-9853-6BCBC53EC03F}" name="Ken White" initials="" userId="S::kwhite@camsys.com::e9281fb7-c020-49dc-8f16-835fbb794f35" providerId="AD"/>
  <p188:author id="{D852FC62-6006-0E02-A7AB-3C8F2963C27D}" name="Nicole McCall" initials="NM" userId="S::nmccall@camsys.com::e3c66b19-670b-4609-80d5-e8abc7fa3188" providerId="AD"/>
  <p188:author id="{7CA4C466-B2AD-045D-669A-EA37D818039C}" name="Emma Stockton" initials="ES" userId="S::estockton@camsys.com::10ee2f2d-73fb-41d7-bceb-ae0bba7ffce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A4B8"/>
    <a:srgbClr val="607E98"/>
    <a:srgbClr val="C2CED8"/>
    <a:srgbClr val="607F9C"/>
    <a:srgbClr val="C1D5ED"/>
    <a:srgbClr val="CB8FBE"/>
    <a:srgbClr val="F0F5FA"/>
    <a:srgbClr val="000B8B"/>
    <a:srgbClr val="FFD000"/>
    <a:srgbClr val="6D6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252FF8-3499-4B27-84ED-DDA583F2F2C9}" v="1" dt="2026-06-02T01:10:27.064"/>
    <p1510:client id="{323D960D-198E-EB03-FC81-19924BCAEB26}" v="6" dt="2026-06-02T14:42:32.0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72" autoAdjust="0"/>
  </p:normalViewPr>
  <p:slideViewPr>
    <p:cSldViewPr snapToGrid="0">
      <p:cViewPr varScale="1">
        <p:scale>
          <a:sx n="75" d="100"/>
          <a:sy n="75" d="100"/>
        </p:scale>
        <p:origin x="951" y="-6"/>
      </p:cViewPr>
      <p:guideLst/>
    </p:cSldViewPr>
  </p:slideViewPr>
  <p:notesTextViewPr>
    <p:cViewPr>
      <p:scale>
        <a:sx n="1" d="1"/>
        <a:sy n="1" d="1"/>
      </p:scale>
      <p:origin x="0" y="-28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Zissman" userId="c3cc3974-a473-4948-88f1-769a2fdda5b8" providerId="ADAL" clId="{1B653DAE-2088-4291-80C2-7A7AF03A1FFA}"/>
    <pc:docChg chg="custSel modSld">
      <pc:chgData name="Joe Zissman" userId="c3cc3974-a473-4948-88f1-769a2fdda5b8" providerId="ADAL" clId="{1B653DAE-2088-4291-80C2-7A7AF03A1FFA}" dt="2026-06-02T13:42:36.578" v="5811" actId="20577"/>
      <pc:docMkLst>
        <pc:docMk/>
      </pc:docMkLst>
      <pc:sldChg chg="modNotesTx">
        <pc:chgData name="Joe Zissman" userId="c3cc3974-a473-4948-88f1-769a2fdda5b8" providerId="ADAL" clId="{1B653DAE-2088-4291-80C2-7A7AF03A1FFA}" dt="2026-06-02T13:42:36.578" v="5811" actId="20577"/>
        <pc:sldMkLst>
          <pc:docMk/>
          <pc:sldMk cId="3381011525" sldId="1778"/>
        </pc:sldMkLst>
      </pc:sldChg>
      <pc:sldChg chg="modNotesTx">
        <pc:chgData name="Joe Zissman" userId="c3cc3974-a473-4948-88f1-769a2fdda5b8" providerId="ADAL" clId="{1B653DAE-2088-4291-80C2-7A7AF03A1FFA}" dt="2026-06-02T13:39:43.248" v="5251" actId="20577"/>
        <pc:sldMkLst>
          <pc:docMk/>
          <pc:sldMk cId="3006996338" sldId="1783"/>
        </pc:sldMkLst>
      </pc:sldChg>
      <pc:sldChg chg="modNotesTx">
        <pc:chgData name="Joe Zissman" userId="c3cc3974-a473-4948-88f1-769a2fdda5b8" providerId="ADAL" clId="{1B653DAE-2088-4291-80C2-7A7AF03A1FFA}" dt="2026-06-02T00:33:42.381" v="874" actId="20577"/>
        <pc:sldMkLst>
          <pc:docMk/>
          <pc:sldMk cId="1337046056" sldId="1785"/>
        </pc:sldMkLst>
      </pc:sldChg>
      <pc:sldChg chg="modNotesTx">
        <pc:chgData name="Joe Zissman" userId="c3cc3974-a473-4948-88f1-769a2fdda5b8" providerId="ADAL" clId="{1B653DAE-2088-4291-80C2-7A7AF03A1FFA}" dt="2026-06-02T00:44:53.760" v="2375" actId="20577"/>
        <pc:sldMkLst>
          <pc:docMk/>
          <pc:sldMk cId="3432444381" sldId="1786"/>
        </pc:sldMkLst>
      </pc:sldChg>
      <pc:sldChg chg="modNotesTx">
        <pc:chgData name="Joe Zissman" userId="c3cc3974-a473-4948-88f1-769a2fdda5b8" providerId="ADAL" clId="{1B653DAE-2088-4291-80C2-7A7AF03A1FFA}" dt="2026-06-02T00:42:29.467" v="1699" actId="20577"/>
        <pc:sldMkLst>
          <pc:docMk/>
          <pc:sldMk cId="3356363301" sldId="1787"/>
        </pc:sldMkLst>
      </pc:sldChg>
      <pc:sldChg chg="modNotesTx">
        <pc:chgData name="Joe Zissman" userId="c3cc3974-a473-4948-88f1-769a2fdda5b8" providerId="ADAL" clId="{1B653DAE-2088-4291-80C2-7A7AF03A1FFA}" dt="2026-06-02T00:48:07.594" v="3372" actId="20577"/>
        <pc:sldMkLst>
          <pc:docMk/>
          <pc:sldMk cId="430061180" sldId="1788"/>
        </pc:sldMkLst>
      </pc:sldChg>
      <pc:sldChg chg="modNotesTx">
        <pc:chgData name="Joe Zissman" userId="c3cc3974-a473-4948-88f1-769a2fdda5b8" providerId="ADAL" clId="{1B653DAE-2088-4291-80C2-7A7AF03A1FFA}" dt="2026-06-02T01:10:00.178" v="4293" actId="20577"/>
        <pc:sldMkLst>
          <pc:docMk/>
          <pc:sldMk cId="2899957163" sldId="1789"/>
        </pc:sldMkLst>
      </pc:sldChg>
    </pc:docChg>
  </pc:docChgLst>
  <pc:docChgLst>
    <pc:chgData name="Cameron Brousse" userId="S::cbrousse@camsys.com::3eaca991-d346-4206-b9e0-1a1878263ad1" providerId="AD" clId="Web-{A4BB80FF-F3A3-47FB-A2A8-779D9FF98876}"/>
    <pc:docChg chg="mod addSld delSld modSld">
      <pc:chgData name="Cameron Brousse" userId="S::cbrousse@camsys.com::3eaca991-d346-4206-b9e0-1a1878263ad1" providerId="AD" clId="Web-{A4BB80FF-F3A3-47FB-A2A8-779D9FF98876}" dt="2026-05-28T13:46:40.831" v="8"/>
      <pc:docMkLst>
        <pc:docMk/>
      </pc:docMkLst>
      <pc:sldChg chg="addSp delSp modSp new">
        <pc:chgData name="Cameron Brousse" userId="S::cbrousse@camsys.com::3eaca991-d346-4206-b9e0-1a1878263ad1" providerId="AD" clId="Web-{A4BB80FF-F3A3-47FB-A2A8-779D9FF98876}" dt="2026-05-28T13:31:43.895" v="7"/>
        <pc:sldMkLst>
          <pc:docMk/>
          <pc:sldMk cId="4098991875" sldId="1782"/>
        </pc:sldMkLst>
        <pc:picChg chg="add mod">
          <ac:chgData name="Cameron Brousse" userId="S::cbrousse@camsys.com::3eaca991-d346-4206-b9e0-1a1878263ad1" providerId="AD" clId="Web-{A4BB80FF-F3A3-47FB-A2A8-779D9FF98876}" dt="2026-05-28T13:31:43.895" v="7"/>
          <ac:picMkLst>
            <pc:docMk/>
            <pc:sldMk cId="4098991875" sldId="1782"/>
            <ac:picMk id="4" creationId="{0F0C8B7B-16AC-9ADC-C68E-B5EE341E0035}"/>
          </ac:picMkLst>
        </pc:picChg>
      </pc:sldChg>
    </pc:docChg>
  </pc:docChgLst>
  <pc:docChgLst>
    <pc:chgData name="Joe Zissman" userId="c3cc3974-a473-4948-88f1-769a2fdda5b8" providerId="ADAL" clId="{C2F7E95C-20E1-42A2-94AC-5E97F91A039D}"/>
    <pc:docChg chg="undo custSel addSld delSld modSld sldOrd">
      <pc:chgData name="Joe Zissman" userId="c3cc3974-a473-4948-88f1-769a2fdda5b8" providerId="ADAL" clId="{C2F7E95C-20E1-42A2-94AC-5E97F91A039D}" dt="2026-06-01T14:15:39.891" v="10069" actId="20577"/>
      <pc:docMkLst>
        <pc:docMk/>
      </pc:docMkLst>
      <pc:sldChg chg="modSp mod modNotesTx">
        <pc:chgData name="Joe Zissman" userId="c3cc3974-a473-4948-88f1-769a2fdda5b8" providerId="ADAL" clId="{C2F7E95C-20E1-42A2-94AC-5E97F91A039D}" dt="2026-06-01T14:04:35.325" v="6834" actId="20577"/>
        <pc:sldMkLst>
          <pc:docMk/>
          <pc:sldMk cId="4141515896" sldId="269"/>
        </pc:sldMkLst>
        <pc:spChg chg="mod">
          <ac:chgData name="Joe Zissman" userId="c3cc3974-a473-4948-88f1-769a2fdda5b8" providerId="ADAL" clId="{C2F7E95C-20E1-42A2-94AC-5E97F91A039D}" dt="2026-05-15T16:20:02.391" v="2894" actId="403"/>
          <ac:spMkLst>
            <pc:docMk/>
            <pc:sldMk cId="4141515896" sldId="269"/>
            <ac:spMk id="2" creationId="{55E07B6C-8E55-7CD9-12C9-E38479FDFA29}"/>
          </ac:spMkLst>
        </pc:spChg>
        <pc:spChg chg="mod">
          <ac:chgData name="Joe Zissman" userId="c3cc3974-a473-4948-88f1-769a2fdda5b8" providerId="ADAL" clId="{C2F7E95C-20E1-42A2-94AC-5E97F91A039D}" dt="2026-05-15T16:19:58.320" v="2890" actId="27636"/>
          <ac:spMkLst>
            <pc:docMk/>
            <pc:sldMk cId="4141515896" sldId="269"/>
            <ac:spMk id="3" creationId="{0EE922CA-5728-9F99-0A01-3FE4C1EEA925}"/>
          </ac:spMkLst>
        </pc:spChg>
        <pc:spChg chg="mod">
          <ac:chgData name="Joe Zissman" userId="c3cc3974-a473-4948-88f1-769a2fdda5b8" providerId="ADAL" clId="{C2F7E95C-20E1-42A2-94AC-5E97F91A039D}" dt="2026-05-15T13:38:32.340" v="117" actId="20577"/>
          <ac:spMkLst>
            <pc:docMk/>
            <pc:sldMk cId="4141515896" sldId="269"/>
            <ac:spMk id="18" creationId="{59140ECD-8F37-9847-F38F-42C0668EB515}"/>
          </ac:spMkLst>
        </pc:spChg>
        <pc:spChg chg="mod">
          <ac:chgData name="Joe Zissman" userId="c3cc3974-a473-4948-88f1-769a2fdda5b8" providerId="ADAL" clId="{C2F7E95C-20E1-42A2-94AC-5E97F91A039D}" dt="2026-05-15T13:39:07.373" v="125" actId="20577"/>
          <ac:spMkLst>
            <pc:docMk/>
            <pc:sldMk cId="4141515896" sldId="269"/>
            <ac:spMk id="20" creationId="{EA8B2A67-4D39-B105-385D-E09850C20B13}"/>
          </ac:spMkLst>
        </pc:spChg>
        <pc:spChg chg="mod">
          <ac:chgData name="Joe Zissman" userId="c3cc3974-a473-4948-88f1-769a2fdda5b8" providerId="ADAL" clId="{C2F7E95C-20E1-42A2-94AC-5E97F91A039D}" dt="2026-05-15T13:38:47.275" v="118" actId="20577"/>
          <ac:spMkLst>
            <pc:docMk/>
            <pc:sldMk cId="4141515896" sldId="269"/>
            <ac:spMk id="21" creationId="{EE009672-74AD-3CCB-66D5-03EB7CBD6AF2}"/>
          </ac:spMkLst>
        </pc:spChg>
      </pc:sldChg>
      <pc:sldChg chg="modSp mod modCm modNotesTx">
        <pc:chgData name="Joe Zissman" userId="c3cc3974-a473-4948-88f1-769a2fdda5b8" providerId="ADAL" clId="{C2F7E95C-20E1-42A2-94AC-5E97F91A039D}" dt="2026-06-01T14:09:51.372" v="8431" actId="20577"/>
        <pc:sldMkLst>
          <pc:docMk/>
          <pc:sldMk cId="686089259" sldId="279"/>
        </pc:sldMkLst>
        <pc:spChg chg="mod">
          <ac:chgData name="Joe Zissman" userId="c3cc3974-a473-4948-88f1-769a2fdda5b8" providerId="ADAL" clId="{C2F7E95C-20E1-42A2-94AC-5E97F91A039D}" dt="2026-05-29T17:47:31.414" v="6191" actId="20577"/>
          <ac:spMkLst>
            <pc:docMk/>
            <pc:sldMk cId="686089259" sldId="279"/>
            <ac:spMk id="2" creationId="{6E4E795F-81C7-6435-E113-883627790BD1}"/>
          </ac:spMkLst>
        </pc:spChg>
        <pc:spChg chg="mod">
          <ac:chgData name="Joe Zissman" userId="c3cc3974-a473-4948-88f1-769a2fdda5b8" providerId="ADAL" clId="{C2F7E95C-20E1-42A2-94AC-5E97F91A039D}" dt="2026-05-29T17:48:03.822" v="6297" actId="20577"/>
          <ac:spMkLst>
            <pc:docMk/>
            <pc:sldMk cId="686089259" sldId="279"/>
            <ac:spMk id="3" creationId="{C700ED75-3AB9-6C75-2A74-72FCC5EA3525}"/>
          </ac:spMkLst>
        </pc:spChg>
        <pc:extLst>
          <p:ext xmlns:p="http://schemas.openxmlformats.org/presentationml/2006/main" uri="{D6D511B9-2390-475A-947B-AFAB55BFBCF1}">
            <pc226:cmChg xmlns:pc226="http://schemas.microsoft.com/office/powerpoint/2022/06/main/command" chg="mod">
              <pc226:chgData name="Joe Zissman" userId="c3cc3974-a473-4948-88f1-769a2fdda5b8" providerId="ADAL" clId="{C2F7E95C-20E1-42A2-94AC-5E97F91A039D}" dt="2026-05-15T17:32:32.524" v="3854" actId="20577"/>
              <pc2:cmMkLst xmlns:pc2="http://schemas.microsoft.com/office/powerpoint/2019/9/main/command">
                <pc:docMk/>
                <pc:sldMk cId="686089259" sldId="279"/>
                <pc2:cmMk id="{7913F30E-8D3B-42B9-BE3D-76EC6B6CFBDE}"/>
              </pc2:cmMkLst>
            </pc226:cmChg>
          </p:ext>
        </pc:extLst>
      </pc:sldChg>
      <pc:sldChg chg="modSp mod ord">
        <pc:chgData name="Joe Zissman" userId="c3cc3974-a473-4948-88f1-769a2fdda5b8" providerId="ADAL" clId="{C2F7E95C-20E1-42A2-94AC-5E97F91A039D}" dt="2026-05-15T13:41:39.228" v="228"/>
        <pc:sldMkLst>
          <pc:docMk/>
          <pc:sldMk cId="3125535490" sldId="281"/>
        </pc:sldMkLst>
        <pc:spChg chg="mod">
          <ac:chgData name="Joe Zissman" userId="c3cc3974-a473-4948-88f1-769a2fdda5b8" providerId="ADAL" clId="{C2F7E95C-20E1-42A2-94AC-5E97F91A039D}" dt="2026-05-15T13:41:34.668" v="225" actId="20577"/>
          <ac:spMkLst>
            <pc:docMk/>
            <pc:sldMk cId="3125535490" sldId="281"/>
            <ac:spMk id="4" creationId="{B5649E98-60FC-E5FC-F1B1-1DC6854FB3BB}"/>
          </ac:spMkLst>
        </pc:spChg>
      </pc:sldChg>
      <pc:sldChg chg="ord">
        <pc:chgData name="Joe Zissman" userId="c3cc3974-a473-4948-88f1-769a2fdda5b8" providerId="ADAL" clId="{C2F7E95C-20E1-42A2-94AC-5E97F91A039D}" dt="2026-05-15T15:26:57.580" v="2118"/>
        <pc:sldMkLst>
          <pc:docMk/>
          <pc:sldMk cId="2456166001" sldId="315"/>
        </pc:sldMkLst>
      </pc:sldChg>
      <pc:sldChg chg="modSp mod">
        <pc:chgData name="Joe Zissman" userId="c3cc3974-a473-4948-88f1-769a2fdda5b8" providerId="ADAL" clId="{C2F7E95C-20E1-42A2-94AC-5E97F91A039D}" dt="2026-05-15T16:19:41.271" v="2866" actId="20577"/>
        <pc:sldMkLst>
          <pc:docMk/>
          <pc:sldMk cId="4053105931" sldId="1743"/>
        </pc:sldMkLst>
        <pc:spChg chg="mod">
          <ac:chgData name="Joe Zissman" userId="c3cc3974-a473-4948-88f1-769a2fdda5b8" providerId="ADAL" clId="{C2F7E95C-20E1-42A2-94AC-5E97F91A039D}" dt="2026-05-15T16:19:41.271" v="2866" actId="20577"/>
          <ac:spMkLst>
            <pc:docMk/>
            <pc:sldMk cId="4053105931" sldId="1743"/>
            <ac:spMk id="4" creationId="{250FE4F1-C68D-C81B-3470-F66A41300326}"/>
          </ac:spMkLst>
        </pc:spChg>
      </pc:sldChg>
      <pc:sldChg chg="modSp new mod">
        <pc:chgData name="Joe Zissman" userId="c3cc3974-a473-4948-88f1-769a2fdda5b8" providerId="ADAL" clId="{C2F7E95C-20E1-42A2-94AC-5E97F91A039D}" dt="2026-05-29T17:46:58.304" v="6173" actId="20577"/>
        <pc:sldMkLst>
          <pc:docMk/>
          <pc:sldMk cId="3381011525" sldId="1778"/>
        </pc:sldMkLst>
        <pc:spChg chg="mod">
          <ac:chgData name="Joe Zissman" userId="c3cc3974-a473-4948-88f1-769a2fdda5b8" providerId="ADAL" clId="{C2F7E95C-20E1-42A2-94AC-5E97F91A039D}" dt="2026-05-29T17:45:18.866" v="5843" actId="20577"/>
          <ac:spMkLst>
            <pc:docMk/>
            <pc:sldMk cId="3381011525" sldId="1778"/>
            <ac:spMk id="2" creationId="{09F1BCA7-7D5B-3DDA-DBFD-0CB72BCCB6D5}"/>
          </ac:spMkLst>
        </pc:spChg>
        <pc:spChg chg="mod">
          <ac:chgData name="Joe Zissman" userId="c3cc3974-a473-4948-88f1-769a2fdda5b8" providerId="ADAL" clId="{C2F7E95C-20E1-42A2-94AC-5E97F91A039D}" dt="2026-05-29T17:46:58.304" v="6173" actId="20577"/>
          <ac:spMkLst>
            <pc:docMk/>
            <pc:sldMk cId="3381011525" sldId="1778"/>
            <ac:spMk id="3" creationId="{5FDCC31A-AFBC-3327-3B19-9AC84BF26541}"/>
          </ac:spMkLst>
        </pc:spChg>
      </pc:sldChg>
      <pc:sldChg chg="modSp new mod modNotesTx">
        <pc:chgData name="Joe Zissman" userId="c3cc3974-a473-4948-88f1-769a2fdda5b8" providerId="ADAL" clId="{C2F7E95C-20E1-42A2-94AC-5E97F91A039D}" dt="2026-06-01T14:15:39.891" v="10069" actId="20577"/>
        <pc:sldMkLst>
          <pc:docMk/>
          <pc:sldMk cId="3625738112" sldId="1784"/>
        </pc:sldMkLst>
        <pc:spChg chg="mod">
          <ac:chgData name="Joe Zissman" userId="c3cc3974-a473-4948-88f1-769a2fdda5b8" providerId="ADAL" clId="{C2F7E95C-20E1-42A2-94AC-5E97F91A039D}" dt="2026-05-29T17:25:02.979" v="4263" actId="20577"/>
          <ac:spMkLst>
            <pc:docMk/>
            <pc:sldMk cId="3625738112" sldId="1784"/>
            <ac:spMk id="2" creationId="{6ECF7FAF-2645-86F8-ED76-462F753749BF}"/>
          </ac:spMkLst>
        </pc:spChg>
        <pc:spChg chg="mod">
          <ac:chgData name="Joe Zissman" userId="c3cc3974-a473-4948-88f1-769a2fdda5b8" providerId="ADAL" clId="{C2F7E95C-20E1-42A2-94AC-5E97F91A039D}" dt="2026-05-29T17:39:32.742" v="5295" actId="113"/>
          <ac:spMkLst>
            <pc:docMk/>
            <pc:sldMk cId="3625738112" sldId="1784"/>
            <ac:spMk id="3" creationId="{C796E44B-F31F-148D-C134-68862A9F00B0}"/>
          </ac:spMkLst>
        </pc:spChg>
      </pc:sldChg>
      <pc:sldChg chg="modSp new mod">
        <pc:chgData name="Joe Zissman" userId="c3cc3974-a473-4948-88f1-769a2fdda5b8" providerId="ADAL" clId="{C2F7E95C-20E1-42A2-94AC-5E97F91A039D}" dt="2026-05-29T17:29:32.169" v="5090" actId="20577"/>
        <pc:sldMkLst>
          <pc:docMk/>
          <pc:sldMk cId="1337046056" sldId="1785"/>
        </pc:sldMkLst>
        <pc:spChg chg="mod">
          <ac:chgData name="Joe Zissman" userId="c3cc3974-a473-4948-88f1-769a2fdda5b8" providerId="ADAL" clId="{C2F7E95C-20E1-42A2-94AC-5E97F91A039D}" dt="2026-05-29T17:28:14.713" v="4854" actId="20577"/>
          <ac:spMkLst>
            <pc:docMk/>
            <pc:sldMk cId="1337046056" sldId="1785"/>
            <ac:spMk id="2" creationId="{2AB0BCF7-F746-5A42-7F6E-9B5A95820957}"/>
          </ac:spMkLst>
        </pc:spChg>
        <pc:spChg chg="mod">
          <ac:chgData name="Joe Zissman" userId="c3cc3974-a473-4948-88f1-769a2fdda5b8" providerId="ADAL" clId="{C2F7E95C-20E1-42A2-94AC-5E97F91A039D}" dt="2026-05-29T17:29:32.169" v="5090" actId="20577"/>
          <ac:spMkLst>
            <pc:docMk/>
            <pc:sldMk cId="1337046056" sldId="1785"/>
            <ac:spMk id="3" creationId="{978AA188-1736-A74C-2509-2770E36AC48B}"/>
          </ac:spMkLst>
        </pc:spChg>
      </pc:sldChg>
      <pc:sldChg chg="addSp delSp modSp new mod">
        <pc:chgData name="Joe Zissman" userId="c3cc3974-a473-4948-88f1-769a2fdda5b8" providerId="ADAL" clId="{C2F7E95C-20E1-42A2-94AC-5E97F91A039D}" dt="2026-05-29T17:30:19.101" v="5136" actId="478"/>
        <pc:sldMkLst>
          <pc:docMk/>
          <pc:sldMk cId="3432444381" sldId="1786"/>
        </pc:sldMkLst>
        <pc:spChg chg="mod">
          <ac:chgData name="Joe Zissman" userId="c3cc3974-a473-4948-88f1-769a2fdda5b8" providerId="ADAL" clId="{C2F7E95C-20E1-42A2-94AC-5E97F91A039D}" dt="2026-05-29T17:29:56.937" v="5122" actId="20577"/>
          <ac:spMkLst>
            <pc:docMk/>
            <pc:sldMk cId="3432444381" sldId="1786"/>
            <ac:spMk id="2" creationId="{DE940B92-258A-186B-9372-0BA2BA46D10D}"/>
          </ac:spMkLst>
        </pc:spChg>
        <pc:spChg chg="add mod">
          <ac:chgData name="Joe Zissman" userId="c3cc3974-a473-4948-88f1-769a2fdda5b8" providerId="ADAL" clId="{C2F7E95C-20E1-42A2-94AC-5E97F91A039D}" dt="2026-05-29T17:30:00.242" v="5124"/>
          <ac:spMkLst>
            <pc:docMk/>
            <pc:sldMk cId="3432444381" sldId="1786"/>
            <ac:spMk id="5" creationId="{C97099E0-B561-E706-9009-18F1B2A1A176}"/>
          </ac:spMkLst>
        </pc:spChg>
        <pc:picChg chg="add mod">
          <ac:chgData name="Joe Zissman" userId="c3cc3974-a473-4948-88f1-769a2fdda5b8" providerId="ADAL" clId="{C2F7E95C-20E1-42A2-94AC-5E97F91A039D}" dt="2026-05-29T17:30:00.242" v="5124"/>
          <ac:picMkLst>
            <pc:docMk/>
            <pc:sldMk cId="3432444381" sldId="1786"/>
            <ac:picMk id="4" creationId="{A5E44314-BD5E-E60B-2738-A1E4E3270FC0}"/>
          </ac:picMkLst>
        </pc:picChg>
      </pc:sldChg>
      <pc:sldChg chg="add ord">
        <pc:chgData name="Joe Zissman" userId="c3cc3974-a473-4948-88f1-769a2fdda5b8" providerId="ADAL" clId="{C2F7E95C-20E1-42A2-94AC-5E97F91A039D}" dt="2026-05-29T17:40:08.807" v="5300"/>
        <pc:sldMkLst>
          <pc:docMk/>
          <pc:sldMk cId="3356363301" sldId="1787"/>
        </pc:sldMkLst>
      </pc:sldChg>
      <pc:sldChg chg="addSp delSp modSp new mod">
        <pc:chgData name="Joe Zissman" userId="c3cc3974-a473-4948-88f1-769a2fdda5b8" providerId="ADAL" clId="{C2F7E95C-20E1-42A2-94AC-5E97F91A039D}" dt="2026-05-29T17:40:46.106" v="5345"/>
        <pc:sldMkLst>
          <pc:docMk/>
          <pc:sldMk cId="430061180" sldId="1788"/>
        </pc:sldMkLst>
        <pc:spChg chg="mod">
          <ac:chgData name="Joe Zissman" userId="c3cc3974-a473-4948-88f1-769a2fdda5b8" providerId="ADAL" clId="{C2F7E95C-20E1-42A2-94AC-5E97F91A039D}" dt="2026-05-29T17:40:30.590" v="5341" actId="20577"/>
          <ac:spMkLst>
            <pc:docMk/>
            <pc:sldMk cId="430061180" sldId="1788"/>
            <ac:spMk id="2" creationId="{AC326E45-8D57-4803-AAD3-371F76E1B0ED}"/>
          </ac:spMkLst>
        </pc:spChg>
        <pc:spChg chg="add mod">
          <ac:chgData name="Joe Zissman" userId="c3cc3974-a473-4948-88f1-769a2fdda5b8" providerId="ADAL" clId="{C2F7E95C-20E1-42A2-94AC-5E97F91A039D}" dt="2026-05-29T17:40:46.106" v="5345"/>
          <ac:spMkLst>
            <pc:docMk/>
            <pc:sldMk cId="430061180" sldId="1788"/>
            <ac:spMk id="4" creationId="{168A9A65-F042-9FF0-0677-D6E3A15E5DB6}"/>
          </ac:spMkLst>
        </pc:spChg>
        <pc:spChg chg="add mod">
          <ac:chgData name="Joe Zissman" userId="c3cc3974-a473-4948-88f1-769a2fdda5b8" providerId="ADAL" clId="{C2F7E95C-20E1-42A2-94AC-5E97F91A039D}" dt="2026-05-29T17:40:46.106" v="5345"/>
          <ac:spMkLst>
            <pc:docMk/>
            <pc:sldMk cId="430061180" sldId="1788"/>
            <ac:spMk id="6" creationId="{BB029AB7-F94F-F932-E464-11BC1B5BD3F7}"/>
          </ac:spMkLst>
        </pc:spChg>
        <pc:picChg chg="add mod">
          <ac:chgData name="Joe Zissman" userId="c3cc3974-a473-4948-88f1-769a2fdda5b8" providerId="ADAL" clId="{C2F7E95C-20E1-42A2-94AC-5E97F91A039D}" dt="2026-05-29T17:40:46.106" v="5345"/>
          <ac:picMkLst>
            <pc:docMk/>
            <pc:sldMk cId="430061180" sldId="1788"/>
            <ac:picMk id="5" creationId="{76E38A3A-6082-484D-9769-470177A7FE32}"/>
          </ac:picMkLst>
        </pc:picChg>
      </pc:sldChg>
      <pc:sldChg chg="addSp delSp modSp new mod modClrScheme chgLayout">
        <pc:chgData name="Joe Zissman" userId="c3cc3974-a473-4948-88f1-769a2fdda5b8" providerId="ADAL" clId="{C2F7E95C-20E1-42A2-94AC-5E97F91A039D}" dt="2026-05-29T17:45:00.249" v="5808" actId="20577"/>
        <pc:sldMkLst>
          <pc:docMk/>
          <pc:sldMk cId="2899957163" sldId="1789"/>
        </pc:sldMkLst>
        <pc:spChg chg="add mod ord">
          <ac:chgData name="Joe Zissman" userId="c3cc3974-a473-4948-88f1-769a2fdda5b8" providerId="ADAL" clId="{C2F7E95C-20E1-42A2-94AC-5E97F91A039D}" dt="2026-05-29T17:44:39.339" v="5737" actId="700"/>
          <ac:spMkLst>
            <pc:docMk/>
            <pc:sldMk cId="2899957163" sldId="1789"/>
            <ac:spMk id="2" creationId="{5B3899E9-FCF8-7D69-AF72-FCDD43C77B1E}"/>
          </ac:spMkLst>
        </pc:spChg>
        <pc:spChg chg="add mod ord">
          <ac:chgData name="Joe Zissman" userId="c3cc3974-a473-4948-88f1-769a2fdda5b8" providerId="ADAL" clId="{C2F7E95C-20E1-42A2-94AC-5E97F91A039D}" dt="2026-05-29T17:45:00.249" v="5808" actId="20577"/>
          <ac:spMkLst>
            <pc:docMk/>
            <pc:sldMk cId="2899957163" sldId="1789"/>
            <ac:spMk id="3" creationId="{B5C2F562-1C16-E074-22F7-0EC3B924FF92}"/>
          </ac:spMkLst>
        </pc:spChg>
        <pc:picChg chg="add mod ord">
          <ac:chgData name="Joe Zissman" userId="c3cc3974-a473-4948-88f1-769a2fdda5b8" providerId="ADAL" clId="{C2F7E95C-20E1-42A2-94AC-5E97F91A039D}" dt="2026-05-29T17:44:42.952" v="5738" actId="22"/>
          <ac:picMkLst>
            <pc:docMk/>
            <pc:sldMk cId="2899957163" sldId="1789"/>
            <ac:picMk id="6" creationId="{9A7EE3E9-74E4-12E7-36C5-A6656D3EF325}"/>
          </ac:picMkLst>
        </pc:picChg>
      </pc:sldChg>
    </pc:docChg>
  </pc:docChgLst>
  <pc:docChgLst>
    <pc:chgData name="Nicole McCall" userId="e3c66b19-670b-4609-80d5-e8abc7fa3188" providerId="ADAL" clId="{9317B8A2-4309-46D4-847A-6EEBF7F6E3AF}"/>
    <pc:docChg chg="addSld modSld">
      <pc:chgData name="Nicole McCall" userId="e3c66b19-670b-4609-80d5-e8abc7fa3188" providerId="ADAL" clId="{9317B8A2-4309-46D4-847A-6EEBF7F6E3AF}" dt="2026-05-29T14:48:32.986" v="2"/>
      <pc:docMkLst>
        <pc:docMk/>
      </pc:docMkLst>
      <pc:sldChg chg="add">
        <pc:chgData name="Nicole McCall" userId="e3c66b19-670b-4609-80d5-e8abc7fa3188" providerId="ADAL" clId="{9317B8A2-4309-46D4-847A-6EEBF7F6E3AF}" dt="2026-05-29T14:48:32.986" v="2"/>
        <pc:sldMkLst>
          <pc:docMk/>
          <pc:sldMk cId="3006996338" sldId="1783"/>
        </pc:sldMkLst>
      </pc:sldChg>
    </pc:docChg>
  </pc:docChgLst>
  <pc:docChgLst>
    <pc:chgData name="Cameron Brousse" userId="S::cbrousse@camsys.com::3eaca991-d346-4206-b9e0-1a1878263ad1" providerId="AD" clId="Web-{323D960D-198E-EB03-FC81-19924BCAEB26}"/>
    <pc:docChg chg="modSld">
      <pc:chgData name="Cameron Brousse" userId="S::cbrousse@camsys.com::3eaca991-d346-4206-b9e0-1a1878263ad1" providerId="AD" clId="Web-{323D960D-198E-EB03-FC81-19924BCAEB26}" dt="2026-06-02T14:42:28.849" v="3"/>
      <pc:docMkLst>
        <pc:docMk/>
      </pc:docMkLst>
      <pc:sldChg chg="addSp delSp modSp">
        <pc:chgData name="Cameron Brousse" userId="S::cbrousse@camsys.com::3eaca991-d346-4206-b9e0-1a1878263ad1" providerId="AD" clId="Web-{323D960D-198E-EB03-FC81-19924BCAEB26}" dt="2026-06-02T14:42:28.849" v="3"/>
        <pc:sldMkLst>
          <pc:docMk/>
          <pc:sldMk cId="3006996338" sldId="1783"/>
        </pc:sldMkLst>
        <pc:picChg chg="add del mod">
          <ac:chgData name="Cameron Brousse" userId="S::cbrousse@camsys.com::3eaca991-d346-4206-b9e0-1a1878263ad1" providerId="AD" clId="Web-{323D960D-198E-EB03-FC81-19924BCAEB26}" dt="2026-06-02T14:42:06.113" v="2"/>
          <ac:picMkLst>
            <pc:docMk/>
            <pc:sldMk cId="3006996338" sldId="1783"/>
            <ac:picMk id="2" creationId="{50E29BE3-80F5-0FCF-E79D-CA3360665438}"/>
          </ac:picMkLst>
        </pc:picChg>
        <pc:picChg chg="add mod">
          <ac:chgData name="Cameron Brousse" userId="S::cbrousse@camsys.com::3eaca991-d346-4206-b9e0-1a1878263ad1" providerId="AD" clId="Web-{323D960D-198E-EB03-FC81-19924BCAEB26}" dt="2026-06-02T14:42:28.849" v="3"/>
          <ac:picMkLst>
            <pc:docMk/>
            <pc:sldMk cId="3006996338" sldId="1783"/>
            <ac:picMk id="3" creationId="{35818EE1-396A-F158-BE27-E3D5E650AB0E}"/>
          </ac:picMkLst>
        </pc:picChg>
        <pc:picChg chg="del">
          <ac:chgData name="Cameron Brousse" userId="S::cbrousse@camsys.com::3eaca991-d346-4206-b9e0-1a1878263ad1" providerId="AD" clId="Web-{323D960D-198E-EB03-FC81-19924BCAEB26}" dt="2026-06-02T14:40:37.589" v="0"/>
          <ac:picMkLst>
            <pc:docMk/>
            <pc:sldMk cId="3006996338" sldId="1783"/>
            <ac:picMk id="4" creationId="{8FC037E3-D1A9-9C08-4BB9-1ECC088302E3}"/>
          </ac:picMkLst>
        </pc:picChg>
      </pc:sldChg>
    </pc:docChg>
  </pc:docChgLst>
</pc:chgInfo>
</file>

<file path=ppt/comments/modernComment_6F6_F451A703.xml><?xml version="1.0" encoding="utf-8"?>
<p188:cmLst xmlns:a="http://schemas.openxmlformats.org/drawingml/2006/main" xmlns:r="http://schemas.openxmlformats.org/officeDocument/2006/relationships" xmlns:p188="http://schemas.microsoft.com/office/powerpoint/2018/8/main">
  <p188:cm id="{7B57AA18-D948-4023-972E-31E003618982}" authorId="{65A2FF30-1C1B-70AC-7FE4-54C8513775F9}" created="2026-05-28T13:46:40.846">
    <pc:sldMkLst xmlns:pc="http://schemas.microsoft.com/office/powerpoint/2013/main/command">
      <pc:docMk/>
      <pc:sldMk cId="4098991875" sldId="1782"/>
    </pc:sldMkLst>
    <p188:replyLst>
      <p188:reply id="{1776B03C-DE83-4484-8EA1-2637FA428123}" authorId="{65A2FF30-1C1B-70AC-7FE4-54C8513775F9}" created="2026-05-28T13:48:04.224">
        <p188:txBody>
          <a:bodyPr/>
          <a:lstStyle/>
          <a:p>
            <a:r>
              <a:rPr lang="en-US"/>
              <a:t>Does my wording for the I-68 Extension make sense, too?</a:t>
            </a:r>
          </a:p>
        </p188:txBody>
      </p188:reply>
    </p188:replyLst>
    <p188:txBody>
      <a:bodyPr/>
      <a:lstStyle/>
      <a:p>
        <a:r>
          <a:rPr lang="en-US"/>
          <a:t>[@Joe Zissman] Let me know if you have any comments! I can easily change things. I kept the colorful border thinking that it's not harmful to include it, even though it might not be visible for some.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FD6D4F-B891-4428-8AA6-624B669F2CE7}"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C44F62CD-237C-4F7D-ADEF-A45A00E1AA57}">
      <dgm:prSet phldrT="[Text]" custT="1"/>
      <dgm:spPr>
        <a:solidFill>
          <a:srgbClr val="C00000"/>
        </a:solidFill>
        <a:ln>
          <a:noFill/>
        </a:ln>
      </dgm:spPr>
      <dgm:t>
        <a:bodyPr/>
        <a:lstStyle/>
        <a:p>
          <a:r>
            <a:rPr lang="en-US" sz="1600" b="1">
              <a:latin typeface="Source Sans Pro" panose="020B0503030403020204" pitchFamily="34" charset="0"/>
              <a:ea typeface="Source Sans Pro" panose="020B0503030403020204" pitchFamily="34" charset="0"/>
            </a:rPr>
            <a:t>Transportation</a:t>
          </a:r>
        </a:p>
        <a:p>
          <a:r>
            <a:rPr lang="en-US" sz="1400">
              <a:latin typeface="Source Sans Pro" panose="020B0503030403020204" pitchFamily="34" charset="0"/>
              <a:ea typeface="Source Sans Pro" panose="020B0503030403020204" pitchFamily="34" charset="0"/>
            </a:rPr>
            <a:t>Existing &amp; future demand</a:t>
          </a:r>
        </a:p>
        <a:p>
          <a:r>
            <a:rPr lang="en-US" sz="1400">
              <a:latin typeface="Source Sans Pro" panose="020B0503030403020204" pitchFamily="34" charset="0"/>
              <a:ea typeface="Source Sans Pro" panose="020B0503030403020204" pitchFamily="34" charset="0"/>
            </a:rPr>
            <a:t>Congestion risks &amp; trade corridors </a:t>
          </a:r>
        </a:p>
      </dgm:t>
    </dgm:pt>
    <dgm:pt modelId="{BE3F95EF-264F-4C86-8BD4-84BF07099EEC}" type="parTrans" cxnId="{933BA0F4-57AD-4315-960A-01CD3357881B}">
      <dgm:prSet/>
      <dgm:spPr/>
      <dgm:t>
        <a:bodyPr/>
        <a:lstStyle/>
        <a:p>
          <a:endParaRPr lang="en-US"/>
        </a:p>
      </dgm:t>
    </dgm:pt>
    <dgm:pt modelId="{058EA197-5A1C-4552-9713-A61217F731C9}" type="sibTrans" cxnId="{933BA0F4-57AD-4315-960A-01CD3357881B}">
      <dgm:prSet/>
      <dgm:spPr/>
      <dgm:t>
        <a:bodyPr/>
        <a:lstStyle/>
        <a:p>
          <a:endParaRPr lang="en-US"/>
        </a:p>
      </dgm:t>
    </dgm:pt>
    <dgm:pt modelId="{999B3435-563C-4BF6-8CB2-61637C08C36C}">
      <dgm:prSet phldrT="[Text]" custT="1"/>
      <dgm:spPr>
        <a:solidFill>
          <a:schemeClr val="accent1"/>
        </a:solidFill>
        <a:ln>
          <a:noFill/>
        </a:ln>
      </dgm:spPr>
      <dgm:t>
        <a:bodyPr/>
        <a:lstStyle/>
        <a:p>
          <a:r>
            <a:rPr lang="en-US" sz="1600" b="1">
              <a:latin typeface="Source Sans Pro" panose="020B0503030403020204" pitchFamily="34" charset="0"/>
              <a:ea typeface="Source Sans Pro" panose="020B0503030403020204" pitchFamily="34" charset="0"/>
            </a:rPr>
            <a:t>Workforce</a:t>
          </a:r>
        </a:p>
        <a:p>
          <a:r>
            <a:rPr lang="en-US" sz="1300">
              <a:latin typeface="Source Sans Pro" panose="020B0503030403020204" pitchFamily="34" charset="0"/>
              <a:ea typeface="Source Sans Pro" panose="020B0503030403020204" pitchFamily="34" charset="0"/>
            </a:rPr>
            <a:t>Labor force participation by industry</a:t>
          </a:r>
        </a:p>
        <a:p>
          <a:r>
            <a:rPr lang="en-US" sz="1300">
              <a:latin typeface="Source Sans Pro" panose="020B0503030403020204" pitchFamily="34" charset="0"/>
              <a:ea typeface="Source Sans Pro" panose="020B0503030403020204" pitchFamily="34" charset="0"/>
            </a:rPr>
            <a:t>Commuting patterns &amp; accessibility</a:t>
          </a:r>
        </a:p>
      </dgm:t>
    </dgm:pt>
    <dgm:pt modelId="{6D45AEAD-092F-4E90-B223-0D6657B1C858}" type="parTrans" cxnId="{3794530E-286C-465E-9A73-F32ED03BDC84}">
      <dgm:prSet/>
      <dgm:spPr/>
      <dgm:t>
        <a:bodyPr/>
        <a:lstStyle/>
        <a:p>
          <a:endParaRPr lang="en-US"/>
        </a:p>
      </dgm:t>
    </dgm:pt>
    <dgm:pt modelId="{1701840D-0CFD-4C08-8DF6-39F295ECA860}" type="sibTrans" cxnId="{3794530E-286C-465E-9A73-F32ED03BDC84}">
      <dgm:prSet/>
      <dgm:spPr/>
      <dgm:t>
        <a:bodyPr/>
        <a:lstStyle/>
        <a:p>
          <a:endParaRPr lang="en-US"/>
        </a:p>
      </dgm:t>
    </dgm:pt>
    <dgm:pt modelId="{D9960AD7-EA25-40F9-81DF-1AAA564037B8}">
      <dgm:prSet phldrT="[Text]" custT="1"/>
      <dgm:spPr>
        <a:solidFill>
          <a:schemeClr val="accent1"/>
        </a:solidFill>
        <a:ln>
          <a:noFill/>
        </a:ln>
      </dgm:spPr>
      <dgm:t>
        <a:bodyPr/>
        <a:lstStyle/>
        <a:p>
          <a:r>
            <a:rPr lang="en-US" sz="1600" b="1">
              <a:latin typeface="Source Sans Pro" panose="020B0503030403020204" pitchFamily="34" charset="0"/>
              <a:ea typeface="Source Sans Pro" panose="020B0503030403020204" pitchFamily="34" charset="0"/>
            </a:rPr>
            <a:t>Demographics</a:t>
          </a:r>
        </a:p>
        <a:p>
          <a:r>
            <a:rPr lang="en-US" sz="1300">
              <a:latin typeface="Source Sans Pro" panose="020B0503030403020204" pitchFamily="34" charset="0"/>
              <a:ea typeface="Source Sans Pro" panose="020B0503030403020204" pitchFamily="34" charset="0"/>
            </a:rPr>
            <a:t>Population trends &amp; forecasts</a:t>
          </a:r>
        </a:p>
        <a:p>
          <a:r>
            <a:rPr lang="en-US" sz="1300">
              <a:latin typeface="Source Sans Pro" panose="020B0503030403020204" pitchFamily="34" charset="0"/>
              <a:ea typeface="Source Sans Pro" panose="020B0503030403020204" pitchFamily="34" charset="0"/>
            </a:rPr>
            <a:t>Household Characters</a:t>
          </a:r>
        </a:p>
      </dgm:t>
    </dgm:pt>
    <dgm:pt modelId="{D71A71D6-17EC-4473-88F2-8DEA4A96520B}" type="parTrans" cxnId="{B91CF61C-2FCE-40E9-B185-AA03C286370C}">
      <dgm:prSet/>
      <dgm:spPr/>
      <dgm:t>
        <a:bodyPr/>
        <a:lstStyle/>
        <a:p>
          <a:endParaRPr lang="en-US"/>
        </a:p>
      </dgm:t>
    </dgm:pt>
    <dgm:pt modelId="{3CAB2B5C-C1D0-4513-AF7C-F212936D0461}" type="sibTrans" cxnId="{B91CF61C-2FCE-40E9-B185-AA03C286370C}">
      <dgm:prSet/>
      <dgm:spPr/>
      <dgm:t>
        <a:bodyPr/>
        <a:lstStyle/>
        <a:p>
          <a:endParaRPr lang="en-US"/>
        </a:p>
      </dgm:t>
    </dgm:pt>
    <dgm:pt modelId="{A6E02B1E-CA55-4E24-984A-EB44C782FACB}">
      <dgm:prSet phldrT="[Text]" custT="1"/>
      <dgm:spPr>
        <a:solidFill>
          <a:schemeClr val="accent1"/>
        </a:solidFill>
        <a:ln>
          <a:noFill/>
        </a:ln>
      </dgm:spPr>
      <dgm:t>
        <a:bodyPr/>
        <a:lstStyle/>
        <a:p>
          <a:r>
            <a:rPr lang="en-US" sz="1600" b="1">
              <a:latin typeface="Source Sans Pro" panose="020B0503030403020204" pitchFamily="34" charset="0"/>
              <a:ea typeface="Source Sans Pro" panose="020B0503030403020204" pitchFamily="34" charset="0"/>
            </a:rPr>
            <a:t>Development</a:t>
          </a:r>
        </a:p>
        <a:p>
          <a:r>
            <a:rPr lang="en-US" sz="1300">
              <a:latin typeface="Source Sans Pro" panose="020B0503030403020204" pitchFamily="34" charset="0"/>
              <a:ea typeface="Source Sans Pro" panose="020B0503030403020204" pitchFamily="34" charset="0"/>
            </a:rPr>
            <a:t>Land use &amp; development trends</a:t>
          </a:r>
        </a:p>
        <a:p>
          <a:r>
            <a:rPr lang="en-US" sz="1300">
              <a:latin typeface="Source Sans Pro" panose="020B0503030403020204" pitchFamily="34" charset="0"/>
              <a:ea typeface="Source Sans Pro" panose="020B0503030403020204" pitchFamily="34" charset="0"/>
            </a:rPr>
            <a:t>Site Development pressures</a:t>
          </a:r>
        </a:p>
      </dgm:t>
    </dgm:pt>
    <dgm:pt modelId="{FD96F9AB-5433-49A1-BDB6-4D271306D46E}" type="parTrans" cxnId="{3BB60CF2-117A-4FE0-B6DF-6B8189FF8BBC}">
      <dgm:prSet/>
      <dgm:spPr/>
      <dgm:t>
        <a:bodyPr/>
        <a:lstStyle/>
        <a:p>
          <a:endParaRPr lang="en-US"/>
        </a:p>
      </dgm:t>
    </dgm:pt>
    <dgm:pt modelId="{41C13D1A-DE08-4BD0-8978-0A4E5400FF43}" type="sibTrans" cxnId="{3BB60CF2-117A-4FE0-B6DF-6B8189FF8BBC}">
      <dgm:prSet/>
      <dgm:spPr/>
      <dgm:t>
        <a:bodyPr/>
        <a:lstStyle/>
        <a:p>
          <a:endParaRPr lang="en-US"/>
        </a:p>
      </dgm:t>
    </dgm:pt>
    <dgm:pt modelId="{A3082A0E-5AA2-4E2A-BF73-30E73084E154}">
      <dgm:prSet phldrT="[Text]" custT="1"/>
      <dgm:spPr>
        <a:solidFill>
          <a:schemeClr val="accent1"/>
        </a:solidFill>
        <a:ln>
          <a:noFill/>
        </a:ln>
      </dgm:spPr>
      <dgm:t>
        <a:bodyPr/>
        <a:lstStyle/>
        <a:p>
          <a:r>
            <a:rPr lang="en-US" sz="1600" b="1">
              <a:latin typeface="Source Sans Pro" panose="020B0503030403020204" pitchFamily="34" charset="0"/>
              <a:ea typeface="Source Sans Pro" panose="020B0503030403020204" pitchFamily="34" charset="0"/>
            </a:rPr>
            <a:t>Economics</a:t>
          </a:r>
        </a:p>
        <a:p>
          <a:r>
            <a:rPr lang="en-US" sz="1300">
              <a:latin typeface="Source Sans Pro" panose="020B0503030403020204" pitchFamily="34" charset="0"/>
              <a:ea typeface="Source Sans Pro" panose="020B0503030403020204" pitchFamily="34" charset="0"/>
            </a:rPr>
            <a:t>Industry sector trends &amp; employment</a:t>
          </a:r>
        </a:p>
        <a:p>
          <a:r>
            <a:rPr lang="en-US" sz="1300">
              <a:latin typeface="Source Sans Pro" panose="020B0503030403020204" pitchFamily="34" charset="0"/>
              <a:ea typeface="Source Sans Pro" panose="020B0503030403020204" pitchFamily="34" charset="0"/>
            </a:rPr>
            <a:t>Freight-dependent industries</a:t>
          </a:r>
        </a:p>
      </dgm:t>
    </dgm:pt>
    <dgm:pt modelId="{941C64FB-2AF5-4A9A-8593-0E33191EF43B}" type="parTrans" cxnId="{33FA5342-E42A-4044-A7B8-13DD1A9A3B2A}">
      <dgm:prSet/>
      <dgm:spPr/>
      <dgm:t>
        <a:bodyPr/>
        <a:lstStyle/>
        <a:p>
          <a:endParaRPr lang="en-US"/>
        </a:p>
      </dgm:t>
    </dgm:pt>
    <dgm:pt modelId="{81E2F830-CB2C-4FEA-8F89-5E600464A45F}" type="sibTrans" cxnId="{33FA5342-E42A-4044-A7B8-13DD1A9A3B2A}">
      <dgm:prSet/>
      <dgm:spPr/>
      <dgm:t>
        <a:bodyPr/>
        <a:lstStyle/>
        <a:p>
          <a:endParaRPr lang="en-US"/>
        </a:p>
      </dgm:t>
    </dgm:pt>
    <dgm:pt modelId="{844A284C-3F8A-4174-BF79-E6824D446775}" type="pres">
      <dgm:prSet presAssocID="{6BFD6D4F-B891-4428-8AA6-624B669F2CE7}" presName="Name0" presStyleCnt="0">
        <dgm:presLayoutVars>
          <dgm:chPref val="1"/>
          <dgm:dir/>
          <dgm:animOne val="branch"/>
          <dgm:animLvl val="lvl"/>
          <dgm:resizeHandles/>
        </dgm:presLayoutVars>
      </dgm:prSet>
      <dgm:spPr/>
    </dgm:pt>
    <dgm:pt modelId="{5DF4577E-E83A-429C-B995-A16F783C5A41}" type="pres">
      <dgm:prSet presAssocID="{C44F62CD-237C-4F7D-ADEF-A45A00E1AA57}" presName="vertOne" presStyleCnt="0"/>
      <dgm:spPr/>
    </dgm:pt>
    <dgm:pt modelId="{3758757A-80CA-44DF-8E7F-6CDECD436A4D}" type="pres">
      <dgm:prSet presAssocID="{C44F62CD-237C-4F7D-ADEF-A45A00E1AA57}" presName="txOne" presStyleLbl="node0" presStyleIdx="0" presStyleCnt="1" custLinFactNeighborX="170" custLinFactNeighborY="-7645">
        <dgm:presLayoutVars>
          <dgm:chPref val="3"/>
        </dgm:presLayoutVars>
      </dgm:prSet>
      <dgm:spPr/>
    </dgm:pt>
    <dgm:pt modelId="{DE8D6DF9-AC20-41EB-BACF-8067F945E1C9}" type="pres">
      <dgm:prSet presAssocID="{C44F62CD-237C-4F7D-ADEF-A45A00E1AA57}" presName="parTransOne" presStyleCnt="0"/>
      <dgm:spPr/>
    </dgm:pt>
    <dgm:pt modelId="{EE440B3B-95C4-41D3-AD77-5C05301F3C60}" type="pres">
      <dgm:prSet presAssocID="{C44F62CD-237C-4F7D-ADEF-A45A00E1AA57}" presName="horzOne" presStyleCnt="0"/>
      <dgm:spPr/>
    </dgm:pt>
    <dgm:pt modelId="{FD296D3A-838F-4C66-826C-4E8F718B5E2F}" type="pres">
      <dgm:prSet presAssocID="{999B3435-563C-4BF6-8CB2-61637C08C36C}" presName="vertTwo" presStyleCnt="0"/>
      <dgm:spPr/>
    </dgm:pt>
    <dgm:pt modelId="{772DB224-4396-48BF-A92F-445028013E91}" type="pres">
      <dgm:prSet presAssocID="{999B3435-563C-4BF6-8CB2-61637C08C36C}" presName="txTwo" presStyleLbl="node2" presStyleIdx="0" presStyleCnt="2">
        <dgm:presLayoutVars>
          <dgm:chPref val="3"/>
        </dgm:presLayoutVars>
      </dgm:prSet>
      <dgm:spPr/>
    </dgm:pt>
    <dgm:pt modelId="{42A77B39-5485-451E-A1D4-7B4A89B44AE8}" type="pres">
      <dgm:prSet presAssocID="{999B3435-563C-4BF6-8CB2-61637C08C36C}" presName="parTransTwo" presStyleCnt="0"/>
      <dgm:spPr/>
    </dgm:pt>
    <dgm:pt modelId="{0934B819-1C45-46CE-A4CD-A20C6C9DB2D4}" type="pres">
      <dgm:prSet presAssocID="{999B3435-563C-4BF6-8CB2-61637C08C36C}" presName="horzTwo" presStyleCnt="0"/>
      <dgm:spPr/>
    </dgm:pt>
    <dgm:pt modelId="{4979C4DD-302E-438C-86FD-9B4C08E7DE2B}" type="pres">
      <dgm:prSet presAssocID="{D9960AD7-EA25-40F9-81DF-1AAA564037B8}" presName="vertThree" presStyleCnt="0"/>
      <dgm:spPr/>
    </dgm:pt>
    <dgm:pt modelId="{BCEBA4C9-784C-49B5-B497-E4431F6A54F3}" type="pres">
      <dgm:prSet presAssocID="{D9960AD7-EA25-40F9-81DF-1AAA564037B8}" presName="txThree" presStyleLbl="node3" presStyleIdx="0" presStyleCnt="2">
        <dgm:presLayoutVars>
          <dgm:chPref val="3"/>
        </dgm:presLayoutVars>
      </dgm:prSet>
      <dgm:spPr/>
    </dgm:pt>
    <dgm:pt modelId="{9B2874D2-D079-4058-A98D-9555C7268B7F}" type="pres">
      <dgm:prSet presAssocID="{D9960AD7-EA25-40F9-81DF-1AAA564037B8}" presName="horzThree" presStyleCnt="0"/>
      <dgm:spPr/>
    </dgm:pt>
    <dgm:pt modelId="{0E7F0C6A-E79F-44C5-BBA7-A1569BAEE3B4}" type="pres">
      <dgm:prSet presAssocID="{1701840D-0CFD-4C08-8DF6-39F295ECA860}" presName="sibSpaceTwo" presStyleCnt="0"/>
      <dgm:spPr/>
    </dgm:pt>
    <dgm:pt modelId="{CC6B933F-CB3C-49BE-92A2-DA3A3302A7F4}" type="pres">
      <dgm:prSet presAssocID="{A6E02B1E-CA55-4E24-984A-EB44C782FACB}" presName="vertTwo" presStyleCnt="0"/>
      <dgm:spPr/>
    </dgm:pt>
    <dgm:pt modelId="{56FFD37C-E0B6-42C9-8118-4718CFBB8A75}" type="pres">
      <dgm:prSet presAssocID="{A6E02B1E-CA55-4E24-984A-EB44C782FACB}" presName="txTwo" presStyleLbl="node2" presStyleIdx="1" presStyleCnt="2">
        <dgm:presLayoutVars>
          <dgm:chPref val="3"/>
        </dgm:presLayoutVars>
      </dgm:prSet>
      <dgm:spPr/>
    </dgm:pt>
    <dgm:pt modelId="{ED3CFBDA-B4D3-40A0-BFCB-3B35F1042ECE}" type="pres">
      <dgm:prSet presAssocID="{A6E02B1E-CA55-4E24-984A-EB44C782FACB}" presName="parTransTwo" presStyleCnt="0"/>
      <dgm:spPr/>
    </dgm:pt>
    <dgm:pt modelId="{1156F8E0-BE46-497C-AC54-F422903A7E8F}" type="pres">
      <dgm:prSet presAssocID="{A6E02B1E-CA55-4E24-984A-EB44C782FACB}" presName="horzTwo" presStyleCnt="0"/>
      <dgm:spPr/>
    </dgm:pt>
    <dgm:pt modelId="{B7F4C8C5-F5AE-473D-93A3-1C64F280D1CD}" type="pres">
      <dgm:prSet presAssocID="{A3082A0E-5AA2-4E2A-BF73-30E73084E154}" presName="vertThree" presStyleCnt="0"/>
      <dgm:spPr/>
    </dgm:pt>
    <dgm:pt modelId="{B991C1BF-A618-4425-A535-6FD2C76E99FC}" type="pres">
      <dgm:prSet presAssocID="{A3082A0E-5AA2-4E2A-BF73-30E73084E154}" presName="txThree" presStyleLbl="node3" presStyleIdx="1" presStyleCnt="2">
        <dgm:presLayoutVars>
          <dgm:chPref val="3"/>
        </dgm:presLayoutVars>
      </dgm:prSet>
      <dgm:spPr/>
    </dgm:pt>
    <dgm:pt modelId="{23CE49B8-1D06-41EB-A00A-E8047B7716AB}" type="pres">
      <dgm:prSet presAssocID="{A3082A0E-5AA2-4E2A-BF73-30E73084E154}" presName="horzThree" presStyleCnt="0"/>
      <dgm:spPr/>
    </dgm:pt>
  </dgm:ptLst>
  <dgm:cxnLst>
    <dgm:cxn modelId="{3794530E-286C-465E-9A73-F32ED03BDC84}" srcId="{C44F62CD-237C-4F7D-ADEF-A45A00E1AA57}" destId="{999B3435-563C-4BF6-8CB2-61637C08C36C}" srcOrd="0" destOrd="0" parTransId="{6D45AEAD-092F-4E90-B223-0D6657B1C858}" sibTransId="{1701840D-0CFD-4C08-8DF6-39F295ECA860}"/>
    <dgm:cxn modelId="{B91CF61C-2FCE-40E9-B185-AA03C286370C}" srcId="{999B3435-563C-4BF6-8CB2-61637C08C36C}" destId="{D9960AD7-EA25-40F9-81DF-1AAA564037B8}" srcOrd="0" destOrd="0" parTransId="{D71A71D6-17EC-4473-88F2-8DEA4A96520B}" sibTransId="{3CAB2B5C-C1D0-4513-AF7C-F212936D0461}"/>
    <dgm:cxn modelId="{27D62B23-62DF-47E7-90B0-E815E2894F86}" type="presOf" srcId="{A6E02B1E-CA55-4E24-984A-EB44C782FACB}" destId="{56FFD37C-E0B6-42C9-8118-4718CFBB8A75}" srcOrd="0" destOrd="0" presId="urn:microsoft.com/office/officeart/2005/8/layout/architecture"/>
    <dgm:cxn modelId="{387A7E3D-4B44-4ECE-938E-2DE866F98F13}" type="presOf" srcId="{6BFD6D4F-B891-4428-8AA6-624B669F2CE7}" destId="{844A284C-3F8A-4174-BF79-E6824D446775}" srcOrd="0" destOrd="0" presId="urn:microsoft.com/office/officeart/2005/8/layout/architecture"/>
    <dgm:cxn modelId="{68C20662-CA12-4D21-AF89-390D8BD3B4EE}" type="presOf" srcId="{999B3435-563C-4BF6-8CB2-61637C08C36C}" destId="{772DB224-4396-48BF-A92F-445028013E91}" srcOrd="0" destOrd="0" presId="urn:microsoft.com/office/officeart/2005/8/layout/architecture"/>
    <dgm:cxn modelId="{33FA5342-E42A-4044-A7B8-13DD1A9A3B2A}" srcId="{A6E02B1E-CA55-4E24-984A-EB44C782FACB}" destId="{A3082A0E-5AA2-4E2A-BF73-30E73084E154}" srcOrd="0" destOrd="0" parTransId="{941C64FB-2AF5-4A9A-8593-0E33191EF43B}" sibTransId="{81E2F830-CB2C-4FEA-8F89-5E600464A45F}"/>
    <dgm:cxn modelId="{77A3CA69-87D2-453D-B4EC-CCB3FA97C9A7}" type="presOf" srcId="{D9960AD7-EA25-40F9-81DF-1AAA564037B8}" destId="{BCEBA4C9-784C-49B5-B497-E4431F6A54F3}" srcOrd="0" destOrd="0" presId="urn:microsoft.com/office/officeart/2005/8/layout/architecture"/>
    <dgm:cxn modelId="{32D67381-E7D4-4B1E-8772-96E7E8374628}" type="presOf" srcId="{C44F62CD-237C-4F7D-ADEF-A45A00E1AA57}" destId="{3758757A-80CA-44DF-8E7F-6CDECD436A4D}" srcOrd="0" destOrd="0" presId="urn:microsoft.com/office/officeart/2005/8/layout/architecture"/>
    <dgm:cxn modelId="{B833379E-1212-4D70-8918-81E332ECB046}" type="presOf" srcId="{A3082A0E-5AA2-4E2A-BF73-30E73084E154}" destId="{B991C1BF-A618-4425-A535-6FD2C76E99FC}" srcOrd="0" destOrd="0" presId="urn:microsoft.com/office/officeart/2005/8/layout/architecture"/>
    <dgm:cxn modelId="{3BB60CF2-117A-4FE0-B6DF-6B8189FF8BBC}" srcId="{C44F62CD-237C-4F7D-ADEF-A45A00E1AA57}" destId="{A6E02B1E-CA55-4E24-984A-EB44C782FACB}" srcOrd="1" destOrd="0" parTransId="{FD96F9AB-5433-49A1-BDB6-4D271306D46E}" sibTransId="{41C13D1A-DE08-4BD0-8978-0A4E5400FF43}"/>
    <dgm:cxn modelId="{933BA0F4-57AD-4315-960A-01CD3357881B}" srcId="{6BFD6D4F-B891-4428-8AA6-624B669F2CE7}" destId="{C44F62CD-237C-4F7D-ADEF-A45A00E1AA57}" srcOrd="0" destOrd="0" parTransId="{BE3F95EF-264F-4C86-8BD4-84BF07099EEC}" sibTransId="{058EA197-5A1C-4552-9713-A61217F731C9}"/>
    <dgm:cxn modelId="{D804FAE7-310C-492E-A3BC-5BDA1610373D}" type="presParOf" srcId="{844A284C-3F8A-4174-BF79-E6824D446775}" destId="{5DF4577E-E83A-429C-B995-A16F783C5A41}" srcOrd="0" destOrd="0" presId="urn:microsoft.com/office/officeart/2005/8/layout/architecture"/>
    <dgm:cxn modelId="{1ABC4B54-3392-47A7-965E-50ED19E0B1D4}" type="presParOf" srcId="{5DF4577E-E83A-429C-B995-A16F783C5A41}" destId="{3758757A-80CA-44DF-8E7F-6CDECD436A4D}" srcOrd="0" destOrd="0" presId="urn:microsoft.com/office/officeart/2005/8/layout/architecture"/>
    <dgm:cxn modelId="{E72B7F33-4F0F-4C5D-97C2-C4370DC16141}" type="presParOf" srcId="{5DF4577E-E83A-429C-B995-A16F783C5A41}" destId="{DE8D6DF9-AC20-41EB-BACF-8067F945E1C9}" srcOrd="1" destOrd="0" presId="urn:microsoft.com/office/officeart/2005/8/layout/architecture"/>
    <dgm:cxn modelId="{B9367D03-8B6D-4FDA-964E-C2E3C15A1A68}" type="presParOf" srcId="{5DF4577E-E83A-429C-B995-A16F783C5A41}" destId="{EE440B3B-95C4-41D3-AD77-5C05301F3C60}" srcOrd="2" destOrd="0" presId="urn:microsoft.com/office/officeart/2005/8/layout/architecture"/>
    <dgm:cxn modelId="{D3D84968-6463-48FF-9EAD-79C3B1D65124}" type="presParOf" srcId="{EE440B3B-95C4-41D3-AD77-5C05301F3C60}" destId="{FD296D3A-838F-4C66-826C-4E8F718B5E2F}" srcOrd="0" destOrd="0" presId="urn:microsoft.com/office/officeart/2005/8/layout/architecture"/>
    <dgm:cxn modelId="{DBB261BC-6749-4EE5-BBF9-7E9121AF38C9}" type="presParOf" srcId="{FD296D3A-838F-4C66-826C-4E8F718B5E2F}" destId="{772DB224-4396-48BF-A92F-445028013E91}" srcOrd="0" destOrd="0" presId="urn:microsoft.com/office/officeart/2005/8/layout/architecture"/>
    <dgm:cxn modelId="{40B9ED3E-CB0A-414E-A1BB-ABF51903837C}" type="presParOf" srcId="{FD296D3A-838F-4C66-826C-4E8F718B5E2F}" destId="{42A77B39-5485-451E-A1D4-7B4A89B44AE8}" srcOrd="1" destOrd="0" presId="urn:microsoft.com/office/officeart/2005/8/layout/architecture"/>
    <dgm:cxn modelId="{A67A0D8B-5A52-4FBF-A91D-9A230A5830CE}" type="presParOf" srcId="{FD296D3A-838F-4C66-826C-4E8F718B5E2F}" destId="{0934B819-1C45-46CE-A4CD-A20C6C9DB2D4}" srcOrd="2" destOrd="0" presId="urn:microsoft.com/office/officeart/2005/8/layout/architecture"/>
    <dgm:cxn modelId="{6DBB42B4-E4D6-4A10-A6F7-0018C9429196}" type="presParOf" srcId="{0934B819-1C45-46CE-A4CD-A20C6C9DB2D4}" destId="{4979C4DD-302E-438C-86FD-9B4C08E7DE2B}" srcOrd="0" destOrd="0" presId="urn:microsoft.com/office/officeart/2005/8/layout/architecture"/>
    <dgm:cxn modelId="{C26809E0-3AD9-46E8-9E1A-884DBA91F3F1}" type="presParOf" srcId="{4979C4DD-302E-438C-86FD-9B4C08E7DE2B}" destId="{BCEBA4C9-784C-49B5-B497-E4431F6A54F3}" srcOrd="0" destOrd="0" presId="urn:microsoft.com/office/officeart/2005/8/layout/architecture"/>
    <dgm:cxn modelId="{73F7D4FB-3D23-4D9D-82B2-9726731DED9D}" type="presParOf" srcId="{4979C4DD-302E-438C-86FD-9B4C08E7DE2B}" destId="{9B2874D2-D079-4058-A98D-9555C7268B7F}" srcOrd="1" destOrd="0" presId="urn:microsoft.com/office/officeart/2005/8/layout/architecture"/>
    <dgm:cxn modelId="{F4F71C7B-81C7-460D-8F53-9F2A6CCEF161}" type="presParOf" srcId="{EE440B3B-95C4-41D3-AD77-5C05301F3C60}" destId="{0E7F0C6A-E79F-44C5-BBA7-A1569BAEE3B4}" srcOrd="1" destOrd="0" presId="urn:microsoft.com/office/officeart/2005/8/layout/architecture"/>
    <dgm:cxn modelId="{E172058E-59E9-43C1-A600-6F210C18B0ED}" type="presParOf" srcId="{EE440B3B-95C4-41D3-AD77-5C05301F3C60}" destId="{CC6B933F-CB3C-49BE-92A2-DA3A3302A7F4}" srcOrd="2" destOrd="0" presId="urn:microsoft.com/office/officeart/2005/8/layout/architecture"/>
    <dgm:cxn modelId="{852DD1DD-7A99-4B4D-A0A3-0F10C93D76F3}" type="presParOf" srcId="{CC6B933F-CB3C-49BE-92A2-DA3A3302A7F4}" destId="{56FFD37C-E0B6-42C9-8118-4718CFBB8A75}" srcOrd="0" destOrd="0" presId="urn:microsoft.com/office/officeart/2005/8/layout/architecture"/>
    <dgm:cxn modelId="{F7A70907-6B02-407F-BCE2-7150D723C352}" type="presParOf" srcId="{CC6B933F-CB3C-49BE-92A2-DA3A3302A7F4}" destId="{ED3CFBDA-B4D3-40A0-BFCB-3B35F1042ECE}" srcOrd="1" destOrd="0" presId="urn:microsoft.com/office/officeart/2005/8/layout/architecture"/>
    <dgm:cxn modelId="{73C170EE-ECD0-4F7E-A8CB-F1E1BC868C3B}" type="presParOf" srcId="{CC6B933F-CB3C-49BE-92A2-DA3A3302A7F4}" destId="{1156F8E0-BE46-497C-AC54-F422903A7E8F}" srcOrd="2" destOrd="0" presId="urn:microsoft.com/office/officeart/2005/8/layout/architecture"/>
    <dgm:cxn modelId="{CE2EE2BA-6404-419F-90A8-4C2D8839A51A}" type="presParOf" srcId="{1156F8E0-BE46-497C-AC54-F422903A7E8F}" destId="{B7F4C8C5-F5AE-473D-93A3-1C64F280D1CD}" srcOrd="0" destOrd="0" presId="urn:microsoft.com/office/officeart/2005/8/layout/architecture"/>
    <dgm:cxn modelId="{BD7C7F73-6CA0-4660-B7EC-340F51F93FB1}" type="presParOf" srcId="{B7F4C8C5-F5AE-473D-93A3-1C64F280D1CD}" destId="{B991C1BF-A618-4425-A535-6FD2C76E99FC}" srcOrd="0" destOrd="0" presId="urn:microsoft.com/office/officeart/2005/8/layout/architecture"/>
    <dgm:cxn modelId="{3CEFCE73-839D-40AF-8F8D-8CFBA84368A6}" type="presParOf" srcId="{B7F4C8C5-F5AE-473D-93A3-1C64F280D1CD}" destId="{23CE49B8-1D06-41EB-A00A-E8047B7716AB}" srcOrd="1" destOrd="0" presId="urn:microsoft.com/office/officeart/2005/8/layout/architecture"/>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8757A-80CA-44DF-8E7F-6CDECD436A4D}">
      <dsp:nvSpPr>
        <dsp:cNvPr id="0" name=""/>
        <dsp:cNvSpPr/>
      </dsp:nvSpPr>
      <dsp:spPr>
        <a:xfrm>
          <a:off x="5281" y="2594503"/>
          <a:ext cx="7147861" cy="1176461"/>
        </a:xfrm>
        <a:prstGeom prst="roundRect">
          <a:avLst>
            <a:gd name="adj" fmla="val 10000"/>
          </a:avLst>
        </a:prstGeom>
        <a:solidFill>
          <a:srgbClr val="C0000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Source Sans Pro" panose="020B0503030403020204" pitchFamily="34" charset="0"/>
              <a:ea typeface="Source Sans Pro" panose="020B0503030403020204" pitchFamily="34" charset="0"/>
            </a:rPr>
            <a:t>Transportation</a:t>
          </a:r>
        </a:p>
        <a:p>
          <a:pPr marL="0" lvl="0" indent="0" algn="ctr" defTabSz="711200">
            <a:lnSpc>
              <a:spcPct val="90000"/>
            </a:lnSpc>
            <a:spcBef>
              <a:spcPct val="0"/>
            </a:spcBef>
            <a:spcAft>
              <a:spcPct val="35000"/>
            </a:spcAft>
            <a:buNone/>
          </a:pPr>
          <a:r>
            <a:rPr lang="en-US" sz="1400" kern="1200">
              <a:latin typeface="Source Sans Pro" panose="020B0503030403020204" pitchFamily="34" charset="0"/>
              <a:ea typeface="Source Sans Pro" panose="020B0503030403020204" pitchFamily="34" charset="0"/>
            </a:rPr>
            <a:t>Existing &amp; future demand</a:t>
          </a:r>
        </a:p>
        <a:p>
          <a:pPr marL="0" lvl="0" indent="0" algn="ctr" defTabSz="711200">
            <a:lnSpc>
              <a:spcPct val="90000"/>
            </a:lnSpc>
            <a:spcBef>
              <a:spcPct val="0"/>
            </a:spcBef>
            <a:spcAft>
              <a:spcPct val="35000"/>
            </a:spcAft>
            <a:buNone/>
          </a:pPr>
          <a:r>
            <a:rPr lang="en-US" sz="1400" kern="1200">
              <a:latin typeface="Source Sans Pro" panose="020B0503030403020204" pitchFamily="34" charset="0"/>
              <a:ea typeface="Source Sans Pro" panose="020B0503030403020204" pitchFamily="34" charset="0"/>
            </a:rPr>
            <a:t>Congestion risks &amp; trade corridors </a:t>
          </a:r>
        </a:p>
      </dsp:txBody>
      <dsp:txXfrm>
        <a:off x="39738" y="2628960"/>
        <a:ext cx="7078947" cy="1107547"/>
      </dsp:txXfrm>
    </dsp:sp>
    <dsp:sp modelId="{772DB224-4396-48BF-A92F-445028013E91}">
      <dsp:nvSpPr>
        <dsp:cNvPr id="0" name=""/>
        <dsp:cNvSpPr/>
      </dsp:nvSpPr>
      <dsp:spPr>
        <a:xfrm>
          <a:off x="2640" y="1302973"/>
          <a:ext cx="3429876" cy="1176461"/>
        </a:xfrm>
        <a:prstGeom prst="roundRect">
          <a:avLst>
            <a:gd name="adj" fmla="val 10000"/>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Source Sans Pro" panose="020B0503030403020204" pitchFamily="34" charset="0"/>
              <a:ea typeface="Source Sans Pro" panose="020B0503030403020204" pitchFamily="34" charset="0"/>
            </a:rPr>
            <a:t>Workforce</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Labor force participation by industry</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Commuting patterns &amp; accessibility</a:t>
          </a:r>
        </a:p>
      </dsp:txBody>
      <dsp:txXfrm>
        <a:off x="37097" y="1337430"/>
        <a:ext cx="3360962" cy="1107547"/>
      </dsp:txXfrm>
    </dsp:sp>
    <dsp:sp modelId="{BCEBA4C9-784C-49B5-B497-E4431F6A54F3}">
      <dsp:nvSpPr>
        <dsp:cNvPr id="0" name=""/>
        <dsp:cNvSpPr/>
      </dsp:nvSpPr>
      <dsp:spPr>
        <a:xfrm>
          <a:off x="2640" y="1917"/>
          <a:ext cx="3429876" cy="1176461"/>
        </a:xfrm>
        <a:prstGeom prst="roundRect">
          <a:avLst>
            <a:gd name="adj" fmla="val 10000"/>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Source Sans Pro" panose="020B0503030403020204" pitchFamily="34" charset="0"/>
              <a:ea typeface="Source Sans Pro" panose="020B0503030403020204" pitchFamily="34" charset="0"/>
            </a:rPr>
            <a:t>Demographics</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Population trends &amp; forecasts</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Household Characters</a:t>
          </a:r>
        </a:p>
      </dsp:txBody>
      <dsp:txXfrm>
        <a:off x="37097" y="36374"/>
        <a:ext cx="3360962" cy="1107547"/>
      </dsp:txXfrm>
    </dsp:sp>
    <dsp:sp modelId="{56FFD37C-E0B6-42C9-8118-4718CFBB8A75}">
      <dsp:nvSpPr>
        <dsp:cNvPr id="0" name=""/>
        <dsp:cNvSpPr/>
      </dsp:nvSpPr>
      <dsp:spPr>
        <a:xfrm>
          <a:off x="3720626" y="1302973"/>
          <a:ext cx="3429876" cy="1176461"/>
        </a:xfrm>
        <a:prstGeom prst="roundRect">
          <a:avLst>
            <a:gd name="adj" fmla="val 10000"/>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Source Sans Pro" panose="020B0503030403020204" pitchFamily="34" charset="0"/>
              <a:ea typeface="Source Sans Pro" panose="020B0503030403020204" pitchFamily="34" charset="0"/>
            </a:rPr>
            <a:t>Development</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Land use &amp; development trends</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Site Development pressures</a:t>
          </a:r>
        </a:p>
      </dsp:txBody>
      <dsp:txXfrm>
        <a:off x="3755083" y="1337430"/>
        <a:ext cx="3360962" cy="1107547"/>
      </dsp:txXfrm>
    </dsp:sp>
    <dsp:sp modelId="{B991C1BF-A618-4425-A535-6FD2C76E99FC}">
      <dsp:nvSpPr>
        <dsp:cNvPr id="0" name=""/>
        <dsp:cNvSpPr/>
      </dsp:nvSpPr>
      <dsp:spPr>
        <a:xfrm>
          <a:off x="3720626" y="1917"/>
          <a:ext cx="3429876" cy="1176461"/>
        </a:xfrm>
        <a:prstGeom prst="roundRect">
          <a:avLst>
            <a:gd name="adj" fmla="val 10000"/>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Source Sans Pro" panose="020B0503030403020204" pitchFamily="34" charset="0"/>
              <a:ea typeface="Source Sans Pro" panose="020B0503030403020204" pitchFamily="34" charset="0"/>
            </a:rPr>
            <a:t>Economics</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Industry sector trends &amp; employment</a:t>
          </a:r>
        </a:p>
        <a:p>
          <a:pPr marL="0" lvl="0" indent="0" algn="ctr" defTabSz="711200">
            <a:lnSpc>
              <a:spcPct val="90000"/>
            </a:lnSpc>
            <a:spcBef>
              <a:spcPct val="0"/>
            </a:spcBef>
            <a:spcAft>
              <a:spcPct val="35000"/>
            </a:spcAft>
            <a:buNone/>
          </a:pPr>
          <a:r>
            <a:rPr lang="en-US" sz="1300" kern="1200">
              <a:latin typeface="Source Sans Pro" panose="020B0503030403020204" pitchFamily="34" charset="0"/>
              <a:ea typeface="Source Sans Pro" panose="020B0503030403020204" pitchFamily="34" charset="0"/>
            </a:rPr>
            <a:t>Freight-dependent industries</a:t>
          </a:r>
        </a:p>
      </dsp:txBody>
      <dsp:txXfrm>
        <a:off x="3755083" y="36374"/>
        <a:ext cx="3360962" cy="1107547"/>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202388-5A68-8AF5-CB55-2FDA2CF874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A089DF-DFD0-044B-861A-2916A6FA5B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285EBA-8288-4312-A022-E24776A5FABD}" type="datetimeFigureOut">
              <a:rPr lang="en-US" smtClean="0"/>
              <a:t>6/2/2026</a:t>
            </a:fld>
            <a:endParaRPr lang="en-US"/>
          </a:p>
        </p:txBody>
      </p:sp>
      <p:sp>
        <p:nvSpPr>
          <p:cNvPr id="4" name="Footer Placeholder 3">
            <a:extLst>
              <a:ext uri="{FF2B5EF4-FFF2-40B4-BE49-F238E27FC236}">
                <a16:creationId xmlns:a16="http://schemas.microsoft.com/office/drawing/2014/main" id="{BA24EB38-9A1C-19DF-C4C8-EFFF84A0DD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F96A91-0042-CF7B-D26A-99E22D2B53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A2BAB3-2B0F-4F30-A983-711FCFA7D62A}" type="slidenum">
              <a:rPr lang="en-US" smtClean="0"/>
              <a:t>‹#›</a:t>
            </a:fld>
            <a:endParaRPr lang="en-US"/>
          </a:p>
        </p:txBody>
      </p:sp>
    </p:spTree>
    <p:extLst>
      <p:ext uri="{BB962C8B-B14F-4D97-AF65-F5344CB8AC3E}">
        <p14:creationId xmlns:p14="http://schemas.microsoft.com/office/powerpoint/2010/main" val="13232192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87F81-8FB9-44AA-A363-E2AE1D76FC5F}"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0653D-B3B5-4FE5-A65E-C9DD245FB0AC}" type="slidenum">
              <a:rPr lang="en-US" smtClean="0"/>
              <a:t>‹#›</a:t>
            </a:fld>
            <a:endParaRPr lang="en-US"/>
          </a:p>
        </p:txBody>
      </p:sp>
    </p:spTree>
    <p:extLst>
      <p:ext uri="{BB962C8B-B14F-4D97-AF65-F5344CB8AC3E}">
        <p14:creationId xmlns:p14="http://schemas.microsoft.com/office/powerpoint/2010/main" val="2736198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Brett, and good afternoon everyone!</a:t>
            </a:r>
          </a:p>
          <a:p>
            <a:endParaRPr lang="en-US" dirty="0"/>
          </a:p>
          <a:p>
            <a:r>
              <a:rPr lang="en-US" dirty="0"/>
              <a:t>My name is Joe Zissman, and I’m here today representing my team from Cambridge Systematics that’s working on the Transportation Investment Decision Support project for DOH.</a:t>
            </a:r>
          </a:p>
          <a:p>
            <a:endParaRPr lang="en-US" dirty="0"/>
          </a:p>
          <a:p>
            <a:r>
              <a:rPr lang="en-US" dirty="0"/>
              <a:t>At a high level, our task is to help DOH develop tools to make the process of distributing revenue and selecting projects for the STIP and STIP Amendments more data-driven and transparent.</a:t>
            </a:r>
          </a:p>
        </p:txBody>
      </p:sp>
      <p:sp>
        <p:nvSpPr>
          <p:cNvPr id="4" name="Slide Number Placeholder 3"/>
          <p:cNvSpPr>
            <a:spLocks noGrp="1"/>
          </p:cNvSpPr>
          <p:nvPr>
            <p:ph type="sldNum" sz="quarter" idx="5"/>
          </p:nvPr>
        </p:nvSpPr>
        <p:spPr/>
        <p:txBody>
          <a:bodyPr/>
          <a:lstStyle/>
          <a:p>
            <a:fld id="{4C90653D-B3B5-4FE5-A65E-C9DD245FB0AC}" type="slidenum">
              <a:rPr lang="en-US" smtClean="0"/>
              <a:t>1</a:t>
            </a:fld>
            <a:endParaRPr lang="en-US"/>
          </a:p>
        </p:txBody>
      </p:sp>
    </p:spTree>
    <p:extLst>
      <p:ext uri="{BB962C8B-B14F-4D97-AF65-F5344CB8AC3E}">
        <p14:creationId xmlns:p14="http://schemas.microsoft.com/office/powerpoint/2010/main" val="233203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return to those foundational questions: How do projects get added to the STIP, and how do you advance them or them forward?</a:t>
            </a:r>
          </a:p>
          <a:p>
            <a:endParaRPr lang="en-US" dirty="0"/>
          </a:p>
          <a:p>
            <a:r>
              <a:rPr lang="en-US" dirty="0"/>
              <a:t>TIDS is intended to provide a transparent and objective method that can facilitate straightforward conversations about adding and advancing projects.</a:t>
            </a:r>
          </a:p>
          <a:p>
            <a:endParaRPr lang="en-US" dirty="0"/>
          </a:p>
          <a:p>
            <a:r>
              <a:rPr lang="en-US" dirty="0"/>
              <a:t>The vision is that project proponents would be provided the evaluation criteria and would have the opportunity to submit information that serves those criteria when proposing a project.</a:t>
            </a:r>
          </a:p>
          <a:p>
            <a:endParaRPr lang="en-US" dirty="0"/>
          </a:p>
          <a:p>
            <a:r>
              <a:rPr lang="en-US" dirty="0"/>
              <a:t>The intention at the moment is to implement some elements of TIDS for the first STIP amendment after September, with more coming </a:t>
            </a:r>
            <a:r>
              <a:rPr lang="en-US"/>
              <a:t>in 2027.</a:t>
            </a:r>
            <a:endParaRPr lang="en-US" dirty="0"/>
          </a:p>
          <a:p>
            <a:endParaRPr lang="en-US" dirty="0"/>
          </a:p>
          <a:p>
            <a:r>
              <a:rPr lang="en-US" dirty="0"/>
              <a:t>I’m happy to take questions, and you can also reach out to myself or to Gehan if something occurs to you later.</a:t>
            </a:r>
          </a:p>
          <a:p>
            <a:endParaRPr lang="en-US" dirty="0"/>
          </a:p>
          <a:p>
            <a:r>
              <a:rPr lang="en-US" dirty="0"/>
              <a:t>Thank you so much for your time this afternoon! I look forward to spending the next few days with you.</a:t>
            </a:r>
          </a:p>
        </p:txBody>
      </p:sp>
      <p:sp>
        <p:nvSpPr>
          <p:cNvPr id="4" name="Slide Number Placeholder 3"/>
          <p:cNvSpPr>
            <a:spLocks noGrp="1"/>
          </p:cNvSpPr>
          <p:nvPr>
            <p:ph type="sldNum" sz="quarter" idx="5"/>
          </p:nvPr>
        </p:nvSpPr>
        <p:spPr/>
        <p:txBody>
          <a:bodyPr/>
          <a:lstStyle/>
          <a:p>
            <a:fld id="{4C90653D-B3B5-4FE5-A65E-C9DD245FB0AC}" type="slidenum">
              <a:rPr lang="en-US" smtClean="0"/>
              <a:t>10</a:t>
            </a:fld>
            <a:endParaRPr lang="en-US"/>
          </a:p>
        </p:txBody>
      </p:sp>
    </p:spTree>
    <p:extLst>
      <p:ext uri="{BB962C8B-B14F-4D97-AF65-F5344CB8AC3E}">
        <p14:creationId xmlns:p14="http://schemas.microsoft.com/office/powerpoint/2010/main" val="412452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90653D-B3B5-4FE5-A65E-C9DD245FB0AC}" type="slidenum">
              <a:rPr lang="en-US" smtClean="0"/>
              <a:t>36</a:t>
            </a:fld>
            <a:endParaRPr lang="en-US"/>
          </a:p>
        </p:txBody>
      </p:sp>
    </p:spTree>
    <p:extLst>
      <p:ext uri="{BB962C8B-B14F-4D97-AF65-F5344CB8AC3E}">
        <p14:creationId xmlns:p14="http://schemas.microsoft.com/office/powerpoint/2010/main" val="50115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90653D-B3B5-4FE5-A65E-C9DD245FB0AC}" type="slidenum">
              <a:rPr lang="en-US" smtClean="0"/>
              <a:t>39</a:t>
            </a:fld>
            <a:endParaRPr lang="en-US"/>
          </a:p>
        </p:txBody>
      </p:sp>
    </p:spTree>
    <p:extLst>
      <p:ext uri="{BB962C8B-B14F-4D97-AF65-F5344CB8AC3E}">
        <p14:creationId xmlns:p14="http://schemas.microsoft.com/office/powerpoint/2010/main" val="109372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few things that we thought it might be helpful to introduce this afternoon.</a:t>
            </a:r>
          </a:p>
          <a:p>
            <a:endParaRPr lang="en-US" dirty="0"/>
          </a:p>
          <a:p>
            <a:r>
              <a:rPr lang="en-US" dirty="0"/>
              <a:t>First there are some foundational questions you might have about the STIP – how do projects get added, how do you advance them or them forward?</a:t>
            </a:r>
          </a:p>
          <a:p>
            <a:endParaRPr lang="en-US" dirty="0"/>
          </a:p>
          <a:p>
            <a:r>
              <a:rPr lang="en-US" dirty="0"/>
              <a:t>But also, there are the bigger, regional corridor projects. Corridor H is nearing completion and has received the majority of West Virginia’s Regional Mobility investment. What regional-scale projects could the State pursue next?</a:t>
            </a:r>
          </a:p>
          <a:p>
            <a:endParaRPr lang="en-US" dirty="0"/>
          </a:p>
          <a:p>
            <a:r>
              <a:rPr lang="en-US" dirty="0"/>
              <a:t>What our CS team has done is to identify what is currently a pretty wide range of possible selection criteria, drawing from similar work we’ve done across the country, including for a couple of your neighbor state DOTs.</a:t>
            </a:r>
          </a:p>
          <a:p>
            <a:endParaRPr lang="en-US" dirty="0"/>
          </a:p>
          <a:p>
            <a:r>
              <a:rPr lang="en-US" dirty="0"/>
              <a:t>I’ll go into a little more detail on these topics, and then discuss next steps and when you could expect to see implementation of these tools.</a:t>
            </a:r>
          </a:p>
        </p:txBody>
      </p:sp>
      <p:sp>
        <p:nvSpPr>
          <p:cNvPr id="4" name="Slide Number Placeholder 3"/>
          <p:cNvSpPr>
            <a:spLocks noGrp="1"/>
          </p:cNvSpPr>
          <p:nvPr>
            <p:ph type="sldNum" sz="quarter" idx="5"/>
          </p:nvPr>
        </p:nvSpPr>
        <p:spPr/>
        <p:txBody>
          <a:bodyPr/>
          <a:lstStyle/>
          <a:p>
            <a:fld id="{4C90653D-B3B5-4FE5-A65E-C9DD245FB0AC}" type="slidenum">
              <a:rPr lang="en-US" smtClean="0"/>
              <a:t>2</a:t>
            </a:fld>
            <a:endParaRPr lang="en-US"/>
          </a:p>
        </p:txBody>
      </p:sp>
    </p:spTree>
    <p:extLst>
      <p:ext uri="{BB962C8B-B14F-4D97-AF65-F5344CB8AC3E}">
        <p14:creationId xmlns:p14="http://schemas.microsoft.com/office/powerpoint/2010/main" val="4770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TIDS project addresses decisions at two levels: allocation of resources between programs – such as bridge, pavement, traffic, and regional and localized mobility – and selection of projects within those programs.</a:t>
            </a:r>
          </a:p>
          <a:p>
            <a:endParaRPr lang="en-US" dirty="0"/>
          </a:p>
          <a:p>
            <a:r>
              <a:rPr lang="en-US" dirty="0"/>
              <a:t>Starting with the projects.</a:t>
            </a:r>
          </a:p>
          <a:p>
            <a:endParaRPr lang="en-US" dirty="0"/>
          </a:p>
          <a:p>
            <a:r>
              <a:rPr lang="en-US" dirty="0"/>
              <a:t>At this point in the project, we are building on work some folks at DOH had already done great work on in the selection of localized mobility projects. These are things like turn lanes, intersections, and short add-a-lane projects.</a:t>
            </a:r>
          </a:p>
          <a:p>
            <a:endParaRPr lang="en-US" dirty="0"/>
          </a:p>
          <a:p>
            <a:r>
              <a:rPr lang="en-US" dirty="0"/>
              <a:t>DOH has given us clear direction that they want a project development and prioritization approach that is data-driven and objective, transparent, and interactive, with acknowledgement of regional differences.</a:t>
            </a:r>
          </a:p>
          <a:p>
            <a:endParaRPr lang="en-US" dirty="0"/>
          </a:p>
          <a:p>
            <a:r>
              <a:rPr lang="en-US" dirty="0"/>
              <a:t>As I mentioned a moment ago, to do this we have developed a set of objective criteria that we’ll be whittling down with DOH over the summer. The criteria are grouped by, and based on, the goals and objectives in the 2050 LRTP.</a:t>
            </a:r>
          </a:p>
          <a:p>
            <a:endParaRPr lang="en-US" dirty="0"/>
          </a:p>
          <a:p>
            <a:r>
              <a:rPr lang="en-US" dirty="0"/>
              <a:t>The criteria use information from submitted project documentation as well as other datasets on asset condition, traffic volume, freight volume, safety, etc. that are available to DOH.</a:t>
            </a:r>
          </a:p>
        </p:txBody>
      </p:sp>
      <p:sp>
        <p:nvSpPr>
          <p:cNvPr id="4" name="Slide Number Placeholder 3"/>
          <p:cNvSpPr>
            <a:spLocks noGrp="1"/>
          </p:cNvSpPr>
          <p:nvPr>
            <p:ph type="sldNum" sz="quarter" idx="5"/>
          </p:nvPr>
        </p:nvSpPr>
        <p:spPr/>
        <p:txBody>
          <a:bodyPr/>
          <a:lstStyle/>
          <a:p>
            <a:fld id="{4C90653D-B3B5-4FE5-A65E-C9DD245FB0AC}" type="slidenum">
              <a:rPr lang="en-US" smtClean="0"/>
              <a:t>3</a:t>
            </a:fld>
            <a:endParaRPr lang="en-US"/>
          </a:p>
        </p:txBody>
      </p:sp>
    </p:spTree>
    <p:extLst>
      <p:ext uri="{BB962C8B-B14F-4D97-AF65-F5344CB8AC3E}">
        <p14:creationId xmlns:p14="http://schemas.microsoft.com/office/powerpoint/2010/main" val="210908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LRTP goals that we are designing these metrics around would lead WVDOT toward projects that make the transportation system more safe and efficient, contribute to economic health and growth, increase accessibility to jobs and critical facilities, and promote quality-of-life.</a:t>
            </a:r>
          </a:p>
          <a:p>
            <a:endParaRPr lang="en-US" dirty="0"/>
          </a:p>
          <a:p>
            <a:r>
              <a:rPr lang="en-US" dirty="0"/>
              <a:t>As a part of this process, DOH will work with us on the relative importance of these factors. This importance can vary by region of the state.</a:t>
            </a:r>
          </a:p>
        </p:txBody>
      </p:sp>
      <p:sp>
        <p:nvSpPr>
          <p:cNvPr id="4" name="Slide Number Placeholder 3"/>
          <p:cNvSpPr>
            <a:spLocks noGrp="1"/>
          </p:cNvSpPr>
          <p:nvPr>
            <p:ph type="sldNum" sz="quarter" idx="5"/>
          </p:nvPr>
        </p:nvSpPr>
        <p:spPr/>
        <p:txBody>
          <a:bodyPr/>
          <a:lstStyle/>
          <a:p>
            <a:fld id="{4C90653D-B3B5-4FE5-A65E-C9DD245FB0AC}" type="slidenum">
              <a:rPr lang="en-US" smtClean="0"/>
              <a:t>4</a:t>
            </a:fld>
            <a:endParaRPr lang="en-US"/>
          </a:p>
        </p:txBody>
      </p:sp>
    </p:spTree>
    <p:extLst>
      <p:ext uri="{BB962C8B-B14F-4D97-AF65-F5344CB8AC3E}">
        <p14:creationId xmlns:p14="http://schemas.microsoft.com/office/powerpoint/2010/main" val="56471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an example of what that regional variation can look like, this slide shows Virginia’s SMART SCALE project prioritization framework – CS worked with VDOT to develop SMART SCALE.</a:t>
            </a:r>
          </a:p>
          <a:p>
            <a:endParaRPr lang="en-US" dirty="0"/>
          </a:p>
          <a:p>
            <a:r>
              <a:rPr lang="en-US" dirty="0"/>
              <a:t>The Appalachian areas of Virginia – and other rural areas – are in Category D, where the highest weight is placed on safety and economic development.</a:t>
            </a:r>
          </a:p>
          <a:p>
            <a:endParaRPr lang="en-US" dirty="0"/>
          </a:p>
          <a:p>
            <a:r>
              <a:rPr lang="en-US" dirty="0"/>
              <a:t>By contrast, in Northern Virginia and Hampton Roads, more urban areas than what you’ll find here in West Virginia, the focus is more on congestion mitigation.</a:t>
            </a:r>
          </a:p>
        </p:txBody>
      </p:sp>
      <p:sp>
        <p:nvSpPr>
          <p:cNvPr id="4" name="Slide Number Placeholder 3"/>
          <p:cNvSpPr>
            <a:spLocks noGrp="1"/>
          </p:cNvSpPr>
          <p:nvPr>
            <p:ph type="sldNum" sz="quarter" idx="5"/>
          </p:nvPr>
        </p:nvSpPr>
        <p:spPr/>
        <p:txBody>
          <a:bodyPr/>
          <a:lstStyle/>
          <a:p>
            <a:fld id="{4C90653D-B3B5-4FE5-A65E-C9DD245FB0AC}" type="slidenum">
              <a:rPr lang="en-US" smtClean="0"/>
              <a:t>5</a:t>
            </a:fld>
            <a:endParaRPr lang="en-US"/>
          </a:p>
        </p:txBody>
      </p:sp>
    </p:spTree>
    <p:extLst>
      <p:ext uri="{BB962C8B-B14F-4D97-AF65-F5344CB8AC3E}">
        <p14:creationId xmlns:p14="http://schemas.microsoft.com/office/powerpoint/2010/main" val="309990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try to read this slide, but this gives you a glance at the factors under consideration at the moment, collected from some prior work at DOH and also from our work in Virginia, Ohio, Georgia, and Florida.</a:t>
            </a:r>
          </a:p>
          <a:p>
            <a:endParaRPr lang="en-US" dirty="0"/>
          </a:p>
          <a:p>
            <a:r>
              <a:rPr lang="en-US" dirty="0"/>
              <a:t>We’re currently looking into what data we’d need to collect – and DOH would need to keep current in the future – for each of these measures before whittling down the list.</a:t>
            </a:r>
          </a:p>
        </p:txBody>
      </p:sp>
      <p:sp>
        <p:nvSpPr>
          <p:cNvPr id="4" name="Slide Number Placeholder 3"/>
          <p:cNvSpPr>
            <a:spLocks noGrp="1"/>
          </p:cNvSpPr>
          <p:nvPr>
            <p:ph type="sldNum" sz="quarter" idx="5"/>
          </p:nvPr>
        </p:nvSpPr>
        <p:spPr/>
        <p:txBody>
          <a:bodyPr/>
          <a:lstStyle/>
          <a:p>
            <a:fld id="{4C90653D-B3B5-4FE5-A65E-C9DD245FB0AC}" type="slidenum">
              <a:rPr lang="en-US" smtClean="0"/>
              <a:t>6</a:t>
            </a:fld>
            <a:endParaRPr lang="en-US"/>
          </a:p>
        </p:txBody>
      </p:sp>
    </p:spTree>
    <p:extLst>
      <p:ext uri="{BB962C8B-B14F-4D97-AF65-F5344CB8AC3E}">
        <p14:creationId xmlns:p14="http://schemas.microsoft.com/office/powerpoint/2010/main" val="105022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Regional Mobility corridors would be prioritized using some of the same factors as in project prioritization, though specifics may need to change.</a:t>
            </a:r>
          </a:p>
          <a:p>
            <a:endParaRPr lang="en-US" dirty="0"/>
          </a:p>
          <a:p>
            <a:r>
              <a:rPr lang="en-US" dirty="0"/>
              <a:t>Prioritizing these corridors is important both because they have a significant economic and quality-of-life impact for many West Virginians, but also because they represent a significant proportion of STIP spending.</a:t>
            </a:r>
          </a:p>
          <a:p>
            <a:endParaRPr lang="en-US" dirty="0"/>
          </a:p>
          <a:p>
            <a:r>
              <a:rPr lang="en-US" dirty="0"/>
              <a:t>You can see here that Corridor H alone represented 6.6% of the last STIP and about that much again was spent on other Regional Mobility Corridors.</a:t>
            </a:r>
          </a:p>
          <a:p>
            <a:endParaRPr lang="en-US" dirty="0"/>
          </a:p>
          <a:p>
            <a:r>
              <a:rPr lang="en-US" dirty="0"/>
              <a:t>Corridor H is nearly complete, however. TIDS will help DOH transparently prioritize what might come next.</a:t>
            </a:r>
          </a:p>
        </p:txBody>
      </p:sp>
      <p:sp>
        <p:nvSpPr>
          <p:cNvPr id="4" name="Slide Number Placeholder 3"/>
          <p:cNvSpPr>
            <a:spLocks noGrp="1"/>
          </p:cNvSpPr>
          <p:nvPr>
            <p:ph type="sldNum" sz="quarter" idx="5"/>
          </p:nvPr>
        </p:nvSpPr>
        <p:spPr/>
        <p:txBody>
          <a:bodyPr/>
          <a:lstStyle/>
          <a:p>
            <a:fld id="{4C90653D-B3B5-4FE5-A65E-C9DD245FB0AC}" type="slidenum">
              <a:rPr lang="en-US" smtClean="0"/>
              <a:t>7</a:t>
            </a:fld>
            <a:endParaRPr lang="en-US"/>
          </a:p>
        </p:txBody>
      </p:sp>
    </p:spTree>
    <p:extLst>
      <p:ext uri="{BB962C8B-B14F-4D97-AF65-F5344CB8AC3E}">
        <p14:creationId xmlns:p14="http://schemas.microsoft.com/office/powerpoint/2010/main" val="157996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map of the Regional Mobility corridors DOH has identified with us so far. These would be the beginning of the set we’d prioritize, but it need not be limited to these. Additional corridors could be added.</a:t>
            </a:r>
          </a:p>
          <a:p>
            <a:endParaRPr lang="en-US" dirty="0"/>
          </a:p>
          <a:p>
            <a:r>
              <a:rPr lang="en-US" dirty="0"/>
              <a:t>Our intention is to prioritize unbuilt segments of these corridors that are buildable and usable in isolation, as well as large-scale upgrades to existing roadways within the corridors.</a:t>
            </a:r>
          </a:p>
        </p:txBody>
      </p:sp>
      <p:sp>
        <p:nvSpPr>
          <p:cNvPr id="4" name="Slide Number Placeholder 3"/>
          <p:cNvSpPr>
            <a:spLocks noGrp="1"/>
          </p:cNvSpPr>
          <p:nvPr>
            <p:ph type="sldNum" sz="quarter" idx="5"/>
          </p:nvPr>
        </p:nvSpPr>
        <p:spPr/>
        <p:txBody>
          <a:bodyPr/>
          <a:lstStyle/>
          <a:p>
            <a:fld id="{4C90653D-B3B5-4FE5-A65E-C9DD245FB0AC}" type="slidenum">
              <a:rPr lang="en-US" smtClean="0"/>
              <a:t>8</a:t>
            </a:fld>
            <a:endParaRPr lang="en-US"/>
          </a:p>
        </p:txBody>
      </p:sp>
    </p:spTree>
    <p:extLst>
      <p:ext uri="{BB962C8B-B14F-4D97-AF65-F5344CB8AC3E}">
        <p14:creationId xmlns:p14="http://schemas.microsoft.com/office/powerpoint/2010/main" val="93496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element of this project is data-driven tradeoffs between STIP programs.</a:t>
            </a:r>
          </a:p>
          <a:p>
            <a:endParaRPr lang="en-US" dirty="0"/>
          </a:p>
          <a:p>
            <a:r>
              <a:rPr lang="en-US" dirty="0"/>
              <a:t>In 2021, CS developed the Planning for Performance tool for DOH, which integrates performance models for bridges, pavement, and the other STIP programs at a statewide level.</a:t>
            </a:r>
          </a:p>
          <a:p>
            <a:endParaRPr lang="en-US" dirty="0"/>
          </a:p>
          <a:p>
            <a:r>
              <a:rPr lang="en-US" dirty="0"/>
              <a:t>We’re currently working to update and expand the PFP tool with new model runs.</a:t>
            </a:r>
          </a:p>
        </p:txBody>
      </p:sp>
      <p:sp>
        <p:nvSpPr>
          <p:cNvPr id="4" name="Slide Number Placeholder 3"/>
          <p:cNvSpPr>
            <a:spLocks noGrp="1"/>
          </p:cNvSpPr>
          <p:nvPr>
            <p:ph type="sldNum" sz="quarter" idx="5"/>
          </p:nvPr>
        </p:nvSpPr>
        <p:spPr/>
        <p:txBody>
          <a:bodyPr/>
          <a:lstStyle/>
          <a:p>
            <a:fld id="{4C90653D-B3B5-4FE5-A65E-C9DD245FB0AC}" type="slidenum">
              <a:rPr lang="en-US" smtClean="0"/>
              <a:t>9</a:t>
            </a:fld>
            <a:endParaRPr lang="en-US"/>
          </a:p>
        </p:txBody>
      </p:sp>
    </p:spTree>
    <p:extLst>
      <p:ext uri="{BB962C8B-B14F-4D97-AF65-F5344CB8AC3E}">
        <p14:creationId xmlns:p14="http://schemas.microsoft.com/office/powerpoint/2010/main" val="512753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B53F-9D05-7CA9-51A3-D52795669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0"/>
            <a:ext cx="12188950" cy="6857999"/>
          </a:xfrm>
          <a:prstGeom prst="rect">
            <a:avLst/>
          </a:prstGeom>
          <a:effectLst>
            <a:outerShdw blurRad="177800" dist="38100" dir="2700000" sx="102000" sy="102000" algn="tl" rotWithShape="0">
              <a:prstClr val="black">
                <a:alpha val="40000"/>
              </a:prstClr>
            </a:outerShdw>
          </a:effectLst>
        </p:spPr>
      </p:pic>
      <p:sp>
        <p:nvSpPr>
          <p:cNvPr id="2" name="Title 1">
            <a:extLst>
              <a:ext uri="{FF2B5EF4-FFF2-40B4-BE49-F238E27FC236}">
                <a16:creationId xmlns:a16="http://schemas.microsoft.com/office/drawing/2014/main" id="{3269332B-FA81-CB3C-6743-2156602154B4}"/>
              </a:ext>
            </a:extLst>
          </p:cNvPr>
          <p:cNvSpPr>
            <a:spLocks noGrp="1"/>
          </p:cNvSpPr>
          <p:nvPr>
            <p:ph type="ctrTitle" hasCustomPrompt="1"/>
          </p:nvPr>
        </p:nvSpPr>
        <p:spPr>
          <a:xfrm>
            <a:off x="2417230" y="3787786"/>
            <a:ext cx="5706492" cy="2075556"/>
          </a:xfrm>
        </p:spPr>
        <p:txBody>
          <a:bodyPr anchor="b">
            <a:noAutofit/>
          </a:bodyPr>
          <a:lstStyle>
            <a:lvl1pPr algn="ctr">
              <a:lnSpc>
                <a:spcPts val="5800"/>
              </a:lnSpc>
              <a:defRPr sz="5400" b="1">
                <a:solidFill>
                  <a:schemeClr val="bg1"/>
                </a:solidFill>
                <a:effectLst>
                  <a:outerShdw blurRad="38100" dist="38100" dir="2700000" algn="tl">
                    <a:srgbClr val="000000">
                      <a:alpha val="43137"/>
                    </a:srgbClr>
                  </a:outerShdw>
                </a:effectLst>
                <a:latin typeface="Aptos" panose="020B0004020202020204" pitchFamily="34" charset="0"/>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062709E7-B6EF-601F-4A46-82F0B607C250}"/>
              </a:ext>
            </a:extLst>
          </p:cNvPr>
          <p:cNvSpPr>
            <a:spLocks noGrp="1"/>
          </p:cNvSpPr>
          <p:nvPr>
            <p:ph type="subTitle" idx="1"/>
          </p:nvPr>
        </p:nvSpPr>
        <p:spPr>
          <a:xfrm>
            <a:off x="1650998" y="6060513"/>
            <a:ext cx="6892342" cy="600314"/>
          </a:xfrm>
        </p:spPr>
        <p:txBody>
          <a:bodyPr anchor="ctr" anchorCtr="0"/>
          <a:lstStyle>
            <a:lvl1pPr marL="0" indent="0" algn="ctr">
              <a:lnSpc>
                <a:spcPct val="8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p>
          <a:p>
            <a:r>
              <a:rPr lang="en-US"/>
              <a:t>subtitle style</a:t>
            </a:r>
          </a:p>
        </p:txBody>
      </p:sp>
      <p:sp>
        <p:nvSpPr>
          <p:cNvPr id="7" name="Text Placeholder 7">
            <a:extLst>
              <a:ext uri="{FF2B5EF4-FFF2-40B4-BE49-F238E27FC236}">
                <a16:creationId xmlns:a16="http://schemas.microsoft.com/office/drawing/2014/main" id="{8FF10CB0-2A2E-065B-6B3B-09B46FA0E9F9}"/>
              </a:ext>
            </a:extLst>
          </p:cNvPr>
          <p:cNvSpPr>
            <a:spLocks noGrp="1"/>
          </p:cNvSpPr>
          <p:nvPr>
            <p:ph type="body" sz="quarter" idx="11" hasCustomPrompt="1"/>
          </p:nvPr>
        </p:nvSpPr>
        <p:spPr>
          <a:xfrm>
            <a:off x="1110159" y="1578437"/>
            <a:ext cx="4236974" cy="751946"/>
          </a:xfrm>
        </p:spPr>
        <p:txBody>
          <a:bodyPr>
            <a:noAutofit/>
          </a:bodyPr>
          <a:lstStyle>
            <a:lvl1pPr marL="0" indent="0">
              <a:buNone/>
              <a:defRPr sz="1800" b="0" i="1">
                <a:solidFill>
                  <a:schemeClr val="bg1"/>
                </a:solidFill>
              </a:defRPr>
            </a:lvl1pPr>
          </a:lstStyle>
          <a:p>
            <a:pPr lvl="0"/>
            <a:r>
              <a:rPr lang="en-US"/>
              <a:t>Client name</a:t>
            </a:r>
          </a:p>
        </p:txBody>
      </p:sp>
      <p:sp>
        <p:nvSpPr>
          <p:cNvPr id="8" name="Text Placeholder 7">
            <a:extLst>
              <a:ext uri="{FF2B5EF4-FFF2-40B4-BE49-F238E27FC236}">
                <a16:creationId xmlns:a16="http://schemas.microsoft.com/office/drawing/2014/main" id="{DDB7344B-CC33-4B51-9D22-8F773B840501}"/>
              </a:ext>
            </a:extLst>
          </p:cNvPr>
          <p:cNvSpPr>
            <a:spLocks noGrp="1"/>
          </p:cNvSpPr>
          <p:nvPr>
            <p:ph type="body" sz="quarter" idx="13" hasCustomPrompt="1"/>
          </p:nvPr>
        </p:nvSpPr>
        <p:spPr>
          <a:xfrm>
            <a:off x="229329" y="2911646"/>
            <a:ext cx="4317703" cy="943849"/>
          </a:xfrm>
        </p:spPr>
        <p:txBody>
          <a:bodyPr>
            <a:noAutofit/>
          </a:bodyPr>
          <a:lstStyle>
            <a:lvl1pPr marL="0" indent="0">
              <a:buNone/>
              <a:defRPr sz="1800" b="0" i="1">
                <a:solidFill>
                  <a:schemeClr val="bg1"/>
                </a:solidFill>
              </a:defRPr>
            </a:lvl1pPr>
          </a:lstStyle>
          <a:p>
            <a:pPr lvl="0"/>
            <a:r>
              <a:rPr lang="en-US"/>
              <a:t>Presenters name</a:t>
            </a:r>
          </a:p>
        </p:txBody>
      </p:sp>
      <p:sp>
        <p:nvSpPr>
          <p:cNvPr id="9" name="TextBox 8">
            <a:extLst>
              <a:ext uri="{FF2B5EF4-FFF2-40B4-BE49-F238E27FC236}">
                <a16:creationId xmlns:a16="http://schemas.microsoft.com/office/drawing/2014/main" id="{2BDA8B20-48FF-B914-0C31-584EB8BEF323}"/>
              </a:ext>
            </a:extLst>
          </p:cNvPr>
          <p:cNvSpPr txBox="1"/>
          <p:nvPr userDrawn="1"/>
        </p:nvSpPr>
        <p:spPr>
          <a:xfrm>
            <a:off x="1357807" y="1285900"/>
            <a:ext cx="1957392" cy="307777"/>
          </a:xfrm>
          <a:prstGeom prst="rect">
            <a:avLst/>
          </a:prstGeom>
          <a:noFill/>
        </p:spPr>
        <p:txBody>
          <a:bodyPr wrap="square" rtlCol="0">
            <a:spAutoFit/>
          </a:bodyPr>
          <a:lstStyle/>
          <a:p>
            <a:r>
              <a:rPr lang="en-US" sz="1400" b="1" i="1">
                <a:solidFill>
                  <a:schemeClr val="accent5">
                    <a:lumMod val="75000"/>
                  </a:schemeClr>
                </a:solidFill>
              </a:rPr>
              <a:t>presented to</a:t>
            </a:r>
          </a:p>
        </p:txBody>
      </p:sp>
      <p:sp>
        <p:nvSpPr>
          <p:cNvPr id="10" name="TextBox 9">
            <a:extLst>
              <a:ext uri="{FF2B5EF4-FFF2-40B4-BE49-F238E27FC236}">
                <a16:creationId xmlns:a16="http://schemas.microsoft.com/office/drawing/2014/main" id="{6D7AA87C-372E-C116-9C25-46F17013FFA7}"/>
              </a:ext>
            </a:extLst>
          </p:cNvPr>
          <p:cNvSpPr txBox="1"/>
          <p:nvPr userDrawn="1"/>
        </p:nvSpPr>
        <p:spPr>
          <a:xfrm>
            <a:off x="407128" y="2622920"/>
            <a:ext cx="2169160" cy="307777"/>
          </a:xfrm>
          <a:prstGeom prst="rect">
            <a:avLst/>
          </a:prstGeom>
          <a:noFill/>
        </p:spPr>
        <p:txBody>
          <a:bodyPr wrap="square" rtlCol="0">
            <a:spAutoFit/>
          </a:bodyPr>
          <a:lstStyle/>
          <a:p>
            <a:r>
              <a:rPr lang="en-US" sz="1400" b="1" i="1">
                <a:solidFill>
                  <a:schemeClr val="accent5">
                    <a:lumMod val="75000"/>
                  </a:schemeClr>
                </a:solidFill>
              </a:rPr>
              <a:t>presented by</a:t>
            </a:r>
          </a:p>
        </p:txBody>
      </p:sp>
      <p:sp>
        <p:nvSpPr>
          <p:cNvPr id="11" name="Flowchart: Manual Input 10">
            <a:extLst>
              <a:ext uri="{FF2B5EF4-FFF2-40B4-BE49-F238E27FC236}">
                <a16:creationId xmlns:a16="http://schemas.microsoft.com/office/drawing/2014/main" id="{B8F65819-4DDB-B350-EACF-87D863E40F80}"/>
              </a:ext>
            </a:extLst>
          </p:cNvPr>
          <p:cNvSpPr/>
          <p:nvPr userDrawn="1"/>
        </p:nvSpPr>
        <p:spPr>
          <a:xfrm rot="16200000">
            <a:off x="10666945" y="3662893"/>
            <a:ext cx="393699" cy="3155949"/>
          </a:xfrm>
          <a:prstGeom prst="flowChartManualInpu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a:extLst>
              <a:ext uri="{FF2B5EF4-FFF2-40B4-BE49-F238E27FC236}">
                <a16:creationId xmlns:a16="http://schemas.microsoft.com/office/drawing/2014/main" id="{8AA74456-5692-213E-336C-4FC85C280255}"/>
              </a:ext>
            </a:extLst>
          </p:cNvPr>
          <p:cNvSpPr>
            <a:spLocks noGrp="1"/>
          </p:cNvSpPr>
          <p:nvPr>
            <p:ph type="body" sz="quarter" idx="14" hasCustomPrompt="1"/>
          </p:nvPr>
        </p:nvSpPr>
        <p:spPr>
          <a:xfrm>
            <a:off x="9846294" y="5075542"/>
            <a:ext cx="2279997" cy="284230"/>
          </a:xfrm>
        </p:spPr>
        <p:txBody>
          <a:bodyPr>
            <a:noAutofit/>
          </a:bodyPr>
          <a:lstStyle>
            <a:lvl1pPr marL="0" indent="0">
              <a:buNone/>
              <a:defRPr sz="1800" b="1" i="0">
                <a:solidFill>
                  <a:schemeClr val="accent1"/>
                </a:solidFill>
              </a:defRPr>
            </a:lvl1pPr>
          </a:lstStyle>
          <a:p>
            <a:pPr lvl="0"/>
            <a:r>
              <a:rPr lang="en-US"/>
              <a:t>Date</a:t>
            </a:r>
          </a:p>
        </p:txBody>
      </p:sp>
      <p:pic>
        <p:nvPicPr>
          <p:cNvPr id="5" name="Picture 4">
            <a:extLst>
              <a:ext uri="{FF2B5EF4-FFF2-40B4-BE49-F238E27FC236}">
                <a16:creationId xmlns:a16="http://schemas.microsoft.com/office/drawing/2014/main" id="{8C3BD4E5-8826-3D05-8BFC-21D34D205C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2573" y="1659393"/>
            <a:ext cx="1927053" cy="1927053"/>
          </a:xfrm>
          <a:prstGeom prst="rect">
            <a:avLst/>
          </a:prstGeom>
          <a:effectLst>
            <a:outerShdw blurRad="279400" dist="101600" dir="2700000" algn="tl" rotWithShape="0">
              <a:prstClr val="black">
                <a:alpha val="65000"/>
              </a:prstClr>
            </a:outerShdw>
          </a:effectLst>
        </p:spPr>
      </p:pic>
    </p:spTree>
    <p:extLst>
      <p:ext uri="{BB962C8B-B14F-4D97-AF65-F5344CB8AC3E}">
        <p14:creationId xmlns:p14="http://schemas.microsoft.com/office/powerpoint/2010/main" val="766468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1943-1CF1-3762-71F2-0A4A8879D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8AD0C-FD11-2F0E-3729-639F4E782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34F92-6D40-11E8-F5EF-7392F82E5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DB4CB8-D53C-31A4-2506-08F4386B1CAC}"/>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189403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27C9-A77D-92A1-07DB-B320796D714D}"/>
              </a:ext>
            </a:extLst>
          </p:cNvPr>
          <p:cNvSpPr>
            <a:spLocks noGrp="1"/>
          </p:cNvSpPr>
          <p:nvPr>
            <p:ph type="title"/>
          </p:nvPr>
        </p:nvSpPr>
        <p:spPr>
          <a:xfrm>
            <a:off x="838200" y="269875"/>
            <a:ext cx="10515600" cy="1325563"/>
          </a:xfrm>
        </p:spPr>
        <p:txBody>
          <a:bodyPr/>
          <a:lstStyle>
            <a:lvl1pPr>
              <a:defRPr>
                <a:solidFill>
                  <a:schemeClr val="bg1"/>
                </a:solidFill>
                <a:effectLst>
                  <a:outerShdw blurRad="38100" dist="38100" dir="2700000" algn="tl">
                    <a:srgbClr val="000000">
                      <a:alpha val="43137"/>
                    </a:srgbClr>
                  </a:outerShdw>
                </a:effectLst>
                <a:latin typeface="Aptos Display" panose="020B00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1D48D51-4B54-609E-896D-89DFEE43C7E6}"/>
              </a:ext>
            </a:extLst>
          </p:cNvPr>
          <p:cNvSpPr>
            <a:spLocks noGrp="1"/>
          </p:cNvSpPr>
          <p:nvPr>
            <p:ph idx="1"/>
          </p:nvPr>
        </p:nvSpPr>
        <p:spPr/>
        <p:txBody>
          <a:bodyPr/>
          <a:lstStyle>
            <a:lvl1pPr>
              <a:defRPr b="0">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587788E-454E-8F12-6C13-93289D172C8D}"/>
              </a:ext>
            </a:extLst>
          </p:cNvPr>
          <p:cNvSpPr>
            <a:spLocks noGrp="1"/>
          </p:cNvSpPr>
          <p:nvPr>
            <p:ph type="sldNum" sz="quarter" idx="12"/>
          </p:nvPr>
        </p:nvSpPr>
        <p:spPr/>
        <p:txBody>
          <a:bodyPr/>
          <a:lstStyle>
            <a:lvl1pPr algn="l">
              <a:defRPr/>
            </a:lvl1pPr>
          </a:lstStyle>
          <a:p>
            <a:pPr algn="l"/>
            <a:fld id="{BD05D2EA-1FF8-4515-AB6C-4608BF59D875}" type="slidenum">
              <a:rPr lang="en-US" smtClean="0"/>
              <a:pPr algn="l"/>
              <a:t>‹#›</a:t>
            </a:fld>
            <a:endParaRPr lang="en-US"/>
          </a:p>
        </p:txBody>
      </p:sp>
    </p:spTree>
    <p:extLst>
      <p:ext uri="{BB962C8B-B14F-4D97-AF65-F5344CB8AC3E}">
        <p14:creationId xmlns:p14="http://schemas.microsoft.com/office/powerpoint/2010/main" val="25232132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27C9-A77D-92A1-07DB-B320796D714D}"/>
              </a:ext>
            </a:extLst>
          </p:cNvPr>
          <p:cNvSpPr>
            <a:spLocks noGrp="1"/>
          </p:cNvSpPr>
          <p:nvPr>
            <p:ph type="title"/>
          </p:nvPr>
        </p:nvSpPr>
        <p:spPr>
          <a:xfrm>
            <a:off x="838200" y="269875"/>
            <a:ext cx="10515600" cy="1325563"/>
          </a:xfrm>
        </p:spPr>
        <p:txBody>
          <a:bodyPr vert="horz" lIns="91440" tIns="45720" rIns="91440" bIns="45720" rtlCol="0" anchor="ctr">
            <a:normAutofit/>
          </a:bodyPr>
          <a:lstStyle>
            <a:lvl1pPr>
              <a:defRPr lang="en-US">
                <a:solidFill>
                  <a:schemeClr val="bg1"/>
                </a:solidFill>
                <a:effectLst>
                  <a:outerShdw blurRad="38100" dist="38100" dir="2700000" algn="tl">
                    <a:srgbClr val="000000">
                      <a:alpha val="43137"/>
                    </a:srgbClr>
                  </a:outerShdw>
                </a:effectLst>
                <a:latin typeface="Aptos Display" panose="020B0004020202020204" pitchFamily="34" charset="0"/>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1D48D51-4B54-609E-896D-89DFEE43C7E6}"/>
              </a:ext>
            </a:extLst>
          </p:cNvPr>
          <p:cNvSpPr>
            <a:spLocks noGrp="1"/>
          </p:cNvSpPr>
          <p:nvPr>
            <p:ph idx="1"/>
          </p:nvPr>
        </p:nvSpPr>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587788E-454E-8F12-6C13-93289D172C8D}"/>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3412749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57673-A991-7CFD-3603-51655693C206}"/>
              </a:ext>
            </a:extLst>
          </p:cNvPr>
          <p:cNvSpPr>
            <a:spLocks noGrp="1"/>
          </p:cNvSpPr>
          <p:nvPr>
            <p:ph type="title"/>
          </p:nvPr>
        </p:nvSpPr>
        <p:spPr>
          <a:xfrm>
            <a:off x="838200" y="269875"/>
            <a:ext cx="10515600" cy="1325563"/>
          </a:xfrm>
        </p:spPr>
        <p:txBody>
          <a:bodyPr vert="horz" lIns="91440" tIns="45720" rIns="91440" bIns="45720" rtlCol="0" anchor="ctr">
            <a:normAutofit/>
          </a:bodyPr>
          <a:lstStyle>
            <a:lvl1pPr>
              <a:defRPr lang="en-US">
                <a:solidFill>
                  <a:schemeClr val="bg1"/>
                </a:solidFill>
                <a:effectLst>
                  <a:outerShdw blurRad="38100" dist="38100" dir="2700000" algn="tl">
                    <a:srgbClr val="000000">
                      <a:alpha val="43137"/>
                    </a:srgbClr>
                  </a:outerShdw>
                </a:effectLst>
                <a:latin typeface="Aptos Display" panose="020B0004020202020204" pitchFamily="34" charset="0"/>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49913D5-9F22-5C45-BDD6-6D3C43FBBC8E}"/>
              </a:ext>
            </a:extLst>
          </p:cNvPr>
          <p:cNvSpPr>
            <a:spLocks noGrp="1"/>
          </p:cNvSpPr>
          <p:nvPr>
            <p:ph sz="half" idx="1"/>
          </p:nvPr>
        </p:nvSpPr>
        <p:spPr>
          <a:xfrm>
            <a:off x="838200" y="1825625"/>
            <a:ext cx="518160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28B06-34FB-8936-8BFC-FCBE028C25F5}"/>
              </a:ext>
            </a:extLst>
          </p:cNvPr>
          <p:cNvSpPr>
            <a:spLocks noGrp="1"/>
          </p:cNvSpPr>
          <p:nvPr>
            <p:ph sz="half" idx="2"/>
          </p:nvPr>
        </p:nvSpPr>
        <p:spPr>
          <a:xfrm>
            <a:off x="6172200" y="1825625"/>
            <a:ext cx="518160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34632D-EB48-49DA-1574-AEC4692ED3C2}"/>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2707592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325B-EEEC-E980-6BA9-96732878121B}"/>
              </a:ext>
            </a:extLst>
          </p:cNvPr>
          <p:cNvSpPr>
            <a:spLocks noGrp="1"/>
          </p:cNvSpPr>
          <p:nvPr>
            <p:ph type="title"/>
          </p:nvPr>
        </p:nvSpPr>
        <p:spPr>
          <a:xfrm>
            <a:off x="839788" y="269875"/>
            <a:ext cx="10515600" cy="1325563"/>
          </a:xfrm>
        </p:spPr>
        <p:txBody>
          <a:bodyPr vert="horz" lIns="91440" tIns="45720" rIns="91440" bIns="45720" rtlCol="0" anchor="ctr">
            <a:normAutofit/>
          </a:bodyPr>
          <a:lstStyle>
            <a:lvl1pPr>
              <a:defRPr lang="en-US">
                <a:solidFill>
                  <a:schemeClr val="bg1"/>
                </a:solidFill>
                <a:effectLst>
                  <a:outerShdw blurRad="38100" dist="38100" dir="2700000" algn="tl">
                    <a:srgbClr val="000000">
                      <a:alpha val="43137"/>
                    </a:srgbClr>
                  </a:outerShdw>
                </a:effectLst>
                <a:latin typeface="Aptos Display" panose="020B0004020202020204" pitchFamily="34" charset="0"/>
              </a:defRPr>
            </a:lvl1pPr>
          </a:lstStyle>
          <a:p>
            <a:pPr lvl="0"/>
            <a:r>
              <a:rPr lang="en-US"/>
              <a:t>Click to edit Master title style</a:t>
            </a:r>
          </a:p>
        </p:txBody>
      </p:sp>
      <p:sp>
        <p:nvSpPr>
          <p:cNvPr id="3" name="Text Placeholder 2">
            <a:extLst>
              <a:ext uri="{FF2B5EF4-FFF2-40B4-BE49-F238E27FC236}">
                <a16:creationId xmlns:a16="http://schemas.microsoft.com/office/drawing/2014/main" id="{52263CF0-DE79-5791-1635-8D62F6333A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DF369-0737-E1AC-E758-63380E3E6107}"/>
              </a:ext>
            </a:extLst>
          </p:cNvPr>
          <p:cNvSpPr>
            <a:spLocks noGrp="1"/>
          </p:cNvSpPr>
          <p:nvPr>
            <p:ph sz="half" idx="2"/>
          </p:nvPr>
        </p:nvSpPr>
        <p:spPr>
          <a:xfrm>
            <a:off x="839788" y="2505075"/>
            <a:ext cx="5157787" cy="368458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42BF24-658C-D479-D04C-3352F4B97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A202D9-4CE1-8439-473B-80E71BEF78B4}"/>
              </a:ext>
            </a:extLst>
          </p:cNvPr>
          <p:cNvSpPr>
            <a:spLocks noGrp="1"/>
          </p:cNvSpPr>
          <p:nvPr>
            <p:ph sz="quarter" idx="4"/>
          </p:nvPr>
        </p:nvSpPr>
        <p:spPr>
          <a:xfrm>
            <a:off x="6172200" y="2505075"/>
            <a:ext cx="5183188" cy="368458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A0B25A5-E0E6-0BAE-9848-C00967D16174}"/>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427885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815C-1EB4-AA54-CAE2-73ADC2CAEFC4}"/>
              </a:ext>
            </a:extLst>
          </p:cNvPr>
          <p:cNvSpPr>
            <a:spLocks noGrp="1"/>
          </p:cNvSpPr>
          <p:nvPr>
            <p:ph type="title"/>
          </p:nvPr>
        </p:nvSpPr>
        <p:spPr/>
        <p:txBody>
          <a:bodyPr vert="horz" lIns="91440" tIns="45720" rIns="91440" bIns="45720" rtlCol="0" anchor="ctr">
            <a:normAutofit/>
          </a:bodyPr>
          <a:lstStyle>
            <a:lvl1pPr>
              <a:defRPr lang="en-US">
                <a:solidFill>
                  <a:schemeClr val="bg1"/>
                </a:solidFill>
                <a:effectLst>
                  <a:outerShdw blurRad="38100" dist="38100" dir="2700000" algn="tl">
                    <a:srgbClr val="000000">
                      <a:alpha val="43137"/>
                    </a:srgbClr>
                  </a:outerShdw>
                </a:effectLst>
                <a:latin typeface="Aptos Display" panose="020B0004020202020204" pitchFamily="34" charset="0"/>
              </a:defRPr>
            </a:lvl1pPr>
          </a:lstStyle>
          <a:p>
            <a:pPr lvl="0"/>
            <a:r>
              <a:rPr lang="en-US"/>
              <a:t>Click to edit Master title style</a:t>
            </a:r>
          </a:p>
        </p:txBody>
      </p:sp>
      <p:sp>
        <p:nvSpPr>
          <p:cNvPr id="5" name="Slide Number Placeholder 4">
            <a:extLst>
              <a:ext uri="{FF2B5EF4-FFF2-40B4-BE49-F238E27FC236}">
                <a16:creationId xmlns:a16="http://schemas.microsoft.com/office/drawing/2014/main" id="{F4B1F1F3-AFB6-6183-EACC-2871990AC08F}"/>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396905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43504D-00F2-5F77-8A0E-25284516F8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0"/>
            <a:ext cx="12188952" cy="6857999"/>
          </a:xfrm>
          <a:prstGeom prst="rect">
            <a:avLst/>
          </a:prstGeom>
        </p:spPr>
      </p:pic>
      <p:sp>
        <p:nvSpPr>
          <p:cNvPr id="2" name="Title 1">
            <a:extLst>
              <a:ext uri="{FF2B5EF4-FFF2-40B4-BE49-F238E27FC236}">
                <a16:creationId xmlns:a16="http://schemas.microsoft.com/office/drawing/2014/main" id="{5AD1815C-1EB4-AA54-CAE2-73ADC2CAEFC4}"/>
              </a:ext>
            </a:extLst>
          </p:cNvPr>
          <p:cNvSpPr>
            <a:spLocks noGrp="1"/>
          </p:cNvSpPr>
          <p:nvPr>
            <p:ph type="title" hasCustomPrompt="1"/>
          </p:nvPr>
        </p:nvSpPr>
        <p:spPr>
          <a:xfrm>
            <a:off x="2557905" y="3281537"/>
            <a:ext cx="7065452" cy="2108186"/>
          </a:xfrm>
        </p:spPr>
        <p:txBody>
          <a:bodyPr vert="horz" lIns="91440" tIns="45720" rIns="91440" bIns="45720" rtlCol="0" anchor="ctr">
            <a:normAutofit/>
          </a:bodyPr>
          <a:lstStyle>
            <a:lvl1pPr algn="ctr">
              <a:defRPr lang="en-US">
                <a:solidFill>
                  <a:schemeClr val="bg1"/>
                </a:solidFill>
                <a:effectLst>
                  <a:outerShdw blurRad="38100" dist="38100" dir="2700000" algn="tl">
                    <a:srgbClr val="000000">
                      <a:alpha val="43137"/>
                    </a:srgbClr>
                  </a:outerShdw>
                </a:effectLst>
                <a:latin typeface="Aptos Display" panose="020B0004020202020204" pitchFamily="34" charset="0"/>
              </a:defRPr>
            </a:lvl1pPr>
          </a:lstStyle>
          <a:p>
            <a:pPr lvl="0"/>
            <a:r>
              <a:rPr lang="en-US"/>
              <a:t>Click to edit Divider</a:t>
            </a:r>
            <a:br>
              <a:rPr lang="en-US"/>
            </a:br>
            <a:r>
              <a:rPr lang="en-US"/>
              <a:t>title style</a:t>
            </a:r>
          </a:p>
        </p:txBody>
      </p:sp>
      <p:sp>
        <p:nvSpPr>
          <p:cNvPr id="5" name="Slide Number Placeholder 4">
            <a:extLst>
              <a:ext uri="{FF2B5EF4-FFF2-40B4-BE49-F238E27FC236}">
                <a16:creationId xmlns:a16="http://schemas.microsoft.com/office/drawing/2014/main" id="{F4B1F1F3-AFB6-6183-EACC-2871990AC08F}"/>
              </a:ext>
            </a:extLst>
          </p:cNvPr>
          <p:cNvSpPr>
            <a:spLocks noGrp="1"/>
          </p:cNvSpPr>
          <p:nvPr>
            <p:ph type="sldNum" sz="quarter" idx="12"/>
          </p:nvPr>
        </p:nvSpPr>
        <p:spPr/>
        <p:txBody>
          <a:bodyPr/>
          <a:lstStyle>
            <a:lvl1pPr>
              <a:defRPr>
                <a:solidFill>
                  <a:schemeClr val="bg1"/>
                </a:solidFill>
              </a:defRPr>
            </a:lvl1pPr>
          </a:lstStyle>
          <a:p>
            <a:fld id="{BD05D2EA-1FF8-4515-AB6C-4608BF59D875}" type="slidenum">
              <a:rPr lang="en-US" smtClean="0"/>
              <a:pPr/>
              <a:t>‹#›</a:t>
            </a:fld>
            <a:endParaRPr lang="en-US"/>
          </a:p>
        </p:txBody>
      </p:sp>
    </p:spTree>
    <p:extLst>
      <p:ext uri="{BB962C8B-B14F-4D97-AF65-F5344CB8AC3E}">
        <p14:creationId xmlns:p14="http://schemas.microsoft.com/office/powerpoint/2010/main" val="389559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6057F7-249E-ACDF-1B48-FCC363E9198E}"/>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372251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7A2F-76FC-C0D5-7B0B-49ED46547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CE8CCB-AF2C-DB81-E364-5EF756192E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31479-50A8-D740-8BFA-0CDA010E7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61C33A8-7693-5ADC-7BBB-709FD2C85AD5}"/>
              </a:ext>
            </a:extLst>
          </p:cNvPr>
          <p:cNvSpPr>
            <a:spLocks noGrp="1"/>
          </p:cNvSpPr>
          <p:nvPr>
            <p:ph type="sldNum" sz="quarter" idx="12"/>
          </p:nvPr>
        </p:nvSpPr>
        <p:spPr/>
        <p:txBody>
          <a:bodyPr/>
          <a:lstStyle/>
          <a:p>
            <a:fld id="{BD05D2EA-1FF8-4515-AB6C-4608BF59D875}" type="slidenum">
              <a:rPr lang="en-US" smtClean="0"/>
              <a:t>‹#›</a:t>
            </a:fld>
            <a:endParaRPr lang="en-US"/>
          </a:p>
        </p:txBody>
      </p:sp>
    </p:spTree>
    <p:extLst>
      <p:ext uri="{BB962C8B-B14F-4D97-AF65-F5344CB8AC3E}">
        <p14:creationId xmlns:p14="http://schemas.microsoft.com/office/powerpoint/2010/main" val="418151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5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E9838-2505-E261-71AF-9E4C16A77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3C8BA-C273-553D-CE0B-90937C66D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E24804D-2155-69B4-8CF3-FAEE6CE914E3}"/>
              </a:ext>
            </a:extLst>
          </p:cNvPr>
          <p:cNvSpPr>
            <a:spLocks noGrp="1"/>
          </p:cNvSpPr>
          <p:nvPr>
            <p:ph type="sldNum" sz="quarter" idx="4"/>
          </p:nvPr>
        </p:nvSpPr>
        <p:spPr>
          <a:xfrm>
            <a:off x="838200" y="6356350"/>
            <a:ext cx="511629" cy="365125"/>
          </a:xfrm>
          <a:prstGeom prst="rect">
            <a:avLst/>
          </a:prstGeom>
        </p:spPr>
        <p:txBody>
          <a:bodyPr vert="horz" lIns="91440" tIns="45720" rIns="91440" bIns="45720" rtlCol="0" anchor="ctr"/>
          <a:lstStyle>
            <a:lvl1pPr algn="r">
              <a:defRPr sz="1200" b="0">
                <a:solidFill>
                  <a:schemeClr val="accent1"/>
                </a:solidFill>
              </a:defRPr>
            </a:lvl1pPr>
          </a:lstStyle>
          <a:p>
            <a:pPr algn="l"/>
            <a:fld id="{BD05D2EA-1FF8-4515-AB6C-4608BF59D875}" type="slidenum">
              <a:rPr lang="en-US" smtClean="0"/>
              <a:pPr algn="l"/>
              <a:t>‹#›</a:t>
            </a:fld>
            <a:endParaRPr lang="en-US" b="0"/>
          </a:p>
        </p:txBody>
      </p:sp>
      <p:pic>
        <p:nvPicPr>
          <p:cNvPr id="5" name="Picture 4">
            <a:extLst>
              <a:ext uri="{FF2B5EF4-FFF2-40B4-BE49-F238E27FC236}">
                <a16:creationId xmlns:a16="http://schemas.microsoft.com/office/drawing/2014/main" id="{8A5C7E15-5569-1AA1-8A7C-55323F67354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174350" y="5860228"/>
            <a:ext cx="916249" cy="903344"/>
          </a:xfrm>
          <a:prstGeom prst="rect">
            <a:avLst/>
          </a:prstGeom>
          <a:effectLst>
            <a:outerShdw blurRad="190500" dist="101600" dir="2700000" sx="90000" sy="90000" algn="tl" rotWithShape="0">
              <a:prstClr val="black">
                <a:alpha val="65000"/>
              </a:prstClr>
            </a:outerShdw>
          </a:effectLst>
        </p:spPr>
      </p:pic>
      <p:pic>
        <p:nvPicPr>
          <p:cNvPr id="7" name="Picture 6">
            <a:extLst>
              <a:ext uri="{FF2B5EF4-FFF2-40B4-BE49-F238E27FC236}">
                <a16:creationId xmlns:a16="http://schemas.microsoft.com/office/drawing/2014/main" id="{C2850DE8-C608-26AD-9EAF-1A0225840B8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524" y="0"/>
            <a:ext cx="12188952" cy="6857999"/>
          </a:xfrm>
          <a:prstGeom prst="rect">
            <a:avLst/>
          </a:prstGeom>
        </p:spPr>
      </p:pic>
      <p:pic>
        <p:nvPicPr>
          <p:cNvPr id="4" name="Picture 3">
            <a:extLst>
              <a:ext uri="{FF2B5EF4-FFF2-40B4-BE49-F238E27FC236}">
                <a16:creationId xmlns:a16="http://schemas.microsoft.com/office/drawing/2014/main" id="{5060BE2A-7C0D-AD86-AD0A-9EA3E1FB80E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74350" y="5867443"/>
            <a:ext cx="798427" cy="798427"/>
          </a:xfrm>
          <a:prstGeom prst="rect">
            <a:avLst/>
          </a:prstGeom>
          <a:effectLst>
            <a:outerShdw blurRad="279400" dist="101600" dir="2700000" sx="80000" sy="80000" algn="tl" rotWithShape="0">
              <a:prstClr val="black">
                <a:alpha val="79000"/>
              </a:prstClr>
            </a:outerShdw>
          </a:effectLst>
        </p:spPr>
      </p:pic>
    </p:spTree>
    <p:extLst>
      <p:ext uri="{BB962C8B-B14F-4D97-AF65-F5344CB8AC3E}">
        <p14:creationId xmlns:p14="http://schemas.microsoft.com/office/powerpoint/2010/main" val="398099471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53" r:id="rId5"/>
    <p:sldLayoutId id="2147483654" r:id="rId6"/>
    <p:sldLayoutId id="2147483662"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Aptos Semi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alibri" panose="020F0502020204030204" pitchFamily="34" charset="0"/>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gehan.m.elsayed@wv.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jzissman@camsys.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6F6_F451A70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46BF-9738-2A3C-5BB3-B71791AD3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07B6C-8E55-7CD9-12C9-E38479FDFA29}"/>
              </a:ext>
            </a:extLst>
          </p:cNvPr>
          <p:cNvSpPr>
            <a:spLocks noGrp="1"/>
          </p:cNvSpPr>
          <p:nvPr>
            <p:ph type="ctrTitle"/>
          </p:nvPr>
        </p:nvSpPr>
        <p:spPr>
          <a:xfrm>
            <a:off x="2417230" y="3787786"/>
            <a:ext cx="5706492" cy="2075556"/>
          </a:xfrm>
        </p:spPr>
        <p:txBody>
          <a:bodyPr/>
          <a:lstStyle/>
          <a:p>
            <a:r>
              <a:rPr lang="en-US" sz="8800"/>
              <a:t>TIDS</a:t>
            </a:r>
            <a:endParaRPr lang="en-US" sz="13800"/>
          </a:p>
        </p:txBody>
      </p:sp>
      <p:sp>
        <p:nvSpPr>
          <p:cNvPr id="3" name="Subtitle 2">
            <a:extLst>
              <a:ext uri="{FF2B5EF4-FFF2-40B4-BE49-F238E27FC236}">
                <a16:creationId xmlns:a16="http://schemas.microsoft.com/office/drawing/2014/main" id="{0EE922CA-5728-9F99-0A01-3FE4C1EEA925}"/>
              </a:ext>
            </a:extLst>
          </p:cNvPr>
          <p:cNvSpPr>
            <a:spLocks noGrp="1"/>
          </p:cNvSpPr>
          <p:nvPr>
            <p:ph type="subTitle" idx="1"/>
          </p:nvPr>
        </p:nvSpPr>
        <p:spPr>
          <a:xfrm>
            <a:off x="1650998" y="6060513"/>
            <a:ext cx="6892342" cy="600314"/>
          </a:xfrm>
        </p:spPr>
        <p:txBody>
          <a:bodyPr>
            <a:normAutofit/>
          </a:bodyPr>
          <a:lstStyle/>
          <a:p>
            <a:r>
              <a:rPr lang="en-US"/>
              <a:t>Transportation Investment Decision Support</a:t>
            </a:r>
          </a:p>
        </p:txBody>
      </p:sp>
      <p:sp>
        <p:nvSpPr>
          <p:cNvPr id="20" name="Text Placeholder 19">
            <a:extLst>
              <a:ext uri="{FF2B5EF4-FFF2-40B4-BE49-F238E27FC236}">
                <a16:creationId xmlns:a16="http://schemas.microsoft.com/office/drawing/2014/main" id="{EA8B2A67-4D39-B105-385D-E09850C20B13}"/>
              </a:ext>
            </a:extLst>
          </p:cNvPr>
          <p:cNvSpPr>
            <a:spLocks noGrp="1"/>
          </p:cNvSpPr>
          <p:nvPr>
            <p:ph type="body" sz="quarter" idx="11"/>
          </p:nvPr>
        </p:nvSpPr>
        <p:spPr>
          <a:xfrm>
            <a:off x="1110159" y="1578437"/>
            <a:ext cx="2725241" cy="751946"/>
          </a:xfrm>
        </p:spPr>
        <p:txBody>
          <a:bodyPr/>
          <a:lstStyle/>
          <a:p>
            <a:r>
              <a:rPr lang="en-US"/>
              <a:t>2026 West Virginia Transportation Planning Conference</a:t>
            </a:r>
          </a:p>
        </p:txBody>
      </p:sp>
      <p:sp>
        <p:nvSpPr>
          <p:cNvPr id="21" name="Text Placeholder 20">
            <a:extLst>
              <a:ext uri="{FF2B5EF4-FFF2-40B4-BE49-F238E27FC236}">
                <a16:creationId xmlns:a16="http://schemas.microsoft.com/office/drawing/2014/main" id="{EE009672-74AD-3CCB-66D5-03EB7CBD6AF2}"/>
              </a:ext>
            </a:extLst>
          </p:cNvPr>
          <p:cNvSpPr>
            <a:spLocks noGrp="1"/>
          </p:cNvSpPr>
          <p:nvPr>
            <p:ph type="body" sz="quarter" idx="13"/>
          </p:nvPr>
        </p:nvSpPr>
        <p:spPr>
          <a:xfrm>
            <a:off x="258378" y="3006714"/>
            <a:ext cx="4317703" cy="943849"/>
          </a:xfrm>
        </p:spPr>
        <p:txBody>
          <a:bodyPr/>
          <a:lstStyle/>
          <a:p>
            <a:pPr>
              <a:lnSpc>
                <a:spcPct val="50000"/>
              </a:lnSpc>
            </a:pPr>
            <a:r>
              <a:rPr lang="en-US"/>
              <a:t>Joe Zissman</a:t>
            </a:r>
          </a:p>
          <a:p>
            <a:r>
              <a:rPr lang="en-US" sz="1600" b="1"/>
              <a:t>Cambridge Systematics</a:t>
            </a:r>
          </a:p>
        </p:txBody>
      </p:sp>
      <p:sp>
        <p:nvSpPr>
          <p:cNvPr id="18" name="Text Placeholder 17">
            <a:extLst>
              <a:ext uri="{FF2B5EF4-FFF2-40B4-BE49-F238E27FC236}">
                <a16:creationId xmlns:a16="http://schemas.microsoft.com/office/drawing/2014/main" id="{59140ECD-8F37-9847-F38F-42C0668EB515}"/>
              </a:ext>
            </a:extLst>
          </p:cNvPr>
          <p:cNvSpPr>
            <a:spLocks noGrp="1"/>
          </p:cNvSpPr>
          <p:nvPr>
            <p:ph type="body" sz="quarter" idx="14"/>
          </p:nvPr>
        </p:nvSpPr>
        <p:spPr>
          <a:xfrm>
            <a:off x="9846294" y="5075542"/>
            <a:ext cx="2279997" cy="284230"/>
          </a:xfrm>
        </p:spPr>
        <p:txBody>
          <a:bodyPr/>
          <a:lstStyle/>
          <a:p>
            <a:r>
              <a:rPr lang="en-US"/>
              <a:t>June 2, 2026</a:t>
            </a:r>
          </a:p>
        </p:txBody>
      </p:sp>
    </p:spTree>
    <p:extLst>
      <p:ext uri="{BB962C8B-B14F-4D97-AF65-F5344CB8AC3E}">
        <p14:creationId xmlns:p14="http://schemas.microsoft.com/office/powerpoint/2010/main" val="4141515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BCA7-7D5B-3DDA-DBFD-0CB72BCCB6D5}"/>
              </a:ext>
            </a:extLst>
          </p:cNvPr>
          <p:cNvSpPr>
            <a:spLocks noGrp="1"/>
          </p:cNvSpPr>
          <p:nvPr>
            <p:ph type="title"/>
          </p:nvPr>
        </p:nvSpPr>
        <p:spPr/>
        <p:txBody>
          <a:bodyPr/>
          <a:lstStyle/>
          <a:p>
            <a:r>
              <a:rPr lang="en-US"/>
              <a:t>When Will This be Implemented </a:t>
            </a:r>
          </a:p>
        </p:txBody>
      </p:sp>
      <p:sp>
        <p:nvSpPr>
          <p:cNvPr id="3" name="Content Placeholder 2">
            <a:extLst>
              <a:ext uri="{FF2B5EF4-FFF2-40B4-BE49-F238E27FC236}">
                <a16:creationId xmlns:a16="http://schemas.microsoft.com/office/drawing/2014/main" id="{5FDCC31A-AFBC-3327-3B19-9AC84BF26541}"/>
              </a:ext>
            </a:extLst>
          </p:cNvPr>
          <p:cNvSpPr>
            <a:spLocks noGrp="1"/>
          </p:cNvSpPr>
          <p:nvPr>
            <p:ph idx="1"/>
          </p:nvPr>
        </p:nvSpPr>
        <p:spPr/>
        <p:txBody>
          <a:bodyPr/>
          <a:lstStyle/>
          <a:p>
            <a:r>
              <a:rPr lang="en-US" b="1"/>
              <a:t>Will be in development throughout 2026</a:t>
            </a:r>
          </a:p>
          <a:p>
            <a:r>
              <a:rPr lang="en-US" b="1"/>
              <a:t>TIDS will not be used for the STIP presented in September</a:t>
            </a:r>
          </a:p>
          <a:p>
            <a:r>
              <a:rPr lang="en-US" b="1"/>
              <a:t>TIDS will be implemented as soon as possible afterward</a:t>
            </a:r>
          </a:p>
          <a:p>
            <a:pPr lvl="1"/>
            <a:r>
              <a:rPr lang="en-US"/>
              <a:t>STIP amendments</a:t>
            </a:r>
          </a:p>
          <a:p>
            <a:pPr lvl="1"/>
            <a:r>
              <a:rPr lang="en-US"/>
              <a:t>Future STIPs</a:t>
            </a:r>
          </a:p>
          <a:p>
            <a:r>
              <a:rPr lang="en-US" b="1"/>
              <a:t>Comments, concerns, or input:</a:t>
            </a:r>
          </a:p>
          <a:p>
            <a:pPr lvl="1"/>
            <a:r>
              <a:rPr lang="en-US"/>
              <a:t>Gehan Elsayed: </a:t>
            </a:r>
            <a:r>
              <a:rPr lang="en-US">
                <a:hlinkClick r:id="rId3"/>
              </a:rPr>
              <a:t>gehan.m.elsayed@wv.gov</a:t>
            </a:r>
            <a:r>
              <a:rPr lang="en-US"/>
              <a:t> </a:t>
            </a:r>
          </a:p>
          <a:p>
            <a:pPr lvl="1"/>
            <a:r>
              <a:rPr lang="en-US"/>
              <a:t>Joe Zissman: </a:t>
            </a:r>
            <a:r>
              <a:rPr lang="en-US">
                <a:hlinkClick r:id="rId4"/>
              </a:rPr>
              <a:t>jzissman@camsys.com</a:t>
            </a:r>
            <a:r>
              <a:rPr lang="en-US"/>
              <a:t> </a:t>
            </a:r>
          </a:p>
        </p:txBody>
      </p:sp>
    </p:spTree>
    <p:extLst>
      <p:ext uri="{BB962C8B-B14F-4D97-AF65-F5344CB8AC3E}">
        <p14:creationId xmlns:p14="http://schemas.microsoft.com/office/powerpoint/2010/main" val="3381011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E90C5-AD89-E8A5-FF7A-CCAEA5925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649E98-60FC-E5FC-F1B1-1DC6854FB3BB}"/>
              </a:ext>
            </a:extLst>
          </p:cNvPr>
          <p:cNvSpPr>
            <a:spLocks noGrp="1"/>
          </p:cNvSpPr>
          <p:nvPr>
            <p:ph type="title"/>
          </p:nvPr>
        </p:nvSpPr>
        <p:spPr/>
        <p:txBody>
          <a:bodyPr>
            <a:normAutofit/>
          </a:bodyPr>
          <a:lstStyle/>
          <a:p>
            <a:r>
              <a:rPr lang="en-US" sz="6400" b="1"/>
              <a:t>Corridors</a:t>
            </a:r>
          </a:p>
        </p:txBody>
      </p:sp>
    </p:spTree>
    <p:extLst>
      <p:ext uri="{BB962C8B-B14F-4D97-AF65-F5344CB8AC3E}">
        <p14:creationId xmlns:p14="http://schemas.microsoft.com/office/powerpoint/2010/main" val="312553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00E8-53F2-0652-E2AD-6AAAA615806E}"/>
              </a:ext>
            </a:extLst>
          </p:cNvPr>
          <p:cNvSpPr>
            <a:spLocks noGrp="1"/>
          </p:cNvSpPr>
          <p:nvPr>
            <p:ph type="title"/>
          </p:nvPr>
        </p:nvSpPr>
        <p:spPr/>
        <p:txBody>
          <a:bodyPr/>
          <a:lstStyle/>
          <a:p>
            <a:r>
              <a:rPr lang="en-US">
                <a:latin typeface="Aptos Display"/>
              </a:rPr>
              <a:t>Preliminary Corridor List – Create New Road</a:t>
            </a:r>
            <a:endParaRPr lang="en-US"/>
          </a:p>
        </p:txBody>
      </p:sp>
      <p:graphicFrame>
        <p:nvGraphicFramePr>
          <p:cNvPr id="4" name="Content Placeholder 3">
            <a:extLst>
              <a:ext uri="{FF2B5EF4-FFF2-40B4-BE49-F238E27FC236}">
                <a16:creationId xmlns:a16="http://schemas.microsoft.com/office/drawing/2014/main" id="{DF8A91A8-6178-A124-1648-8B1D3FFDD6E2}"/>
              </a:ext>
            </a:extLst>
          </p:cNvPr>
          <p:cNvGraphicFramePr>
            <a:graphicFrameLocks noGrp="1"/>
          </p:cNvGraphicFramePr>
          <p:nvPr>
            <p:ph idx="1"/>
            <p:extLst>
              <p:ext uri="{D42A27DB-BD31-4B8C-83A1-F6EECF244321}">
                <p14:modId xmlns:p14="http://schemas.microsoft.com/office/powerpoint/2010/main" val="3154391876"/>
              </p:ext>
            </p:extLst>
          </p:nvPr>
        </p:nvGraphicFramePr>
        <p:xfrm>
          <a:off x="838200" y="1595438"/>
          <a:ext cx="10515600" cy="42113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122371070"/>
                    </a:ext>
                  </a:extLst>
                </a:gridCol>
                <a:gridCol w="2628900">
                  <a:extLst>
                    <a:ext uri="{9D8B030D-6E8A-4147-A177-3AD203B41FA5}">
                      <a16:colId xmlns:a16="http://schemas.microsoft.com/office/drawing/2014/main" val="73638414"/>
                    </a:ext>
                  </a:extLst>
                </a:gridCol>
                <a:gridCol w="2628900">
                  <a:extLst>
                    <a:ext uri="{9D8B030D-6E8A-4147-A177-3AD203B41FA5}">
                      <a16:colId xmlns:a16="http://schemas.microsoft.com/office/drawing/2014/main" val="3732999687"/>
                    </a:ext>
                  </a:extLst>
                </a:gridCol>
                <a:gridCol w="2628900">
                  <a:extLst>
                    <a:ext uri="{9D8B030D-6E8A-4147-A177-3AD203B41FA5}">
                      <a16:colId xmlns:a16="http://schemas.microsoft.com/office/drawing/2014/main" val="342220906"/>
                    </a:ext>
                  </a:extLst>
                </a:gridCol>
              </a:tblGrid>
              <a:tr h="370840">
                <a:tc>
                  <a:txBody>
                    <a:bodyPr/>
                    <a:lstStyle/>
                    <a:p>
                      <a:r>
                        <a:rPr lang="en-US"/>
                        <a:t>Corridor Name</a:t>
                      </a:r>
                    </a:p>
                  </a:txBody>
                  <a:tcPr/>
                </a:tc>
                <a:tc>
                  <a:txBody>
                    <a:bodyPr/>
                    <a:lstStyle/>
                    <a:p>
                      <a:r>
                        <a:rPr lang="en-US"/>
                        <a:t>Road Treatment</a:t>
                      </a:r>
                    </a:p>
                  </a:txBody>
                  <a:tcPr/>
                </a:tc>
                <a:tc>
                  <a:txBody>
                    <a:bodyPr/>
                    <a:lstStyle/>
                    <a:p>
                      <a:pPr lvl="0">
                        <a:buNone/>
                      </a:pPr>
                      <a:r>
                        <a:rPr lang="en-US"/>
                        <a:t>Road Length</a:t>
                      </a:r>
                    </a:p>
                  </a:txBody>
                  <a:tcPr/>
                </a:tc>
                <a:tc>
                  <a:txBody>
                    <a:bodyPr/>
                    <a:lstStyle/>
                    <a:p>
                      <a:r>
                        <a:rPr lang="en-US"/>
                        <a:t>Progress</a:t>
                      </a:r>
                    </a:p>
                  </a:txBody>
                  <a:tcPr/>
                </a:tc>
                <a:extLst>
                  <a:ext uri="{0D108BD9-81ED-4DB2-BD59-A6C34878D82A}">
                    <a16:rowId xmlns:a16="http://schemas.microsoft.com/office/drawing/2014/main" val="117354313"/>
                  </a:ext>
                </a:extLst>
              </a:tr>
              <a:tr h="370840">
                <a:tc>
                  <a:txBody>
                    <a:bodyPr/>
                    <a:lstStyle/>
                    <a:p>
                      <a:r>
                        <a:rPr lang="en-US" b="1"/>
                        <a:t>Corridor H</a:t>
                      </a:r>
                    </a:p>
                  </a:txBody>
                  <a:tcPr/>
                </a:tc>
                <a:tc>
                  <a:txBody>
                    <a:bodyPr/>
                    <a:lstStyle/>
                    <a:p>
                      <a:r>
                        <a:rPr lang="en-US"/>
                        <a:t>Create a new road</a:t>
                      </a:r>
                    </a:p>
                  </a:txBody>
                  <a:tcPr/>
                </a:tc>
                <a:tc>
                  <a:txBody>
                    <a:bodyPr/>
                    <a:lstStyle/>
                    <a:p>
                      <a:pPr lvl="0">
                        <a:buNone/>
                      </a:pPr>
                      <a:r>
                        <a:rPr lang="en-US"/>
                        <a:t>134 total miles (103 completed miles)</a:t>
                      </a:r>
                    </a:p>
                  </a:txBody>
                  <a:tcPr/>
                </a:tc>
                <a:tc>
                  <a:txBody>
                    <a:bodyPr/>
                    <a:lstStyle/>
                    <a:p>
                      <a:r>
                        <a:rPr lang="en-US"/>
                        <a:t>Partially complete.</a:t>
                      </a:r>
                    </a:p>
                  </a:txBody>
                  <a:tcPr/>
                </a:tc>
                <a:extLst>
                  <a:ext uri="{0D108BD9-81ED-4DB2-BD59-A6C34878D82A}">
                    <a16:rowId xmlns:a16="http://schemas.microsoft.com/office/drawing/2014/main" val="1365740786"/>
                  </a:ext>
                </a:extLst>
              </a:tr>
              <a:tr h="370840">
                <a:tc>
                  <a:txBody>
                    <a:bodyPr/>
                    <a:lstStyle/>
                    <a:p>
                      <a:r>
                        <a:rPr lang="en-US" b="1"/>
                        <a:t>I-68 Extension</a:t>
                      </a:r>
                    </a:p>
                  </a:txBody>
                  <a:tcPr/>
                </a:tc>
                <a:tc>
                  <a:txBody>
                    <a:bodyPr/>
                    <a:lstStyle/>
                    <a:p>
                      <a:r>
                        <a:rPr lang="en-US"/>
                        <a:t>Create a new road</a:t>
                      </a:r>
                    </a:p>
                  </a:txBody>
                  <a:tcPr/>
                </a:tc>
                <a:tc>
                  <a:txBody>
                    <a:bodyPr/>
                    <a:lstStyle/>
                    <a:p>
                      <a:pPr lvl="0">
                        <a:buNone/>
                      </a:pPr>
                      <a:r>
                        <a:rPr lang="en-US"/>
                        <a:t>50 total miles</a:t>
                      </a:r>
                    </a:p>
                  </a:txBody>
                  <a:tcPr/>
                </a:tc>
                <a:tc>
                  <a:txBody>
                    <a:bodyPr/>
                    <a:lstStyle/>
                    <a:p>
                      <a:r>
                        <a:rPr lang="en-US"/>
                        <a:t>Incomplete. Road path undetermined.</a:t>
                      </a:r>
                    </a:p>
                  </a:txBody>
                  <a:tcPr/>
                </a:tc>
                <a:extLst>
                  <a:ext uri="{0D108BD9-81ED-4DB2-BD59-A6C34878D82A}">
                    <a16:rowId xmlns:a16="http://schemas.microsoft.com/office/drawing/2014/main" val="1605122940"/>
                  </a:ext>
                </a:extLst>
              </a:tr>
              <a:tr h="370840">
                <a:tc>
                  <a:txBody>
                    <a:bodyPr/>
                    <a:lstStyle/>
                    <a:p>
                      <a:r>
                        <a:rPr lang="en-US" b="1"/>
                        <a:t>King Coal Highway</a:t>
                      </a:r>
                    </a:p>
                  </a:txBody>
                  <a:tcPr/>
                </a:tc>
                <a:tc>
                  <a:txBody>
                    <a:bodyPr/>
                    <a:lstStyle/>
                    <a:p>
                      <a:r>
                        <a:rPr lang="en-US"/>
                        <a:t>Create a new road</a:t>
                      </a:r>
                    </a:p>
                  </a:txBody>
                  <a:tcPr/>
                </a:tc>
                <a:tc>
                  <a:txBody>
                    <a:bodyPr/>
                    <a:lstStyle/>
                    <a:p>
                      <a:pPr lvl="0">
                        <a:buNone/>
                      </a:pPr>
                      <a:r>
                        <a:rPr lang="en-US"/>
                        <a:t>99 total miles</a:t>
                      </a:r>
                    </a:p>
                  </a:txBody>
                  <a:tcPr/>
                </a:tc>
                <a:tc>
                  <a:txBody>
                    <a:bodyPr/>
                    <a:lstStyle/>
                    <a:p>
                      <a:r>
                        <a:rPr lang="en-US"/>
                        <a:t>Incomplete. Not yet started.</a:t>
                      </a:r>
                    </a:p>
                  </a:txBody>
                  <a:tcPr/>
                </a:tc>
                <a:extLst>
                  <a:ext uri="{0D108BD9-81ED-4DB2-BD59-A6C34878D82A}">
                    <a16:rowId xmlns:a16="http://schemas.microsoft.com/office/drawing/2014/main" val="1503765588"/>
                  </a:ext>
                </a:extLst>
              </a:tr>
              <a:tr h="370840">
                <a:tc>
                  <a:txBody>
                    <a:bodyPr/>
                    <a:lstStyle/>
                    <a:p>
                      <a:r>
                        <a:rPr lang="en-US" b="1"/>
                        <a:t>Morgantown IPAR</a:t>
                      </a:r>
                    </a:p>
                  </a:txBody>
                  <a:tcPr/>
                </a:tc>
                <a:tc>
                  <a:txBody>
                    <a:bodyPr/>
                    <a:lstStyle/>
                    <a:p>
                      <a:r>
                        <a:rPr lang="en-US"/>
                        <a:t>Create a new road</a:t>
                      </a:r>
                    </a:p>
                  </a:txBody>
                  <a:tcPr/>
                </a:tc>
                <a:tc>
                  <a:txBody>
                    <a:bodyPr/>
                    <a:lstStyle/>
                    <a:p>
                      <a:pPr lvl="0">
                        <a:buNone/>
                      </a:pPr>
                      <a:r>
                        <a:rPr lang="en-US"/>
                        <a:t>3.2 total miles (1.84 completed miles)</a:t>
                      </a:r>
                    </a:p>
                  </a:txBody>
                  <a:tcPr/>
                </a:tc>
                <a:tc>
                  <a:txBody>
                    <a:bodyPr/>
                    <a:lstStyle/>
                    <a:p>
                      <a:r>
                        <a:rPr lang="en-US"/>
                        <a:t>Partially complete.</a:t>
                      </a:r>
                    </a:p>
                  </a:txBody>
                  <a:tcPr/>
                </a:tc>
                <a:extLst>
                  <a:ext uri="{0D108BD9-81ED-4DB2-BD59-A6C34878D82A}">
                    <a16:rowId xmlns:a16="http://schemas.microsoft.com/office/drawing/2014/main" val="3945034103"/>
                  </a:ext>
                </a:extLst>
              </a:tr>
              <a:tr h="370840">
                <a:tc>
                  <a:txBody>
                    <a:bodyPr/>
                    <a:lstStyle/>
                    <a:p>
                      <a:r>
                        <a:rPr lang="en-US" b="1"/>
                        <a:t>Coalfields Expressway</a:t>
                      </a:r>
                    </a:p>
                  </a:txBody>
                  <a:tcPr/>
                </a:tc>
                <a:tc>
                  <a:txBody>
                    <a:bodyPr/>
                    <a:lstStyle/>
                    <a:p>
                      <a:r>
                        <a:rPr lang="en-US"/>
                        <a:t>Create a new road</a:t>
                      </a:r>
                    </a:p>
                  </a:txBody>
                  <a:tcPr/>
                </a:tc>
                <a:tc>
                  <a:txBody>
                    <a:bodyPr/>
                    <a:lstStyle/>
                    <a:p>
                      <a:pPr lvl="0">
                        <a:buNone/>
                      </a:pPr>
                      <a:r>
                        <a:rPr lang="en-US"/>
                        <a:t>63 total miles (17 completed miles)</a:t>
                      </a:r>
                    </a:p>
                  </a:txBody>
                  <a:tcPr/>
                </a:tc>
                <a:tc>
                  <a:txBody>
                    <a:bodyPr/>
                    <a:lstStyle/>
                    <a:p>
                      <a:r>
                        <a:rPr lang="en-US"/>
                        <a:t>In progress. Partially complete.</a:t>
                      </a:r>
                    </a:p>
                  </a:txBody>
                  <a:tcPr/>
                </a:tc>
                <a:extLst>
                  <a:ext uri="{0D108BD9-81ED-4DB2-BD59-A6C34878D82A}">
                    <a16:rowId xmlns:a16="http://schemas.microsoft.com/office/drawing/2014/main" val="2887138336"/>
                  </a:ext>
                </a:extLst>
              </a:tr>
              <a:tr h="370840">
                <a:tc>
                  <a:txBody>
                    <a:bodyPr/>
                    <a:lstStyle/>
                    <a:p>
                      <a:r>
                        <a:rPr lang="en-US" b="1"/>
                        <a:t>Shawnee Parkway</a:t>
                      </a:r>
                    </a:p>
                  </a:txBody>
                  <a:tcPr/>
                </a:tc>
                <a:tc>
                  <a:txBody>
                    <a:bodyPr/>
                    <a:lstStyle/>
                    <a:p>
                      <a:r>
                        <a:rPr lang="en-US"/>
                        <a:t>Create a new road</a:t>
                      </a:r>
                    </a:p>
                  </a:txBody>
                  <a:tcPr/>
                </a:tc>
                <a:tc>
                  <a:txBody>
                    <a:bodyPr/>
                    <a:lstStyle/>
                    <a:p>
                      <a:pPr lvl="0">
                        <a:buNone/>
                      </a:pPr>
                      <a:r>
                        <a:rPr lang="en-US"/>
                        <a:t>22 total miles</a:t>
                      </a:r>
                    </a:p>
                  </a:txBody>
                  <a:tcPr/>
                </a:tc>
                <a:tc>
                  <a:txBody>
                    <a:bodyPr/>
                    <a:lstStyle/>
                    <a:p>
                      <a:r>
                        <a:rPr lang="en-US"/>
                        <a:t>Incomplete. Not yet started.</a:t>
                      </a:r>
                    </a:p>
                  </a:txBody>
                  <a:tcPr/>
                </a:tc>
                <a:extLst>
                  <a:ext uri="{0D108BD9-81ED-4DB2-BD59-A6C34878D82A}">
                    <a16:rowId xmlns:a16="http://schemas.microsoft.com/office/drawing/2014/main" val="1241626764"/>
                  </a:ext>
                </a:extLst>
              </a:tr>
            </a:tbl>
          </a:graphicData>
        </a:graphic>
      </p:graphicFrame>
    </p:spTree>
    <p:extLst>
      <p:ext uri="{BB962C8B-B14F-4D97-AF65-F5344CB8AC3E}">
        <p14:creationId xmlns:p14="http://schemas.microsoft.com/office/powerpoint/2010/main" val="2249678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D369-7132-CC68-F3CF-57A0E361E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5406F-3E5C-4038-DE1B-1A9501A21628}"/>
              </a:ext>
            </a:extLst>
          </p:cNvPr>
          <p:cNvSpPr>
            <a:spLocks noGrp="1"/>
          </p:cNvSpPr>
          <p:nvPr>
            <p:ph type="title"/>
          </p:nvPr>
        </p:nvSpPr>
        <p:spPr/>
        <p:txBody>
          <a:bodyPr/>
          <a:lstStyle/>
          <a:p>
            <a:r>
              <a:rPr lang="en-US">
                <a:latin typeface="Aptos Display"/>
              </a:rPr>
              <a:t>Preliminary Corridor List – Existing Road</a:t>
            </a:r>
            <a:endParaRPr lang="en-US"/>
          </a:p>
        </p:txBody>
      </p:sp>
      <p:graphicFrame>
        <p:nvGraphicFramePr>
          <p:cNvPr id="4" name="Content Placeholder 3">
            <a:extLst>
              <a:ext uri="{FF2B5EF4-FFF2-40B4-BE49-F238E27FC236}">
                <a16:creationId xmlns:a16="http://schemas.microsoft.com/office/drawing/2014/main" id="{C96FF431-BA91-EFAB-6C6B-9F58963A6786}"/>
              </a:ext>
            </a:extLst>
          </p:cNvPr>
          <p:cNvGraphicFramePr>
            <a:graphicFrameLocks noGrp="1"/>
          </p:cNvGraphicFramePr>
          <p:nvPr>
            <p:ph idx="1"/>
            <p:extLst>
              <p:ext uri="{D42A27DB-BD31-4B8C-83A1-F6EECF244321}">
                <p14:modId xmlns:p14="http://schemas.microsoft.com/office/powerpoint/2010/main" val="3144260544"/>
              </p:ext>
            </p:extLst>
          </p:nvPr>
        </p:nvGraphicFramePr>
        <p:xfrm>
          <a:off x="211787" y="1681336"/>
          <a:ext cx="11768425" cy="4688840"/>
        </p:xfrm>
        <a:graphic>
          <a:graphicData uri="http://schemas.openxmlformats.org/drawingml/2006/table">
            <a:tbl>
              <a:tblPr firstRow="1" bandRow="1">
                <a:tableStyleId>{5C22544A-7EE6-4342-B048-85BDC9FD1C3A}</a:tableStyleId>
              </a:tblPr>
              <a:tblGrid>
                <a:gridCol w="2961059">
                  <a:extLst>
                    <a:ext uri="{9D8B030D-6E8A-4147-A177-3AD203B41FA5}">
                      <a16:colId xmlns:a16="http://schemas.microsoft.com/office/drawing/2014/main" val="1122371070"/>
                    </a:ext>
                  </a:extLst>
                </a:gridCol>
                <a:gridCol w="3992008">
                  <a:extLst>
                    <a:ext uri="{9D8B030D-6E8A-4147-A177-3AD203B41FA5}">
                      <a16:colId xmlns:a16="http://schemas.microsoft.com/office/drawing/2014/main" val="73638414"/>
                    </a:ext>
                  </a:extLst>
                </a:gridCol>
                <a:gridCol w="1873249">
                  <a:extLst>
                    <a:ext uri="{9D8B030D-6E8A-4147-A177-3AD203B41FA5}">
                      <a16:colId xmlns:a16="http://schemas.microsoft.com/office/drawing/2014/main" val="1456272568"/>
                    </a:ext>
                  </a:extLst>
                </a:gridCol>
                <a:gridCol w="2942109">
                  <a:extLst>
                    <a:ext uri="{9D8B030D-6E8A-4147-A177-3AD203B41FA5}">
                      <a16:colId xmlns:a16="http://schemas.microsoft.com/office/drawing/2014/main" val="342220906"/>
                    </a:ext>
                  </a:extLst>
                </a:gridCol>
              </a:tblGrid>
              <a:tr h="370840">
                <a:tc>
                  <a:txBody>
                    <a:bodyPr/>
                    <a:lstStyle/>
                    <a:p>
                      <a:r>
                        <a:rPr lang="en-US"/>
                        <a:t>Corridor Name</a:t>
                      </a:r>
                    </a:p>
                  </a:txBody>
                  <a:tcPr/>
                </a:tc>
                <a:tc>
                  <a:txBody>
                    <a:bodyPr/>
                    <a:lstStyle/>
                    <a:p>
                      <a:r>
                        <a:rPr lang="en-US"/>
                        <a:t>Road Treatment</a:t>
                      </a:r>
                    </a:p>
                  </a:txBody>
                  <a:tcPr/>
                </a:tc>
                <a:tc>
                  <a:txBody>
                    <a:bodyPr/>
                    <a:lstStyle/>
                    <a:p>
                      <a:pPr lvl="0">
                        <a:buNone/>
                      </a:pPr>
                      <a:r>
                        <a:rPr lang="en-US"/>
                        <a:t>Road Length</a:t>
                      </a:r>
                    </a:p>
                  </a:txBody>
                  <a:tcPr/>
                </a:tc>
                <a:tc>
                  <a:txBody>
                    <a:bodyPr/>
                    <a:lstStyle/>
                    <a:p>
                      <a:r>
                        <a:rPr lang="en-US"/>
                        <a:t>Progress</a:t>
                      </a:r>
                    </a:p>
                  </a:txBody>
                  <a:tcPr/>
                </a:tc>
                <a:extLst>
                  <a:ext uri="{0D108BD9-81ED-4DB2-BD59-A6C34878D82A}">
                    <a16:rowId xmlns:a16="http://schemas.microsoft.com/office/drawing/2014/main" val="117354313"/>
                  </a:ext>
                </a:extLst>
              </a:tr>
              <a:tr h="370840">
                <a:tc>
                  <a:txBody>
                    <a:bodyPr/>
                    <a:lstStyle/>
                    <a:p>
                      <a:pPr lvl="0">
                        <a:buNone/>
                      </a:pPr>
                      <a:r>
                        <a:rPr lang="en-US" b="1"/>
                        <a:t>Blue Gray Highway (US-33)</a:t>
                      </a:r>
                    </a:p>
                  </a:txBody>
                  <a:tcPr/>
                </a:tc>
                <a:tc>
                  <a:txBody>
                    <a:bodyPr/>
                    <a:lstStyle/>
                    <a:p>
                      <a:pPr lvl="0">
                        <a:buNone/>
                      </a:pPr>
                      <a:r>
                        <a:rPr lang="en-US"/>
                        <a:t>Reconfigure and expand existing road</a:t>
                      </a:r>
                    </a:p>
                  </a:txBody>
                  <a:tcPr/>
                </a:tc>
                <a:tc>
                  <a:txBody>
                    <a:bodyPr/>
                    <a:lstStyle/>
                    <a:p>
                      <a:pPr lvl="0">
                        <a:buNone/>
                      </a:pPr>
                      <a:r>
                        <a:rPr lang="en-US"/>
                        <a:t>206 total miles</a:t>
                      </a:r>
                    </a:p>
                  </a:txBody>
                  <a:tcPr/>
                </a:tc>
                <a:tc>
                  <a:txBody>
                    <a:bodyPr/>
                    <a:lstStyle/>
                    <a:p>
                      <a:r>
                        <a:rPr lang="en-US"/>
                        <a:t>Incomplete. Not yet started.</a:t>
                      </a:r>
                    </a:p>
                  </a:txBody>
                  <a:tcPr/>
                </a:tc>
                <a:extLst>
                  <a:ext uri="{0D108BD9-81ED-4DB2-BD59-A6C34878D82A}">
                    <a16:rowId xmlns:a16="http://schemas.microsoft.com/office/drawing/2014/main" val="1365740786"/>
                  </a:ext>
                </a:extLst>
              </a:tr>
              <a:tr h="370840">
                <a:tc>
                  <a:txBody>
                    <a:bodyPr/>
                    <a:lstStyle/>
                    <a:p>
                      <a:r>
                        <a:rPr lang="en-US" b="1"/>
                        <a:t>Berkeley Springs Bypass</a:t>
                      </a:r>
                    </a:p>
                  </a:txBody>
                  <a:tcPr/>
                </a:tc>
                <a:tc>
                  <a:txBody>
                    <a:bodyPr/>
                    <a:lstStyle/>
                    <a:p>
                      <a:r>
                        <a:rPr lang="en-US"/>
                        <a:t>Reconfigure and expand existing road</a:t>
                      </a:r>
                    </a:p>
                  </a:txBody>
                  <a:tcPr/>
                </a:tc>
                <a:tc>
                  <a:txBody>
                    <a:bodyPr/>
                    <a:lstStyle/>
                    <a:p>
                      <a:pPr lvl="0">
                        <a:buNone/>
                      </a:pPr>
                      <a:r>
                        <a:rPr lang="en-US"/>
                        <a:t>4 total miles (2 completed miles)</a:t>
                      </a:r>
                    </a:p>
                  </a:txBody>
                  <a:tcPr/>
                </a:tc>
                <a:tc>
                  <a:txBody>
                    <a:bodyPr/>
                    <a:lstStyle/>
                    <a:p>
                      <a:r>
                        <a:rPr lang="en-US"/>
                        <a:t>Partially complete. </a:t>
                      </a:r>
                    </a:p>
                  </a:txBody>
                  <a:tcPr/>
                </a:tc>
                <a:extLst>
                  <a:ext uri="{0D108BD9-81ED-4DB2-BD59-A6C34878D82A}">
                    <a16:rowId xmlns:a16="http://schemas.microsoft.com/office/drawing/2014/main" val="1605122940"/>
                  </a:ext>
                </a:extLst>
              </a:tr>
              <a:tr h="370840">
                <a:tc>
                  <a:txBody>
                    <a:bodyPr/>
                    <a:lstStyle/>
                    <a:p>
                      <a:r>
                        <a:rPr lang="en-US" b="1"/>
                        <a:t>I-79 Bridge over Chaplin Hill</a:t>
                      </a:r>
                    </a:p>
                  </a:txBody>
                  <a:tcPr/>
                </a:tc>
                <a:tc>
                  <a:txBody>
                    <a:bodyPr/>
                    <a:lstStyle/>
                    <a:p>
                      <a:r>
                        <a:rPr lang="en-US"/>
                        <a:t>Reconstruct a bridge</a:t>
                      </a:r>
                    </a:p>
                  </a:txBody>
                  <a:tcPr/>
                </a:tc>
                <a:tc>
                  <a:txBody>
                    <a:bodyPr/>
                    <a:lstStyle/>
                    <a:p>
                      <a:pPr lvl="0">
                        <a:buNone/>
                      </a:pPr>
                      <a:r>
                        <a:rPr lang="en-US"/>
                        <a:t>N/A</a:t>
                      </a:r>
                    </a:p>
                  </a:txBody>
                  <a:tcPr/>
                </a:tc>
                <a:tc>
                  <a:txBody>
                    <a:bodyPr/>
                    <a:lstStyle/>
                    <a:p>
                      <a:r>
                        <a:rPr lang="en-US"/>
                        <a:t>Incomplete. Not yet started.</a:t>
                      </a:r>
                    </a:p>
                  </a:txBody>
                  <a:tcPr/>
                </a:tc>
                <a:extLst>
                  <a:ext uri="{0D108BD9-81ED-4DB2-BD59-A6C34878D82A}">
                    <a16:rowId xmlns:a16="http://schemas.microsoft.com/office/drawing/2014/main" val="1503765588"/>
                  </a:ext>
                </a:extLst>
              </a:tr>
              <a:tr h="370840">
                <a:tc>
                  <a:txBody>
                    <a:bodyPr/>
                    <a:lstStyle/>
                    <a:p>
                      <a:r>
                        <a:rPr lang="en-US" b="1"/>
                        <a:t>Harmony Grove</a:t>
                      </a:r>
                    </a:p>
                  </a:txBody>
                  <a:tcPr/>
                </a:tc>
                <a:tc>
                  <a:txBody>
                    <a:bodyPr/>
                    <a:lstStyle/>
                    <a:p>
                      <a:r>
                        <a:rPr lang="en-US"/>
                        <a:t>Reconfigure existing road</a:t>
                      </a:r>
                    </a:p>
                  </a:txBody>
                  <a:tcPr/>
                </a:tc>
                <a:tc>
                  <a:txBody>
                    <a:bodyPr/>
                    <a:lstStyle/>
                    <a:p>
                      <a:pPr lvl="0">
                        <a:buNone/>
                      </a:pPr>
                      <a:r>
                        <a:rPr lang="en-US"/>
                        <a:t>0.9 total miles</a:t>
                      </a:r>
                    </a:p>
                  </a:txBody>
                  <a:tcPr/>
                </a:tc>
                <a:tc>
                  <a:txBody>
                    <a:bodyPr/>
                    <a:lstStyle/>
                    <a:p>
                      <a:r>
                        <a:rPr lang="en-US"/>
                        <a:t>Incomplete. Not yet started.</a:t>
                      </a:r>
                    </a:p>
                  </a:txBody>
                  <a:tcPr/>
                </a:tc>
                <a:extLst>
                  <a:ext uri="{0D108BD9-81ED-4DB2-BD59-A6C34878D82A}">
                    <a16:rowId xmlns:a16="http://schemas.microsoft.com/office/drawing/2014/main" val="3945034103"/>
                  </a:ext>
                </a:extLst>
              </a:tr>
              <a:tr h="370840">
                <a:tc>
                  <a:txBody>
                    <a:bodyPr/>
                    <a:lstStyle/>
                    <a:p>
                      <a:r>
                        <a:rPr lang="en-US" b="1"/>
                        <a:t>Route 2</a:t>
                      </a:r>
                    </a:p>
                  </a:txBody>
                  <a:tcPr/>
                </a:tc>
                <a:tc>
                  <a:txBody>
                    <a:bodyPr/>
                    <a:lstStyle/>
                    <a:p>
                      <a:r>
                        <a:rPr lang="en-US"/>
                        <a:t>Reconfigure and expand existing road</a:t>
                      </a:r>
                    </a:p>
                  </a:txBody>
                  <a:tcPr/>
                </a:tc>
                <a:tc>
                  <a:txBody>
                    <a:bodyPr/>
                    <a:lstStyle/>
                    <a:p>
                      <a:pPr lvl="0">
                        <a:buNone/>
                      </a:pPr>
                      <a:r>
                        <a:rPr lang="en-US"/>
                        <a:t>231 total miles</a:t>
                      </a:r>
                    </a:p>
                  </a:txBody>
                  <a:tcPr/>
                </a:tc>
                <a:tc>
                  <a:txBody>
                    <a:bodyPr/>
                    <a:lstStyle/>
                    <a:p>
                      <a:r>
                        <a:rPr lang="en-US"/>
                        <a:t>Incomplete. Partially in progress.</a:t>
                      </a:r>
                    </a:p>
                  </a:txBody>
                  <a:tcPr/>
                </a:tc>
                <a:extLst>
                  <a:ext uri="{0D108BD9-81ED-4DB2-BD59-A6C34878D82A}">
                    <a16:rowId xmlns:a16="http://schemas.microsoft.com/office/drawing/2014/main" val="2887138336"/>
                  </a:ext>
                </a:extLst>
              </a:tr>
              <a:tr h="370840">
                <a:tc>
                  <a:txBody>
                    <a:bodyPr/>
                    <a:lstStyle/>
                    <a:p>
                      <a:r>
                        <a:rPr lang="en-US" b="1"/>
                        <a:t>Route 9</a:t>
                      </a:r>
                    </a:p>
                  </a:txBody>
                  <a:tcPr/>
                </a:tc>
                <a:tc>
                  <a:txBody>
                    <a:bodyPr/>
                    <a:lstStyle/>
                    <a:p>
                      <a:r>
                        <a:rPr lang="en-US"/>
                        <a:t>Reconfigure and expand existing road</a:t>
                      </a:r>
                    </a:p>
                  </a:txBody>
                  <a:tcPr/>
                </a:tc>
                <a:tc>
                  <a:txBody>
                    <a:bodyPr/>
                    <a:lstStyle/>
                    <a:p>
                      <a:pPr lvl="0">
                        <a:buNone/>
                      </a:pPr>
                      <a:r>
                        <a:rPr lang="en-US"/>
                        <a:t>24 total miles</a:t>
                      </a:r>
                    </a:p>
                  </a:txBody>
                  <a:tcPr/>
                </a:tc>
                <a:tc>
                  <a:txBody>
                    <a:bodyPr/>
                    <a:lstStyle/>
                    <a:p>
                      <a:r>
                        <a:rPr lang="en-US"/>
                        <a:t>Incomplete. Not yet started.</a:t>
                      </a:r>
                    </a:p>
                  </a:txBody>
                  <a:tcPr/>
                </a:tc>
                <a:extLst>
                  <a:ext uri="{0D108BD9-81ED-4DB2-BD59-A6C34878D82A}">
                    <a16:rowId xmlns:a16="http://schemas.microsoft.com/office/drawing/2014/main" val="1241626764"/>
                  </a:ext>
                </a:extLst>
              </a:tr>
              <a:tr h="370840">
                <a:tc>
                  <a:txBody>
                    <a:bodyPr/>
                    <a:lstStyle/>
                    <a:p>
                      <a:r>
                        <a:rPr lang="en-US" b="1"/>
                        <a:t>I-79 Morgantown</a:t>
                      </a:r>
                    </a:p>
                  </a:txBody>
                  <a:tcPr/>
                </a:tc>
                <a:tc>
                  <a:txBody>
                    <a:bodyPr/>
                    <a:lstStyle/>
                    <a:p>
                      <a:r>
                        <a:rPr lang="en-US"/>
                        <a:t>Reconfigure and expand existing road</a:t>
                      </a:r>
                    </a:p>
                  </a:txBody>
                  <a:tcPr/>
                </a:tc>
                <a:tc>
                  <a:txBody>
                    <a:bodyPr/>
                    <a:lstStyle/>
                    <a:p>
                      <a:pPr lvl="0">
                        <a:buNone/>
                      </a:pPr>
                      <a:r>
                        <a:rPr lang="en-US"/>
                        <a:t>6 total miles</a:t>
                      </a:r>
                    </a:p>
                  </a:txBody>
                  <a:tcPr/>
                </a:tc>
                <a:tc>
                  <a:txBody>
                    <a:bodyPr/>
                    <a:lstStyle/>
                    <a:p>
                      <a:r>
                        <a:rPr lang="en-US"/>
                        <a:t>Incomplete. Not yet started.</a:t>
                      </a:r>
                    </a:p>
                  </a:txBody>
                  <a:tcPr/>
                </a:tc>
                <a:extLst>
                  <a:ext uri="{0D108BD9-81ED-4DB2-BD59-A6C34878D82A}">
                    <a16:rowId xmlns:a16="http://schemas.microsoft.com/office/drawing/2014/main" val="4290116441"/>
                  </a:ext>
                </a:extLst>
              </a:tr>
              <a:tr h="370839">
                <a:tc>
                  <a:txBody>
                    <a:bodyPr/>
                    <a:lstStyle/>
                    <a:p>
                      <a:pPr lvl="0">
                        <a:buNone/>
                      </a:pPr>
                      <a:r>
                        <a:rPr lang="en-US" b="1"/>
                        <a:t>Little Kanawha River Pkwy (WV-5)</a:t>
                      </a:r>
                    </a:p>
                  </a:txBody>
                  <a:tcPr/>
                </a:tc>
                <a:tc>
                  <a:txBody>
                    <a:bodyPr/>
                    <a:lstStyle/>
                    <a:p>
                      <a:pPr lvl="0">
                        <a:buNone/>
                      </a:pPr>
                      <a:r>
                        <a:rPr lang="en-US"/>
                        <a:t>Reconfigure existing road</a:t>
                      </a:r>
                    </a:p>
                  </a:txBody>
                  <a:tcPr/>
                </a:tc>
                <a:tc>
                  <a:txBody>
                    <a:bodyPr/>
                    <a:lstStyle/>
                    <a:p>
                      <a:pPr lvl="0">
                        <a:buNone/>
                      </a:pPr>
                      <a:r>
                        <a:rPr lang="en-US"/>
                        <a:t>77 total miles</a:t>
                      </a:r>
                    </a:p>
                  </a:txBody>
                  <a:tcPr/>
                </a:tc>
                <a:tc>
                  <a:txBody>
                    <a:bodyPr/>
                    <a:lstStyle/>
                    <a:p>
                      <a:pPr lvl="0">
                        <a:buNone/>
                      </a:pPr>
                      <a:r>
                        <a:rPr lang="en-US"/>
                        <a:t>Incomplete. Not yet started.</a:t>
                      </a:r>
                    </a:p>
                  </a:txBody>
                  <a:tcPr/>
                </a:tc>
                <a:extLst>
                  <a:ext uri="{0D108BD9-81ED-4DB2-BD59-A6C34878D82A}">
                    <a16:rowId xmlns:a16="http://schemas.microsoft.com/office/drawing/2014/main" val="3005270545"/>
                  </a:ext>
                </a:extLst>
              </a:tr>
            </a:tbl>
          </a:graphicData>
        </a:graphic>
      </p:graphicFrame>
    </p:spTree>
    <p:extLst>
      <p:ext uri="{BB962C8B-B14F-4D97-AF65-F5344CB8AC3E}">
        <p14:creationId xmlns:p14="http://schemas.microsoft.com/office/powerpoint/2010/main" val="4284487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 of virginia&#10;&#10;AI-generated content may be incorrect.">
            <a:extLst>
              <a:ext uri="{FF2B5EF4-FFF2-40B4-BE49-F238E27FC236}">
                <a16:creationId xmlns:a16="http://schemas.microsoft.com/office/drawing/2014/main" id="{0F0C8B7B-16AC-9ADC-C68E-B5EE341E0035}"/>
              </a:ext>
            </a:extLst>
          </p:cNvPr>
          <p:cNvPicPr>
            <a:picLocks noChangeAspect="1"/>
          </p:cNvPicPr>
          <p:nvPr/>
        </p:nvPicPr>
        <p:blipFill>
          <a:blip r:embed="rId3"/>
          <a:stretch>
            <a:fillRect/>
          </a:stretch>
        </p:blipFill>
        <p:spPr>
          <a:xfrm>
            <a:off x="1658471" y="0"/>
            <a:ext cx="8875059" cy="6858000"/>
          </a:xfrm>
          <a:prstGeom prst="rect">
            <a:avLst/>
          </a:prstGeom>
        </p:spPr>
      </p:pic>
    </p:spTree>
    <p:extLst>
      <p:ext uri="{BB962C8B-B14F-4D97-AF65-F5344CB8AC3E}">
        <p14:creationId xmlns:p14="http://schemas.microsoft.com/office/powerpoint/2010/main" val="4098991875"/>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road&#10;&#10;AI-generated content may be incorrect.">
            <a:extLst>
              <a:ext uri="{FF2B5EF4-FFF2-40B4-BE49-F238E27FC236}">
                <a16:creationId xmlns:a16="http://schemas.microsoft.com/office/drawing/2014/main" id="{B84A90BD-E6C8-EFE0-A8B7-336EED2D390B}"/>
              </a:ext>
            </a:extLst>
          </p:cNvPr>
          <p:cNvPicPr>
            <a:picLocks noChangeAspect="1"/>
          </p:cNvPicPr>
          <p:nvPr/>
        </p:nvPicPr>
        <p:blipFill>
          <a:blip r:embed="rId2"/>
          <a:stretch>
            <a:fillRect/>
          </a:stretch>
        </p:blipFill>
        <p:spPr>
          <a:xfrm>
            <a:off x="1603480" y="0"/>
            <a:ext cx="8985040" cy="6858000"/>
          </a:xfrm>
          <a:prstGeom prst="rect">
            <a:avLst/>
          </a:prstGeom>
        </p:spPr>
      </p:pic>
    </p:spTree>
    <p:extLst>
      <p:ext uri="{BB962C8B-B14F-4D97-AF65-F5344CB8AC3E}">
        <p14:creationId xmlns:p14="http://schemas.microsoft.com/office/powerpoint/2010/main" val="264439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BF1B7-8B94-AACA-A392-3D54993A6199}"/>
            </a:ext>
          </a:extLst>
        </p:cNvPr>
        <p:cNvGrpSpPr/>
        <p:nvPr/>
      </p:nvGrpSpPr>
      <p:grpSpPr>
        <a:xfrm>
          <a:off x="0" y="0"/>
          <a:ext cx="0" cy="0"/>
          <a:chOff x="0" y="0"/>
          <a:chExt cx="0" cy="0"/>
        </a:xfrm>
      </p:grpSpPr>
      <p:pic>
        <p:nvPicPr>
          <p:cNvPr id="2" name="Picture 1" descr="A map of a state with a blue line&#10;&#10;AI-generated content may be incorrect.">
            <a:extLst>
              <a:ext uri="{FF2B5EF4-FFF2-40B4-BE49-F238E27FC236}">
                <a16:creationId xmlns:a16="http://schemas.microsoft.com/office/drawing/2014/main" id="{F8C7BB4E-3FA6-87E2-2CC5-5BB8DDF52740}"/>
              </a:ext>
            </a:extLst>
          </p:cNvPr>
          <p:cNvPicPr>
            <a:picLocks noChangeAspect="1"/>
          </p:cNvPicPr>
          <p:nvPr/>
        </p:nvPicPr>
        <p:blipFill>
          <a:blip r:embed="rId2"/>
          <a:stretch>
            <a:fillRect/>
          </a:stretch>
        </p:blipFill>
        <p:spPr>
          <a:xfrm>
            <a:off x="1599695" y="0"/>
            <a:ext cx="8992609" cy="6858000"/>
          </a:xfrm>
          <a:prstGeom prst="rect">
            <a:avLst/>
          </a:prstGeom>
        </p:spPr>
      </p:pic>
    </p:spTree>
    <p:extLst>
      <p:ext uri="{BB962C8B-B14F-4D97-AF65-F5344CB8AC3E}">
        <p14:creationId xmlns:p14="http://schemas.microsoft.com/office/powerpoint/2010/main" val="690154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CBC9-A272-8D3A-5FA6-195E540A97F1}"/>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39ABED8A-052A-AA52-2C6D-56B45A62C008}"/>
              </a:ext>
            </a:extLst>
          </p:cNvPr>
          <p:cNvPicPr>
            <a:picLocks noChangeAspect="1"/>
          </p:cNvPicPr>
          <p:nvPr/>
        </p:nvPicPr>
        <p:blipFill>
          <a:blip r:embed="rId2"/>
          <a:stretch>
            <a:fillRect/>
          </a:stretch>
        </p:blipFill>
        <p:spPr>
          <a:xfrm>
            <a:off x="1608433" y="0"/>
            <a:ext cx="8975133" cy="6858000"/>
          </a:xfrm>
          <a:prstGeom prst="rect">
            <a:avLst/>
          </a:prstGeom>
        </p:spPr>
      </p:pic>
    </p:spTree>
    <p:extLst>
      <p:ext uri="{BB962C8B-B14F-4D97-AF65-F5344CB8AC3E}">
        <p14:creationId xmlns:p14="http://schemas.microsoft.com/office/powerpoint/2010/main" val="4209083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617F8-CD36-C5C9-AD65-F217867965EB}"/>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3EA2F3C0-F028-E872-2050-43D28A0A9259}"/>
              </a:ext>
            </a:extLst>
          </p:cNvPr>
          <p:cNvPicPr>
            <a:picLocks noChangeAspect="1"/>
          </p:cNvPicPr>
          <p:nvPr/>
        </p:nvPicPr>
        <p:blipFill>
          <a:blip r:embed="rId2"/>
          <a:stretch>
            <a:fillRect/>
          </a:stretch>
        </p:blipFill>
        <p:spPr>
          <a:xfrm>
            <a:off x="1631901" y="0"/>
            <a:ext cx="8928198" cy="6858000"/>
          </a:xfrm>
          <a:prstGeom prst="rect">
            <a:avLst/>
          </a:prstGeom>
        </p:spPr>
      </p:pic>
    </p:spTree>
    <p:extLst>
      <p:ext uri="{BB962C8B-B14F-4D97-AF65-F5344CB8AC3E}">
        <p14:creationId xmlns:p14="http://schemas.microsoft.com/office/powerpoint/2010/main" val="760153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13C2C-615C-3746-7973-47BCA8526425}"/>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18BC6016-FD24-E9FA-50AB-879510522E53}"/>
              </a:ext>
            </a:extLst>
          </p:cNvPr>
          <p:cNvPicPr>
            <a:picLocks noChangeAspect="1"/>
          </p:cNvPicPr>
          <p:nvPr/>
        </p:nvPicPr>
        <p:blipFill>
          <a:blip r:embed="rId2"/>
          <a:stretch>
            <a:fillRect/>
          </a:stretch>
        </p:blipFill>
        <p:spPr>
          <a:xfrm>
            <a:off x="1632258" y="0"/>
            <a:ext cx="8927485" cy="6858000"/>
          </a:xfrm>
          <a:prstGeom prst="rect">
            <a:avLst/>
          </a:prstGeom>
        </p:spPr>
      </p:pic>
    </p:spTree>
    <p:extLst>
      <p:ext uri="{BB962C8B-B14F-4D97-AF65-F5344CB8AC3E}">
        <p14:creationId xmlns:p14="http://schemas.microsoft.com/office/powerpoint/2010/main" val="388895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795F-81C7-6435-E113-883627790BD1}"/>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C700ED75-3AB9-6C75-2A74-72FCC5EA3525}"/>
              </a:ext>
            </a:extLst>
          </p:cNvPr>
          <p:cNvSpPr>
            <a:spLocks noGrp="1"/>
          </p:cNvSpPr>
          <p:nvPr>
            <p:ph idx="1"/>
          </p:nvPr>
        </p:nvSpPr>
        <p:spPr/>
        <p:txBody>
          <a:bodyPr>
            <a:normAutofit lnSpcReduction="10000"/>
          </a:bodyPr>
          <a:lstStyle/>
          <a:p>
            <a:r>
              <a:rPr lang="en-US" b="1"/>
              <a:t>Objectives of the TIDS Project</a:t>
            </a:r>
          </a:p>
          <a:p>
            <a:pPr lvl="1"/>
            <a:r>
              <a:rPr lang="en-US"/>
              <a:t>Transparency on resource allocation and project prioritization</a:t>
            </a:r>
          </a:p>
          <a:p>
            <a:pPr lvl="1"/>
            <a:r>
              <a:rPr lang="en-US"/>
              <a:t>Data-driven decision-making</a:t>
            </a:r>
          </a:p>
          <a:p>
            <a:r>
              <a:rPr lang="en-US" b="1"/>
              <a:t>Key questions/issues</a:t>
            </a:r>
          </a:p>
          <a:p>
            <a:pPr lvl="1"/>
            <a:r>
              <a:rPr lang="en-US"/>
              <a:t>How do projects get added to the STIP?</a:t>
            </a:r>
          </a:p>
          <a:p>
            <a:pPr lvl="1"/>
            <a:r>
              <a:rPr lang="en-US"/>
              <a:t>How do projects advance from a study or a plan?</a:t>
            </a:r>
          </a:p>
          <a:p>
            <a:pPr lvl="1"/>
            <a:r>
              <a:rPr lang="en-US"/>
              <a:t>Which regional corridors might be advanced after Corridor H?</a:t>
            </a:r>
          </a:p>
          <a:p>
            <a:r>
              <a:rPr lang="en-US" b="1"/>
              <a:t>What we’ve done so far</a:t>
            </a:r>
          </a:p>
          <a:p>
            <a:pPr lvl="1"/>
            <a:r>
              <a:rPr lang="en-US"/>
              <a:t>Review of regional/national precedents</a:t>
            </a:r>
          </a:p>
          <a:p>
            <a:pPr lvl="1"/>
            <a:r>
              <a:rPr lang="en-US"/>
              <a:t>Identification of possible factors</a:t>
            </a:r>
          </a:p>
          <a:p>
            <a:r>
              <a:rPr lang="en-US" b="1"/>
              <a:t>Timeline</a:t>
            </a:r>
          </a:p>
        </p:txBody>
      </p:sp>
    </p:spTree>
    <p:extLst>
      <p:ext uri="{BB962C8B-B14F-4D97-AF65-F5344CB8AC3E}">
        <p14:creationId xmlns:p14="http://schemas.microsoft.com/office/powerpoint/2010/main" val="686089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36C8-6992-89EA-9E08-38976D65DC65}"/>
            </a:ext>
          </a:extLst>
        </p:cNvPr>
        <p:cNvGrpSpPr/>
        <p:nvPr/>
      </p:nvGrpSpPr>
      <p:grpSpPr>
        <a:xfrm>
          <a:off x="0" y="0"/>
          <a:ext cx="0" cy="0"/>
          <a:chOff x="0" y="0"/>
          <a:chExt cx="0" cy="0"/>
        </a:xfrm>
      </p:grpSpPr>
      <p:pic>
        <p:nvPicPr>
          <p:cNvPr id="2" name="Picture 1" descr="A map of a trail&#10;&#10;AI-generated content may be incorrect.">
            <a:extLst>
              <a:ext uri="{FF2B5EF4-FFF2-40B4-BE49-F238E27FC236}">
                <a16:creationId xmlns:a16="http://schemas.microsoft.com/office/drawing/2014/main" id="{3AF2EB71-0387-BFBD-1C70-07E7A6D5AE82}"/>
              </a:ext>
            </a:extLst>
          </p:cNvPr>
          <p:cNvPicPr>
            <a:picLocks noChangeAspect="1"/>
          </p:cNvPicPr>
          <p:nvPr/>
        </p:nvPicPr>
        <p:blipFill>
          <a:blip r:embed="rId2"/>
          <a:stretch>
            <a:fillRect/>
          </a:stretch>
        </p:blipFill>
        <p:spPr>
          <a:xfrm>
            <a:off x="1608713" y="0"/>
            <a:ext cx="8974573" cy="6858000"/>
          </a:xfrm>
          <a:prstGeom prst="rect">
            <a:avLst/>
          </a:prstGeom>
        </p:spPr>
      </p:pic>
    </p:spTree>
    <p:extLst>
      <p:ext uri="{BB962C8B-B14F-4D97-AF65-F5344CB8AC3E}">
        <p14:creationId xmlns:p14="http://schemas.microsoft.com/office/powerpoint/2010/main" val="2232774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F74F-8EE6-5EEE-F7AE-BBC387E8C089}"/>
            </a:ext>
          </a:extLst>
        </p:cNvPr>
        <p:cNvGrpSpPr/>
        <p:nvPr/>
      </p:nvGrpSpPr>
      <p:grpSpPr>
        <a:xfrm>
          <a:off x="0" y="0"/>
          <a:ext cx="0" cy="0"/>
          <a:chOff x="0" y="0"/>
          <a:chExt cx="0" cy="0"/>
        </a:xfrm>
      </p:grpSpPr>
      <p:pic>
        <p:nvPicPr>
          <p:cNvPr id="2" name="Picture 1" descr="A map of a highway&#10;&#10;AI-generated content may be incorrect.">
            <a:extLst>
              <a:ext uri="{FF2B5EF4-FFF2-40B4-BE49-F238E27FC236}">
                <a16:creationId xmlns:a16="http://schemas.microsoft.com/office/drawing/2014/main" id="{EE6842C5-1DC7-5F80-1765-B4D3C67FCD7B}"/>
              </a:ext>
            </a:extLst>
          </p:cNvPr>
          <p:cNvPicPr>
            <a:picLocks noChangeAspect="1"/>
          </p:cNvPicPr>
          <p:nvPr/>
        </p:nvPicPr>
        <p:blipFill>
          <a:blip r:embed="rId2"/>
          <a:stretch>
            <a:fillRect/>
          </a:stretch>
        </p:blipFill>
        <p:spPr>
          <a:xfrm>
            <a:off x="1626189" y="0"/>
            <a:ext cx="8939623" cy="6858000"/>
          </a:xfrm>
          <a:prstGeom prst="rect">
            <a:avLst/>
          </a:prstGeom>
        </p:spPr>
      </p:pic>
    </p:spTree>
    <p:extLst>
      <p:ext uri="{BB962C8B-B14F-4D97-AF65-F5344CB8AC3E}">
        <p14:creationId xmlns:p14="http://schemas.microsoft.com/office/powerpoint/2010/main" val="4151351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F046-6ABF-B899-AADA-369F8E3CA743}"/>
            </a:ext>
          </a:extLst>
        </p:cNvPr>
        <p:cNvGrpSpPr/>
        <p:nvPr/>
      </p:nvGrpSpPr>
      <p:grpSpPr>
        <a:xfrm>
          <a:off x="0" y="0"/>
          <a:ext cx="0" cy="0"/>
          <a:chOff x="0" y="0"/>
          <a:chExt cx="0" cy="0"/>
        </a:xfrm>
      </p:grpSpPr>
      <p:pic>
        <p:nvPicPr>
          <p:cNvPr id="2" name="Picture 1" descr="A map of a bridge over chaplen hill&#10;&#10;AI-generated content may be incorrect.">
            <a:extLst>
              <a:ext uri="{FF2B5EF4-FFF2-40B4-BE49-F238E27FC236}">
                <a16:creationId xmlns:a16="http://schemas.microsoft.com/office/drawing/2014/main" id="{CAF46159-4C09-73AD-A8BA-9FBD50FB0A03}"/>
              </a:ext>
            </a:extLst>
          </p:cNvPr>
          <p:cNvPicPr>
            <a:picLocks noChangeAspect="1"/>
          </p:cNvPicPr>
          <p:nvPr/>
        </p:nvPicPr>
        <p:blipFill>
          <a:blip r:embed="rId2"/>
          <a:stretch>
            <a:fillRect/>
          </a:stretch>
        </p:blipFill>
        <p:spPr>
          <a:xfrm>
            <a:off x="1651140" y="0"/>
            <a:ext cx="8889720" cy="6858000"/>
          </a:xfrm>
          <a:prstGeom prst="rect">
            <a:avLst/>
          </a:prstGeom>
        </p:spPr>
      </p:pic>
    </p:spTree>
    <p:extLst>
      <p:ext uri="{BB962C8B-B14F-4D97-AF65-F5344CB8AC3E}">
        <p14:creationId xmlns:p14="http://schemas.microsoft.com/office/powerpoint/2010/main" val="140472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09F4B-E376-B494-2292-BD2A7E4F0120}"/>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590183A0-4AA5-0BBF-3AA6-40A1C85EB6BA}"/>
              </a:ext>
            </a:extLst>
          </p:cNvPr>
          <p:cNvPicPr>
            <a:picLocks noChangeAspect="1"/>
          </p:cNvPicPr>
          <p:nvPr/>
        </p:nvPicPr>
        <p:blipFill>
          <a:blip r:embed="rId2"/>
          <a:stretch>
            <a:fillRect/>
          </a:stretch>
        </p:blipFill>
        <p:spPr>
          <a:xfrm>
            <a:off x="1640941" y="0"/>
            <a:ext cx="8910119" cy="6858000"/>
          </a:xfrm>
          <a:prstGeom prst="rect">
            <a:avLst/>
          </a:prstGeom>
        </p:spPr>
      </p:pic>
    </p:spTree>
    <p:extLst>
      <p:ext uri="{BB962C8B-B14F-4D97-AF65-F5344CB8AC3E}">
        <p14:creationId xmlns:p14="http://schemas.microsoft.com/office/powerpoint/2010/main" val="263231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D9EC-3248-77F1-051E-1F0432CCF64A}"/>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0E0C8716-E7E6-4B7C-EC9D-20391DCDF6F1}"/>
              </a:ext>
            </a:extLst>
          </p:cNvPr>
          <p:cNvPicPr>
            <a:picLocks noChangeAspect="1"/>
          </p:cNvPicPr>
          <p:nvPr/>
        </p:nvPicPr>
        <p:blipFill>
          <a:blip r:embed="rId2"/>
          <a:stretch>
            <a:fillRect/>
          </a:stretch>
        </p:blipFill>
        <p:spPr>
          <a:xfrm>
            <a:off x="1664215" y="0"/>
            <a:ext cx="8863571" cy="6858000"/>
          </a:xfrm>
          <a:prstGeom prst="rect">
            <a:avLst/>
          </a:prstGeom>
        </p:spPr>
      </p:pic>
    </p:spTree>
    <p:extLst>
      <p:ext uri="{BB962C8B-B14F-4D97-AF65-F5344CB8AC3E}">
        <p14:creationId xmlns:p14="http://schemas.microsoft.com/office/powerpoint/2010/main" val="378802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D1A7-58C2-72CC-3C11-81F9DEC79FB2}"/>
            </a:ext>
          </a:extLst>
        </p:cNvPr>
        <p:cNvGrpSpPr/>
        <p:nvPr/>
      </p:nvGrpSpPr>
      <p:grpSpPr>
        <a:xfrm>
          <a:off x="0" y="0"/>
          <a:ext cx="0" cy="0"/>
          <a:chOff x="0" y="0"/>
          <a:chExt cx="0" cy="0"/>
        </a:xfrm>
      </p:grpSpPr>
      <p:pic>
        <p:nvPicPr>
          <p:cNvPr id="2" name="Picture 1" descr="A map of a route&#10;&#10;AI-generated content may be incorrect.">
            <a:extLst>
              <a:ext uri="{FF2B5EF4-FFF2-40B4-BE49-F238E27FC236}">
                <a16:creationId xmlns:a16="http://schemas.microsoft.com/office/drawing/2014/main" id="{3538050D-9A21-A6F9-FE15-13360A2236C5}"/>
              </a:ext>
            </a:extLst>
          </p:cNvPr>
          <p:cNvPicPr>
            <a:picLocks noChangeAspect="1"/>
          </p:cNvPicPr>
          <p:nvPr/>
        </p:nvPicPr>
        <p:blipFill>
          <a:blip r:embed="rId2"/>
          <a:stretch>
            <a:fillRect/>
          </a:stretch>
        </p:blipFill>
        <p:spPr>
          <a:xfrm>
            <a:off x="1637543" y="0"/>
            <a:ext cx="8916914" cy="6858000"/>
          </a:xfrm>
          <a:prstGeom prst="rect">
            <a:avLst/>
          </a:prstGeom>
        </p:spPr>
      </p:pic>
    </p:spTree>
    <p:extLst>
      <p:ext uri="{BB962C8B-B14F-4D97-AF65-F5344CB8AC3E}">
        <p14:creationId xmlns:p14="http://schemas.microsoft.com/office/powerpoint/2010/main" val="2749646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E697B-FC6E-F6B5-C54E-D9902A4C52EA}"/>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5990AF31-1364-F43B-2768-8C13847C79CD}"/>
              </a:ext>
            </a:extLst>
          </p:cNvPr>
          <p:cNvPicPr>
            <a:picLocks noChangeAspect="1"/>
          </p:cNvPicPr>
          <p:nvPr/>
        </p:nvPicPr>
        <p:blipFill>
          <a:blip r:embed="rId2"/>
          <a:stretch>
            <a:fillRect/>
          </a:stretch>
        </p:blipFill>
        <p:spPr>
          <a:xfrm>
            <a:off x="1592352" y="0"/>
            <a:ext cx="9007296" cy="6858000"/>
          </a:xfrm>
          <a:prstGeom prst="rect">
            <a:avLst/>
          </a:prstGeom>
        </p:spPr>
      </p:pic>
    </p:spTree>
    <p:extLst>
      <p:ext uri="{BB962C8B-B14F-4D97-AF65-F5344CB8AC3E}">
        <p14:creationId xmlns:p14="http://schemas.microsoft.com/office/powerpoint/2010/main" val="3242221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94866-44FD-25DF-6684-3AB246134DB6}"/>
            </a:ext>
          </a:extLst>
        </p:cNvPr>
        <p:cNvGrpSpPr/>
        <p:nvPr/>
      </p:nvGrpSpPr>
      <p:grpSpPr>
        <a:xfrm>
          <a:off x="0" y="0"/>
          <a:ext cx="0" cy="0"/>
          <a:chOff x="0" y="0"/>
          <a:chExt cx="0" cy="0"/>
        </a:xfrm>
      </p:grpSpPr>
      <p:pic>
        <p:nvPicPr>
          <p:cNvPr id="2" name="Picture 1" descr="A map of a river&#10;&#10;AI-generated content may be incorrect.">
            <a:extLst>
              <a:ext uri="{FF2B5EF4-FFF2-40B4-BE49-F238E27FC236}">
                <a16:creationId xmlns:a16="http://schemas.microsoft.com/office/drawing/2014/main" id="{051CBADB-5DD4-5DF6-0827-1F0034147A21}"/>
              </a:ext>
            </a:extLst>
          </p:cNvPr>
          <p:cNvPicPr>
            <a:picLocks noChangeAspect="1"/>
          </p:cNvPicPr>
          <p:nvPr/>
        </p:nvPicPr>
        <p:blipFill>
          <a:blip r:embed="rId2"/>
          <a:stretch>
            <a:fillRect/>
          </a:stretch>
        </p:blipFill>
        <p:spPr>
          <a:xfrm>
            <a:off x="1616300" y="0"/>
            <a:ext cx="8959400" cy="6858000"/>
          </a:xfrm>
          <a:prstGeom prst="rect">
            <a:avLst/>
          </a:prstGeom>
        </p:spPr>
      </p:pic>
    </p:spTree>
    <p:extLst>
      <p:ext uri="{BB962C8B-B14F-4D97-AF65-F5344CB8AC3E}">
        <p14:creationId xmlns:p14="http://schemas.microsoft.com/office/powerpoint/2010/main" val="3118233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997FB-9B90-1697-5B2A-031D5BCC153D}"/>
            </a:ext>
          </a:extLst>
        </p:cNvPr>
        <p:cNvGrpSpPr/>
        <p:nvPr/>
      </p:nvGrpSpPr>
      <p:grpSpPr>
        <a:xfrm>
          <a:off x="0" y="0"/>
          <a:ext cx="0" cy="0"/>
          <a:chOff x="0" y="0"/>
          <a:chExt cx="0" cy="0"/>
        </a:xfrm>
      </p:grpSpPr>
      <p:pic>
        <p:nvPicPr>
          <p:cNvPr id="2" name="Picture 1" descr="A map of a road&#10;&#10;AI-generated content may be incorrect.">
            <a:extLst>
              <a:ext uri="{FF2B5EF4-FFF2-40B4-BE49-F238E27FC236}">
                <a16:creationId xmlns:a16="http://schemas.microsoft.com/office/drawing/2014/main" id="{4835714E-DACD-FAFA-DA86-B0F8BC4CE8DB}"/>
              </a:ext>
            </a:extLst>
          </p:cNvPr>
          <p:cNvPicPr>
            <a:picLocks noChangeAspect="1"/>
          </p:cNvPicPr>
          <p:nvPr/>
        </p:nvPicPr>
        <p:blipFill>
          <a:blip r:embed="rId2"/>
          <a:stretch>
            <a:fillRect/>
          </a:stretch>
        </p:blipFill>
        <p:spPr>
          <a:xfrm>
            <a:off x="1597334" y="0"/>
            <a:ext cx="8997332" cy="6858000"/>
          </a:xfrm>
          <a:prstGeom prst="rect">
            <a:avLst/>
          </a:prstGeom>
        </p:spPr>
      </p:pic>
    </p:spTree>
    <p:extLst>
      <p:ext uri="{BB962C8B-B14F-4D97-AF65-F5344CB8AC3E}">
        <p14:creationId xmlns:p14="http://schemas.microsoft.com/office/powerpoint/2010/main" val="1509288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FCED0-7A7D-BE12-FA42-4FA9C811F1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0FE4F1-C68D-C81B-3470-F66A41300326}"/>
              </a:ext>
            </a:extLst>
          </p:cNvPr>
          <p:cNvSpPr>
            <a:spLocks noGrp="1"/>
          </p:cNvSpPr>
          <p:nvPr>
            <p:ph type="title"/>
          </p:nvPr>
        </p:nvSpPr>
        <p:spPr/>
        <p:txBody>
          <a:bodyPr>
            <a:normAutofit/>
          </a:bodyPr>
          <a:lstStyle/>
          <a:p>
            <a:r>
              <a:rPr lang="en-US" sz="6400" b="1"/>
              <a:t>Examples</a:t>
            </a:r>
          </a:p>
        </p:txBody>
      </p:sp>
    </p:spTree>
    <p:extLst>
      <p:ext uri="{BB962C8B-B14F-4D97-AF65-F5344CB8AC3E}">
        <p14:creationId xmlns:p14="http://schemas.microsoft.com/office/powerpoint/2010/main" val="405310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7FAF-2645-86F8-ED76-462F753749BF}"/>
              </a:ext>
            </a:extLst>
          </p:cNvPr>
          <p:cNvSpPr>
            <a:spLocks noGrp="1"/>
          </p:cNvSpPr>
          <p:nvPr>
            <p:ph type="title"/>
          </p:nvPr>
        </p:nvSpPr>
        <p:spPr/>
        <p:txBody>
          <a:bodyPr/>
          <a:lstStyle/>
          <a:p>
            <a:r>
              <a:rPr lang="en-US"/>
              <a:t>TIDS for Project Prioritization</a:t>
            </a:r>
          </a:p>
        </p:txBody>
      </p:sp>
      <p:sp>
        <p:nvSpPr>
          <p:cNvPr id="3" name="Content Placeholder 2">
            <a:extLst>
              <a:ext uri="{FF2B5EF4-FFF2-40B4-BE49-F238E27FC236}">
                <a16:creationId xmlns:a16="http://schemas.microsoft.com/office/drawing/2014/main" id="{C796E44B-F31F-148D-C134-68862A9F00B0}"/>
              </a:ext>
            </a:extLst>
          </p:cNvPr>
          <p:cNvSpPr>
            <a:spLocks noGrp="1"/>
          </p:cNvSpPr>
          <p:nvPr>
            <p:ph idx="1"/>
          </p:nvPr>
        </p:nvSpPr>
        <p:spPr/>
        <p:txBody>
          <a:bodyPr>
            <a:normAutofit fontScale="92500" lnSpcReduction="10000"/>
          </a:bodyPr>
          <a:lstStyle/>
          <a:p>
            <a:r>
              <a:rPr lang="en-US" b="1"/>
              <a:t>What kinds of projects?</a:t>
            </a:r>
          </a:p>
          <a:p>
            <a:pPr lvl="1"/>
            <a:r>
              <a:rPr lang="en-US"/>
              <a:t>Turning lanes, intersection improvements, add-a-lane on short segments</a:t>
            </a:r>
          </a:p>
          <a:p>
            <a:pPr lvl="1"/>
            <a:r>
              <a:rPr lang="en-US"/>
              <a:t>Referred to as </a:t>
            </a:r>
            <a:r>
              <a:rPr lang="en-US" b="1"/>
              <a:t>“localized mobility”</a:t>
            </a:r>
          </a:p>
          <a:p>
            <a:r>
              <a:rPr lang="en-US" b="1"/>
              <a:t>How does a project move from a study to the STIP?</a:t>
            </a:r>
          </a:p>
          <a:p>
            <a:pPr lvl="1"/>
            <a:r>
              <a:rPr lang="en-US"/>
              <a:t>Goal: Data-driven</a:t>
            </a:r>
          </a:p>
          <a:p>
            <a:pPr lvl="1"/>
            <a:r>
              <a:rPr lang="en-US"/>
              <a:t>Goal: Transparency and communication with MPOs</a:t>
            </a:r>
          </a:p>
          <a:p>
            <a:pPr lvl="1"/>
            <a:r>
              <a:rPr lang="en-US"/>
              <a:t>Goal: Sensitivity to regional differences</a:t>
            </a:r>
          </a:p>
          <a:p>
            <a:r>
              <a:rPr lang="en-US" b="1"/>
              <a:t>How do we accomplish this?</a:t>
            </a:r>
          </a:p>
          <a:p>
            <a:pPr lvl="1"/>
            <a:r>
              <a:rPr lang="en-US"/>
              <a:t>Set of data-driven factors, based on internal WVDOT precedent work</a:t>
            </a:r>
          </a:p>
          <a:p>
            <a:pPr lvl="1"/>
            <a:r>
              <a:rPr lang="en-US"/>
              <a:t>Factors serve established LRTP goals</a:t>
            </a:r>
          </a:p>
          <a:p>
            <a:pPr lvl="1"/>
            <a:r>
              <a:rPr lang="en-US"/>
              <a:t>Source material for factors drawn from project documentation, TIPs</a:t>
            </a:r>
          </a:p>
          <a:p>
            <a:pPr lvl="1"/>
            <a:r>
              <a:rPr lang="en-US"/>
              <a:t>Clear and transparent communication of factors to MPOs and others</a:t>
            </a:r>
          </a:p>
        </p:txBody>
      </p:sp>
    </p:spTree>
    <p:extLst>
      <p:ext uri="{BB962C8B-B14F-4D97-AF65-F5344CB8AC3E}">
        <p14:creationId xmlns:p14="http://schemas.microsoft.com/office/powerpoint/2010/main" val="3625738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4D61C4-4088-2510-D4FE-D51C5D509A70}"/>
              </a:ext>
            </a:extLst>
          </p:cNvPr>
          <p:cNvSpPr>
            <a:spLocks noGrp="1"/>
          </p:cNvSpPr>
          <p:nvPr>
            <p:ph type="title"/>
          </p:nvPr>
        </p:nvSpPr>
        <p:spPr/>
        <p:txBody>
          <a:bodyPr/>
          <a:lstStyle/>
          <a:p>
            <a:r>
              <a:rPr lang="en-US"/>
              <a:t>Example: Roanoke</a:t>
            </a:r>
          </a:p>
        </p:txBody>
      </p:sp>
      <p:sp>
        <p:nvSpPr>
          <p:cNvPr id="4" name="Content Placeholder 3">
            <a:extLst>
              <a:ext uri="{FF2B5EF4-FFF2-40B4-BE49-F238E27FC236}">
                <a16:creationId xmlns:a16="http://schemas.microsoft.com/office/drawing/2014/main" id="{6B2120D2-E8EF-8E06-63EC-2906E2988A74}"/>
              </a:ext>
            </a:extLst>
          </p:cNvPr>
          <p:cNvSpPr>
            <a:spLocks noGrp="1"/>
          </p:cNvSpPr>
          <p:nvPr>
            <p:ph idx="1"/>
          </p:nvPr>
        </p:nvSpPr>
        <p:spPr/>
        <p:txBody>
          <a:bodyPr/>
          <a:lstStyle/>
          <a:p>
            <a:r>
              <a:rPr lang="en-US" b="1"/>
              <a:t>What was the purpose?</a:t>
            </a:r>
          </a:p>
          <a:p>
            <a:pPr lvl="1"/>
            <a:r>
              <a:rPr lang="en-US"/>
              <a:t>Prioritize needs for the LRTP based on plan goals</a:t>
            </a:r>
          </a:p>
          <a:p>
            <a:r>
              <a:rPr lang="en-US" b="1"/>
              <a:t>What was the approach?</a:t>
            </a:r>
          </a:p>
          <a:p>
            <a:pPr lvl="1"/>
            <a:r>
              <a:rPr lang="en-US"/>
              <a:t>Six scoring categories</a:t>
            </a:r>
          </a:p>
          <a:p>
            <a:pPr lvl="1"/>
            <a:r>
              <a:rPr lang="en-US"/>
              <a:t>Scored and weighted</a:t>
            </a:r>
          </a:p>
          <a:p>
            <a:r>
              <a:rPr lang="en-US" b="1"/>
              <a:t>What might apply here?</a:t>
            </a:r>
          </a:p>
          <a:p>
            <a:pPr lvl="1"/>
            <a:r>
              <a:rPr lang="en-US"/>
              <a:t>Multi-criteria approach</a:t>
            </a:r>
          </a:p>
          <a:p>
            <a:pPr lvl="1"/>
            <a:r>
              <a:rPr lang="en-US"/>
              <a:t>Criteria weighted differently in different places</a:t>
            </a:r>
          </a:p>
        </p:txBody>
      </p:sp>
    </p:spTree>
    <p:extLst>
      <p:ext uri="{BB962C8B-B14F-4D97-AF65-F5344CB8AC3E}">
        <p14:creationId xmlns:p14="http://schemas.microsoft.com/office/powerpoint/2010/main" val="262716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0052-4B01-A9AB-D04A-EBBBC5B7CE7D}"/>
              </a:ext>
            </a:extLst>
          </p:cNvPr>
          <p:cNvSpPr>
            <a:spLocks noGrp="1"/>
          </p:cNvSpPr>
          <p:nvPr>
            <p:ph type="title"/>
          </p:nvPr>
        </p:nvSpPr>
        <p:spPr/>
        <p:txBody>
          <a:bodyPr/>
          <a:lstStyle/>
          <a:p>
            <a:r>
              <a:rPr lang="en-US"/>
              <a:t>Example: Roanoke</a:t>
            </a:r>
          </a:p>
        </p:txBody>
      </p:sp>
      <p:sp>
        <p:nvSpPr>
          <p:cNvPr id="3" name="Content Placeholder 2">
            <a:extLst>
              <a:ext uri="{FF2B5EF4-FFF2-40B4-BE49-F238E27FC236}">
                <a16:creationId xmlns:a16="http://schemas.microsoft.com/office/drawing/2014/main" id="{CFA62DAD-29FE-47E2-9CBE-FDCF0EBA3119}"/>
              </a:ext>
            </a:extLst>
          </p:cNvPr>
          <p:cNvSpPr>
            <a:spLocks noGrp="1"/>
          </p:cNvSpPr>
          <p:nvPr>
            <p:ph sz="half" idx="1"/>
          </p:nvPr>
        </p:nvSpPr>
        <p:spPr/>
        <p:txBody>
          <a:bodyPr>
            <a:normAutofit/>
          </a:bodyPr>
          <a:lstStyle/>
          <a:p>
            <a:pPr marL="514350" indent="-514350">
              <a:buAutoNum type="arabicPeriod"/>
            </a:pPr>
            <a:r>
              <a:rPr lang="en-US" sz="1600">
                <a:solidFill>
                  <a:srgbClr val="6478BA"/>
                </a:solidFill>
              </a:rPr>
              <a:t>Needs List  </a:t>
            </a:r>
            <a:r>
              <a:rPr lang="en-US" sz="1600" b="0">
                <a:solidFill>
                  <a:schemeClr val="tx1"/>
                </a:solidFill>
              </a:rPr>
              <a:t>Clean, organize, and place needs in correct geospatial location. Assign to categories: Automobile Safety, Pedestrian Safety, Bicycle Safety, Transit Safety, Congestion, System Management (Non-Transit), System Management (Transit). </a:t>
            </a:r>
          </a:p>
          <a:p>
            <a:pPr marL="514350" indent="-514350">
              <a:buFont typeface="+mj-lt"/>
              <a:buAutoNum type="arabicPeriod"/>
            </a:pPr>
            <a:r>
              <a:rPr lang="en-US" sz="1600">
                <a:solidFill>
                  <a:srgbClr val="148BCC"/>
                </a:solidFill>
              </a:rPr>
              <a:t>Spatial Calculations  </a:t>
            </a:r>
            <a:r>
              <a:rPr lang="en-US" sz="1600" b="0">
                <a:solidFill>
                  <a:schemeClr val="tx1"/>
                </a:solidFill>
              </a:rPr>
              <a:t>Calculating whether the need applies to a series of six criteria: Multimodal, Activity Density, Throughput, Safety, Environmental Justice, Economics.</a:t>
            </a:r>
          </a:p>
          <a:p>
            <a:pPr marL="514350" indent="-514350">
              <a:buFont typeface="+mj-lt"/>
              <a:buAutoNum type="arabicPeriod"/>
            </a:pPr>
            <a:r>
              <a:rPr lang="en-US" sz="1600">
                <a:solidFill>
                  <a:srgbClr val="28B67C"/>
                </a:solidFill>
              </a:rPr>
              <a:t>Combine Results</a:t>
            </a:r>
            <a:r>
              <a:rPr lang="en-US" sz="1600" b="0"/>
              <a:t>  </a:t>
            </a:r>
            <a:r>
              <a:rPr lang="en-US" sz="1600" b="0">
                <a:solidFill>
                  <a:schemeClr val="tx1"/>
                </a:solidFill>
              </a:rPr>
              <a:t>All the criteria results are then combined in Excel. </a:t>
            </a:r>
          </a:p>
          <a:p>
            <a:pPr marL="514350" indent="-514350">
              <a:buFont typeface="+mj-lt"/>
              <a:buAutoNum type="arabicPeriod"/>
            </a:pPr>
            <a:r>
              <a:rPr lang="en-US" sz="1600">
                <a:solidFill>
                  <a:srgbClr val="28B67C"/>
                </a:solidFill>
              </a:rPr>
              <a:t>Apply Scoring and Weights</a:t>
            </a:r>
            <a:r>
              <a:rPr lang="en-US" sz="1600" b="0"/>
              <a:t>  </a:t>
            </a:r>
            <a:r>
              <a:rPr lang="en-US" sz="1600" b="0">
                <a:solidFill>
                  <a:schemeClr val="tx1"/>
                </a:solidFill>
              </a:rPr>
              <a:t>Weighting varies depending on the needs category</a:t>
            </a:r>
          </a:p>
          <a:p>
            <a:pPr marL="514350" indent="-514350">
              <a:buFont typeface="+mj-lt"/>
              <a:buAutoNum type="arabicPeriod"/>
            </a:pPr>
            <a:r>
              <a:rPr lang="en-US" sz="1600">
                <a:solidFill>
                  <a:srgbClr val="F88113"/>
                </a:solidFill>
              </a:rPr>
              <a:t>Prioritized List</a:t>
            </a:r>
            <a:r>
              <a:rPr lang="en-US" sz="1600" b="0"/>
              <a:t>  </a:t>
            </a:r>
            <a:r>
              <a:rPr lang="en-US" sz="1600" b="0">
                <a:solidFill>
                  <a:schemeClr val="tx1"/>
                </a:solidFill>
              </a:rPr>
              <a:t>Displays the total points received for each individual need by its associated needs type. Scores can receive a maximum of 100 points.</a:t>
            </a:r>
          </a:p>
        </p:txBody>
      </p:sp>
      <p:pic>
        <p:nvPicPr>
          <p:cNvPr id="5" name="Picture 4" descr="Graphical user interface, diagram&#10;&#10;Description automatically generated">
            <a:extLst>
              <a:ext uri="{FF2B5EF4-FFF2-40B4-BE49-F238E27FC236}">
                <a16:creationId xmlns:a16="http://schemas.microsoft.com/office/drawing/2014/main" id="{D644173A-F1CB-050C-4F80-8D5018743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9590" y="2037874"/>
            <a:ext cx="5893820" cy="3210401"/>
          </a:xfrm>
          <a:prstGeom prst="rect">
            <a:avLst/>
          </a:prstGeom>
          <a:noFill/>
        </p:spPr>
      </p:pic>
    </p:spTree>
    <p:extLst>
      <p:ext uri="{BB962C8B-B14F-4D97-AF65-F5344CB8AC3E}">
        <p14:creationId xmlns:p14="http://schemas.microsoft.com/office/powerpoint/2010/main" val="111914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4BC0-4054-A18E-8E8F-9F881DA4B5EF}"/>
            </a:ext>
          </a:extLst>
        </p:cNvPr>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E22BE8C0-7590-E4CB-46BB-359A6CB95934}"/>
              </a:ext>
            </a:extLst>
          </p:cNvPr>
          <p:cNvCxnSpPr>
            <a:cxnSpLocks/>
          </p:cNvCxnSpPr>
          <p:nvPr/>
        </p:nvCxnSpPr>
        <p:spPr>
          <a:xfrm flipH="1">
            <a:off x="4285930" y="2361737"/>
            <a:ext cx="1044575" cy="3467563"/>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03C14C8-5A25-C2BD-83B3-072923CE0B44}"/>
              </a:ext>
            </a:extLst>
          </p:cNvPr>
          <p:cNvCxnSpPr>
            <a:cxnSpLocks/>
          </p:cNvCxnSpPr>
          <p:nvPr/>
        </p:nvCxnSpPr>
        <p:spPr>
          <a:xfrm flipH="1">
            <a:off x="4285930" y="2361737"/>
            <a:ext cx="1044575" cy="1346768"/>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D44E4BE-5C67-6D66-8E68-FA81F8089C83}"/>
              </a:ext>
            </a:extLst>
          </p:cNvPr>
          <p:cNvCxnSpPr>
            <a:cxnSpLocks/>
          </p:cNvCxnSpPr>
          <p:nvPr/>
        </p:nvCxnSpPr>
        <p:spPr>
          <a:xfrm flipH="1">
            <a:off x="4285930" y="3044118"/>
            <a:ext cx="1044575" cy="2785182"/>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A48A1C4-D730-5AD0-4A09-5B595CF40B6F}"/>
              </a:ext>
            </a:extLst>
          </p:cNvPr>
          <p:cNvCxnSpPr>
            <a:cxnSpLocks/>
          </p:cNvCxnSpPr>
          <p:nvPr/>
        </p:nvCxnSpPr>
        <p:spPr>
          <a:xfrm flipH="1">
            <a:off x="4285930" y="3047863"/>
            <a:ext cx="1044575" cy="656897"/>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CF856AF-A58D-B4AD-C340-E3F5A2EE50A5}"/>
              </a:ext>
            </a:extLst>
          </p:cNvPr>
          <p:cNvCxnSpPr>
            <a:cxnSpLocks/>
          </p:cNvCxnSpPr>
          <p:nvPr/>
        </p:nvCxnSpPr>
        <p:spPr>
          <a:xfrm flipH="1" flipV="1">
            <a:off x="4285930" y="3016250"/>
            <a:ext cx="1044575" cy="705092"/>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8F88D60-5FB3-8C15-4836-975E048E8287}"/>
              </a:ext>
            </a:extLst>
          </p:cNvPr>
          <p:cNvCxnSpPr>
            <a:cxnSpLocks/>
          </p:cNvCxnSpPr>
          <p:nvPr/>
        </p:nvCxnSpPr>
        <p:spPr>
          <a:xfrm flipH="1">
            <a:off x="4285930" y="3755220"/>
            <a:ext cx="1044575" cy="1327769"/>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3640569-A09D-0EA1-FE3C-331710C36FBF}"/>
              </a:ext>
            </a:extLst>
          </p:cNvPr>
          <p:cNvCxnSpPr>
            <a:cxnSpLocks/>
          </p:cNvCxnSpPr>
          <p:nvPr/>
        </p:nvCxnSpPr>
        <p:spPr>
          <a:xfrm flipH="1">
            <a:off x="4285930" y="3704760"/>
            <a:ext cx="1044575" cy="2124540"/>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69FB9506-0712-C148-3532-E3ADA2F5B208}"/>
              </a:ext>
            </a:extLst>
          </p:cNvPr>
          <p:cNvCxnSpPr>
            <a:cxnSpLocks/>
          </p:cNvCxnSpPr>
          <p:nvPr/>
        </p:nvCxnSpPr>
        <p:spPr>
          <a:xfrm flipH="1" flipV="1">
            <a:off x="4285930" y="3704760"/>
            <a:ext cx="1044575" cy="16582"/>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60071A2-AEDF-99D8-D22D-D8C9202A11C4}"/>
              </a:ext>
            </a:extLst>
          </p:cNvPr>
          <p:cNvCxnSpPr>
            <a:cxnSpLocks/>
          </p:cNvCxnSpPr>
          <p:nvPr/>
        </p:nvCxnSpPr>
        <p:spPr>
          <a:xfrm flipH="1" flipV="1">
            <a:off x="4285930" y="2314575"/>
            <a:ext cx="1044575" cy="2073877"/>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D7A9E60-1611-7802-ACA2-3693933B945D}"/>
              </a:ext>
            </a:extLst>
          </p:cNvPr>
          <p:cNvCxnSpPr>
            <a:cxnSpLocks/>
          </p:cNvCxnSpPr>
          <p:nvPr/>
        </p:nvCxnSpPr>
        <p:spPr>
          <a:xfrm flipH="1">
            <a:off x="4285930" y="4429233"/>
            <a:ext cx="1044575" cy="653756"/>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D822FCB-4349-777F-02E9-4148388EE44D}"/>
              </a:ext>
            </a:extLst>
          </p:cNvPr>
          <p:cNvCxnSpPr>
            <a:cxnSpLocks/>
          </p:cNvCxnSpPr>
          <p:nvPr/>
        </p:nvCxnSpPr>
        <p:spPr>
          <a:xfrm flipH="1">
            <a:off x="4285930" y="4423017"/>
            <a:ext cx="1044575" cy="2069858"/>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0D6BD426-BD47-574F-049B-175958A7FF2C}"/>
              </a:ext>
            </a:extLst>
          </p:cNvPr>
          <p:cNvCxnSpPr>
            <a:cxnSpLocks/>
          </p:cNvCxnSpPr>
          <p:nvPr/>
        </p:nvCxnSpPr>
        <p:spPr>
          <a:xfrm flipH="1" flipV="1">
            <a:off x="4285930" y="4391025"/>
            <a:ext cx="1044575" cy="942199"/>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6B652F2-B94F-1D3A-D12A-F31F2B8FD1F0}"/>
              </a:ext>
            </a:extLst>
          </p:cNvPr>
          <p:cNvCxnSpPr>
            <a:cxnSpLocks/>
          </p:cNvCxnSpPr>
          <p:nvPr/>
        </p:nvCxnSpPr>
        <p:spPr>
          <a:xfrm flipH="1">
            <a:off x="4285930" y="5308445"/>
            <a:ext cx="1044575" cy="1184430"/>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40F2B248-1F0D-C99D-DD4B-3535363BC34D}"/>
              </a:ext>
            </a:extLst>
          </p:cNvPr>
          <p:cNvCxnSpPr>
            <a:cxnSpLocks/>
          </p:cNvCxnSpPr>
          <p:nvPr/>
        </p:nvCxnSpPr>
        <p:spPr>
          <a:xfrm flipH="1" flipV="1">
            <a:off x="4285930" y="3704760"/>
            <a:ext cx="1044575" cy="2377557"/>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91820FD-AE82-867B-43E8-CB17C216F8F2}"/>
              </a:ext>
            </a:extLst>
          </p:cNvPr>
          <p:cNvCxnSpPr>
            <a:cxnSpLocks/>
          </p:cNvCxnSpPr>
          <p:nvPr/>
        </p:nvCxnSpPr>
        <p:spPr>
          <a:xfrm flipH="1" flipV="1">
            <a:off x="4285930" y="5829300"/>
            <a:ext cx="1044575" cy="240444"/>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06BDE73-20CA-5F54-C7E7-8BCAB1242FC1}"/>
              </a:ext>
            </a:extLst>
          </p:cNvPr>
          <p:cNvCxnSpPr>
            <a:cxnSpLocks/>
          </p:cNvCxnSpPr>
          <p:nvPr/>
        </p:nvCxnSpPr>
        <p:spPr>
          <a:xfrm flipH="1">
            <a:off x="4285930" y="6079535"/>
            <a:ext cx="1044575" cy="413340"/>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sp>
        <p:nvSpPr>
          <p:cNvPr id="9" name="Freeform: Shape 8">
            <a:extLst>
              <a:ext uri="{FF2B5EF4-FFF2-40B4-BE49-F238E27FC236}">
                <a16:creationId xmlns:a16="http://schemas.microsoft.com/office/drawing/2014/main" id="{C62611C9-6828-CF1E-7A78-1F4CB2F6E3D4}"/>
              </a:ext>
            </a:extLst>
          </p:cNvPr>
          <p:cNvSpPr/>
          <p:nvPr/>
        </p:nvSpPr>
        <p:spPr>
          <a:xfrm>
            <a:off x="990280" y="1415006"/>
            <a:ext cx="3291840" cy="555109"/>
          </a:xfrm>
          <a:custGeom>
            <a:avLst/>
            <a:gdLst>
              <a:gd name="csX0" fmla="*/ 0 w 2743195"/>
              <a:gd name="csY0" fmla="*/ 55511 h 555109"/>
              <a:gd name="csX1" fmla="*/ 55511 w 2743195"/>
              <a:gd name="csY1" fmla="*/ 0 h 555109"/>
              <a:gd name="csX2" fmla="*/ 2687684 w 2743195"/>
              <a:gd name="csY2" fmla="*/ 0 h 555109"/>
              <a:gd name="csX3" fmla="*/ 2743195 w 2743195"/>
              <a:gd name="csY3" fmla="*/ 55511 h 555109"/>
              <a:gd name="csX4" fmla="*/ 2743195 w 2743195"/>
              <a:gd name="csY4" fmla="*/ 499598 h 555109"/>
              <a:gd name="csX5" fmla="*/ 2687684 w 2743195"/>
              <a:gd name="csY5" fmla="*/ 555109 h 555109"/>
              <a:gd name="csX6" fmla="*/ 55511 w 2743195"/>
              <a:gd name="csY6" fmla="*/ 555109 h 555109"/>
              <a:gd name="csX7" fmla="*/ 0 w 2743195"/>
              <a:gd name="csY7" fmla="*/ 499598 h 555109"/>
              <a:gd name="csX8" fmla="*/ 0 w 2743195"/>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195" h="555109">
                <a:moveTo>
                  <a:pt x="0" y="55511"/>
                </a:moveTo>
                <a:cubicBezTo>
                  <a:pt x="0" y="24853"/>
                  <a:pt x="24853" y="0"/>
                  <a:pt x="55511" y="0"/>
                </a:cubicBezTo>
                <a:lnTo>
                  <a:pt x="2687684" y="0"/>
                </a:lnTo>
                <a:cubicBezTo>
                  <a:pt x="2718342" y="0"/>
                  <a:pt x="2743195" y="24853"/>
                  <a:pt x="2743195" y="55511"/>
                </a:cubicBezTo>
                <a:lnTo>
                  <a:pt x="2743195" y="499598"/>
                </a:lnTo>
                <a:cubicBezTo>
                  <a:pt x="2743195" y="530256"/>
                  <a:pt x="2718342" y="555109"/>
                  <a:pt x="2687684" y="555109"/>
                </a:cubicBezTo>
                <a:lnTo>
                  <a:pt x="55511" y="555109"/>
                </a:lnTo>
                <a:cubicBezTo>
                  <a:pt x="24853" y="555109"/>
                  <a:pt x="0" y="530256"/>
                  <a:pt x="0" y="499598"/>
                </a:cubicBezTo>
                <a:lnTo>
                  <a:pt x="0" y="555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44" tIns="37849" rIns="48644" bIns="37849" numCol="1" spcCol="1270" anchor="ctr" anchorCtr="0">
            <a:noAutofit/>
          </a:bodyPr>
          <a:lstStyle/>
          <a:p>
            <a:pPr marL="0" lvl="0" indent="0" algn="ctr" defTabSz="755650">
              <a:lnSpc>
                <a:spcPct val="90000"/>
              </a:lnSpc>
              <a:spcBef>
                <a:spcPct val="0"/>
              </a:spcBef>
              <a:spcAft>
                <a:spcPct val="35000"/>
              </a:spcAft>
              <a:buNone/>
            </a:pPr>
            <a:r>
              <a:rPr lang="en-US" sz="1700" b="1" kern="1200"/>
              <a:t>Roanoke Valley Transportation Plan Goals</a:t>
            </a:r>
            <a:endParaRPr lang="en-US" sz="1700" kern="1200"/>
          </a:p>
        </p:txBody>
      </p:sp>
      <p:sp>
        <p:nvSpPr>
          <p:cNvPr id="11" name="Freeform: Shape 10">
            <a:extLst>
              <a:ext uri="{FF2B5EF4-FFF2-40B4-BE49-F238E27FC236}">
                <a16:creationId xmlns:a16="http://schemas.microsoft.com/office/drawing/2014/main" id="{C7A3548B-E9D3-56CF-B5D2-3ABED8700767}"/>
              </a:ext>
            </a:extLst>
          </p:cNvPr>
          <p:cNvSpPr/>
          <p:nvPr/>
        </p:nvSpPr>
        <p:spPr>
          <a:xfrm>
            <a:off x="990280" y="2045377"/>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1. Provide a safe and secure transportation system </a:t>
            </a:r>
          </a:p>
        </p:txBody>
      </p:sp>
      <p:sp>
        <p:nvSpPr>
          <p:cNvPr id="13" name="Freeform: Shape 12">
            <a:extLst>
              <a:ext uri="{FF2B5EF4-FFF2-40B4-BE49-F238E27FC236}">
                <a16:creationId xmlns:a16="http://schemas.microsoft.com/office/drawing/2014/main" id="{604670D0-9E15-5CEE-65BB-C779D8556C1C}"/>
              </a:ext>
            </a:extLst>
          </p:cNvPr>
          <p:cNvSpPr/>
          <p:nvPr/>
        </p:nvSpPr>
        <p:spPr>
          <a:xfrm>
            <a:off x="990280" y="2739264"/>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2. Enable reliable mobility</a:t>
            </a:r>
          </a:p>
        </p:txBody>
      </p:sp>
      <p:sp>
        <p:nvSpPr>
          <p:cNvPr id="15" name="Freeform: Shape 14">
            <a:extLst>
              <a:ext uri="{FF2B5EF4-FFF2-40B4-BE49-F238E27FC236}">
                <a16:creationId xmlns:a16="http://schemas.microsoft.com/office/drawing/2014/main" id="{69B7C9BE-CC0D-7CD4-1766-67F9DC6DEC9B}"/>
              </a:ext>
            </a:extLst>
          </p:cNvPr>
          <p:cNvSpPr/>
          <p:nvPr/>
        </p:nvSpPr>
        <p:spPr>
          <a:xfrm>
            <a:off x="990280" y="3433151"/>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3. Ensure convenient and affordable access to destinations</a:t>
            </a:r>
          </a:p>
        </p:txBody>
      </p:sp>
      <p:sp>
        <p:nvSpPr>
          <p:cNvPr id="17" name="Freeform: Shape 16">
            <a:extLst>
              <a:ext uri="{FF2B5EF4-FFF2-40B4-BE49-F238E27FC236}">
                <a16:creationId xmlns:a16="http://schemas.microsoft.com/office/drawing/2014/main" id="{9BEEFE52-32D9-BE93-C6B8-9F74836C4CA8}"/>
              </a:ext>
            </a:extLst>
          </p:cNvPr>
          <p:cNvSpPr/>
          <p:nvPr/>
        </p:nvSpPr>
        <p:spPr>
          <a:xfrm>
            <a:off x="990280" y="4127038"/>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4. Foster environmental sustainability</a:t>
            </a:r>
          </a:p>
        </p:txBody>
      </p:sp>
      <p:sp>
        <p:nvSpPr>
          <p:cNvPr id="19" name="Freeform: Shape 18">
            <a:extLst>
              <a:ext uri="{FF2B5EF4-FFF2-40B4-BE49-F238E27FC236}">
                <a16:creationId xmlns:a16="http://schemas.microsoft.com/office/drawing/2014/main" id="{C79DB6C2-15A5-E455-D402-95C06FB10711}"/>
              </a:ext>
            </a:extLst>
          </p:cNvPr>
          <p:cNvSpPr/>
          <p:nvPr/>
        </p:nvSpPr>
        <p:spPr>
          <a:xfrm>
            <a:off x="990280" y="4820925"/>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5. Maintain and operate an efficient and resilient transportation system</a:t>
            </a:r>
          </a:p>
        </p:txBody>
      </p:sp>
      <p:sp>
        <p:nvSpPr>
          <p:cNvPr id="21" name="Freeform: Shape 20">
            <a:extLst>
              <a:ext uri="{FF2B5EF4-FFF2-40B4-BE49-F238E27FC236}">
                <a16:creationId xmlns:a16="http://schemas.microsoft.com/office/drawing/2014/main" id="{6A538E54-BE43-BA48-3C5A-CA5C65AE7090}"/>
              </a:ext>
            </a:extLst>
          </p:cNvPr>
          <p:cNvSpPr/>
          <p:nvPr/>
        </p:nvSpPr>
        <p:spPr>
          <a:xfrm>
            <a:off x="990280" y="5514812"/>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6. Support economic vitality</a:t>
            </a:r>
          </a:p>
        </p:txBody>
      </p:sp>
      <p:sp>
        <p:nvSpPr>
          <p:cNvPr id="23" name="Freeform: Shape 22">
            <a:extLst>
              <a:ext uri="{FF2B5EF4-FFF2-40B4-BE49-F238E27FC236}">
                <a16:creationId xmlns:a16="http://schemas.microsoft.com/office/drawing/2014/main" id="{510FC24F-DB11-5D2D-57EF-35AE8A3299CA}"/>
              </a:ext>
            </a:extLst>
          </p:cNvPr>
          <p:cNvSpPr/>
          <p:nvPr/>
        </p:nvSpPr>
        <p:spPr>
          <a:xfrm>
            <a:off x="990280" y="6208698"/>
            <a:ext cx="329184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defTabSz="577850">
              <a:lnSpc>
                <a:spcPct val="90000"/>
              </a:lnSpc>
              <a:spcBef>
                <a:spcPct val="0"/>
              </a:spcBef>
              <a:spcAft>
                <a:spcPct val="35000"/>
              </a:spcAft>
              <a:buNone/>
            </a:pPr>
            <a:r>
              <a:rPr lang="en-US" sz="1600" kern="1200"/>
              <a:t>7. Promote equitable transportation investments</a:t>
            </a:r>
          </a:p>
        </p:txBody>
      </p:sp>
      <p:sp>
        <p:nvSpPr>
          <p:cNvPr id="26" name="Freeform: Shape 25">
            <a:extLst>
              <a:ext uri="{FF2B5EF4-FFF2-40B4-BE49-F238E27FC236}">
                <a16:creationId xmlns:a16="http://schemas.microsoft.com/office/drawing/2014/main" id="{3A71B6E6-7AD5-E224-C829-DCDABF44CAEC}"/>
              </a:ext>
            </a:extLst>
          </p:cNvPr>
          <p:cNvSpPr/>
          <p:nvPr/>
        </p:nvSpPr>
        <p:spPr>
          <a:xfrm>
            <a:off x="5334315" y="1450067"/>
            <a:ext cx="2743195" cy="555109"/>
          </a:xfrm>
          <a:custGeom>
            <a:avLst/>
            <a:gdLst>
              <a:gd name="csX0" fmla="*/ 0 w 2743195"/>
              <a:gd name="csY0" fmla="*/ 55511 h 555109"/>
              <a:gd name="csX1" fmla="*/ 55511 w 2743195"/>
              <a:gd name="csY1" fmla="*/ 0 h 555109"/>
              <a:gd name="csX2" fmla="*/ 2687684 w 2743195"/>
              <a:gd name="csY2" fmla="*/ 0 h 555109"/>
              <a:gd name="csX3" fmla="*/ 2743195 w 2743195"/>
              <a:gd name="csY3" fmla="*/ 55511 h 555109"/>
              <a:gd name="csX4" fmla="*/ 2743195 w 2743195"/>
              <a:gd name="csY4" fmla="*/ 499598 h 555109"/>
              <a:gd name="csX5" fmla="*/ 2687684 w 2743195"/>
              <a:gd name="csY5" fmla="*/ 555109 h 555109"/>
              <a:gd name="csX6" fmla="*/ 55511 w 2743195"/>
              <a:gd name="csY6" fmla="*/ 555109 h 555109"/>
              <a:gd name="csX7" fmla="*/ 0 w 2743195"/>
              <a:gd name="csY7" fmla="*/ 499598 h 555109"/>
              <a:gd name="csX8" fmla="*/ 0 w 2743195"/>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195" h="555109">
                <a:moveTo>
                  <a:pt x="0" y="55511"/>
                </a:moveTo>
                <a:cubicBezTo>
                  <a:pt x="0" y="24853"/>
                  <a:pt x="24853" y="0"/>
                  <a:pt x="55511" y="0"/>
                </a:cubicBezTo>
                <a:lnTo>
                  <a:pt x="2687684" y="0"/>
                </a:lnTo>
                <a:cubicBezTo>
                  <a:pt x="2718342" y="0"/>
                  <a:pt x="2743195" y="24853"/>
                  <a:pt x="2743195" y="55511"/>
                </a:cubicBezTo>
                <a:lnTo>
                  <a:pt x="2743195" y="499598"/>
                </a:lnTo>
                <a:cubicBezTo>
                  <a:pt x="2743195" y="530256"/>
                  <a:pt x="2718342" y="555109"/>
                  <a:pt x="2687684" y="555109"/>
                </a:cubicBezTo>
                <a:lnTo>
                  <a:pt x="55511" y="555109"/>
                </a:lnTo>
                <a:cubicBezTo>
                  <a:pt x="24853" y="555109"/>
                  <a:pt x="0" y="530256"/>
                  <a:pt x="0" y="499598"/>
                </a:cubicBezTo>
                <a:lnTo>
                  <a:pt x="0" y="55511"/>
                </a:lnTo>
                <a:close/>
              </a:path>
            </a:pathLst>
          </a:custGeom>
          <a:solidFill>
            <a:srgbClr val="6478B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44" tIns="37849" rIns="48644" bIns="37849" numCol="1" spcCol="1270" anchor="ctr" anchorCtr="0">
            <a:noAutofit/>
          </a:bodyPr>
          <a:lstStyle/>
          <a:p>
            <a:pPr marL="0" lvl="0" indent="0" algn="ctr" defTabSz="755650">
              <a:lnSpc>
                <a:spcPct val="90000"/>
              </a:lnSpc>
              <a:spcBef>
                <a:spcPct val="0"/>
              </a:spcBef>
              <a:spcAft>
                <a:spcPct val="35000"/>
              </a:spcAft>
              <a:buNone/>
            </a:pPr>
            <a:r>
              <a:rPr lang="en-US" sz="1700" b="1"/>
              <a:t>Criteria</a:t>
            </a:r>
            <a:endParaRPr lang="en-US" sz="1700" kern="1200"/>
          </a:p>
        </p:txBody>
      </p:sp>
      <p:sp>
        <p:nvSpPr>
          <p:cNvPr id="27" name="Freeform: Shape 26">
            <a:extLst>
              <a:ext uri="{FF2B5EF4-FFF2-40B4-BE49-F238E27FC236}">
                <a16:creationId xmlns:a16="http://schemas.microsoft.com/office/drawing/2014/main" id="{5CE85E92-EC9C-E936-D2A1-AA5830C49DBD}"/>
              </a:ext>
            </a:extLst>
          </p:cNvPr>
          <p:cNvSpPr/>
          <p:nvPr/>
        </p:nvSpPr>
        <p:spPr>
          <a:xfrm>
            <a:off x="5334315" y="2089967"/>
            <a:ext cx="274320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lvl="0" algn="ctr" defTabSz="577850">
              <a:lnSpc>
                <a:spcPct val="90000"/>
              </a:lnSpc>
              <a:spcBef>
                <a:spcPct val="0"/>
              </a:spcBef>
              <a:spcAft>
                <a:spcPct val="35000"/>
              </a:spcAft>
            </a:pPr>
            <a:r>
              <a:rPr lang="en-US"/>
              <a:t>Multimodal</a:t>
            </a:r>
            <a:endParaRPr lang="en-US" kern="1200"/>
          </a:p>
        </p:txBody>
      </p:sp>
      <p:sp>
        <p:nvSpPr>
          <p:cNvPr id="28" name="Freeform: Shape 27">
            <a:extLst>
              <a:ext uri="{FF2B5EF4-FFF2-40B4-BE49-F238E27FC236}">
                <a16:creationId xmlns:a16="http://schemas.microsoft.com/office/drawing/2014/main" id="{EC83FC87-F740-B543-DBE7-3C7F99E9ABE2}"/>
              </a:ext>
            </a:extLst>
          </p:cNvPr>
          <p:cNvSpPr/>
          <p:nvPr/>
        </p:nvSpPr>
        <p:spPr>
          <a:xfrm>
            <a:off x="5334315" y="2800908"/>
            <a:ext cx="274320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lvl="0" algn="ctr" defTabSz="577850">
              <a:lnSpc>
                <a:spcPct val="90000"/>
              </a:lnSpc>
              <a:spcBef>
                <a:spcPct val="0"/>
              </a:spcBef>
              <a:spcAft>
                <a:spcPct val="35000"/>
              </a:spcAft>
            </a:pPr>
            <a:r>
              <a:rPr lang="en-US"/>
              <a:t>Activity Density</a:t>
            </a:r>
            <a:endParaRPr lang="en-US" kern="1200"/>
          </a:p>
        </p:txBody>
      </p:sp>
      <p:sp>
        <p:nvSpPr>
          <p:cNvPr id="29" name="Freeform: Shape 28">
            <a:extLst>
              <a:ext uri="{FF2B5EF4-FFF2-40B4-BE49-F238E27FC236}">
                <a16:creationId xmlns:a16="http://schemas.microsoft.com/office/drawing/2014/main" id="{6BF5A837-6016-6C23-15A7-3E19AAF42877}"/>
              </a:ext>
            </a:extLst>
          </p:cNvPr>
          <p:cNvSpPr/>
          <p:nvPr/>
        </p:nvSpPr>
        <p:spPr>
          <a:xfrm>
            <a:off x="5334315" y="3494795"/>
            <a:ext cx="274320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algn="ctr" defTabSz="577850">
              <a:lnSpc>
                <a:spcPct val="90000"/>
              </a:lnSpc>
              <a:spcBef>
                <a:spcPct val="0"/>
              </a:spcBef>
              <a:spcAft>
                <a:spcPct val="35000"/>
              </a:spcAft>
              <a:buNone/>
            </a:pPr>
            <a:r>
              <a:rPr lang="en-US" kern="1200"/>
              <a:t>Throughput</a:t>
            </a:r>
          </a:p>
        </p:txBody>
      </p:sp>
      <p:sp>
        <p:nvSpPr>
          <p:cNvPr id="30" name="Freeform: Shape 29">
            <a:extLst>
              <a:ext uri="{FF2B5EF4-FFF2-40B4-BE49-F238E27FC236}">
                <a16:creationId xmlns:a16="http://schemas.microsoft.com/office/drawing/2014/main" id="{0E5637ED-C735-EAEF-82AF-9A5704E4CD56}"/>
              </a:ext>
            </a:extLst>
          </p:cNvPr>
          <p:cNvSpPr/>
          <p:nvPr/>
        </p:nvSpPr>
        <p:spPr>
          <a:xfrm>
            <a:off x="5334315" y="4188682"/>
            <a:ext cx="274320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algn="ctr" defTabSz="577850">
              <a:lnSpc>
                <a:spcPct val="90000"/>
              </a:lnSpc>
              <a:spcBef>
                <a:spcPct val="0"/>
              </a:spcBef>
              <a:spcAft>
                <a:spcPct val="35000"/>
              </a:spcAft>
              <a:buNone/>
            </a:pPr>
            <a:r>
              <a:rPr lang="en-US" kern="1200"/>
              <a:t>Safety</a:t>
            </a:r>
          </a:p>
        </p:txBody>
      </p:sp>
      <p:sp>
        <p:nvSpPr>
          <p:cNvPr id="31" name="Freeform: Shape 30">
            <a:extLst>
              <a:ext uri="{FF2B5EF4-FFF2-40B4-BE49-F238E27FC236}">
                <a16:creationId xmlns:a16="http://schemas.microsoft.com/office/drawing/2014/main" id="{A24BC036-0A4F-5562-F085-6F8C5D62B830}"/>
              </a:ext>
            </a:extLst>
          </p:cNvPr>
          <p:cNvSpPr/>
          <p:nvPr/>
        </p:nvSpPr>
        <p:spPr>
          <a:xfrm>
            <a:off x="5334315" y="5073069"/>
            <a:ext cx="274320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algn="ctr" defTabSz="577850">
              <a:lnSpc>
                <a:spcPct val="90000"/>
              </a:lnSpc>
              <a:spcBef>
                <a:spcPct val="0"/>
              </a:spcBef>
              <a:spcAft>
                <a:spcPct val="35000"/>
              </a:spcAft>
              <a:buNone/>
            </a:pPr>
            <a:r>
              <a:rPr lang="en-US" kern="1200"/>
              <a:t>Environmental Justice</a:t>
            </a:r>
          </a:p>
        </p:txBody>
      </p:sp>
      <p:sp>
        <p:nvSpPr>
          <p:cNvPr id="32" name="Freeform: Shape 31">
            <a:extLst>
              <a:ext uri="{FF2B5EF4-FFF2-40B4-BE49-F238E27FC236}">
                <a16:creationId xmlns:a16="http://schemas.microsoft.com/office/drawing/2014/main" id="{24BA1300-4164-D313-4A14-371CE5DBE981}"/>
              </a:ext>
            </a:extLst>
          </p:cNvPr>
          <p:cNvSpPr/>
          <p:nvPr/>
        </p:nvSpPr>
        <p:spPr>
          <a:xfrm>
            <a:off x="5334315" y="5823354"/>
            <a:ext cx="274320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0" lvl="0" indent="0" algn="ctr" defTabSz="577850">
              <a:lnSpc>
                <a:spcPct val="90000"/>
              </a:lnSpc>
              <a:spcBef>
                <a:spcPct val="0"/>
              </a:spcBef>
              <a:spcAft>
                <a:spcPct val="35000"/>
              </a:spcAft>
              <a:buNone/>
            </a:pPr>
            <a:r>
              <a:rPr lang="en-US" kern="1200"/>
              <a:t>Economics</a:t>
            </a:r>
          </a:p>
        </p:txBody>
      </p:sp>
      <p:sp>
        <p:nvSpPr>
          <p:cNvPr id="109" name="Freeform: Shape 108">
            <a:extLst>
              <a:ext uri="{FF2B5EF4-FFF2-40B4-BE49-F238E27FC236}">
                <a16:creationId xmlns:a16="http://schemas.microsoft.com/office/drawing/2014/main" id="{16B91771-B7C1-91E1-7C74-B378A22D99A0}"/>
              </a:ext>
            </a:extLst>
          </p:cNvPr>
          <p:cNvSpPr/>
          <p:nvPr/>
        </p:nvSpPr>
        <p:spPr>
          <a:xfrm>
            <a:off x="8344215" y="1433013"/>
            <a:ext cx="3474720" cy="555109"/>
          </a:xfrm>
          <a:custGeom>
            <a:avLst/>
            <a:gdLst>
              <a:gd name="csX0" fmla="*/ 0 w 2743195"/>
              <a:gd name="csY0" fmla="*/ 55511 h 555109"/>
              <a:gd name="csX1" fmla="*/ 55511 w 2743195"/>
              <a:gd name="csY1" fmla="*/ 0 h 555109"/>
              <a:gd name="csX2" fmla="*/ 2687684 w 2743195"/>
              <a:gd name="csY2" fmla="*/ 0 h 555109"/>
              <a:gd name="csX3" fmla="*/ 2743195 w 2743195"/>
              <a:gd name="csY3" fmla="*/ 55511 h 555109"/>
              <a:gd name="csX4" fmla="*/ 2743195 w 2743195"/>
              <a:gd name="csY4" fmla="*/ 499598 h 555109"/>
              <a:gd name="csX5" fmla="*/ 2687684 w 2743195"/>
              <a:gd name="csY5" fmla="*/ 555109 h 555109"/>
              <a:gd name="csX6" fmla="*/ 55511 w 2743195"/>
              <a:gd name="csY6" fmla="*/ 555109 h 555109"/>
              <a:gd name="csX7" fmla="*/ 0 w 2743195"/>
              <a:gd name="csY7" fmla="*/ 499598 h 555109"/>
              <a:gd name="csX8" fmla="*/ 0 w 2743195"/>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195" h="555109">
                <a:moveTo>
                  <a:pt x="0" y="55511"/>
                </a:moveTo>
                <a:cubicBezTo>
                  <a:pt x="0" y="24853"/>
                  <a:pt x="24853" y="0"/>
                  <a:pt x="55511" y="0"/>
                </a:cubicBezTo>
                <a:lnTo>
                  <a:pt x="2687684" y="0"/>
                </a:lnTo>
                <a:cubicBezTo>
                  <a:pt x="2718342" y="0"/>
                  <a:pt x="2743195" y="24853"/>
                  <a:pt x="2743195" y="55511"/>
                </a:cubicBezTo>
                <a:lnTo>
                  <a:pt x="2743195" y="499598"/>
                </a:lnTo>
                <a:cubicBezTo>
                  <a:pt x="2743195" y="530256"/>
                  <a:pt x="2718342" y="555109"/>
                  <a:pt x="2687684" y="555109"/>
                </a:cubicBezTo>
                <a:lnTo>
                  <a:pt x="55511" y="555109"/>
                </a:lnTo>
                <a:cubicBezTo>
                  <a:pt x="24853" y="555109"/>
                  <a:pt x="0" y="530256"/>
                  <a:pt x="0" y="499598"/>
                </a:cubicBezTo>
                <a:lnTo>
                  <a:pt x="0" y="5551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644" tIns="37849" rIns="48644" bIns="37849" numCol="1" spcCol="1270" anchor="ctr" anchorCtr="0">
            <a:noAutofit/>
          </a:bodyPr>
          <a:lstStyle/>
          <a:p>
            <a:pPr marL="0" lvl="0" indent="0" algn="ctr" defTabSz="755650">
              <a:lnSpc>
                <a:spcPct val="90000"/>
              </a:lnSpc>
              <a:spcBef>
                <a:spcPct val="0"/>
              </a:spcBef>
              <a:spcAft>
                <a:spcPct val="35000"/>
              </a:spcAft>
              <a:buNone/>
            </a:pPr>
            <a:r>
              <a:rPr lang="en-US" sz="1700" b="1"/>
              <a:t>Measure</a:t>
            </a:r>
            <a:endParaRPr lang="en-US" sz="1700" kern="1200"/>
          </a:p>
        </p:txBody>
      </p:sp>
      <p:sp>
        <p:nvSpPr>
          <p:cNvPr id="110" name="Freeform: Shape 109">
            <a:extLst>
              <a:ext uri="{FF2B5EF4-FFF2-40B4-BE49-F238E27FC236}">
                <a16:creationId xmlns:a16="http://schemas.microsoft.com/office/drawing/2014/main" id="{9CC49407-2F0D-0986-2FA6-DBDA0F9F638F}"/>
              </a:ext>
            </a:extLst>
          </p:cNvPr>
          <p:cNvSpPr/>
          <p:nvPr/>
        </p:nvSpPr>
        <p:spPr>
          <a:xfrm>
            <a:off x="8344215" y="2089967"/>
            <a:ext cx="347472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285750" lvl="0" indent="-285750" algn="ctr" defTabSz="577850">
              <a:lnSpc>
                <a:spcPct val="90000"/>
              </a:lnSpc>
              <a:spcBef>
                <a:spcPct val="0"/>
              </a:spcBef>
              <a:spcAft>
                <a:spcPct val="35000"/>
              </a:spcAft>
              <a:buFont typeface="Arial" panose="020B0604020202020204" pitchFamily="34" charset="0"/>
              <a:buChar char="•"/>
            </a:pPr>
            <a:r>
              <a:rPr lang="en-US" sz="1400"/>
              <a:t>Multimodal Districts and Centers</a:t>
            </a:r>
            <a:endParaRPr lang="en-US" sz="1400" kern="1200"/>
          </a:p>
        </p:txBody>
      </p:sp>
      <p:sp>
        <p:nvSpPr>
          <p:cNvPr id="111" name="Freeform: Shape 110">
            <a:extLst>
              <a:ext uri="{FF2B5EF4-FFF2-40B4-BE49-F238E27FC236}">
                <a16:creationId xmlns:a16="http://schemas.microsoft.com/office/drawing/2014/main" id="{90AF4F73-E8DC-570D-1ADA-7534578D665A}"/>
              </a:ext>
            </a:extLst>
          </p:cNvPr>
          <p:cNvSpPr/>
          <p:nvPr/>
        </p:nvSpPr>
        <p:spPr>
          <a:xfrm>
            <a:off x="8344215" y="2783854"/>
            <a:ext cx="3474720"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285750" lvl="0" indent="-285750" algn="ctr" defTabSz="577850">
              <a:lnSpc>
                <a:spcPct val="90000"/>
              </a:lnSpc>
              <a:spcBef>
                <a:spcPct val="0"/>
              </a:spcBef>
              <a:spcAft>
                <a:spcPct val="35000"/>
              </a:spcAft>
              <a:buFont typeface="Arial" panose="020B0604020202020204" pitchFamily="34" charset="0"/>
              <a:buChar char="•"/>
            </a:pPr>
            <a:r>
              <a:rPr lang="en-US" sz="1400"/>
              <a:t>Household and Job Estimate &amp; Forecasts</a:t>
            </a:r>
            <a:endParaRPr lang="en-US" sz="1400" kern="1200"/>
          </a:p>
        </p:txBody>
      </p:sp>
      <p:sp>
        <p:nvSpPr>
          <p:cNvPr id="112" name="Freeform: Shape 111">
            <a:extLst>
              <a:ext uri="{FF2B5EF4-FFF2-40B4-BE49-F238E27FC236}">
                <a16:creationId xmlns:a16="http://schemas.microsoft.com/office/drawing/2014/main" id="{859BF58A-C318-ECCA-1191-ADD49588E049}"/>
              </a:ext>
            </a:extLst>
          </p:cNvPr>
          <p:cNvSpPr/>
          <p:nvPr/>
        </p:nvSpPr>
        <p:spPr>
          <a:xfrm>
            <a:off x="8344215" y="3477741"/>
            <a:ext cx="3474720" cy="667065"/>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285750" lvl="0" indent="-285750" defTabSz="577850">
              <a:lnSpc>
                <a:spcPct val="90000"/>
              </a:lnSpc>
              <a:spcBef>
                <a:spcPct val="0"/>
              </a:spcBef>
              <a:spcAft>
                <a:spcPct val="35000"/>
              </a:spcAft>
              <a:buFont typeface="Arial" panose="020B0604020202020204" pitchFamily="34" charset="0"/>
              <a:buChar char="•"/>
            </a:pPr>
            <a:r>
              <a:rPr lang="en-US" sz="1400" kern="1200"/>
              <a:t>Priority Corridors (Traffic Congestion Management Process)</a:t>
            </a:r>
          </a:p>
          <a:p>
            <a:pPr marL="285750" lvl="0" indent="-285750" defTabSz="577850">
              <a:lnSpc>
                <a:spcPct val="90000"/>
              </a:lnSpc>
              <a:spcBef>
                <a:spcPct val="0"/>
              </a:spcBef>
              <a:spcAft>
                <a:spcPct val="35000"/>
              </a:spcAft>
              <a:buFont typeface="Arial" panose="020B0604020202020204" pitchFamily="34" charset="0"/>
              <a:buChar char="•"/>
            </a:pPr>
            <a:r>
              <a:rPr lang="en-US" sz="1400"/>
              <a:t>VMT Growth</a:t>
            </a:r>
            <a:endParaRPr lang="en-US" sz="1400" kern="1200"/>
          </a:p>
        </p:txBody>
      </p:sp>
      <p:sp>
        <p:nvSpPr>
          <p:cNvPr id="113" name="Freeform: Shape 112">
            <a:extLst>
              <a:ext uri="{FF2B5EF4-FFF2-40B4-BE49-F238E27FC236}">
                <a16:creationId xmlns:a16="http://schemas.microsoft.com/office/drawing/2014/main" id="{6A25B6E2-580C-B06C-6F34-AC0412B470E4}"/>
              </a:ext>
            </a:extLst>
          </p:cNvPr>
          <p:cNvSpPr/>
          <p:nvPr/>
        </p:nvSpPr>
        <p:spPr>
          <a:xfrm>
            <a:off x="8344215" y="4238303"/>
            <a:ext cx="3474720" cy="876615"/>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285750" indent="-285750" defTabSz="577850">
              <a:lnSpc>
                <a:spcPct val="90000"/>
              </a:lnSpc>
              <a:spcBef>
                <a:spcPct val="0"/>
              </a:spcBef>
              <a:spcAft>
                <a:spcPct val="35000"/>
              </a:spcAft>
              <a:buFont typeface="Arial" panose="020B0604020202020204" pitchFamily="34" charset="0"/>
              <a:buChar char="•"/>
            </a:pPr>
            <a:r>
              <a:rPr lang="en-US" sz="1400"/>
              <a:t>VDOT Safety Needs</a:t>
            </a:r>
          </a:p>
          <a:p>
            <a:pPr marL="285750" indent="-285750" defTabSz="577850">
              <a:lnSpc>
                <a:spcPct val="90000"/>
              </a:lnSpc>
              <a:spcBef>
                <a:spcPct val="0"/>
              </a:spcBef>
              <a:spcAft>
                <a:spcPct val="35000"/>
              </a:spcAft>
              <a:buFont typeface="Arial" panose="020B0604020202020204" pitchFamily="34" charset="0"/>
              <a:buChar char="•"/>
            </a:pPr>
            <a:r>
              <a:rPr lang="en-US" sz="1400"/>
              <a:t>Top crash clusters and priority corridors</a:t>
            </a:r>
          </a:p>
        </p:txBody>
      </p:sp>
      <p:sp>
        <p:nvSpPr>
          <p:cNvPr id="114" name="Freeform: Shape 113">
            <a:extLst>
              <a:ext uri="{FF2B5EF4-FFF2-40B4-BE49-F238E27FC236}">
                <a16:creationId xmlns:a16="http://schemas.microsoft.com/office/drawing/2014/main" id="{B276566F-6E12-34CD-035A-83259A91AAFF}"/>
              </a:ext>
            </a:extLst>
          </p:cNvPr>
          <p:cNvSpPr/>
          <p:nvPr/>
        </p:nvSpPr>
        <p:spPr>
          <a:xfrm>
            <a:off x="8344215" y="5208415"/>
            <a:ext cx="2266635" cy="555109"/>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285750" lvl="0" indent="-285750" algn="ctr" defTabSz="577850">
              <a:lnSpc>
                <a:spcPct val="90000"/>
              </a:lnSpc>
              <a:spcBef>
                <a:spcPct val="0"/>
              </a:spcBef>
              <a:spcAft>
                <a:spcPct val="35000"/>
              </a:spcAft>
              <a:buFont typeface="Arial" panose="020B0604020202020204" pitchFamily="34" charset="0"/>
              <a:buChar char="•"/>
            </a:pPr>
            <a:r>
              <a:rPr lang="en-US" sz="1400" kern="1200"/>
              <a:t>Equity Emphasis Areas</a:t>
            </a:r>
          </a:p>
        </p:txBody>
      </p:sp>
      <p:sp>
        <p:nvSpPr>
          <p:cNvPr id="115" name="Freeform: Shape 114">
            <a:extLst>
              <a:ext uri="{FF2B5EF4-FFF2-40B4-BE49-F238E27FC236}">
                <a16:creationId xmlns:a16="http://schemas.microsoft.com/office/drawing/2014/main" id="{492C1E6D-B21B-AA4E-F590-AED126C70AF9}"/>
              </a:ext>
            </a:extLst>
          </p:cNvPr>
          <p:cNvSpPr/>
          <p:nvPr/>
        </p:nvSpPr>
        <p:spPr>
          <a:xfrm>
            <a:off x="8344215" y="5902302"/>
            <a:ext cx="2743200" cy="784248"/>
          </a:xfrm>
          <a:custGeom>
            <a:avLst/>
            <a:gdLst>
              <a:gd name="csX0" fmla="*/ 0 w 2743200"/>
              <a:gd name="csY0" fmla="*/ 55511 h 555109"/>
              <a:gd name="csX1" fmla="*/ 55511 w 2743200"/>
              <a:gd name="csY1" fmla="*/ 0 h 555109"/>
              <a:gd name="csX2" fmla="*/ 2687689 w 2743200"/>
              <a:gd name="csY2" fmla="*/ 0 h 555109"/>
              <a:gd name="csX3" fmla="*/ 2743200 w 2743200"/>
              <a:gd name="csY3" fmla="*/ 55511 h 555109"/>
              <a:gd name="csX4" fmla="*/ 2743200 w 2743200"/>
              <a:gd name="csY4" fmla="*/ 499598 h 555109"/>
              <a:gd name="csX5" fmla="*/ 2687689 w 2743200"/>
              <a:gd name="csY5" fmla="*/ 555109 h 555109"/>
              <a:gd name="csX6" fmla="*/ 55511 w 2743200"/>
              <a:gd name="csY6" fmla="*/ 555109 h 555109"/>
              <a:gd name="csX7" fmla="*/ 0 w 2743200"/>
              <a:gd name="csY7" fmla="*/ 499598 h 555109"/>
              <a:gd name="csX8" fmla="*/ 0 w 2743200"/>
              <a:gd name="csY8" fmla="*/ 55511 h 5551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43200" h="555109">
                <a:moveTo>
                  <a:pt x="0" y="55511"/>
                </a:moveTo>
                <a:cubicBezTo>
                  <a:pt x="0" y="24853"/>
                  <a:pt x="24853" y="0"/>
                  <a:pt x="55511" y="0"/>
                </a:cubicBezTo>
                <a:lnTo>
                  <a:pt x="2687689" y="0"/>
                </a:lnTo>
                <a:cubicBezTo>
                  <a:pt x="2718347" y="0"/>
                  <a:pt x="2743200" y="24853"/>
                  <a:pt x="2743200" y="55511"/>
                </a:cubicBezTo>
                <a:lnTo>
                  <a:pt x="2743200" y="499598"/>
                </a:lnTo>
                <a:cubicBezTo>
                  <a:pt x="2743200" y="530256"/>
                  <a:pt x="2718347" y="555109"/>
                  <a:pt x="2687689" y="555109"/>
                </a:cubicBezTo>
                <a:lnTo>
                  <a:pt x="55511" y="555109"/>
                </a:lnTo>
                <a:cubicBezTo>
                  <a:pt x="24853" y="555109"/>
                  <a:pt x="0" y="530256"/>
                  <a:pt x="0" y="499598"/>
                </a:cubicBezTo>
                <a:lnTo>
                  <a:pt x="0" y="5551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024" tIns="32769" rIns="41024" bIns="32769" numCol="1" spcCol="1270" anchor="ctr" anchorCtr="0">
            <a:noAutofit/>
          </a:bodyPr>
          <a:lstStyle/>
          <a:p>
            <a:pPr marL="285750" lvl="0" indent="-285750" defTabSz="577850">
              <a:lnSpc>
                <a:spcPct val="90000"/>
              </a:lnSpc>
              <a:spcBef>
                <a:spcPct val="0"/>
              </a:spcBef>
              <a:spcAft>
                <a:spcPct val="35000"/>
              </a:spcAft>
              <a:buFont typeface="Arial" panose="020B0604020202020204" pitchFamily="34" charset="0"/>
              <a:buChar char="•"/>
            </a:pPr>
            <a:r>
              <a:rPr lang="en-US" sz="1400" kern="1200"/>
              <a:t>Development Priority Locations</a:t>
            </a:r>
          </a:p>
          <a:p>
            <a:pPr marL="285750" lvl="0" indent="-285750" defTabSz="577850">
              <a:lnSpc>
                <a:spcPct val="90000"/>
              </a:lnSpc>
              <a:spcBef>
                <a:spcPct val="0"/>
              </a:spcBef>
              <a:spcAft>
                <a:spcPct val="35000"/>
              </a:spcAft>
              <a:buFont typeface="Arial" panose="020B0604020202020204" pitchFamily="34" charset="0"/>
              <a:buChar char="•"/>
            </a:pPr>
            <a:r>
              <a:rPr lang="en-US" sz="1400"/>
              <a:t>Urban Development Areas</a:t>
            </a:r>
            <a:endParaRPr lang="en-US" sz="1400" kern="1200"/>
          </a:p>
        </p:txBody>
      </p:sp>
      <p:cxnSp>
        <p:nvCxnSpPr>
          <p:cNvPr id="149" name="Straight Connector 148">
            <a:extLst>
              <a:ext uri="{FF2B5EF4-FFF2-40B4-BE49-F238E27FC236}">
                <a16:creationId xmlns:a16="http://schemas.microsoft.com/office/drawing/2014/main" id="{C0D13189-EBF3-5365-4E1A-B6613D7AFB9F}"/>
              </a:ext>
            </a:extLst>
          </p:cNvPr>
          <p:cNvCxnSpPr>
            <a:cxnSpLocks/>
          </p:cNvCxnSpPr>
          <p:nvPr/>
        </p:nvCxnSpPr>
        <p:spPr>
          <a:xfrm>
            <a:off x="8077510" y="2350232"/>
            <a:ext cx="2667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981F0884-ADDD-B788-2A31-73F1EB61B7F8}"/>
              </a:ext>
            </a:extLst>
          </p:cNvPr>
          <p:cNvCxnSpPr/>
          <p:nvPr/>
        </p:nvCxnSpPr>
        <p:spPr>
          <a:xfrm>
            <a:off x="8077510" y="3044118"/>
            <a:ext cx="2667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56D6EBA2-12F0-E26B-C25C-3541D9D38203}"/>
              </a:ext>
            </a:extLst>
          </p:cNvPr>
          <p:cNvCxnSpPr/>
          <p:nvPr/>
        </p:nvCxnSpPr>
        <p:spPr>
          <a:xfrm>
            <a:off x="8077510" y="3755220"/>
            <a:ext cx="2667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F888C4FD-B461-AF9B-C1CB-B478BE28990C}"/>
              </a:ext>
            </a:extLst>
          </p:cNvPr>
          <p:cNvCxnSpPr/>
          <p:nvPr/>
        </p:nvCxnSpPr>
        <p:spPr>
          <a:xfrm>
            <a:off x="8077510" y="4423017"/>
            <a:ext cx="2667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C48273C5-781C-A4E6-1C56-C8B2DE6CDF67}"/>
              </a:ext>
            </a:extLst>
          </p:cNvPr>
          <p:cNvCxnSpPr>
            <a:cxnSpLocks/>
          </p:cNvCxnSpPr>
          <p:nvPr/>
        </p:nvCxnSpPr>
        <p:spPr>
          <a:xfrm>
            <a:off x="8077515" y="5458367"/>
            <a:ext cx="2667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8618BC06-6E81-60C4-48A5-E531651D4784}"/>
              </a:ext>
            </a:extLst>
          </p:cNvPr>
          <p:cNvCxnSpPr>
            <a:cxnSpLocks/>
          </p:cNvCxnSpPr>
          <p:nvPr/>
        </p:nvCxnSpPr>
        <p:spPr>
          <a:xfrm>
            <a:off x="8077510" y="6118199"/>
            <a:ext cx="26670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AA510FBA-0AE6-5671-A30D-89833DA9774A}"/>
              </a:ext>
            </a:extLst>
          </p:cNvPr>
          <p:cNvSpPr txBox="1">
            <a:spLocks/>
          </p:cNvSpPr>
          <p:nvPr/>
        </p:nvSpPr>
        <p:spPr>
          <a:xfrm>
            <a:off x="990600" y="422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a:solidFill>
                  <a:schemeClr val="bg1"/>
                </a:solidFill>
                <a:effectLst>
                  <a:outerShdw blurRad="38100" dist="38100" dir="2700000" algn="tl">
                    <a:srgbClr val="000000">
                      <a:alpha val="43137"/>
                    </a:srgbClr>
                  </a:outerShdw>
                </a:effectLst>
                <a:latin typeface="Aptos Display" panose="020B0004020202020204" pitchFamily="34" charset="0"/>
                <a:ea typeface="+mj-ea"/>
                <a:cs typeface="+mj-cs"/>
              </a:defRPr>
            </a:lvl1pPr>
          </a:lstStyle>
          <a:p>
            <a:r>
              <a:rPr lang="en-US"/>
              <a:t>Example: Roanoke</a:t>
            </a:r>
          </a:p>
        </p:txBody>
      </p:sp>
    </p:spTree>
    <p:extLst>
      <p:ext uri="{BB962C8B-B14F-4D97-AF65-F5344CB8AC3E}">
        <p14:creationId xmlns:p14="http://schemas.microsoft.com/office/powerpoint/2010/main" val="2220498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A353-03BA-EF9C-514F-91E4A5F28DC1}"/>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282EA348-94AE-42EA-A584-E13AFA6D0EF2}"/>
              </a:ext>
            </a:extLst>
          </p:cNvPr>
          <p:cNvGraphicFramePr>
            <a:graphicFrameLocks noGrp="1"/>
          </p:cNvGraphicFramePr>
          <p:nvPr/>
        </p:nvGraphicFramePr>
        <p:xfrm>
          <a:off x="586978" y="1357314"/>
          <a:ext cx="11018044" cy="5300661"/>
        </p:xfrm>
        <a:graphic>
          <a:graphicData uri="http://schemas.openxmlformats.org/drawingml/2006/table">
            <a:tbl>
              <a:tblPr firstRow="1" firstCol="1" bandRow="1">
                <a:tableStyleId>{5C22544A-7EE6-4342-B048-85BDC9FD1C3A}</a:tableStyleId>
              </a:tblPr>
              <a:tblGrid>
                <a:gridCol w="1361480">
                  <a:extLst>
                    <a:ext uri="{9D8B030D-6E8A-4147-A177-3AD203B41FA5}">
                      <a16:colId xmlns:a16="http://schemas.microsoft.com/office/drawing/2014/main" val="441875689"/>
                    </a:ext>
                  </a:extLst>
                </a:gridCol>
                <a:gridCol w="903089">
                  <a:extLst>
                    <a:ext uri="{9D8B030D-6E8A-4147-A177-3AD203B41FA5}">
                      <a16:colId xmlns:a16="http://schemas.microsoft.com/office/drawing/2014/main" val="1389574207"/>
                    </a:ext>
                  </a:extLst>
                </a:gridCol>
                <a:gridCol w="809625">
                  <a:extLst>
                    <a:ext uri="{9D8B030D-6E8A-4147-A177-3AD203B41FA5}">
                      <a16:colId xmlns:a16="http://schemas.microsoft.com/office/drawing/2014/main" val="2451047972"/>
                    </a:ext>
                  </a:extLst>
                </a:gridCol>
                <a:gridCol w="670420">
                  <a:extLst>
                    <a:ext uri="{9D8B030D-6E8A-4147-A177-3AD203B41FA5}">
                      <a16:colId xmlns:a16="http://schemas.microsoft.com/office/drawing/2014/main" val="131746264"/>
                    </a:ext>
                  </a:extLst>
                </a:gridCol>
                <a:gridCol w="749359">
                  <a:extLst>
                    <a:ext uri="{9D8B030D-6E8A-4147-A177-3AD203B41FA5}">
                      <a16:colId xmlns:a16="http://schemas.microsoft.com/office/drawing/2014/main" val="1533011632"/>
                    </a:ext>
                  </a:extLst>
                </a:gridCol>
                <a:gridCol w="816888">
                  <a:extLst>
                    <a:ext uri="{9D8B030D-6E8A-4147-A177-3AD203B41FA5}">
                      <a16:colId xmlns:a16="http://schemas.microsoft.com/office/drawing/2014/main" val="2624341899"/>
                    </a:ext>
                  </a:extLst>
                </a:gridCol>
                <a:gridCol w="749359">
                  <a:extLst>
                    <a:ext uri="{9D8B030D-6E8A-4147-A177-3AD203B41FA5}">
                      <a16:colId xmlns:a16="http://schemas.microsoft.com/office/drawing/2014/main" val="180274267"/>
                    </a:ext>
                  </a:extLst>
                </a:gridCol>
                <a:gridCol w="749359">
                  <a:extLst>
                    <a:ext uri="{9D8B030D-6E8A-4147-A177-3AD203B41FA5}">
                      <a16:colId xmlns:a16="http://schemas.microsoft.com/office/drawing/2014/main" val="4168393557"/>
                    </a:ext>
                  </a:extLst>
                </a:gridCol>
                <a:gridCol w="612120">
                  <a:extLst>
                    <a:ext uri="{9D8B030D-6E8A-4147-A177-3AD203B41FA5}">
                      <a16:colId xmlns:a16="http://schemas.microsoft.com/office/drawing/2014/main" val="296329624"/>
                    </a:ext>
                  </a:extLst>
                </a:gridCol>
                <a:gridCol w="1226421">
                  <a:extLst>
                    <a:ext uri="{9D8B030D-6E8A-4147-A177-3AD203B41FA5}">
                      <a16:colId xmlns:a16="http://schemas.microsoft.com/office/drawing/2014/main" val="2800821462"/>
                    </a:ext>
                  </a:extLst>
                </a:gridCol>
                <a:gridCol w="1156713">
                  <a:extLst>
                    <a:ext uri="{9D8B030D-6E8A-4147-A177-3AD203B41FA5}">
                      <a16:colId xmlns:a16="http://schemas.microsoft.com/office/drawing/2014/main" val="1260092354"/>
                    </a:ext>
                  </a:extLst>
                </a:gridCol>
                <a:gridCol w="1213211">
                  <a:extLst>
                    <a:ext uri="{9D8B030D-6E8A-4147-A177-3AD203B41FA5}">
                      <a16:colId xmlns:a16="http://schemas.microsoft.com/office/drawing/2014/main" val="2693567816"/>
                    </a:ext>
                  </a:extLst>
                </a:gridCol>
              </a:tblGrid>
              <a:tr h="704159">
                <a:tc>
                  <a:txBody>
                    <a:bodyPr/>
                    <a:lstStyle/>
                    <a:p>
                      <a:pPr marL="0" marR="0" algn="ctr">
                        <a:lnSpc>
                          <a:spcPct val="107000"/>
                        </a:lnSpc>
                        <a:spcBef>
                          <a:spcPts val="1200"/>
                        </a:spcBef>
                        <a:buNone/>
                      </a:pPr>
                      <a:r>
                        <a:rPr lang="en-US" sz="1200">
                          <a:effectLst/>
                        </a:rPr>
                        <a:t>Alignment with Plan Goals</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gridSpan="2">
                  <a:txBody>
                    <a:bodyPr/>
                    <a:lstStyle/>
                    <a:p>
                      <a:pPr marL="0" marR="0" algn="ctr">
                        <a:lnSpc>
                          <a:spcPct val="107000"/>
                        </a:lnSpc>
                        <a:spcBef>
                          <a:spcPts val="600"/>
                        </a:spcBef>
                        <a:buNone/>
                      </a:pPr>
                      <a:r>
                        <a:rPr lang="en-US" sz="1200">
                          <a:effectLst/>
                        </a:rPr>
                        <a:t>3, 6</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gridSpan="2">
                  <a:txBody>
                    <a:bodyPr/>
                    <a:lstStyle/>
                    <a:p>
                      <a:pPr marL="0" marR="0" algn="ctr">
                        <a:lnSpc>
                          <a:spcPct val="107000"/>
                        </a:lnSpc>
                        <a:spcBef>
                          <a:spcPts val="600"/>
                        </a:spcBef>
                        <a:buNone/>
                      </a:pPr>
                      <a:r>
                        <a:rPr lang="en-US" sz="1200">
                          <a:effectLst/>
                        </a:rPr>
                        <a:t>3, 6</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gridSpan="2">
                  <a:txBody>
                    <a:bodyPr/>
                    <a:lstStyle/>
                    <a:p>
                      <a:pPr marL="0" marR="0" algn="ctr">
                        <a:lnSpc>
                          <a:spcPct val="107000"/>
                        </a:lnSpc>
                        <a:spcBef>
                          <a:spcPts val="600"/>
                        </a:spcBef>
                        <a:buNone/>
                      </a:pPr>
                      <a:r>
                        <a:rPr lang="en-US" sz="1200">
                          <a:effectLst/>
                        </a:rPr>
                        <a:t>2, 3, 5, 6</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gridSpan="2">
                  <a:txBody>
                    <a:bodyPr/>
                    <a:lstStyle/>
                    <a:p>
                      <a:pPr marL="0" marR="0" algn="ctr">
                        <a:lnSpc>
                          <a:spcPct val="107000"/>
                        </a:lnSpc>
                        <a:spcBef>
                          <a:spcPts val="600"/>
                        </a:spcBef>
                        <a:buNone/>
                      </a:pPr>
                      <a:r>
                        <a:rPr lang="en-US" sz="1200">
                          <a:effectLst/>
                        </a:rPr>
                        <a:t>1, 5, 7</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a:txBody>
                    <a:bodyPr/>
                    <a:lstStyle/>
                    <a:p>
                      <a:pPr marL="0" marR="0" algn="ctr">
                        <a:lnSpc>
                          <a:spcPct val="107000"/>
                        </a:lnSpc>
                        <a:spcBef>
                          <a:spcPts val="600"/>
                        </a:spcBef>
                        <a:buNone/>
                      </a:pPr>
                      <a:r>
                        <a:rPr lang="en-US" sz="1200">
                          <a:effectLst/>
                        </a:rPr>
                        <a:t>4, 7</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gridSpan="2">
                  <a:txBody>
                    <a:bodyPr/>
                    <a:lstStyle/>
                    <a:p>
                      <a:pPr marL="0" marR="0" algn="ctr">
                        <a:lnSpc>
                          <a:spcPct val="107000"/>
                        </a:lnSpc>
                        <a:spcBef>
                          <a:spcPts val="600"/>
                        </a:spcBef>
                        <a:buNone/>
                      </a:pPr>
                      <a:r>
                        <a:rPr lang="en-US" sz="1200">
                          <a:effectLst/>
                        </a:rPr>
                        <a:t>3, 6, 7</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extLst>
                  <a:ext uri="{0D108BD9-81ED-4DB2-BD59-A6C34878D82A}">
                    <a16:rowId xmlns:a16="http://schemas.microsoft.com/office/drawing/2014/main" val="2963635854"/>
                  </a:ext>
                </a:extLst>
              </a:tr>
              <a:tr h="561812">
                <a:tc>
                  <a:txBody>
                    <a:bodyPr/>
                    <a:lstStyle/>
                    <a:p>
                      <a:pPr marL="0" marR="0" algn="ctr">
                        <a:lnSpc>
                          <a:spcPct val="107000"/>
                        </a:lnSpc>
                        <a:spcBef>
                          <a:spcPts val="600"/>
                        </a:spcBef>
                        <a:buNone/>
                      </a:pPr>
                      <a:r>
                        <a:rPr lang="en-US" sz="1200">
                          <a:effectLst/>
                        </a:rPr>
                        <a:t> </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gridSpan="2">
                  <a:txBody>
                    <a:bodyPr/>
                    <a:lstStyle/>
                    <a:p>
                      <a:pPr marL="0" marR="0" algn="ctr">
                        <a:lnSpc>
                          <a:spcPct val="107000"/>
                        </a:lnSpc>
                        <a:spcBef>
                          <a:spcPts val="1200"/>
                        </a:spcBef>
                        <a:buNone/>
                      </a:pPr>
                      <a:r>
                        <a:rPr lang="en-US" sz="1400">
                          <a:effectLst/>
                        </a:rPr>
                        <a:t>Multimodal</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gridSpan="2">
                  <a:txBody>
                    <a:bodyPr/>
                    <a:lstStyle/>
                    <a:p>
                      <a:pPr marL="0" marR="0" algn="ctr">
                        <a:lnSpc>
                          <a:spcPct val="107000"/>
                        </a:lnSpc>
                        <a:spcBef>
                          <a:spcPts val="1200"/>
                        </a:spcBef>
                        <a:buNone/>
                      </a:pPr>
                      <a:r>
                        <a:rPr lang="en-US" sz="1400">
                          <a:effectLst/>
                        </a:rPr>
                        <a:t>Activity Density</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gridSpan="2">
                  <a:txBody>
                    <a:bodyPr/>
                    <a:lstStyle/>
                    <a:p>
                      <a:pPr marL="0" marR="0" algn="ctr">
                        <a:lnSpc>
                          <a:spcPct val="107000"/>
                        </a:lnSpc>
                        <a:spcBef>
                          <a:spcPts val="1200"/>
                        </a:spcBef>
                        <a:buNone/>
                      </a:pPr>
                      <a:r>
                        <a:rPr lang="en-US" sz="1400">
                          <a:effectLst/>
                        </a:rPr>
                        <a:t>Throughput</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gridSpan="2">
                  <a:txBody>
                    <a:bodyPr/>
                    <a:lstStyle/>
                    <a:p>
                      <a:pPr marL="0" marR="0" algn="ctr">
                        <a:lnSpc>
                          <a:spcPct val="107000"/>
                        </a:lnSpc>
                        <a:spcBef>
                          <a:spcPts val="1200"/>
                        </a:spcBef>
                        <a:buNone/>
                      </a:pPr>
                      <a:r>
                        <a:rPr lang="en-US" sz="1400">
                          <a:effectLst/>
                        </a:rPr>
                        <a:t>Safety</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tc>
                  <a:txBody>
                    <a:bodyPr/>
                    <a:lstStyle/>
                    <a:p>
                      <a:pPr marL="0" marR="0" algn="ctr">
                        <a:lnSpc>
                          <a:spcPct val="107000"/>
                        </a:lnSpc>
                        <a:spcBef>
                          <a:spcPts val="1200"/>
                        </a:spcBef>
                        <a:buNone/>
                      </a:pPr>
                      <a:r>
                        <a:rPr lang="en-US" sz="1400">
                          <a:effectLst/>
                        </a:rPr>
                        <a:t>Environmental Justice</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gridSpan="2">
                  <a:txBody>
                    <a:bodyPr/>
                    <a:lstStyle/>
                    <a:p>
                      <a:pPr marL="0" marR="0" algn="ctr">
                        <a:lnSpc>
                          <a:spcPct val="107000"/>
                        </a:lnSpc>
                        <a:spcBef>
                          <a:spcPts val="1200"/>
                        </a:spcBef>
                        <a:buNone/>
                      </a:pPr>
                      <a:r>
                        <a:rPr lang="en-US" sz="1400">
                          <a:effectLst/>
                        </a:rPr>
                        <a:t>Economics</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hMerge="1">
                  <a:txBody>
                    <a:bodyPr/>
                    <a:lstStyle/>
                    <a:p>
                      <a:endParaRPr lang="en-US"/>
                    </a:p>
                  </a:txBody>
                  <a:tcPr/>
                </a:tc>
                <a:extLst>
                  <a:ext uri="{0D108BD9-81ED-4DB2-BD59-A6C34878D82A}">
                    <a16:rowId xmlns:a16="http://schemas.microsoft.com/office/drawing/2014/main" val="1537459433"/>
                  </a:ext>
                </a:extLst>
              </a:tr>
              <a:tr h="772277">
                <a:tc>
                  <a:txBody>
                    <a:bodyPr/>
                    <a:lstStyle/>
                    <a:p>
                      <a:pPr marL="0" marR="0" algn="ctr">
                        <a:lnSpc>
                          <a:spcPct val="107000"/>
                        </a:lnSpc>
                        <a:spcBef>
                          <a:spcPts val="1200"/>
                        </a:spcBef>
                        <a:buNone/>
                      </a:pPr>
                      <a:r>
                        <a:rPr lang="en-US" sz="1200">
                          <a:effectLst/>
                        </a:rPr>
                        <a:t>Need Type</a:t>
                      </a:r>
                      <a:endParaRPr lang="en-US" sz="12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73025" marR="73025" algn="ctr">
                        <a:lnSpc>
                          <a:spcPct val="107000"/>
                        </a:lnSpc>
                        <a:spcBef>
                          <a:spcPts val="1200"/>
                        </a:spcBef>
                        <a:buNone/>
                      </a:pPr>
                      <a:r>
                        <a:rPr lang="en-US" sz="1400">
                          <a:effectLst/>
                        </a:rPr>
                        <a:t>Centers</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73025" marR="73025" algn="ctr">
                        <a:lnSpc>
                          <a:spcPct val="107000"/>
                        </a:lnSpc>
                        <a:spcBef>
                          <a:spcPts val="1200"/>
                        </a:spcBef>
                        <a:buNone/>
                      </a:pPr>
                      <a:r>
                        <a:rPr lang="en-US" sz="1400">
                          <a:effectLst/>
                        </a:rPr>
                        <a:t>District</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73025" marR="73025" algn="ctr">
                        <a:lnSpc>
                          <a:spcPct val="107000"/>
                        </a:lnSpc>
                        <a:spcBef>
                          <a:spcPts val="1200"/>
                        </a:spcBef>
                        <a:buNone/>
                      </a:pPr>
                      <a:r>
                        <a:rPr lang="en-US" sz="1400">
                          <a:effectLst/>
                        </a:rPr>
                        <a:t>2019</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73025" marR="73025" algn="ctr">
                        <a:lnSpc>
                          <a:spcPct val="107000"/>
                        </a:lnSpc>
                        <a:spcBef>
                          <a:spcPts val="1200"/>
                        </a:spcBef>
                        <a:buNone/>
                      </a:pPr>
                      <a:r>
                        <a:rPr lang="en-US" sz="1400">
                          <a:effectLst/>
                        </a:rPr>
                        <a:t>2045</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Priority Corridor</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VMT Change</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VTrans Needs (PSI)</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PSAP</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Equity Emphasis Areas</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Development Priority Locations</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8255" marR="0" algn="ctr">
                        <a:lnSpc>
                          <a:spcPct val="107000"/>
                        </a:lnSpc>
                        <a:spcBef>
                          <a:spcPts val="1200"/>
                        </a:spcBef>
                        <a:buNone/>
                      </a:pPr>
                      <a:r>
                        <a:rPr lang="en-US" sz="1400">
                          <a:effectLst/>
                        </a:rPr>
                        <a:t>Urban Development Areas</a:t>
                      </a:r>
                      <a:endParaRPr lang="en-US" sz="14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1655964908"/>
                  </a:ext>
                </a:extLst>
              </a:tr>
              <a:tr h="466059">
                <a:tc>
                  <a:txBody>
                    <a:bodyPr/>
                    <a:lstStyle/>
                    <a:p>
                      <a:pPr marL="0" marR="0">
                        <a:lnSpc>
                          <a:spcPct val="107000"/>
                        </a:lnSpc>
                        <a:spcBef>
                          <a:spcPts val="300"/>
                        </a:spcBef>
                        <a:spcAft>
                          <a:spcPts val="300"/>
                        </a:spcAft>
                        <a:buNone/>
                      </a:pPr>
                      <a:r>
                        <a:rPr lang="en-US" sz="1200">
                          <a:effectLst/>
                        </a:rPr>
                        <a:t>Automobile Safety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tabLst>
                          <a:tab pos="1133475" algn="r"/>
                        </a:tabLst>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375076181"/>
                  </a:ext>
                </a:extLst>
              </a:tr>
              <a:tr h="466059">
                <a:tc>
                  <a:txBody>
                    <a:bodyPr/>
                    <a:lstStyle/>
                    <a:p>
                      <a:pPr marL="0" marR="0">
                        <a:lnSpc>
                          <a:spcPct val="107000"/>
                        </a:lnSpc>
                        <a:spcBef>
                          <a:spcPts val="300"/>
                        </a:spcBef>
                        <a:spcAft>
                          <a:spcPts val="300"/>
                        </a:spcAft>
                        <a:buNone/>
                      </a:pPr>
                      <a:r>
                        <a:rPr lang="en-US" sz="1200">
                          <a:effectLst/>
                        </a:rPr>
                        <a:t>Pedestrian Safety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2711959397"/>
                  </a:ext>
                </a:extLst>
              </a:tr>
              <a:tr h="466059">
                <a:tc>
                  <a:txBody>
                    <a:bodyPr/>
                    <a:lstStyle/>
                    <a:p>
                      <a:pPr marL="0" marR="0">
                        <a:lnSpc>
                          <a:spcPct val="107000"/>
                        </a:lnSpc>
                        <a:spcBef>
                          <a:spcPts val="300"/>
                        </a:spcBef>
                        <a:spcAft>
                          <a:spcPts val="300"/>
                        </a:spcAft>
                        <a:buNone/>
                      </a:pPr>
                      <a:r>
                        <a:rPr lang="en-US" sz="1200">
                          <a:effectLst/>
                        </a:rPr>
                        <a:t>Bicycle Safety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533878839"/>
                  </a:ext>
                </a:extLst>
              </a:tr>
              <a:tr h="227959">
                <a:tc>
                  <a:txBody>
                    <a:bodyPr/>
                    <a:lstStyle/>
                    <a:p>
                      <a:pPr marL="0" marR="0">
                        <a:lnSpc>
                          <a:spcPct val="107000"/>
                        </a:lnSpc>
                        <a:spcBef>
                          <a:spcPts val="300"/>
                        </a:spcBef>
                        <a:spcAft>
                          <a:spcPts val="300"/>
                        </a:spcAft>
                        <a:buNone/>
                      </a:pPr>
                      <a:r>
                        <a:rPr lang="en-US" sz="1200">
                          <a:effectLst/>
                        </a:rPr>
                        <a:t>Transit Safety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2036954841"/>
                  </a:ext>
                </a:extLst>
              </a:tr>
              <a:tr h="227959">
                <a:tc>
                  <a:txBody>
                    <a:bodyPr/>
                    <a:lstStyle/>
                    <a:p>
                      <a:pPr marL="0" marR="0">
                        <a:lnSpc>
                          <a:spcPct val="107000"/>
                        </a:lnSpc>
                        <a:spcBef>
                          <a:spcPts val="300"/>
                        </a:spcBef>
                        <a:spcAft>
                          <a:spcPts val="300"/>
                        </a:spcAft>
                        <a:buNone/>
                      </a:pPr>
                      <a:r>
                        <a:rPr lang="en-US" sz="1200">
                          <a:effectLst/>
                        </a:rPr>
                        <a:t>Congestion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3602405736"/>
                  </a:ext>
                </a:extLst>
              </a:tr>
              <a:tr h="704159">
                <a:tc>
                  <a:txBody>
                    <a:bodyPr/>
                    <a:lstStyle/>
                    <a:p>
                      <a:pPr marL="0" marR="0">
                        <a:lnSpc>
                          <a:spcPct val="107000"/>
                        </a:lnSpc>
                        <a:spcBef>
                          <a:spcPts val="300"/>
                        </a:spcBef>
                        <a:spcAft>
                          <a:spcPts val="300"/>
                        </a:spcAft>
                        <a:buNone/>
                      </a:pPr>
                      <a:r>
                        <a:rPr lang="en-US" sz="1200">
                          <a:effectLst/>
                        </a:rPr>
                        <a:t>System Management (Non-Transit)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12.5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1713874737"/>
                  </a:ext>
                </a:extLst>
              </a:tr>
              <a:tr h="704159">
                <a:tc>
                  <a:txBody>
                    <a:bodyPr/>
                    <a:lstStyle/>
                    <a:p>
                      <a:pPr marL="0" marR="0">
                        <a:lnSpc>
                          <a:spcPct val="107000"/>
                        </a:lnSpc>
                        <a:spcBef>
                          <a:spcPts val="300"/>
                        </a:spcBef>
                        <a:spcAft>
                          <a:spcPts val="300"/>
                        </a:spcAft>
                        <a:buNone/>
                      </a:pPr>
                      <a:r>
                        <a:rPr lang="en-US" sz="1200">
                          <a:effectLst/>
                        </a:rPr>
                        <a:t>System Management (Transit)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 </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20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tc>
                  <a:txBody>
                    <a:bodyPr/>
                    <a:lstStyle/>
                    <a:p>
                      <a:pPr marL="0" marR="0" algn="ctr">
                        <a:lnSpc>
                          <a:spcPct val="107000"/>
                        </a:lnSpc>
                        <a:spcBef>
                          <a:spcPts val="300"/>
                        </a:spcBef>
                        <a:spcAft>
                          <a:spcPts val="300"/>
                        </a:spcAft>
                        <a:buNone/>
                      </a:pPr>
                      <a:r>
                        <a:rPr lang="en-US" sz="1400">
                          <a:effectLst/>
                        </a:rPr>
                        <a:t>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3132" marR="43132" marT="0" marB="0" anchor="ctr"/>
                </a:tc>
                <a:extLst>
                  <a:ext uri="{0D108BD9-81ED-4DB2-BD59-A6C34878D82A}">
                    <a16:rowId xmlns:a16="http://schemas.microsoft.com/office/drawing/2014/main" val="3420362595"/>
                  </a:ext>
                </a:extLst>
              </a:tr>
            </a:tbl>
          </a:graphicData>
        </a:graphic>
      </p:graphicFrame>
      <p:sp>
        <p:nvSpPr>
          <p:cNvPr id="5" name="Title 1">
            <a:extLst>
              <a:ext uri="{FF2B5EF4-FFF2-40B4-BE49-F238E27FC236}">
                <a16:creationId xmlns:a16="http://schemas.microsoft.com/office/drawing/2014/main" id="{0B2B90E0-E639-1CF2-4A54-ACC37F9CD446}"/>
              </a:ext>
            </a:extLst>
          </p:cNvPr>
          <p:cNvSpPr>
            <a:spLocks noGrp="1"/>
          </p:cNvSpPr>
          <p:nvPr>
            <p:ph type="title"/>
          </p:nvPr>
        </p:nvSpPr>
        <p:spPr>
          <a:xfrm>
            <a:off x="838200" y="269875"/>
            <a:ext cx="10515600" cy="1325563"/>
          </a:xfrm>
        </p:spPr>
        <p:txBody>
          <a:bodyPr/>
          <a:lstStyle/>
          <a:p>
            <a:r>
              <a:rPr lang="en-US"/>
              <a:t>Example: Roanoke</a:t>
            </a:r>
          </a:p>
        </p:txBody>
      </p:sp>
    </p:spTree>
    <p:extLst>
      <p:ext uri="{BB962C8B-B14F-4D97-AF65-F5344CB8AC3E}">
        <p14:creationId xmlns:p14="http://schemas.microsoft.com/office/powerpoint/2010/main" val="357992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32FCC6-EDC1-F637-6965-ABFD6ACAF766}"/>
              </a:ext>
            </a:extLst>
          </p:cNvPr>
          <p:cNvSpPr>
            <a:spLocks noGrp="1"/>
          </p:cNvSpPr>
          <p:nvPr>
            <p:ph type="title"/>
          </p:nvPr>
        </p:nvSpPr>
        <p:spPr/>
        <p:txBody>
          <a:bodyPr/>
          <a:lstStyle/>
          <a:p>
            <a:r>
              <a:rPr lang="en-US"/>
              <a:t>Example: Virginia</a:t>
            </a:r>
          </a:p>
        </p:txBody>
      </p:sp>
      <p:sp>
        <p:nvSpPr>
          <p:cNvPr id="6" name="Content Placeholder 5">
            <a:extLst>
              <a:ext uri="{FF2B5EF4-FFF2-40B4-BE49-F238E27FC236}">
                <a16:creationId xmlns:a16="http://schemas.microsoft.com/office/drawing/2014/main" id="{3AA44D28-6F89-E871-985E-8AFA70E3665F}"/>
              </a:ext>
            </a:extLst>
          </p:cNvPr>
          <p:cNvSpPr>
            <a:spLocks noGrp="1"/>
          </p:cNvSpPr>
          <p:nvPr>
            <p:ph idx="1"/>
          </p:nvPr>
        </p:nvSpPr>
        <p:spPr/>
        <p:txBody>
          <a:bodyPr/>
          <a:lstStyle/>
          <a:p>
            <a:r>
              <a:rPr lang="en-US" b="1"/>
              <a:t>What was the purpose?</a:t>
            </a:r>
          </a:p>
          <a:p>
            <a:pPr lvl="1"/>
            <a:r>
              <a:rPr lang="en-US"/>
              <a:t>Make project selection transparent</a:t>
            </a:r>
          </a:p>
          <a:p>
            <a:r>
              <a:rPr lang="en-US" b="1"/>
              <a:t>What was the approach?</a:t>
            </a:r>
          </a:p>
          <a:p>
            <a:pPr lvl="1"/>
            <a:r>
              <a:rPr lang="en-US"/>
              <a:t>Four weighting typologies for different regions</a:t>
            </a:r>
          </a:p>
          <a:p>
            <a:pPr lvl="1"/>
            <a:r>
              <a:rPr lang="en-US"/>
              <a:t>Six criteria to weight </a:t>
            </a:r>
          </a:p>
          <a:p>
            <a:r>
              <a:rPr lang="en-US" b="1"/>
              <a:t>What might apply here?</a:t>
            </a:r>
          </a:p>
          <a:p>
            <a:pPr lvl="1"/>
            <a:r>
              <a:rPr lang="en-US"/>
              <a:t>Goal of improving transparency</a:t>
            </a:r>
          </a:p>
          <a:p>
            <a:pPr lvl="1"/>
            <a:r>
              <a:rPr lang="en-US"/>
              <a:t>Multi-criteria approach</a:t>
            </a:r>
          </a:p>
          <a:p>
            <a:pPr lvl="1"/>
            <a:r>
              <a:rPr lang="en-US"/>
              <a:t>Criteria weighted differently in different places</a:t>
            </a:r>
          </a:p>
          <a:p>
            <a:pPr lvl="1"/>
            <a:endParaRPr lang="en-US"/>
          </a:p>
        </p:txBody>
      </p:sp>
    </p:spTree>
    <p:extLst>
      <p:ext uri="{BB962C8B-B14F-4D97-AF65-F5344CB8AC3E}">
        <p14:creationId xmlns:p14="http://schemas.microsoft.com/office/powerpoint/2010/main" val="42611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8472-1430-EDFE-6CE9-30038A544366}"/>
              </a:ext>
            </a:extLst>
          </p:cNvPr>
          <p:cNvSpPr>
            <a:spLocks noGrp="1"/>
          </p:cNvSpPr>
          <p:nvPr>
            <p:ph type="title"/>
          </p:nvPr>
        </p:nvSpPr>
        <p:spPr/>
        <p:txBody>
          <a:bodyPr anchor="ctr">
            <a:normAutofit/>
          </a:bodyPr>
          <a:lstStyle/>
          <a:p>
            <a:r>
              <a:rPr lang="en-US"/>
              <a:t>Example: Virginia</a:t>
            </a:r>
          </a:p>
        </p:txBody>
      </p:sp>
      <p:sp>
        <p:nvSpPr>
          <p:cNvPr id="9" name="Content Placeholder 8">
            <a:extLst>
              <a:ext uri="{FF2B5EF4-FFF2-40B4-BE49-F238E27FC236}">
                <a16:creationId xmlns:a16="http://schemas.microsoft.com/office/drawing/2014/main" id="{F7782ABF-32B6-144A-7EE0-0DC72588B5B1}"/>
              </a:ext>
            </a:extLst>
          </p:cNvPr>
          <p:cNvSpPr>
            <a:spLocks noGrp="1"/>
          </p:cNvSpPr>
          <p:nvPr>
            <p:ph sz="half" idx="1"/>
          </p:nvPr>
        </p:nvSpPr>
        <p:spPr/>
        <p:txBody>
          <a:bodyPr/>
          <a:lstStyle/>
          <a:p>
            <a:r>
              <a:rPr lang="en-US" b="0"/>
              <a:t>Evaluate each project’s benefit on a scale relative to the needs of that region as compared across the commonwealth.</a:t>
            </a:r>
            <a:endParaRPr lang="en-US"/>
          </a:p>
        </p:txBody>
      </p:sp>
      <p:pic>
        <p:nvPicPr>
          <p:cNvPr id="4" name="Picture 3">
            <a:extLst>
              <a:ext uri="{FF2B5EF4-FFF2-40B4-BE49-F238E27FC236}">
                <a16:creationId xmlns:a16="http://schemas.microsoft.com/office/drawing/2014/main" id="{31704191-FF72-0264-C1D7-BF0ECCD0396E}"/>
              </a:ext>
            </a:extLst>
          </p:cNvPr>
          <p:cNvPicPr>
            <a:picLocks noChangeAspect="1"/>
          </p:cNvPicPr>
          <p:nvPr/>
        </p:nvPicPr>
        <p:blipFill>
          <a:blip r:embed="rId2"/>
          <a:stretch>
            <a:fillRect/>
          </a:stretch>
        </p:blipFill>
        <p:spPr>
          <a:xfrm>
            <a:off x="6397625" y="1623072"/>
            <a:ext cx="5483833" cy="2310210"/>
          </a:xfrm>
          <a:prstGeom prst="rect">
            <a:avLst/>
          </a:prstGeom>
        </p:spPr>
      </p:pic>
      <p:graphicFrame>
        <p:nvGraphicFramePr>
          <p:cNvPr id="3" name="Table 2">
            <a:extLst>
              <a:ext uri="{FF2B5EF4-FFF2-40B4-BE49-F238E27FC236}">
                <a16:creationId xmlns:a16="http://schemas.microsoft.com/office/drawing/2014/main" id="{C3B3C245-AF7F-BE38-6B2A-01F11114F8DC}"/>
              </a:ext>
            </a:extLst>
          </p:cNvPr>
          <p:cNvGraphicFramePr>
            <a:graphicFrameLocks noGrp="1"/>
          </p:cNvGraphicFramePr>
          <p:nvPr/>
        </p:nvGraphicFramePr>
        <p:xfrm>
          <a:off x="310542" y="4001294"/>
          <a:ext cx="10805130" cy="2062480"/>
        </p:xfrm>
        <a:graphic>
          <a:graphicData uri="http://schemas.openxmlformats.org/drawingml/2006/table">
            <a:tbl>
              <a:tblPr firstRow="1" bandRow="1">
                <a:tableStyleId>{5C22544A-7EE6-4342-B048-85BDC9FD1C3A}</a:tableStyleId>
              </a:tblPr>
              <a:tblGrid>
                <a:gridCol w="1543590">
                  <a:extLst>
                    <a:ext uri="{9D8B030D-6E8A-4147-A177-3AD203B41FA5}">
                      <a16:colId xmlns:a16="http://schemas.microsoft.com/office/drawing/2014/main" val="2319340397"/>
                    </a:ext>
                  </a:extLst>
                </a:gridCol>
                <a:gridCol w="1543590">
                  <a:extLst>
                    <a:ext uri="{9D8B030D-6E8A-4147-A177-3AD203B41FA5}">
                      <a16:colId xmlns:a16="http://schemas.microsoft.com/office/drawing/2014/main" val="2657736252"/>
                    </a:ext>
                  </a:extLst>
                </a:gridCol>
                <a:gridCol w="1543590">
                  <a:extLst>
                    <a:ext uri="{9D8B030D-6E8A-4147-A177-3AD203B41FA5}">
                      <a16:colId xmlns:a16="http://schemas.microsoft.com/office/drawing/2014/main" val="2567464452"/>
                    </a:ext>
                  </a:extLst>
                </a:gridCol>
                <a:gridCol w="1543590">
                  <a:extLst>
                    <a:ext uri="{9D8B030D-6E8A-4147-A177-3AD203B41FA5}">
                      <a16:colId xmlns:a16="http://schemas.microsoft.com/office/drawing/2014/main" val="3126317568"/>
                    </a:ext>
                  </a:extLst>
                </a:gridCol>
                <a:gridCol w="1543590">
                  <a:extLst>
                    <a:ext uri="{9D8B030D-6E8A-4147-A177-3AD203B41FA5}">
                      <a16:colId xmlns:a16="http://schemas.microsoft.com/office/drawing/2014/main" val="228007111"/>
                    </a:ext>
                  </a:extLst>
                </a:gridCol>
                <a:gridCol w="1543590">
                  <a:extLst>
                    <a:ext uri="{9D8B030D-6E8A-4147-A177-3AD203B41FA5}">
                      <a16:colId xmlns:a16="http://schemas.microsoft.com/office/drawing/2014/main" val="2803497930"/>
                    </a:ext>
                  </a:extLst>
                </a:gridCol>
                <a:gridCol w="1543590">
                  <a:extLst>
                    <a:ext uri="{9D8B030D-6E8A-4147-A177-3AD203B41FA5}">
                      <a16:colId xmlns:a16="http://schemas.microsoft.com/office/drawing/2014/main" val="104766177"/>
                    </a:ext>
                  </a:extLst>
                </a:gridCol>
              </a:tblGrid>
              <a:tr h="370840">
                <a:tc>
                  <a:txBody>
                    <a:bodyPr/>
                    <a:lstStyle/>
                    <a:p>
                      <a:r>
                        <a:rPr lang="en-US" sz="1600"/>
                        <a:t>Factor</a:t>
                      </a:r>
                    </a:p>
                  </a:txBody>
                  <a:tcPr/>
                </a:tc>
                <a:tc>
                  <a:txBody>
                    <a:bodyPr/>
                    <a:lstStyle/>
                    <a:p>
                      <a:r>
                        <a:rPr lang="en-US" sz="1600"/>
                        <a:t>Safety</a:t>
                      </a:r>
                    </a:p>
                  </a:txBody>
                  <a:tcPr/>
                </a:tc>
                <a:tc>
                  <a:txBody>
                    <a:bodyPr/>
                    <a:lstStyle/>
                    <a:p>
                      <a:r>
                        <a:rPr lang="en-US" sz="1600"/>
                        <a:t>Congestion Mitigation</a:t>
                      </a:r>
                    </a:p>
                  </a:txBody>
                  <a:tcPr/>
                </a:tc>
                <a:tc>
                  <a:txBody>
                    <a:bodyPr/>
                    <a:lstStyle/>
                    <a:p>
                      <a:r>
                        <a:rPr lang="en-US" sz="1600"/>
                        <a:t>Accessibility</a:t>
                      </a:r>
                    </a:p>
                  </a:txBody>
                  <a:tcPr/>
                </a:tc>
                <a:tc>
                  <a:txBody>
                    <a:bodyPr/>
                    <a:lstStyle/>
                    <a:p>
                      <a:r>
                        <a:rPr lang="en-US" sz="1600"/>
                        <a:t>Land Use</a:t>
                      </a:r>
                    </a:p>
                  </a:txBody>
                  <a:tcPr/>
                </a:tc>
                <a:tc>
                  <a:txBody>
                    <a:bodyPr/>
                    <a:lstStyle/>
                    <a:p>
                      <a:r>
                        <a:rPr lang="en-US" sz="1600"/>
                        <a:t>Economic Development</a:t>
                      </a:r>
                    </a:p>
                  </a:txBody>
                  <a:tcPr/>
                </a:tc>
                <a:tc>
                  <a:txBody>
                    <a:bodyPr/>
                    <a:lstStyle/>
                    <a:p>
                      <a:r>
                        <a:rPr lang="en-US" sz="1600"/>
                        <a:t>Environmental Quality</a:t>
                      </a:r>
                    </a:p>
                  </a:txBody>
                  <a:tcPr/>
                </a:tc>
                <a:extLst>
                  <a:ext uri="{0D108BD9-81ED-4DB2-BD59-A6C34878D82A}">
                    <a16:rowId xmlns:a16="http://schemas.microsoft.com/office/drawing/2014/main" val="1360073402"/>
                  </a:ext>
                </a:extLst>
              </a:tr>
              <a:tr h="370840">
                <a:tc>
                  <a:txBody>
                    <a:bodyPr/>
                    <a:lstStyle/>
                    <a:p>
                      <a:r>
                        <a:rPr lang="en-US" sz="1600"/>
                        <a:t>Category A</a:t>
                      </a:r>
                    </a:p>
                  </a:txBody>
                  <a:tcPr/>
                </a:tc>
                <a:tc>
                  <a:txBody>
                    <a:bodyPr/>
                    <a:lstStyle/>
                    <a:p>
                      <a:pPr algn="ctr"/>
                      <a:r>
                        <a:rPr lang="en-US" sz="1600"/>
                        <a:t>15%</a:t>
                      </a:r>
                    </a:p>
                  </a:txBody>
                  <a:tcPr/>
                </a:tc>
                <a:tc>
                  <a:txBody>
                    <a:bodyPr/>
                    <a:lstStyle/>
                    <a:p>
                      <a:pPr algn="ctr"/>
                      <a:r>
                        <a:rPr lang="en-US" sz="1600"/>
                        <a:t>45%</a:t>
                      </a:r>
                    </a:p>
                  </a:txBody>
                  <a:tcPr/>
                </a:tc>
                <a:tc>
                  <a:txBody>
                    <a:bodyPr/>
                    <a:lstStyle/>
                    <a:p>
                      <a:pPr algn="ctr"/>
                      <a:r>
                        <a:rPr lang="en-US" sz="1600"/>
                        <a:t>25%</a:t>
                      </a:r>
                    </a:p>
                  </a:txBody>
                  <a:tcPr/>
                </a:tc>
                <a:tc>
                  <a:txBody>
                    <a:bodyPr/>
                    <a:lstStyle/>
                    <a:p>
                      <a:pPr algn="ctr"/>
                      <a:r>
                        <a:rPr lang="en-US" sz="1600"/>
                        <a:t>*</a:t>
                      </a:r>
                    </a:p>
                  </a:txBody>
                  <a:tcPr/>
                </a:tc>
                <a:tc>
                  <a:txBody>
                    <a:bodyPr/>
                    <a:lstStyle/>
                    <a:p>
                      <a:pPr algn="ctr"/>
                      <a:r>
                        <a:rPr lang="en-US" sz="1600"/>
                        <a:t>5%</a:t>
                      </a:r>
                    </a:p>
                  </a:txBody>
                  <a:tcPr/>
                </a:tc>
                <a:tc>
                  <a:txBody>
                    <a:bodyPr/>
                    <a:lstStyle/>
                    <a:p>
                      <a:pPr algn="ctr"/>
                      <a:r>
                        <a:rPr lang="en-US" sz="1600"/>
                        <a:t>10%</a:t>
                      </a:r>
                    </a:p>
                  </a:txBody>
                  <a:tcPr/>
                </a:tc>
                <a:extLst>
                  <a:ext uri="{0D108BD9-81ED-4DB2-BD59-A6C34878D82A}">
                    <a16:rowId xmlns:a16="http://schemas.microsoft.com/office/drawing/2014/main" val="3193316585"/>
                  </a:ext>
                </a:extLst>
              </a:tr>
              <a:tr h="370840">
                <a:tc>
                  <a:txBody>
                    <a:bodyPr/>
                    <a:lstStyle/>
                    <a:p>
                      <a:r>
                        <a:rPr lang="en-US" sz="1600"/>
                        <a:t>Category B</a:t>
                      </a:r>
                    </a:p>
                  </a:txBody>
                  <a:tcPr/>
                </a:tc>
                <a:tc>
                  <a:txBody>
                    <a:bodyPr/>
                    <a:lstStyle/>
                    <a:p>
                      <a:pPr algn="ctr"/>
                      <a:r>
                        <a:rPr lang="en-US" sz="1600"/>
                        <a:t>20%</a:t>
                      </a:r>
                    </a:p>
                  </a:txBody>
                  <a:tcPr/>
                </a:tc>
                <a:tc>
                  <a:txBody>
                    <a:bodyPr/>
                    <a:lstStyle/>
                    <a:p>
                      <a:pPr algn="ctr"/>
                      <a:r>
                        <a:rPr lang="en-US" sz="1600"/>
                        <a:t>25%</a:t>
                      </a:r>
                    </a:p>
                  </a:txBody>
                  <a:tcPr/>
                </a:tc>
                <a:tc>
                  <a:txBody>
                    <a:bodyPr/>
                    <a:lstStyle/>
                    <a:p>
                      <a:pPr algn="ctr"/>
                      <a:r>
                        <a:rPr lang="en-US" sz="1600"/>
                        <a:t>25%</a:t>
                      </a:r>
                    </a:p>
                  </a:txBody>
                  <a:tcPr/>
                </a:tc>
                <a:tc>
                  <a:txBody>
                    <a:bodyPr/>
                    <a:lstStyle/>
                    <a:p>
                      <a:pPr algn="ctr"/>
                      <a:r>
                        <a:rPr lang="en-US" sz="1600"/>
                        <a:t>*</a:t>
                      </a:r>
                    </a:p>
                  </a:txBody>
                  <a:tcPr/>
                </a:tc>
                <a:tc>
                  <a:txBody>
                    <a:bodyPr/>
                    <a:lstStyle/>
                    <a:p>
                      <a:pPr algn="ctr"/>
                      <a:r>
                        <a:rPr lang="en-US" sz="1600"/>
                        <a:t>20%</a:t>
                      </a:r>
                    </a:p>
                  </a:txBody>
                  <a:tcPr/>
                </a:tc>
                <a:tc>
                  <a:txBody>
                    <a:bodyPr/>
                    <a:lstStyle/>
                    <a:p>
                      <a:pPr algn="ctr"/>
                      <a:r>
                        <a:rPr lang="en-US" sz="1600"/>
                        <a:t>10%</a:t>
                      </a:r>
                    </a:p>
                  </a:txBody>
                  <a:tcPr/>
                </a:tc>
                <a:extLst>
                  <a:ext uri="{0D108BD9-81ED-4DB2-BD59-A6C34878D82A}">
                    <a16:rowId xmlns:a16="http://schemas.microsoft.com/office/drawing/2014/main" val="3076833839"/>
                  </a:ext>
                </a:extLst>
              </a:tr>
              <a:tr h="370840">
                <a:tc>
                  <a:txBody>
                    <a:bodyPr/>
                    <a:lstStyle/>
                    <a:p>
                      <a:r>
                        <a:rPr lang="en-US" sz="1600"/>
                        <a:t>Category C</a:t>
                      </a:r>
                    </a:p>
                  </a:txBody>
                  <a:tcPr/>
                </a:tc>
                <a:tc>
                  <a:txBody>
                    <a:bodyPr/>
                    <a:lstStyle/>
                    <a:p>
                      <a:pPr algn="ctr"/>
                      <a:r>
                        <a:rPr lang="en-US" sz="1600"/>
                        <a:t>30% </a:t>
                      </a:r>
                    </a:p>
                  </a:txBody>
                  <a:tcPr/>
                </a:tc>
                <a:tc>
                  <a:txBody>
                    <a:bodyPr/>
                    <a:lstStyle/>
                    <a:p>
                      <a:pPr algn="ctr"/>
                      <a:r>
                        <a:rPr lang="en-US" sz="1600"/>
                        <a:t>20$</a:t>
                      </a:r>
                    </a:p>
                  </a:txBody>
                  <a:tcPr/>
                </a:tc>
                <a:tc>
                  <a:txBody>
                    <a:bodyPr/>
                    <a:lstStyle/>
                    <a:p>
                      <a:pPr algn="ctr"/>
                      <a:r>
                        <a:rPr lang="en-US" sz="1600"/>
                        <a:t>15%</a:t>
                      </a:r>
                    </a:p>
                  </a:txBody>
                  <a:tcPr/>
                </a:tc>
                <a:tc>
                  <a:txBody>
                    <a:bodyPr/>
                    <a:lstStyle/>
                    <a:p>
                      <a:pPr algn="ctr"/>
                      <a:r>
                        <a:rPr lang="en-US" sz="1600"/>
                        <a:t>*</a:t>
                      </a:r>
                    </a:p>
                  </a:txBody>
                  <a:tcPr/>
                </a:tc>
                <a:tc>
                  <a:txBody>
                    <a:bodyPr/>
                    <a:lstStyle/>
                    <a:p>
                      <a:pPr algn="ctr"/>
                      <a:r>
                        <a:rPr lang="en-US" sz="1600"/>
                        <a:t>25%</a:t>
                      </a:r>
                    </a:p>
                  </a:txBody>
                  <a:tcPr/>
                </a:tc>
                <a:tc>
                  <a:txBody>
                    <a:bodyPr/>
                    <a:lstStyle/>
                    <a:p>
                      <a:pPr algn="ctr"/>
                      <a:r>
                        <a:rPr lang="en-US" sz="1600"/>
                        <a:t>10%</a:t>
                      </a:r>
                    </a:p>
                  </a:txBody>
                  <a:tcPr/>
                </a:tc>
                <a:extLst>
                  <a:ext uri="{0D108BD9-81ED-4DB2-BD59-A6C34878D82A}">
                    <a16:rowId xmlns:a16="http://schemas.microsoft.com/office/drawing/2014/main" val="2008590833"/>
                  </a:ext>
                </a:extLst>
              </a:tr>
              <a:tr h="370840">
                <a:tc>
                  <a:txBody>
                    <a:bodyPr/>
                    <a:lstStyle/>
                    <a:p>
                      <a:r>
                        <a:rPr lang="en-US" sz="1600"/>
                        <a:t>Category D</a:t>
                      </a:r>
                    </a:p>
                  </a:txBody>
                  <a:tcPr/>
                </a:tc>
                <a:tc>
                  <a:txBody>
                    <a:bodyPr/>
                    <a:lstStyle/>
                    <a:p>
                      <a:pPr algn="ctr"/>
                      <a:r>
                        <a:rPr lang="en-US" sz="1600"/>
                        <a:t>40%</a:t>
                      </a:r>
                    </a:p>
                  </a:txBody>
                  <a:tcPr/>
                </a:tc>
                <a:tc>
                  <a:txBody>
                    <a:bodyPr/>
                    <a:lstStyle/>
                    <a:p>
                      <a:pPr algn="ctr"/>
                      <a:r>
                        <a:rPr lang="en-US" sz="1600"/>
                        <a:t>10%</a:t>
                      </a:r>
                    </a:p>
                  </a:txBody>
                  <a:tcPr/>
                </a:tc>
                <a:tc>
                  <a:txBody>
                    <a:bodyPr/>
                    <a:lstStyle/>
                    <a:p>
                      <a:pPr algn="ctr"/>
                      <a:r>
                        <a:rPr lang="en-US" sz="1600"/>
                        <a:t>10%</a:t>
                      </a:r>
                    </a:p>
                  </a:txBody>
                  <a:tcPr/>
                </a:tc>
                <a:tc>
                  <a:txBody>
                    <a:bodyPr/>
                    <a:lstStyle/>
                    <a:p>
                      <a:pPr algn="ctr"/>
                      <a:r>
                        <a:rPr lang="en-US" sz="1600"/>
                        <a:t>*</a:t>
                      </a:r>
                    </a:p>
                  </a:txBody>
                  <a:tcPr/>
                </a:tc>
                <a:tc>
                  <a:txBody>
                    <a:bodyPr/>
                    <a:lstStyle/>
                    <a:p>
                      <a:pPr algn="ctr"/>
                      <a:r>
                        <a:rPr lang="en-US" sz="1600"/>
                        <a:t>30%</a:t>
                      </a:r>
                    </a:p>
                  </a:txBody>
                  <a:tcPr/>
                </a:tc>
                <a:tc>
                  <a:txBody>
                    <a:bodyPr/>
                    <a:lstStyle/>
                    <a:p>
                      <a:pPr algn="ctr"/>
                      <a:r>
                        <a:rPr lang="en-US" sz="1600"/>
                        <a:t>10%</a:t>
                      </a:r>
                    </a:p>
                  </a:txBody>
                  <a:tcPr/>
                </a:tc>
                <a:extLst>
                  <a:ext uri="{0D108BD9-81ED-4DB2-BD59-A6C34878D82A}">
                    <a16:rowId xmlns:a16="http://schemas.microsoft.com/office/drawing/2014/main" val="238752122"/>
                  </a:ext>
                </a:extLst>
              </a:tr>
            </a:tbl>
          </a:graphicData>
        </a:graphic>
      </p:graphicFrame>
    </p:spTree>
    <p:extLst>
      <p:ext uri="{BB962C8B-B14F-4D97-AF65-F5344CB8AC3E}">
        <p14:creationId xmlns:p14="http://schemas.microsoft.com/office/powerpoint/2010/main" val="725063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28085-8BDF-9DD9-7340-23A54F495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F327A-A0D5-FA3F-1B82-64ADBBD479D5}"/>
              </a:ext>
            </a:extLst>
          </p:cNvPr>
          <p:cNvSpPr>
            <a:spLocks noGrp="1"/>
          </p:cNvSpPr>
          <p:nvPr>
            <p:ph type="title"/>
          </p:nvPr>
        </p:nvSpPr>
        <p:spPr>
          <a:xfrm>
            <a:off x="838200" y="396653"/>
            <a:ext cx="10515600" cy="1325563"/>
          </a:xfrm>
        </p:spPr>
        <p:txBody>
          <a:bodyPr/>
          <a:lstStyle/>
          <a:p>
            <a:r>
              <a:rPr lang="en-US"/>
              <a:t>Example: Virginia</a:t>
            </a:r>
          </a:p>
        </p:txBody>
      </p:sp>
      <p:sp>
        <p:nvSpPr>
          <p:cNvPr id="3" name="Content Placeholder 2">
            <a:extLst>
              <a:ext uri="{FF2B5EF4-FFF2-40B4-BE49-F238E27FC236}">
                <a16:creationId xmlns:a16="http://schemas.microsoft.com/office/drawing/2014/main" id="{71B46021-583F-EEE9-1168-CC94C07ECBE5}"/>
              </a:ext>
            </a:extLst>
          </p:cNvPr>
          <p:cNvSpPr>
            <a:spLocks noGrp="1"/>
          </p:cNvSpPr>
          <p:nvPr>
            <p:ph idx="1"/>
          </p:nvPr>
        </p:nvSpPr>
        <p:spPr>
          <a:xfrm>
            <a:off x="838200" y="1825624"/>
            <a:ext cx="10515600" cy="4537075"/>
          </a:xfrm>
        </p:spPr>
        <p:txBody>
          <a:bodyPr>
            <a:normAutofit/>
          </a:bodyPr>
          <a:lstStyle/>
          <a:p>
            <a:r>
              <a:rPr lang="en-US" b="0"/>
              <a:t>Six factor areas with corresponding measures</a:t>
            </a:r>
            <a:endParaRPr lang="en-US"/>
          </a:p>
        </p:txBody>
      </p:sp>
      <p:graphicFrame>
        <p:nvGraphicFramePr>
          <p:cNvPr id="4" name="Table 3">
            <a:extLst>
              <a:ext uri="{FF2B5EF4-FFF2-40B4-BE49-F238E27FC236}">
                <a16:creationId xmlns:a16="http://schemas.microsoft.com/office/drawing/2014/main" id="{55E1722F-0C28-20F8-E863-067AE8D6E4AA}"/>
              </a:ext>
            </a:extLst>
          </p:cNvPr>
          <p:cNvGraphicFramePr>
            <a:graphicFrameLocks noGrp="1"/>
          </p:cNvGraphicFramePr>
          <p:nvPr/>
        </p:nvGraphicFramePr>
        <p:xfrm>
          <a:off x="1092200" y="2329289"/>
          <a:ext cx="9309100" cy="4291010"/>
        </p:xfrm>
        <a:graphic>
          <a:graphicData uri="http://schemas.openxmlformats.org/drawingml/2006/table">
            <a:tbl>
              <a:tblPr>
                <a:tableStyleId>{C083E6E3-FA7D-4D7B-A595-EF9225AFEA82}</a:tableStyleId>
              </a:tblPr>
              <a:tblGrid>
                <a:gridCol w="1997578">
                  <a:extLst>
                    <a:ext uri="{9D8B030D-6E8A-4147-A177-3AD203B41FA5}">
                      <a16:colId xmlns:a16="http://schemas.microsoft.com/office/drawing/2014/main" val="1624191303"/>
                    </a:ext>
                  </a:extLst>
                </a:gridCol>
                <a:gridCol w="1396365">
                  <a:extLst>
                    <a:ext uri="{9D8B030D-6E8A-4147-A177-3AD203B41FA5}">
                      <a16:colId xmlns:a16="http://schemas.microsoft.com/office/drawing/2014/main" val="3078537813"/>
                    </a:ext>
                  </a:extLst>
                </a:gridCol>
                <a:gridCol w="3549095">
                  <a:extLst>
                    <a:ext uri="{9D8B030D-6E8A-4147-A177-3AD203B41FA5}">
                      <a16:colId xmlns:a16="http://schemas.microsoft.com/office/drawing/2014/main" val="3587400504"/>
                    </a:ext>
                  </a:extLst>
                </a:gridCol>
                <a:gridCol w="2366062">
                  <a:extLst>
                    <a:ext uri="{9D8B030D-6E8A-4147-A177-3AD203B41FA5}">
                      <a16:colId xmlns:a16="http://schemas.microsoft.com/office/drawing/2014/main" val="1124957081"/>
                    </a:ext>
                  </a:extLst>
                </a:gridCol>
              </a:tblGrid>
              <a:tr h="208915">
                <a:tc>
                  <a:txBody>
                    <a:bodyPr/>
                    <a:lstStyle/>
                    <a:p>
                      <a:pPr algn="ctr" fontAlgn="b">
                        <a:buNone/>
                      </a:pPr>
                      <a:r>
                        <a:rPr lang="en-US" sz="1200">
                          <a:effectLst/>
                        </a:rPr>
                        <a:t>FACTOR AREAS</a:t>
                      </a:r>
                      <a:endParaRPr lang="en-US" sz="1200">
                        <a:solidFill>
                          <a:srgbClr val="FFFFFF"/>
                        </a:solidFill>
                        <a:effectLst/>
                      </a:endParaRPr>
                    </a:p>
                  </a:txBody>
                  <a:tcPr marL="35377" marR="35377" marT="17688" marB="17688" anchor="b">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b">
                        <a:buNone/>
                      </a:pPr>
                      <a:r>
                        <a:rPr lang="en-US" sz="1200">
                          <a:effectLst/>
                        </a:rPr>
                        <a:t>MEASURE ID</a:t>
                      </a:r>
                      <a:endParaRPr lang="en-US" sz="1200">
                        <a:solidFill>
                          <a:srgbClr val="FFFFFF"/>
                        </a:solidFill>
                        <a:effectLst/>
                      </a:endParaRPr>
                    </a:p>
                  </a:txBody>
                  <a:tcPr marL="35377" marR="35377" marT="17688" marB="17688" anchor="b">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b">
                        <a:buNone/>
                      </a:pPr>
                      <a:r>
                        <a:rPr lang="en-US" sz="1200">
                          <a:effectLst/>
                        </a:rPr>
                        <a:t>MEASURE NAME</a:t>
                      </a:r>
                      <a:endParaRPr lang="en-US" sz="1200">
                        <a:solidFill>
                          <a:srgbClr val="FFFFFF"/>
                        </a:solidFill>
                        <a:effectLst/>
                      </a:endParaRPr>
                    </a:p>
                  </a:txBody>
                  <a:tcPr marL="35377" marR="35377" marT="17688" marB="17688" anchor="b">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b">
                        <a:buNone/>
                      </a:pPr>
                      <a:r>
                        <a:rPr lang="en-US" sz="1200">
                          <a:effectLst/>
                        </a:rPr>
                        <a:t>MEASURE WEIGHT</a:t>
                      </a:r>
                      <a:endParaRPr lang="en-US" sz="1200">
                        <a:solidFill>
                          <a:srgbClr val="FFFFFF"/>
                        </a:solidFill>
                        <a:effectLst/>
                      </a:endParaRPr>
                    </a:p>
                  </a:txBody>
                  <a:tcPr marL="35377" marR="35377" marT="17688" marB="17688" anchor="b">
                    <a:lnB w="12700" cap="flat" cmpd="sng" algn="ctr">
                      <a:solidFill>
                        <a:schemeClr val="accent3">
                          <a:lumMod val="40000"/>
                          <a:lumOff val="60000"/>
                        </a:schemeClr>
                      </a:solidFill>
                      <a:prstDash val="solid"/>
                      <a:round/>
                      <a:headEnd type="none" w="med" len="med"/>
                      <a:tailEnd type="none" w="med" len="med"/>
                    </a:lnB>
                  </a:tcPr>
                </a:tc>
                <a:extLst>
                  <a:ext uri="{0D108BD9-81ED-4DB2-BD59-A6C34878D82A}">
                    <a16:rowId xmlns:a16="http://schemas.microsoft.com/office/drawing/2014/main" val="4076601406"/>
                  </a:ext>
                </a:extLst>
              </a:tr>
              <a:tr h="340797">
                <a:tc rowSpan="2">
                  <a:txBody>
                    <a:bodyPr/>
                    <a:lstStyle/>
                    <a:p>
                      <a:pPr fontAlgn="t">
                        <a:buNone/>
                      </a:pPr>
                      <a:r>
                        <a:rPr lang="en-US" sz="1200">
                          <a:effectLst/>
                        </a:rPr>
                        <a:t>Safety</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S.1</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fontAlgn="t">
                        <a:buNone/>
                      </a:pPr>
                      <a:r>
                        <a:rPr lang="en-US" sz="1200">
                          <a:effectLst/>
                        </a:rPr>
                        <a:t>Equivalent property damage only (EPDO) of Fatal and Injury Crashes*</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70 percent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extLst>
                  <a:ext uri="{0D108BD9-81ED-4DB2-BD59-A6C34878D82A}">
                    <a16:rowId xmlns:a16="http://schemas.microsoft.com/office/drawing/2014/main" val="3087149787"/>
                  </a:ext>
                </a:extLst>
              </a:tr>
              <a:tr h="340797">
                <a:tc vMerge="1">
                  <a:txBody>
                    <a:bodyPr/>
                    <a:lstStyle/>
                    <a:p>
                      <a:endParaRPr lang="en-US"/>
                    </a:p>
                  </a:txBody>
                  <a:tcPr/>
                </a:tc>
                <a:tc>
                  <a:txBody>
                    <a:bodyPr/>
                    <a:lstStyle/>
                    <a:p>
                      <a:pPr algn="ctr" fontAlgn="t">
                        <a:buNone/>
                      </a:pPr>
                      <a:r>
                        <a:rPr lang="en-US" sz="1200">
                          <a:effectLst/>
                        </a:rPr>
                        <a:t>S.2</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fontAlgn="t">
                        <a:buNone/>
                      </a:pPr>
                      <a:r>
                        <a:rPr lang="en-US" sz="1200">
                          <a:effectLst/>
                        </a:rPr>
                        <a:t>EPDO Rate of Fatal and Injury Crashes</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30 percent</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extLst>
                  <a:ext uri="{0D108BD9-81ED-4DB2-BD59-A6C34878D82A}">
                    <a16:rowId xmlns:a16="http://schemas.microsoft.com/office/drawing/2014/main" val="2884305868"/>
                  </a:ext>
                </a:extLst>
              </a:tr>
              <a:tr h="207097">
                <a:tc rowSpan="2">
                  <a:txBody>
                    <a:bodyPr/>
                    <a:lstStyle/>
                    <a:p>
                      <a:pPr fontAlgn="t">
                        <a:buNone/>
                      </a:pPr>
                      <a:r>
                        <a:rPr lang="en-US" sz="1200">
                          <a:effectLst/>
                        </a:rPr>
                        <a:t>Congestion mitigation</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C.1</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fontAlgn="t">
                        <a:buNone/>
                      </a:pPr>
                      <a:r>
                        <a:rPr lang="en-US" sz="1200">
                          <a:effectLst/>
                        </a:rPr>
                        <a:t>Person Throughput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50 percent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extLst>
                  <a:ext uri="{0D108BD9-81ED-4DB2-BD59-A6C34878D82A}">
                    <a16:rowId xmlns:a16="http://schemas.microsoft.com/office/drawing/2014/main" val="4033718835"/>
                  </a:ext>
                </a:extLst>
              </a:tr>
              <a:tr h="207097">
                <a:tc vMerge="1">
                  <a:txBody>
                    <a:bodyPr/>
                    <a:lstStyle/>
                    <a:p>
                      <a:endParaRPr lang="en-US"/>
                    </a:p>
                  </a:txBody>
                  <a:tcPr/>
                </a:tc>
                <a:tc>
                  <a:txBody>
                    <a:bodyPr/>
                    <a:lstStyle/>
                    <a:p>
                      <a:pPr algn="ctr" fontAlgn="t">
                        <a:buNone/>
                      </a:pPr>
                      <a:r>
                        <a:rPr lang="en-US" sz="1200">
                          <a:effectLst/>
                        </a:rPr>
                        <a:t>C.2</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fontAlgn="t">
                        <a:buNone/>
                      </a:pPr>
                      <a:r>
                        <a:rPr lang="en-US" sz="1200">
                          <a:effectLst/>
                        </a:rPr>
                        <a:t>Person Hours of Delay</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50 percent</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extLst>
                  <a:ext uri="{0D108BD9-81ED-4DB2-BD59-A6C34878D82A}">
                    <a16:rowId xmlns:a16="http://schemas.microsoft.com/office/drawing/2014/main" val="2429283977"/>
                  </a:ext>
                </a:extLst>
              </a:tr>
              <a:tr h="207097">
                <a:tc rowSpan="3">
                  <a:txBody>
                    <a:bodyPr/>
                    <a:lstStyle/>
                    <a:p>
                      <a:pPr fontAlgn="t">
                        <a:buNone/>
                      </a:pPr>
                      <a:r>
                        <a:rPr lang="en-US" sz="1200">
                          <a:effectLst/>
                        </a:rPr>
                        <a:t>Accessibility</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A.1</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fontAlgn="t">
                        <a:buNone/>
                      </a:pPr>
                      <a:r>
                        <a:rPr lang="en-US" sz="1200">
                          <a:effectLst/>
                        </a:rPr>
                        <a:t>Access to jobs</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60 percent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extLst>
                  <a:ext uri="{0D108BD9-81ED-4DB2-BD59-A6C34878D82A}">
                    <a16:rowId xmlns:a16="http://schemas.microsoft.com/office/drawing/2014/main" val="15470248"/>
                  </a:ext>
                </a:extLst>
              </a:tr>
              <a:tr h="340797">
                <a:tc vMerge="1">
                  <a:txBody>
                    <a:bodyPr/>
                    <a:lstStyle/>
                    <a:p>
                      <a:endParaRPr lang="en-US"/>
                    </a:p>
                  </a:txBody>
                  <a:tcPr/>
                </a:tc>
                <a:tc>
                  <a:txBody>
                    <a:bodyPr/>
                    <a:lstStyle/>
                    <a:p>
                      <a:pPr algn="ctr" fontAlgn="t">
                        <a:buNone/>
                      </a:pPr>
                      <a:r>
                        <a:rPr lang="en-US" sz="1200">
                          <a:effectLst/>
                        </a:rPr>
                        <a:t>A.2</a:t>
                      </a:r>
                      <a:endParaRPr lang="en-US" sz="1200">
                        <a:solidFill>
                          <a:srgbClr val="000000"/>
                        </a:solidFill>
                        <a:effectLst/>
                      </a:endParaRPr>
                    </a:p>
                  </a:txBody>
                  <a:tcPr marL="35377" marR="35377" marT="17688" marB="17688"/>
                </a:tc>
                <a:tc>
                  <a:txBody>
                    <a:bodyPr/>
                    <a:lstStyle/>
                    <a:p>
                      <a:pPr fontAlgn="t">
                        <a:buNone/>
                      </a:pPr>
                      <a:r>
                        <a:rPr lang="en-US" sz="1200">
                          <a:effectLst/>
                        </a:rPr>
                        <a:t>Access to jobs for disadvantaged persons</a:t>
                      </a:r>
                      <a:endParaRPr lang="en-US" sz="1200">
                        <a:solidFill>
                          <a:srgbClr val="000000"/>
                        </a:solidFill>
                        <a:effectLst/>
                      </a:endParaRPr>
                    </a:p>
                  </a:txBody>
                  <a:tcPr marL="35377" marR="35377" marT="17688" marB="17688"/>
                </a:tc>
                <a:tc>
                  <a:txBody>
                    <a:bodyPr/>
                    <a:lstStyle/>
                    <a:p>
                      <a:pPr algn="ctr" fontAlgn="t">
                        <a:buNone/>
                      </a:pPr>
                      <a:r>
                        <a:rPr lang="en-US" sz="1200">
                          <a:effectLst/>
                        </a:rPr>
                        <a:t>20 percent</a:t>
                      </a:r>
                      <a:endParaRPr lang="en-US" sz="1200">
                        <a:solidFill>
                          <a:srgbClr val="000000"/>
                        </a:solidFill>
                        <a:effectLst/>
                      </a:endParaRPr>
                    </a:p>
                  </a:txBody>
                  <a:tcPr marL="35377" marR="35377" marT="17688" marB="17688"/>
                </a:tc>
                <a:extLst>
                  <a:ext uri="{0D108BD9-81ED-4DB2-BD59-A6C34878D82A}">
                    <a16:rowId xmlns:a16="http://schemas.microsoft.com/office/drawing/2014/main" val="3461189005"/>
                  </a:ext>
                </a:extLst>
              </a:tr>
              <a:tr h="207097">
                <a:tc vMerge="1">
                  <a:txBody>
                    <a:bodyPr/>
                    <a:lstStyle/>
                    <a:p>
                      <a:endParaRPr lang="en-US"/>
                    </a:p>
                  </a:txBody>
                  <a:tcPr/>
                </a:tc>
                <a:tc>
                  <a:txBody>
                    <a:bodyPr/>
                    <a:lstStyle/>
                    <a:p>
                      <a:pPr algn="ctr" fontAlgn="t">
                        <a:buNone/>
                      </a:pPr>
                      <a:r>
                        <a:rPr lang="en-US" sz="1200">
                          <a:effectLst/>
                        </a:rPr>
                        <a:t>A.3</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fontAlgn="t">
                        <a:buNone/>
                      </a:pPr>
                      <a:r>
                        <a:rPr lang="en-US" sz="1200">
                          <a:effectLst/>
                        </a:rPr>
                        <a:t>Access to multimodal choices</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20 percent</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extLst>
                  <a:ext uri="{0D108BD9-81ED-4DB2-BD59-A6C34878D82A}">
                    <a16:rowId xmlns:a16="http://schemas.microsoft.com/office/drawing/2014/main" val="4033187133"/>
                  </a:ext>
                </a:extLst>
              </a:tr>
              <a:tr h="207097">
                <a:tc rowSpan="2">
                  <a:txBody>
                    <a:bodyPr/>
                    <a:lstStyle/>
                    <a:p>
                      <a:pPr fontAlgn="t">
                        <a:buNone/>
                      </a:pPr>
                      <a:r>
                        <a:rPr lang="en-US" sz="1200">
                          <a:effectLst/>
                        </a:rPr>
                        <a:t>Environmental quality</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E.1</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fontAlgn="t">
                        <a:buNone/>
                      </a:pPr>
                      <a:r>
                        <a:rPr lang="en-US" sz="1200">
                          <a:effectLst/>
                        </a:rPr>
                        <a:t>Air quality and environmental effect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100 percent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extLst>
                  <a:ext uri="{0D108BD9-81ED-4DB2-BD59-A6C34878D82A}">
                    <a16:rowId xmlns:a16="http://schemas.microsoft.com/office/drawing/2014/main" val="1609095179"/>
                  </a:ext>
                </a:extLst>
              </a:tr>
              <a:tr h="562382">
                <a:tc vMerge="1">
                  <a:txBody>
                    <a:bodyPr/>
                    <a:lstStyle/>
                    <a:p>
                      <a:endParaRPr lang="en-US"/>
                    </a:p>
                  </a:txBody>
                  <a:tcPr/>
                </a:tc>
                <a:tc>
                  <a:txBody>
                    <a:bodyPr/>
                    <a:lstStyle/>
                    <a:p>
                      <a:pPr algn="ctr" fontAlgn="t">
                        <a:buNone/>
                      </a:pPr>
                      <a:r>
                        <a:rPr lang="en-US" sz="1200">
                          <a:effectLst/>
                        </a:rPr>
                        <a:t>E.2</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fontAlgn="t">
                        <a:buNone/>
                      </a:pPr>
                      <a:r>
                        <a:rPr lang="en-US" sz="1200">
                          <a:effectLst/>
                        </a:rPr>
                        <a:t>Impact to natural and cultural resources</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0 percent - Subtract</a:t>
                      </a:r>
                      <a:br>
                        <a:rPr lang="en-US" sz="1200">
                          <a:effectLst/>
                        </a:rPr>
                      </a:br>
                      <a:r>
                        <a:rPr lang="en-US" sz="1200">
                          <a:effectLst/>
                        </a:rPr>
                        <a:t>up to 5 points</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extLst>
                  <a:ext uri="{0D108BD9-81ED-4DB2-BD59-A6C34878D82A}">
                    <a16:rowId xmlns:a16="http://schemas.microsoft.com/office/drawing/2014/main" val="159361867"/>
                  </a:ext>
                </a:extLst>
              </a:tr>
              <a:tr h="340797">
                <a:tc rowSpan="3">
                  <a:txBody>
                    <a:bodyPr/>
                    <a:lstStyle/>
                    <a:p>
                      <a:pPr fontAlgn="t">
                        <a:buNone/>
                      </a:pPr>
                      <a:r>
                        <a:rPr lang="en-US" sz="1200">
                          <a:effectLst/>
                        </a:rPr>
                        <a:t>Economic development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ED.1</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fontAlgn="t">
                        <a:buNone/>
                      </a:pPr>
                      <a:r>
                        <a:rPr lang="en-US" sz="1200">
                          <a:effectLst/>
                        </a:rPr>
                        <a:t>Project support for economic development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60 percent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extLst>
                  <a:ext uri="{0D108BD9-81ED-4DB2-BD59-A6C34878D82A}">
                    <a16:rowId xmlns:a16="http://schemas.microsoft.com/office/drawing/2014/main" val="348569619"/>
                  </a:ext>
                </a:extLst>
              </a:tr>
              <a:tr h="207097">
                <a:tc vMerge="1">
                  <a:txBody>
                    <a:bodyPr/>
                    <a:lstStyle/>
                    <a:p>
                      <a:endParaRPr lang="en-US"/>
                    </a:p>
                  </a:txBody>
                  <a:tcPr/>
                </a:tc>
                <a:tc>
                  <a:txBody>
                    <a:bodyPr/>
                    <a:lstStyle/>
                    <a:p>
                      <a:pPr algn="ctr" fontAlgn="t">
                        <a:buNone/>
                      </a:pPr>
                      <a:r>
                        <a:rPr lang="en-US" sz="1200">
                          <a:effectLst/>
                        </a:rPr>
                        <a:t>ED.2</a:t>
                      </a:r>
                      <a:endParaRPr lang="en-US" sz="1200">
                        <a:solidFill>
                          <a:srgbClr val="000000"/>
                        </a:solidFill>
                        <a:effectLst/>
                      </a:endParaRPr>
                    </a:p>
                  </a:txBody>
                  <a:tcPr marL="35377" marR="35377" marT="17688" marB="17688"/>
                </a:tc>
                <a:tc>
                  <a:txBody>
                    <a:bodyPr/>
                    <a:lstStyle/>
                    <a:p>
                      <a:pPr fontAlgn="t">
                        <a:buNone/>
                      </a:pPr>
                      <a:r>
                        <a:rPr lang="en-US" sz="1200">
                          <a:effectLst/>
                        </a:rPr>
                        <a:t>Intermodal access and efficiency</a:t>
                      </a:r>
                      <a:endParaRPr lang="en-US" sz="1200">
                        <a:solidFill>
                          <a:srgbClr val="000000"/>
                        </a:solidFill>
                        <a:effectLst/>
                      </a:endParaRPr>
                    </a:p>
                  </a:txBody>
                  <a:tcPr marL="35377" marR="35377" marT="17688" marB="17688"/>
                </a:tc>
                <a:tc>
                  <a:txBody>
                    <a:bodyPr/>
                    <a:lstStyle/>
                    <a:p>
                      <a:pPr algn="ctr" fontAlgn="t">
                        <a:buNone/>
                      </a:pPr>
                      <a:r>
                        <a:rPr lang="en-US" sz="1200">
                          <a:effectLst/>
                        </a:rPr>
                        <a:t>20 percent</a:t>
                      </a:r>
                      <a:endParaRPr lang="en-US" sz="1200">
                        <a:solidFill>
                          <a:srgbClr val="000000"/>
                        </a:solidFill>
                        <a:effectLst/>
                      </a:endParaRPr>
                    </a:p>
                  </a:txBody>
                  <a:tcPr marL="35377" marR="35377" marT="17688" marB="17688"/>
                </a:tc>
                <a:extLst>
                  <a:ext uri="{0D108BD9-81ED-4DB2-BD59-A6C34878D82A}">
                    <a16:rowId xmlns:a16="http://schemas.microsoft.com/office/drawing/2014/main" val="88977334"/>
                  </a:ext>
                </a:extLst>
              </a:tr>
              <a:tr h="207097">
                <a:tc vMerge="1">
                  <a:txBody>
                    <a:bodyPr/>
                    <a:lstStyle/>
                    <a:p>
                      <a:endParaRPr lang="en-US"/>
                    </a:p>
                  </a:txBody>
                  <a:tcPr/>
                </a:tc>
                <a:tc>
                  <a:txBody>
                    <a:bodyPr/>
                    <a:lstStyle/>
                    <a:p>
                      <a:pPr algn="ctr" fontAlgn="t">
                        <a:buNone/>
                      </a:pPr>
                      <a:r>
                        <a:rPr lang="en-US" sz="1200">
                          <a:effectLst/>
                        </a:rPr>
                        <a:t>ED.3</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fontAlgn="t">
                        <a:buNone/>
                      </a:pPr>
                      <a:r>
                        <a:rPr lang="en-US" sz="1200">
                          <a:effectLst/>
                        </a:rPr>
                        <a:t>Travel time reliability</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tc>
                  <a:txBody>
                    <a:bodyPr/>
                    <a:lstStyle/>
                    <a:p>
                      <a:pPr algn="ctr" fontAlgn="t">
                        <a:buNone/>
                      </a:pPr>
                      <a:r>
                        <a:rPr lang="en-US" sz="1200">
                          <a:effectLst/>
                        </a:rPr>
                        <a:t>20 percent</a:t>
                      </a:r>
                      <a:endParaRPr lang="en-US" sz="1200">
                        <a:solidFill>
                          <a:srgbClr val="000000"/>
                        </a:solidFill>
                        <a:effectLst/>
                      </a:endParaRPr>
                    </a:p>
                  </a:txBody>
                  <a:tcPr marL="35377" marR="35377" marT="17688" marB="17688">
                    <a:lnB w="12700" cap="flat" cmpd="sng" algn="ctr">
                      <a:solidFill>
                        <a:schemeClr val="accent3">
                          <a:lumMod val="40000"/>
                          <a:lumOff val="60000"/>
                        </a:schemeClr>
                      </a:solidFill>
                      <a:prstDash val="solid"/>
                      <a:round/>
                      <a:headEnd type="none" w="med" len="med"/>
                      <a:tailEnd type="none" w="med" len="med"/>
                    </a:lnB>
                  </a:tcPr>
                </a:tc>
                <a:extLst>
                  <a:ext uri="{0D108BD9-81ED-4DB2-BD59-A6C34878D82A}">
                    <a16:rowId xmlns:a16="http://schemas.microsoft.com/office/drawing/2014/main" val="3176295883"/>
                  </a:ext>
                </a:extLst>
              </a:tr>
              <a:tr h="207097">
                <a:tc rowSpan="2">
                  <a:txBody>
                    <a:bodyPr/>
                    <a:lstStyle/>
                    <a:p>
                      <a:pPr fontAlgn="t">
                        <a:buNone/>
                      </a:pPr>
                      <a:r>
                        <a:rPr lang="en-US" sz="1200">
                          <a:effectLst/>
                        </a:rPr>
                        <a:t>Land use</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L.1</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fontAlgn="t">
                        <a:buNone/>
                      </a:pPr>
                      <a:r>
                        <a:rPr lang="en-US" sz="1200">
                          <a:effectLst/>
                        </a:rPr>
                        <a:t>Transportation-efficient land use</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tc>
                  <a:txBody>
                    <a:bodyPr/>
                    <a:lstStyle/>
                    <a:p>
                      <a:pPr algn="ctr" fontAlgn="t">
                        <a:buNone/>
                      </a:pPr>
                      <a:r>
                        <a:rPr lang="en-US" sz="1200">
                          <a:effectLst/>
                        </a:rPr>
                        <a:t>50 percent</a:t>
                      </a:r>
                      <a:endParaRPr lang="en-US" sz="1200">
                        <a:solidFill>
                          <a:srgbClr val="000000"/>
                        </a:solidFill>
                        <a:effectLst/>
                      </a:endParaRPr>
                    </a:p>
                  </a:txBody>
                  <a:tcPr marL="35377" marR="35377" marT="17688" marB="17688">
                    <a:lnT w="12700" cap="flat" cmpd="sng" algn="ctr">
                      <a:solidFill>
                        <a:schemeClr val="accent3">
                          <a:lumMod val="40000"/>
                          <a:lumOff val="60000"/>
                        </a:schemeClr>
                      </a:solidFill>
                      <a:prstDash val="solid"/>
                      <a:round/>
                      <a:headEnd type="none" w="med" len="med"/>
                      <a:tailEnd type="none" w="med" len="med"/>
                    </a:lnT>
                  </a:tcPr>
                </a:tc>
                <a:extLst>
                  <a:ext uri="{0D108BD9-81ED-4DB2-BD59-A6C34878D82A}">
                    <a16:rowId xmlns:a16="http://schemas.microsoft.com/office/drawing/2014/main" val="3537388750"/>
                  </a:ext>
                </a:extLst>
              </a:tr>
              <a:tr h="340797">
                <a:tc vMerge="1">
                  <a:txBody>
                    <a:bodyPr/>
                    <a:lstStyle/>
                    <a:p>
                      <a:endParaRPr lang="en-US"/>
                    </a:p>
                  </a:txBody>
                  <a:tcPr/>
                </a:tc>
                <a:tc>
                  <a:txBody>
                    <a:bodyPr/>
                    <a:lstStyle/>
                    <a:p>
                      <a:pPr algn="ctr" fontAlgn="t">
                        <a:buNone/>
                      </a:pPr>
                      <a:r>
                        <a:rPr lang="en-US" sz="1200">
                          <a:effectLst/>
                        </a:rPr>
                        <a:t>L.2</a:t>
                      </a:r>
                      <a:endParaRPr lang="en-US" sz="1200">
                        <a:solidFill>
                          <a:srgbClr val="000000"/>
                        </a:solidFill>
                        <a:effectLst/>
                      </a:endParaRPr>
                    </a:p>
                  </a:txBody>
                  <a:tcPr marL="35377" marR="35377" marT="17688" marB="17688"/>
                </a:tc>
                <a:tc>
                  <a:txBody>
                    <a:bodyPr/>
                    <a:lstStyle/>
                    <a:p>
                      <a:pPr fontAlgn="t">
                        <a:buNone/>
                      </a:pPr>
                      <a:r>
                        <a:rPr lang="en-US" sz="1200">
                          <a:effectLst/>
                        </a:rPr>
                        <a:t>Increase in transportation-efficient land use</a:t>
                      </a:r>
                      <a:endParaRPr lang="en-US" sz="1200">
                        <a:solidFill>
                          <a:srgbClr val="000000"/>
                        </a:solidFill>
                        <a:effectLst/>
                      </a:endParaRPr>
                    </a:p>
                  </a:txBody>
                  <a:tcPr marL="35377" marR="35377" marT="17688" marB="17688"/>
                </a:tc>
                <a:tc>
                  <a:txBody>
                    <a:bodyPr/>
                    <a:lstStyle/>
                    <a:p>
                      <a:pPr algn="ctr" fontAlgn="t">
                        <a:buNone/>
                      </a:pPr>
                      <a:r>
                        <a:rPr lang="en-US" sz="1200">
                          <a:effectLst/>
                        </a:rPr>
                        <a:t>50 percent</a:t>
                      </a:r>
                      <a:endParaRPr lang="en-US" sz="1200">
                        <a:solidFill>
                          <a:srgbClr val="000000"/>
                        </a:solidFill>
                        <a:effectLst/>
                      </a:endParaRPr>
                    </a:p>
                  </a:txBody>
                  <a:tcPr marL="35377" marR="35377" marT="17688" marB="17688"/>
                </a:tc>
                <a:extLst>
                  <a:ext uri="{0D108BD9-81ED-4DB2-BD59-A6C34878D82A}">
                    <a16:rowId xmlns:a16="http://schemas.microsoft.com/office/drawing/2014/main" val="333685763"/>
                  </a:ext>
                </a:extLst>
              </a:tr>
            </a:tbl>
          </a:graphicData>
        </a:graphic>
      </p:graphicFrame>
    </p:spTree>
    <p:extLst>
      <p:ext uri="{BB962C8B-B14F-4D97-AF65-F5344CB8AC3E}">
        <p14:creationId xmlns:p14="http://schemas.microsoft.com/office/powerpoint/2010/main" val="2456166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948F-6EBE-67DB-3567-A0F5B9440287}"/>
              </a:ext>
            </a:extLst>
          </p:cNvPr>
          <p:cNvSpPr>
            <a:spLocks noGrp="1"/>
          </p:cNvSpPr>
          <p:nvPr>
            <p:ph type="title"/>
          </p:nvPr>
        </p:nvSpPr>
        <p:spPr/>
        <p:txBody>
          <a:bodyPr/>
          <a:lstStyle/>
          <a:p>
            <a:r>
              <a:rPr lang="en-US"/>
              <a:t>Example: Ohio</a:t>
            </a:r>
          </a:p>
        </p:txBody>
      </p:sp>
      <p:sp>
        <p:nvSpPr>
          <p:cNvPr id="3" name="Content Placeholder 2">
            <a:extLst>
              <a:ext uri="{FF2B5EF4-FFF2-40B4-BE49-F238E27FC236}">
                <a16:creationId xmlns:a16="http://schemas.microsoft.com/office/drawing/2014/main" id="{CFEF5A68-AB6C-6011-A30C-4F97BEB62BFA}"/>
              </a:ext>
            </a:extLst>
          </p:cNvPr>
          <p:cNvSpPr>
            <a:spLocks noGrp="1"/>
          </p:cNvSpPr>
          <p:nvPr>
            <p:ph idx="1"/>
          </p:nvPr>
        </p:nvSpPr>
        <p:spPr/>
        <p:txBody>
          <a:bodyPr/>
          <a:lstStyle/>
          <a:p>
            <a:r>
              <a:rPr lang="en-US" b="1"/>
              <a:t>What was the purpose?</a:t>
            </a:r>
          </a:p>
          <a:p>
            <a:pPr lvl="1"/>
            <a:r>
              <a:rPr lang="en-US"/>
              <a:t>Assess how major highways support economic growth</a:t>
            </a:r>
          </a:p>
          <a:p>
            <a:r>
              <a:rPr lang="en-US" b="1"/>
              <a:t>What was the approach?</a:t>
            </a:r>
          </a:p>
          <a:p>
            <a:pPr lvl="1"/>
            <a:r>
              <a:rPr lang="en-US"/>
              <a:t>Four distinct ranking lists with varied weights</a:t>
            </a:r>
          </a:p>
          <a:p>
            <a:pPr lvl="2"/>
            <a:r>
              <a:rPr lang="en-US"/>
              <a:t>Freight-focused</a:t>
            </a:r>
          </a:p>
          <a:p>
            <a:pPr lvl="2"/>
            <a:r>
              <a:rPr lang="en-US"/>
              <a:t>Auto-focused</a:t>
            </a:r>
          </a:p>
          <a:p>
            <a:pPr lvl="2"/>
            <a:r>
              <a:rPr lang="en-US"/>
              <a:t>Corridor economic-focused</a:t>
            </a:r>
          </a:p>
          <a:p>
            <a:pPr lvl="2"/>
            <a:r>
              <a:rPr lang="en-US"/>
              <a:t>Balanced</a:t>
            </a:r>
          </a:p>
          <a:p>
            <a:r>
              <a:rPr lang="en-US" b="1"/>
              <a:t>What might apply here?</a:t>
            </a:r>
          </a:p>
          <a:p>
            <a:pPr lvl="1"/>
            <a:r>
              <a:rPr lang="en-US"/>
              <a:t>Discussion of connections for/to key industries</a:t>
            </a:r>
          </a:p>
        </p:txBody>
      </p:sp>
    </p:spTree>
    <p:extLst>
      <p:ext uri="{BB962C8B-B14F-4D97-AF65-F5344CB8AC3E}">
        <p14:creationId xmlns:p14="http://schemas.microsoft.com/office/powerpoint/2010/main" val="2265533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22A9-E4F3-85EE-4CF8-F29953D17E60}"/>
              </a:ext>
            </a:extLst>
          </p:cNvPr>
          <p:cNvSpPr>
            <a:spLocks noGrp="1"/>
          </p:cNvSpPr>
          <p:nvPr>
            <p:ph type="title"/>
          </p:nvPr>
        </p:nvSpPr>
        <p:spPr/>
        <p:txBody>
          <a:bodyPr/>
          <a:lstStyle/>
          <a:p>
            <a:r>
              <a:rPr lang="en-US"/>
              <a:t>Example: Ohio</a:t>
            </a:r>
          </a:p>
        </p:txBody>
      </p:sp>
      <p:sp>
        <p:nvSpPr>
          <p:cNvPr id="11" name="Rectangle 10">
            <a:extLst>
              <a:ext uri="{FF2B5EF4-FFF2-40B4-BE49-F238E27FC236}">
                <a16:creationId xmlns:a16="http://schemas.microsoft.com/office/drawing/2014/main" id="{BF82464C-61B6-3371-B2A7-1FFC3401CC44}"/>
              </a:ext>
            </a:extLst>
          </p:cNvPr>
          <p:cNvSpPr/>
          <p:nvPr/>
        </p:nvSpPr>
        <p:spPr>
          <a:xfrm>
            <a:off x="230358" y="2445823"/>
            <a:ext cx="7277346" cy="2684573"/>
          </a:xfrm>
          <a:prstGeom prst="rect">
            <a:avLst/>
          </a:prstGeom>
          <a:solidFill>
            <a:srgbClr val="CFE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B6E21A64-F6A2-5FDA-6750-1DBF7CE2890C}"/>
              </a:ext>
            </a:extLst>
          </p:cNvPr>
          <p:cNvSpPr/>
          <p:nvPr/>
        </p:nvSpPr>
        <p:spPr>
          <a:xfrm rot="10800000">
            <a:off x="7474791" y="2472454"/>
            <a:ext cx="366286" cy="2635105"/>
          </a:xfrm>
          <a:prstGeom prst="leftBrace">
            <a:avLst>
              <a:gd name="adj1" fmla="val 56904"/>
              <a:gd name="adj2" fmla="val 50997"/>
            </a:avLst>
          </a:prstGeom>
          <a:solidFill>
            <a:srgbClr val="CFE3F9"/>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6CE6257E-2CE4-851F-D70C-4A66AF8DDA78}"/>
              </a:ext>
            </a:extLst>
          </p:cNvPr>
          <p:cNvSpPr txBox="1"/>
          <p:nvPr/>
        </p:nvSpPr>
        <p:spPr>
          <a:xfrm>
            <a:off x="683395" y="1578407"/>
            <a:ext cx="10718131" cy="707886"/>
          </a:xfrm>
          <a:prstGeom prst="rect">
            <a:avLst/>
          </a:prstGeom>
          <a:noFill/>
        </p:spPr>
        <p:txBody>
          <a:bodyPr wrap="square">
            <a:spAutoFit/>
          </a:bodyPr>
          <a:lstStyle/>
          <a:p>
            <a:r>
              <a:rPr lang="en-US" sz="2000" b="1">
                <a:latin typeface="Source Sans Pro" panose="020B0503030403020204" pitchFamily="34" charset="0"/>
                <a:ea typeface="Source Sans Pro" panose="020B0503030403020204" pitchFamily="34" charset="0"/>
              </a:rPr>
              <a:t>Goal: </a:t>
            </a:r>
            <a:r>
              <a:rPr lang="en-US" sz="2000">
                <a:latin typeface="Source Sans Pro" panose="020B0503030403020204" pitchFamily="34" charset="0"/>
                <a:ea typeface="Source Sans Pro" panose="020B0503030403020204" pitchFamily="34" charset="0"/>
              </a:rPr>
              <a:t>To analyze where future growth and development could influence transportation system demand and performance, with particular focus on areas of potential stress and congestion.</a:t>
            </a:r>
          </a:p>
        </p:txBody>
      </p:sp>
      <p:graphicFrame>
        <p:nvGraphicFramePr>
          <p:cNvPr id="14" name="Diagram 13">
            <a:extLst>
              <a:ext uri="{FF2B5EF4-FFF2-40B4-BE49-F238E27FC236}">
                <a16:creationId xmlns:a16="http://schemas.microsoft.com/office/drawing/2014/main" id="{CB0145E6-FD8C-876B-108B-EDA6B50F8DE4}"/>
              </a:ext>
            </a:extLst>
          </p:cNvPr>
          <p:cNvGraphicFramePr/>
          <p:nvPr/>
        </p:nvGraphicFramePr>
        <p:xfrm>
          <a:off x="354563" y="2556905"/>
          <a:ext cx="7153143" cy="378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8306B0E7-C2C9-20A1-DCA5-480ED812DC9F}"/>
              </a:ext>
            </a:extLst>
          </p:cNvPr>
          <p:cNvSpPr txBox="1"/>
          <p:nvPr/>
        </p:nvSpPr>
        <p:spPr>
          <a:xfrm>
            <a:off x="7975839" y="3371594"/>
            <a:ext cx="3985803" cy="923330"/>
          </a:xfrm>
          <a:prstGeom prst="rect">
            <a:avLst/>
          </a:prstGeom>
          <a:noFill/>
        </p:spPr>
        <p:txBody>
          <a:bodyPr wrap="square" rtlCol="0">
            <a:spAutoFit/>
          </a:bodyPr>
          <a:lstStyle/>
          <a:p>
            <a:r>
              <a:rPr lang="en-US" b="1">
                <a:latin typeface="Source Sans Pro" panose="020B0503030403020204" pitchFamily="34" charset="0"/>
                <a:ea typeface="Source Sans Pro" panose="020B0503030403020204" pitchFamily="34" charset="0"/>
              </a:rPr>
              <a:t>Investigated factors impacting demand for passenger and freight transportation within Ohio</a:t>
            </a:r>
          </a:p>
        </p:txBody>
      </p:sp>
      <p:sp>
        <p:nvSpPr>
          <p:cNvPr id="17" name="TextBox 16">
            <a:extLst>
              <a:ext uri="{FF2B5EF4-FFF2-40B4-BE49-F238E27FC236}">
                <a16:creationId xmlns:a16="http://schemas.microsoft.com/office/drawing/2014/main" id="{073DFF45-CFC3-1F7B-73C3-88A99ACCE24A}"/>
              </a:ext>
            </a:extLst>
          </p:cNvPr>
          <p:cNvSpPr txBox="1"/>
          <p:nvPr/>
        </p:nvSpPr>
        <p:spPr>
          <a:xfrm>
            <a:off x="7975839" y="5270777"/>
            <a:ext cx="3836076" cy="923330"/>
          </a:xfrm>
          <a:prstGeom prst="rect">
            <a:avLst/>
          </a:prstGeom>
          <a:noFill/>
        </p:spPr>
        <p:txBody>
          <a:bodyPr wrap="square" rtlCol="0">
            <a:spAutoFit/>
          </a:bodyPr>
          <a:lstStyle/>
          <a:p>
            <a:r>
              <a:rPr lang="en-US" b="1">
                <a:solidFill>
                  <a:srgbClr val="C00000"/>
                </a:solidFill>
                <a:latin typeface="Source Sans Pro" panose="020B0503030403020204" pitchFamily="34" charset="0"/>
                <a:ea typeface="Source Sans Pro" panose="020B0503030403020204" pitchFamily="34" charset="0"/>
              </a:rPr>
              <a:t>Analyzed existing and future demand and performance implications</a:t>
            </a:r>
          </a:p>
        </p:txBody>
      </p:sp>
      <p:sp>
        <p:nvSpPr>
          <p:cNvPr id="16" name="Left Brace 15">
            <a:extLst>
              <a:ext uri="{FF2B5EF4-FFF2-40B4-BE49-F238E27FC236}">
                <a16:creationId xmlns:a16="http://schemas.microsoft.com/office/drawing/2014/main" id="{D7189854-3515-B331-A0B8-61FC36C7F81B}"/>
              </a:ext>
            </a:extLst>
          </p:cNvPr>
          <p:cNvSpPr/>
          <p:nvPr/>
        </p:nvSpPr>
        <p:spPr>
          <a:xfrm rot="10800000">
            <a:off x="7486281" y="5186152"/>
            <a:ext cx="366286" cy="1097280"/>
          </a:xfrm>
          <a:prstGeom prst="leftBrace">
            <a:avLst>
              <a:gd name="adj1" fmla="val 56904"/>
              <a:gd name="adj2" fmla="val 50997"/>
            </a:avLst>
          </a:prstGeom>
          <a:noFill/>
          <a:ln w="508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13742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1DA42A-E36D-81CD-7427-7FB292FC1BAC}"/>
              </a:ext>
            </a:extLst>
          </p:cNvPr>
          <p:cNvSpPr>
            <a:spLocks noGrp="1"/>
          </p:cNvSpPr>
          <p:nvPr>
            <p:ph type="title"/>
          </p:nvPr>
        </p:nvSpPr>
        <p:spPr/>
        <p:txBody>
          <a:bodyPr/>
          <a:lstStyle/>
          <a:p>
            <a:r>
              <a:rPr lang="en-US"/>
              <a:t>Example: Ohio</a:t>
            </a:r>
          </a:p>
        </p:txBody>
      </p:sp>
      <p:sp>
        <p:nvSpPr>
          <p:cNvPr id="5" name="Content Placeholder 1">
            <a:extLst>
              <a:ext uri="{FF2B5EF4-FFF2-40B4-BE49-F238E27FC236}">
                <a16:creationId xmlns:a16="http://schemas.microsoft.com/office/drawing/2014/main" id="{E19271A3-5B83-D835-EB33-F8438E59BFFC}"/>
              </a:ext>
            </a:extLst>
          </p:cNvPr>
          <p:cNvSpPr txBox="1">
            <a:spLocks/>
          </p:cNvSpPr>
          <p:nvPr/>
        </p:nvSpPr>
        <p:spPr>
          <a:xfrm>
            <a:off x="864870" y="2571738"/>
            <a:ext cx="4907280" cy="40293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Calibri" panose="020F0502020204030204" pitchFamily="34" charset="0"/>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tx1"/>
                </a:solidFill>
              </a:rPr>
              <a:t>Existing and future conditions and performance along each corridor</a:t>
            </a:r>
          </a:p>
          <a:p>
            <a:pPr lvl="1"/>
            <a:r>
              <a:rPr lang="en-US" sz="1800"/>
              <a:t>Historical trend, current, and projected future corridor travel demand, land use, and development patterns</a:t>
            </a:r>
          </a:p>
          <a:p>
            <a:r>
              <a:rPr lang="en-US" sz="2000">
                <a:solidFill>
                  <a:schemeClr val="tx1"/>
                </a:solidFill>
              </a:rPr>
              <a:t>Identify corridor needs</a:t>
            </a:r>
          </a:p>
          <a:p>
            <a:pPr marL="457200" lvl="2"/>
            <a:r>
              <a:rPr lang="en-US" sz="1800"/>
              <a:t>Current corridor operating conditions, including roadway characteristics and operations, the interaction among multiple transportation modes, and locations of congestion, safety, and access concerns</a:t>
            </a:r>
          </a:p>
          <a:p>
            <a:r>
              <a:rPr lang="en-US" sz="1800">
                <a:solidFill>
                  <a:schemeClr val="tx1"/>
                </a:solidFill>
              </a:rPr>
              <a:t>Overlaps and gaps between the areas of concern and existing ODOT projects to identify actionable recommendations for transportation system projects to support statewide economic growth</a:t>
            </a:r>
          </a:p>
        </p:txBody>
      </p:sp>
      <p:sp>
        <p:nvSpPr>
          <p:cNvPr id="6" name="Text Placeholder 2">
            <a:extLst>
              <a:ext uri="{FF2B5EF4-FFF2-40B4-BE49-F238E27FC236}">
                <a16:creationId xmlns:a16="http://schemas.microsoft.com/office/drawing/2014/main" id="{A1DE365E-78B6-B96E-4047-DE411309CEF5}"/>
              </a:ext>
            </a:extLst>
          </p:cNvPr>
          <p:cNvSpPr txBox="1">
            <a:spLocks/>
          </p:cNvSpPr>
          <p:nvPr/>
        </p:nvSpPr>
        <p:spPr>
          <a:xfrm>
            <a:off x="883920" y="1640376"/>
            <a:ext cx="5212080" cy="1150099"/>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t>Focus Corridor Assessments</a:t>
            </a:r>
          </a:p>
          <a:p>
            <a:r>
              <a:rPr lang="en-US"/>
              <a:t>Canton/Youngstown-West Virginia/Pennsylvania </a:t>
            </a:r>
            <a:endParaRPr lang="en-US" sz="2600"/>
          </a:p>
        </p:txBody>
      </p:sp>
      <p:pic>
        <p:nvPicPr>
          <p:cNvPr id="7" name="Picture 6" descr="A map of a city&#10;&#10;Description automatically generated">
            <a:extLst>
              <a:ext uri="{FF2B5EF4-FFF2-40B4-BE49-F238E27FC236}">
                <a16:creationId xmlns:a16="http://schemas.microsoft.com/office/drawing/2014/main" id="{EA483F33-93E2-E32E-789C-4060FF29E8C4}"/>
              </a:ext>
            </a:extLst>
          </p:cNvPr>
          <p:cNvPicPr>
            <a:picLocks noChangeAspect="1"/>
          </p:cNvPicPr>
          <p:nvPr/>
        </p:nvPicPr>
        <p:blipFill>
          <a:blip r:embed="rId3"/>
          <a:srcRect r="416" b="16827"/>
          <a:stretch>
            <a:fillRect/>
          </a:stretch>
        </p:blipFill>
        <p:spPr>
          <a:xfrm>
            <a:off x="6206315" y="1690688"/>
            <a:ext cx="4874183" cy="4523299"/>
          </a:xfrm>
          <a:prstGeom prst="rect">
            <a:avLst/>
          </a:prstGeom>
        </p:spPr>
      </p:pic>
      <p:grpSp>
        <p:nvGrpSpPr>
          <p:cNvPr id="8" name="Group 7">
            <a:extLst>
              <a:ext uri="{FF2B5EF4-FFF2-40B4-BE49-F238E27FC236}">
                <a16:creationId xmlns:a16="http://schemas.microsoft.com/office/drawing/2014/main" id="{2C9CEA10-9813-59EB-A15F-9F39EBB95186}"/>
              </a:ext>
            </a:extLst>
          </p:cNvPr>
          <p:cNvGrpSpPr/>
          <p:nvPr/>
        </p:nvGrpSpPr>
        <p:grpSpPr>
          <a:xfrm>
            <a:off x="6043329" y="1867715"/>
            <a:ext cx="3969981" cy="4173689"/>
            <a:chOff x="-153623" y="690137"/>
            <a:chExt cx="3970038" cy="3940325"/>
          </a:xfrm>
        </p:grpSpPr>
        <p:cxnSp>
          <p:nvCxnSpPr>
            <p:cNvPr id="9" name="Straight Connector 8">
              <a:extLst>
                <a:ext uri="{FF2B5EF4-FFF2-40B4-BE49-F238E27FC236}">
                  <a16:creationId xmlns:a16="http://schemas.microsoft.com/office/drawing/2014/main" id="{03C80258-C4FB-496E-F186-209024003BB0}"/>
                </a:ext>
              </a:extLst>
            </p:cNvPr>
            <p:cNvCxnSpPr>
              <a:cxnSpLocks/>
              <a:stCxn id="10" idx="2"/>
            </p:cNvCxnSpPr>
            <p:nvPr/>
          </p:nvCxnSpPr>
          <p:spPr>
            <a:xfrm>
              <a:off x="694708" y="2621006"/>
              <a:ext cx="271008" cy="446462"/>
            </a:xfrm>
            <a:prstGeom prst="line">
              <a:avLst/>
            </a:prstGeom>
            <a:ln w="9525">
              <a:solidFill>
                <a:srgbClr val="0E3F7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 Box 2">
              <a:extLst>
                <a:ext uri="{FF2B5EF4-FFF2-40B4-BE49-F238E27FC236}">
                  <a16:creationId xmlns:a16="http://schemas.microsoft.com/office/drawing/2014/main" id="{03487BED-165E-EC20-8EBB-A833E6F58299}"/>
                </a:ext>
              </a:extLst>
            </p:cNvPr>
            <p:cNvSpPr txBox="1">
              <a:spLocks noChangeArrowheads="1"/>
            </p:cNvSpPr>
            <p:nvPr/>
          </p:nvSpPr>
          <p:spPr bwMode="auto">
            <a:xfrm>
              <a:off x="-153623" y="690137"/>
              <a:ext cx="1696661" cy="1930869"/>
            </a:xfrm>
            <a:prstGeom prst="rect">
              <a:avLst/>
            </a:prstGeom>
            <a:solidFill>
              <a:srgbClr val="0E3F75">
                <a:alpha val="50196"/>
              </a:srgbClr>
            </a:solidFill>
            <a:ln w="9525">
              <a:noFill/>
              <a:miter lim="800000"/>
              <a:headEnd/>
              <a:tailEnd/>
            </a:ln>
          </p:spPr>
          <p:txBody>
            <a:bodyPr rot="0" vert="horz" wrap="square" lIns="91440" tIns="45720" rIns="91440" bIns="45720" anchor="t" anchorCtr="0">
              <a:noAutofit/>
            </a:bodyPr>
            <a:lstStyle/>
            <a:p>
              <a:pPr marL="0" marR="0">
                <a:lnSpc>
                  <a:spcPts val="1400"/>
                </a:lnSpc>
                <a:spcAft>
                  <a:spcPts val="800"/>
                </a:spcAft>
                <a:buNone/>
              </a:pP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Lack of access control and safety concern</a:t>
              </a:r>
              <a:r>
                <a:rPr lang="en-US" sz="1000" b="1">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 </a:t>
              </a: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between Trump Avenue and SR44 through the Village of East Canton. Elevated RSI within Village of East Canton and highest ranking HSIP location along the corridor at Trump Avenue intersection (#72 on suburban intersection list)</a:t>
              </a:r>
              <a:endParaRPr lang="en-US" sz="1000">
                <a:solidFill>
                  <a:srgbClr val="575B56"/>
                </a:solidFill>
                <a:effectLst/>
                <a:latin typeface="Source Sans Pro" panose="020B0503030403020204" pitchFamily="34" charset="0"/>
                <a:ea typeface="HGMaruGothicMPRO" panose="020F0400000000000000" pitchFamily="34" charset="-128"/>
                <a:cs typeface="Tahoma" panose="020B0604030504040204" pitchFamily="34" charset="0"/>
              </a:endParaRPr>
            </a:p>
          </p:txBody>
        </p:sp>
        <p:cxnSp>
          <p:nvCxnSpPr>
            <p:cNvPr id="11" name="Straight Connector 10">
              <a:extLst>
                <a:ext uri="{FF2B5EF4-FFF2-40B4-BE49-F238E27FC236}">
                  <a16:creationId xmlns:a16="http://schemas.microsoft.com/office/drawing/2014/main" id="{D4F400E3-2FDB-82E4-9ECA-AE5D2AC31753}"/>
                </a:ext>
              </a:extLst>
            </p:cNvPr>
            <p:cNvCxnSpPr>
              <a:cxnSpLocks/>
              <a:stCxn id="13" idx="0"/>
            </p:cNvCxnSpPr>
            <p:nvPr/>
          </p:nvCxnSpPr>
          <p:spPr>
            <a:xfrm flipV="1">
              <a:off x="1083381" y="3147384"/>
              <a:ext cx="334114" cy="382319"/>
            </a:xfrm>
            <a:prstGeom prst="line">
              <a:avLst/>
            </a:prstGeom>
            <a:ln w="9525">
              <a:solidFill>
                <a:srgbClr val="0E3F7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47E859-CDD6-61D9-6FEE-E0531BC0AE6E}"/>
                </a:ext>
              </a:extLst>
            </p:cNvPr>
            <p:cNvCxnSpPr>
              <a:cxnSpLocks/>
              <a:endCxn id="14" idx="2"/>
            </p:cNvCxnSpPr>
            <p:nvPr/>
          </p:nvCxnSpPr>
          <p:spPr>
            <a:xfrm flipV="1">
              <a:off x="1780097" y="2769423"/>
              <a:ext cx="711413" cy="553154"/>
            </a:xfrm>
            <a:prstGeom prst="line">
              <a:avLst/>
            </a:prstGeom>
            <a:ln w="9525">
              <a:solidFill>
                <a:srgbClr val="0E3F7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 Box 2">
              <a:extLst>
                <a:ext uri="{FF2B5EF4-FFF2-40B4-BE49-F238E27FC236}">
                  <a16:creationId xmlns:a16="http://schemas.microsoft.com/office/drawing/2014/main" id="{2CE863E9-D288-C5C7-54B2-D22CD9268EB7}"/>
                </a:ext>
              </a:extLst>
            </p:cNvPr>
            <p:cNvSpPr txBox="1">
              <a:spLocks noChangeArrowheads="1"/>
            </p:cNvSpPr>
            <p:nvPr/>
          </p:nvSpPr>
          <p:spPr bwMode="auto">
            <a:xfrm>
              <a:off x="269000" y="3529702"/>
              <a:ext cx="1628762" cy="852743"/>
            </a:xfrm>
            <a:prstGeom prst="rect">
              <a:avLst/>
            </a:prstGeom>
            <a:solidFill>
              <a:srgbClr val="0E3F75">
                <a:alpha val="50196"/>
              </a:srgbClr>
            </a:solidFill>
            <a:ln w="9525">
              <a:noFill/>
              <a:miter lim="800000"/>
              <a:headEnd/>
              <a:tailEnd/>
            </a:ln>
          </p:spPr>
          <p:txBody>
            <a:bodyPr rot="0" vert="horz" wrap="square" lIns="91440" tIns="45720" rIns="91440" bIns="45720" anchor="t" anchorCtr="0">
              <a:noAutofit/>
            </a:bodyPr>
            <a:lstStyle/>
            <a:p>
              <a:pPr marL="0" marR="0">
                <a:lnSpc>
                  <a:spcPts val="1400"/>
                </a:lnSpc>
                <a:spcAft>
                  <a:spcPts val="800"/>
                </a:spcAft>
                <a:buNone/>
              </a:pP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Lack of access control and safety concern within the unincorporated area of Robertsville</a:t>
              </a:r>
              <a:endParaRPr lang="en-US" sz="1000">
                <a:solidFill>
                  <a:srgbClr val="575B56"/>
                </a:solidFill>
                <a:effectLst/>
                <a:latin typeface="Source Sans Pro" panose="020B0503030403020204" pitchFamily="34" charset="0"/>
                <a:ea typeface="HGMaruGothicMPRO" panose="020F0400000000000000" pitchFamily="34" charset="-128"/>
                <a:cs typeface="Tahoma" panose="020B0604030504040204" pitchFamily="34" charset="0"/>
              </a:endParaRPr>
            </a:p>
          </p:txBody>
        </p:sp>
        <p:sp>
          <p:nvSpPr>
            <p:cNvPr id="14" name="Text Box 2">
              <a:extLst>
                <a:ext uri="{FF2B5EF4-FFF2-40B4-BE49-F238E27FC236}">
                  <a16:creationId xmlns:a16="http://schemas.microsoft.com/office/drawing/2014/main" id="{0240A0E8-6685-BFFD-76B3-1C4DFCD25025}"/>
                </a:ext>
              </a:extLst>
            </p:cNvPr>
            <p:cNvSpPr txBox="1">
              <a:spLocks noChangeArrowheads="1"/>
            </p:cNvSpPr>
            <p:nvPr/>
          </p:nvSpPr>
          <p:spPr bwMode="auto">
            <a:xfrm>
              <a:off x="1654048" y="1701410"/>
              <a:ext cx="1674924" cy="1068013"/>
            </a:xfrm>
            <a:prstGeom prst="rect">
              <a:avLst/>
            </a:prstGeom>
            <a:solidFill>
              <a:srgbClr val="0E3F75">
                <a:alpha val="50196"/>
              </a:srgbClr>
            </a:solidFill>
            <a:ln w="9525">
              <a:noFill/>
              <a:miter lim="800000"/>
              <a:headEnd/>
              <a:tailEnd/>
            </a:ln>
          </p:spPr>
          <p:txBody>
            <a:bodyPr rot="0" vert="horz" wrap="square" lIns="91440" tIns="45720" rIns="91440" bIns="45720" anchor="t" anchorCtr="0">
              <a:noAutofit/>
            </a:bodyPr>
            <a:lstStyle/>
            <a:p>
              <a:pPr marL="0" marR="0">
                <a:lnSpc>
                  <a:spcPts val="1400"/>
                </a:lnSpc>
                <a:spcAft>
                  <a:spcPts val="800"/>
                </a:spcAft>
                <a:buNone/>
              </a:pP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Lack of access control and safety concerns</a:t>
              </a:r>
              <a:r>
                <a:rPr lang="en-US" sz="1000" b="1">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 </a:t>
              </a: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within the Village of Minerva from </a:t>
              </a:r>
              <a:r>
                <a:rPr lang="en-US" sz="1000" err="1">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Bonnieview</a:t>
              </a: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 Road to the Columbiana County line</a:t>
              </a:r>
              <a:endParaRPr lang="en-US" sz="1000">
                <a:solidFill>
                  <a:srgbClr val="575B56"/>
                </a:solidFill>
                <a:effectLst/>
                <a:latin typeface="Source Sans Pro" panose="020B0503030403020204" pitchFamily="34" charset="0"/>
                <a:ea typeface="HGMaruGothicMPRO" panose="020F0400000000000000" pitchFamily="34" charset="-128"/>
                <a:cs typeface="Tahoma" panose="020B0604030504040204" pitchFamily="34" charset="0"/>
              </a:endParaRPr>
            </a:p>
          </p:txBody>
        </p:sp>
        <p:cxnSp>
          <p:nvCxnSpPr>
            <p:cNvPr id="15" name="Straight Connector 14">
              <a:extLst>
                <a:ext uri="{FF2B5EF4-FFF2-40B4-BE49-F238E27FC236}">
                  <a16:creationId xmlns:a16="http://schemas.microsoft.com/office/drawing/2014/main" id="{3144D1D1-7B14-99C8-F2A2-1FAA4CDD2B56}"/>
                </a:ext>
              </a:extLst>
            </p:cNvPr>
            <p:cNvCxnSpPr>
              <a:cxnSpLocks/>
              <a:stCxn id="16" idx="0"/>
            </p:cNvCxnSpPr>
            <p:nvPr/>
          </p:nvCxnSpPr>
          <p:spPr>
            <a:xfrm flipH="1" flipV="1">
              <a:off x="2544640" y="3079105"/>
              <a:ext cx="409740" cy="483343"/>
            </a:xfrm>
            <a:prstGeom prst="line">
              <a:avLst/>
            </a:prstGeom>
            <a:ln w="9525">
              <a:solidFill>
                <a:srgbClr val="0E3F7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Box 2">
              <a:extLst>
                <a:ext uri="{FF2B5EF4-FFF2-40B4-BE49-F238E27FC236}">
                  <a16:creationId xmlns:a16="http://schemas.microsoft.com/office/drawing/2014/main" id="{FEF93B99-960C-9D29-DA80-9DDD9972A534}"/>
                </a:ext>
              </a:extLst>
            </p:cNvPr>
            <p:cNvSpPr txBox="1">
              <a:spLocks noChangeArrowheads="1"/>
            </p:cNvSpPr>
            <p:nvPr/>
          </p:nvSpPr>
          <p:spPr bwMode="auto">
            <a:xfrm>
              <a:off x="2092344" y="3562449"/>
              <a:ext cx="1724071" cy="1068013"/>
            </a:xfrm>
            <a:prstGeom prst="rect">
              <a:avLst/>
            </a:prstGeom>
            <a:solidFill>
              <a:srgbClr val="0E3F75">
                <a:alpha val="50196"/>
              </a:srgbClr>
            </a:solidFill>
            <a:ln w="9525">
              <a:noFill/>
              <a:miter lim="800000"/>
              <a:headEnd/>
              <a:tailEnd/>
            </a:ln>
          </p:spPr>
          <p:txBody>
            <a:bodyPr rot="0" vert="horz" wrap="square" lIns="91440" tIns="45720" rIns="91440" bIns="45720" anchor="t" anchorCtr="0">
              <a:noAutofit/>
            </a:bodyPr>
            <a:lstStyle/>
            <a:p>
              <a:pPr marL="0" marR="0">
                <a:lnSpc>
                  <a:spcPts val="1400"/>
                </a:lnSpc>
                <a:spcAft>
                  <a:spcPts val="800"/>
                </a:spcAft>
                <a:buNone/>
              </a:pPr>
              <a:r>
                <a:rPr lang="en-US" sz="1000">
                  <a:solidFill>
                    <a:srgbClr val="FFFFFF"/>
                  </a:solidFill>
                  <a:effectLst/>
                  <a:latin typeface="Source Sans Pro" panose="020B0503030403020204" pitchFamily="34" charset="0"/>
                  <a:ea typeface="HGMaruGothicMPRO" panose="020F0400000000000000" pitchFamily="34" charset="-128"/>
                  <a:cs typeface="Tahoma" panose="020B0604030504040204" pitchFamily="34" charset="0"/>
                </a:rPr>
                <a:t>Geometric concerns due to multiple locations where horizontal or vertical sight distance concerns have been identified via field visits and verified by ODOT districts</a:t>
              </a:r>
              <a:endParaRPr lang="en-US" sz="1000">
                <a:solidFill>
                  <a:srgbClr val="575B56"/>
                </a:solidFill>
                <a:effectLst/>
                <a:latin typeface="Source Sans Pro" panose="020B0503030403020204" pitchFamily="34" charset="0"/>
                <a:ea typeface="HGMaruGothicMPRO" panose="020F0400000000000000" pitchFamily="34" charset="-128"/>
                <a:cs typeface="Tahoma" panose="020B0604030504040204" pitchFamily="34" charset="0"/>
              </a:endParaRPr>
            </a:p>
          </p:txBody>
        </p:sp>
      </p:grpSp>
    </p:spTree>
    <p:extLst>
      <p:ext uri="{BB962C8B-B14F-4D97-AF65-F5344CB8AC3E}">
        <p14:creationId xmlns:p14="http://schemas.microsoft.com/office/powerpoint/2010/main" val="285796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BCF7-F746-5A42-7F6E-9B5A95820957}"/>
              </a:ext>
            </a:extLst>
          </p:cNvPr>
          <p:cNvSpPr>
            <a:spLocks noGrp="1"/>
          </p:cNvSpPr>
          <p:nvPr>
            <p:ph type="title"/>
          </p:nvPr>
        </p:nvSpPr>
        <p:spPr/>
        <p:txBody>
          <a:bodyPr/>
          <a:lstStyle/>
          <a:p>
            <a:r>
              <a:rPr lang="en-US"/>
              <a:t>TIDS for Project Prioritization</a:t>
            </a:r>
          </a:p>
        </p:txBody>
      </p:sp>
      <p:sp>
        <p:nvSpPr>
          <p:cNvPr id="3" name="Content Placeholder 2">
            <a:extLst>
              <a:ext uri="{FF2B5EF4-FFF2-40B4-BE49-F238E27FC236}">
                <a16:creationId xmlns:a16="http://schemas.microsoft.com/office/drawing/2014/main" id="{978AA188-1736-A74C-2509-2770E36AC48B}"/>
              </a:ext>
            </a:extLst>
          </p:cNvPr>
          <p:cNvSpPr>
            <a:spLocks noGrp="1"/>
          </p:cNvSpPr>
          <p:nvPr>
            <p:ph idx="1"/>
          </p:nvPr>
        </p:nvSpPr>
        <p:spPr/>
        <p:txBody>
          <a:bodyPr/>
          <a:lstStyle/>
          <a:p>
            <a:r>
              <a:rPr lang="en-US" b="1"/>
              <a:t>Factors to advance established LRTP goals:</a:t>
            </a:r>
          </a:p>
          <a:p>
            <a:pPr lvl="1"/>
            <a:r>
              <a:rPr lang="en-US"/>
              <a:t>System condition, efficiency, and fiscal sustainability</a:t>
            </a:r>
          </a:p>
          <a:p>
            <a:pPr lvl="1"/>
            <a:r>
              <a:rPr lang="en-US"/>
              <a:t>Safety and security for all users</a:t>
            </a:r>
          </a:p>
          <a:p>
            <a:pPr lvl="1"/>
            <a:r>
              <a:rPr lang="en-US"/>
              <a:t>Economic vitality and freight movement</a:t>
            </a:r>
          </a:p>
          <a:p>
            <a:pPr lvl="1"/>
            <a:r>
              <a:rPr lang="en-US"/>
              <a:t>Multimodal mobility, reliability, and accessibility</a:t>
            </a:r>
          </a:p>
          <a:p>
            <a:pPr lvl="1"/>
            <a:r>
              <a:rPr lang="en-US"/>
              <a:t>Livable and healthy communities</a:t>
            </a:r>
          </a:p>
          <a:p>
            <a:r>
              <a:rPr lang="en-US" b="1"/>
              <a:t>Factors will be weighted by importance</a:t>
            </a:r>
          </a:p>
          <a:p>
            <a:r>
              <a:rPr lang="en-US" b="1"/>
              <a:t>Weighting may vary by region</a:t>
            </a:r>
          </a:p>
        </p:txBody>
      </p:sp>
    </p:spTree>
    <p:extLst>
      <p:ext uri="{BB962C8B-B14F-4D97-AF65-F5344CB8AC3E}">
        <p14:creationId xmlns:p14="http://schemas.microsoft.com/office/powerpoint/2010/main" val="133704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194F-7AD8-5003-BC6C-CC798C1D7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2910B-EBA6-2692-30EB-EC0966630FE0}"/>
              </a:ext>
            </a:extLst>
          </p:cNvPr>
          <p:cNvSpPr>
            <a:spLocks noGrp="1"/>
          </p:cNvSpPr>
          <p:nvPr>
            <p:ph type="title"/>
          </p:nvPr>
        </p:nvSpPr>
        <p:spPr/>
        <p:txBody>
          <a:bodyPr anchor="ctr">
            <a:normAutofit/>
          </a:bodyPr>
          <a:lstStyle/>
          <a:p>
            <a:r>
              <a:rPr lang="en-US"/>
              <a:t>Example: Virginia SMART SCALE</a:t>
            </a:r>
          </a:p>
        </p:txBody>
      </p:sp>
      <p:sp>
        <p:nvSpPr>
          <p:cNvPr id="9" name="Content Placeholder 8">
            <a:extLst>
              <a:ext uri="{FF2B5EF4-FFF2-40B4-BE49-F238E27FC236}">
                <a16:creationId xmlns:a16="http://schemas.microsoft.com/office/drawing/2014/main" id="{C0BD6A1A-1FFA-55EF-5B1D-DCC4D1571F8A}"/>
              </a:ext>
            </a:extLst>
          </p:cNvPr>
          <p:cNvSpPr>
            <a:spLocks noGrp="1"/>
          </p:cNvSpPr>
          <p:nvPr>
            <p:ph sz="half" idx="1"/>
          </p:nvPr>
        </p:nvSpPr>
        <p:spPr/>
        <p:txBody>
          <a:bodyPr/>
          <a:lstStyle/>
          <a:p>
            <a:r>
              <a:rPr lang="en-US" b="0"/>
              <a:t>Evaluate each project’s benefit on a scale relative to the needs of that region as compared across the commonwealth.</a:t>
            </a:r>
            <a:endParaRPr lang="en-US"/>
          </a:p>
        </p:txBody>
      </p:sp>
      <p:pic>
        <p:nvPicPr>
          <p:cNvPr id="4" name="Picture 3">
            <a:extLst>
              <a:ext uri="{FF2B5EF4-FFF2-40B4-BE49-F238E27FC236}">
                <a16:creationId xmlns:a16="http://schemas.microsoft.com/office/drawing/2014/main" id="{9ED4B115-3BAB-B35B-A793-1CF1DA2EA70E}"/>
              </a:ext>
            </a:extLst>
          </p:cNvPr>
          <p:cNvPicPr>
            <a:picLocks noChangeAspect="1"/>
          </p:cNvPicPr>
          <p:nvPr/>
        </p:nvPicPr>
        <p:blipFill>
          <a:blip r:embed="rId3"/>
          <a:stretch>
            <a:fillRect/>
          </a:stretch>
        </p:blipFill>
        <p:spPr>
          <a:xfrm>
            <a:off x="6397625" y="1623072"/>
            <a:ext cx="5483833" cy="2310210"/>
          </a:xfrm>
          <a:prstGeom prst="rect">
            <a:avLst/>
          </a:prstGeom>
        </p:spPr>
      </p:pic>
      <p:graphicFrame>
        <p:nvGraphicFramePr>
          <p:cNvPr id="3" name="Table 2">
            <a:extLst>
              <a:ext uri="{FF2B5EF4-FFF2-40B4-BE49-F238E27FC236}">
                <a16:creationId xmlns:a16="http://schemas.microsoft.com/office/drawing/2014/main" id="{F10F44D7-D17A-2683-67F0-4975013E2A7A}"/>
              </a:ext>
            </a:extLst>
          </p:cNvPr>
          <p:cNvGraphicFramePr>
            <a:graphicFrameLocks noGrp="1"/>
          </p:cNvGraphicFramePr>
          <p:nvPr/>
        </p:nvGraphicFramePr>
        <p:xfrm>
          <a:off x="310542" y="4001294"/>
          <a:ext cx="10805130" cy="2062480"/>
        </p:xfrm>
        <a:graphic>
          <a:graphicData uri="http://schemas.openxmlformats.org/drawingml/2006/table">
            <a:tbl>
              <a:tblPr firstRow="1" bandRow="1">
                <a:tableStyleId>{5C22544A-7EE6-4342-B048-85BDC9FD1C3A}</a:tableStyleId>
              </a:tblPr>
              <a:tblGrid>
                <a:gridCol w="1543590">
                  <a:extLst>
                    <a:ext uri="{9D8B030D-6E8A-4147-A177-3AD203B41FA5}">
                      <a16:colId xmlns:a16="http://schemas.microsoft.com/office/drawing/2014/main" val="2319340397"/>
                    </a:ext>
                  </a:extLst>
                </a:gridCol>
                <a:gridCol w="1543590">
                  <a:extLst>
                    <a:ext uri="{9D8B030D-6E8A-4147-A177-3AD203B41FA5}">
                      <a16:colId xmlns:a16="http://schemas.microsoft.com/office/drawing/2014/main" val="2657736252"/>
                    </a:ext>
                  </a:extLst>
                </a:gridCol>
                <a:gridCol w="1543590">
                  <a:extLst>
                    <a:ext uri="{9D8B030D-6E8A-4147-A177-3AD203B41FA5}">
                      <a16:colId xmlns:a16="http://schemas.microsoft.com/office/drawing/2014/main" val="2567464452"/>
                    </a:ext>
                  </a:extLst>
                </a:gridCol>
                <a:gridCol w="1543590">
                  <a:extLst>
                    <a:ext uri="{9D8B030D-6E8A-4147-A177-3AD203B41FA5}">
                      <a16:colId xmlns:a16="http://schemas.microsoft.com/office/drawing/2014/main" val="3126317568"/>
                    </a:ext>
                  </a:extLst>
                </a:gridCol>
                <a:gridCol w="1543590">
                  <a:extLst>
                    <a:ext uri="{9D8B030D-6E8A-4147-A177-3AD203B41FA5}">
                      <a16:colId xmlns:a16="http://schemas.microsoft.com/office/drawing/2014/main" val="228007111"/>
                    </a:ext>
                  </a:extLst>
                </a:gridCol>
                <a:gridCol w="1543590">
                  <a:extLst>
                    <a:ext uri="{9D8B030D-6E8A-4147-A177-3AD203B41FA5}">
                      <a16:colId xmlns:a16="http://schemas.microsoft.com/office/drawing/2014/main" val="2803497930"/>
                    </a:ext>
                  </a:extLst>
                </a:gridCol>
                <a:gridCol w="1543590">
                  <a:extLst>
                    <a:ext uri="{9D8B030D-6E8A-4147-A177-3AD203B41FA5}">
                      <a16:colId xmlns:a16="http://schemas.microsoft.com/office/drawing/2014/main" val="104766177"/>
                    </a:ext>
                  </a:extLst>
                </a:gridCol>
              </a:tblGrid>
              <a:tr h="370840">
                <a:tc>
                  <a:txBody>
                    <a:bodyPr/>
                    <a:lstStyle/>
                    <a:p>
                      <a:r>
                        <a:rPr lang="en-US" sz="1600"/>
                        <a:t>Factor</a:t>
                      </a:r>
                    </a:p>
                  </a:txBody>
                  <a:tcPr/>
                </a:tc>
                <a:tc>
                  <a:txBody>
                    <a:bodyPr/>
                    <a:lstStyle/>
                    <a:p>
                      <a:r>
                        <a:rPr lang="en-US" sz="1600"/>
                        <a:t>Safety</a:t>
                      </a:r>
                    </a:p>
                  </a:txBody>
                  <a:tcPr/>
                </a:tc>
                <a:tc>
                  <a:txBody>
                    <a:bodyPr/>
                    <a:lstStyle/>
                    <a:p>
                      <a:r>
                        <a:rPr lang="en-US" sz="1600"/>
                        <a:t>Congestion Mitigation</a:t>
                      </a:r>
                    </a:p>
                  </a:txBody>
                  <a:tcPr/>
                </a:tc>
                <a:tc>
                  <a:txBody>
                    <a:bodyPr/>
                    <a:lstStyle/>
                    <a:p>
                      <a:r>
                        <a:rPr lang="en-US" sz="1600"/>
                        <a:t>Accessibility</a:t>
                      </a:r>
                    </a:p>
                  </a:txBody>
                  <a:tcPr/>
                </a:tc>
                <a:tc>
                  <a:txBody>
                    <a:bodyPr/>
                    <a:lstStyle/>
                    <a:p>
                      <a:r>
                        <a:rPr lang="en-US" sz="1600"/>
                        <a:t>Land Use</a:t>
                      </a:r>
                    </a:p>
                  </a:txBody>
                  <a:tcPr/>
                </a:tc>
                <a:tc>
                  <a:txBody>
                    <a:bodyPr/>
                    <a:lstStyle/>
                    <a:p>
                      <a:r>
                        <a:rPr lang="en-US" sz="1600"/>
                        <a:t>Economic Development</a:t>
                      </a:r>
                    </a:p>
                  </a:txBody>
                  <a:tcPr/>
                </a:tc>
                <a:tc>
                  <a:txBody>
                    <a:bodyPr/>
                    <a:lstStyle/>
                    <a:p>
                      <a:r>
                        <a:rPr lang="en-US" sz="1600"/>
                        <a:t>Environmental Quality</a:t>
                      </a:r>
                    </a:p>
                  </a:txBody>
                  <a:tcPr/>
                </a:tc>
                <a:extLst>
                  <a:ext uri="{0D108BD9-81ED-4DB2-BD59-A6C34878D82A}">
                    <a16:rowId xmlns:a16="http://schemas.microsoft.com/office/drawing/2014/main" val="1360073402"/>
                  </a:ext>
                </a:extLst>
              </a:tr>
              <a:tr h="370840">
                <a:tc>
                  <a:txBody>
                    <a:bodyPr/>
                    <a:lstStyle/>
                    <a:p>
                      <a:r>
                        <a:rPr lang="en-US" sz="1600"/>
                        <a:t>Category A</a:t>
                      </a:r>
                    </a:p>
                  </a:txBody>
                  <a:tcPr/>
                </a:tc>
                <a:tc>
                  <a:txBody>
                    <a:bodyPr/>
                    <a:lstStyle/>
                    <a:p>
                      <a:pPr algn="ctr"/>
                      <a:r>
                        <a:rPr lang="en-US" sz="1600"/>
                        <a:t>15%</a:t>
                      </a:r>
                    </a:p>
                  </a:txBody>
                  <a:tcPr/>
                </a:tc>
                <a:tc>
                  <a:txBody>
                    <a:bodyPr/>
                    <a:lstStyle/>
                    <a:p>
                      <a:pPr algn="ctr"/>
                      <a:r>
                        <a:rPr lang="en-US" sz="1600"/>
                        <a:t>45%</a:t>
                      </a:r>
                    </a:p>
                  </a:txBody>
                  <a:tcPr/>
                </a:tc>
                <a:tc>
                  <a:txBody>
                    <a:bodyPr/>
                    <a:lstStyle/>
                    <a:p>
                      <a:pPr algn="ctr"/>
                      <a:r>
                        <a:rPr lang="en-US" sz="1600"/>
                        <a:t>25%</a:t>
                      </a:r>
                    </a:p>
                  </a:txBody>
                  <a:tcPr/>
                </a:tc>
                <a:tc>
                  <a:txBody>
                    <a:bodyPr/>
                    <a:lstStyle/>
                    <a:p>
                      <a:pPr algn="ctr"/>
                      <a:r>
                        <a:rPr lang="en-US" sz="1600"/>
                        <a:t>*</a:t>
                      </a:r>
                    </a:p>
                  </a:txBody>
                  <a:tcPr/>
                </a:tc>
                <a:tc>
                  <a:txBody>
                    <a:bodyPr/>
                    <a:lstStyle/>
                    <a:p>
                      <a:pPr algn="ctr"/>
                      <a:r>
                        <a:rPr lang="en-US" sz="1600"/>
                        <a:t>5%</a:t>
                      </a:r>
                    </a:p>
                  </a:txBody>
                  <a:tcPr/>
                </a:tc>
                <a:tc>
                  <a:txBody>
                    <a:bodyPr/>
                    <a:lstStyle/>
                    <a:p>
                      <a:pPr algn="ctr"/>
                      <a:r>
                        <a:rPr lang="en-US" sz="1600"/>
                        <a:t>10%</a:t>
                      </a:r>
                    </a:p>
                  </a:txBody>
                  <a:tcPr/>
                </a:tc>
                <a:extLst>
                  <a:ext uri="{0D108BD9-81ED-4DB2-BD59-A6C34878D82A}">
                    <a16:rowId xmlns:a16="http://schemas.microsoft.com/office/drawing/2014/main" val="3193316585"/>
                  </a:ext>
                </a:extLst>
              </a:tr>
              <a:tr h="370840">
                <a:tc>
                  <a:txBody>
                    <a:bodyPr/>
                    <a:lstStyle/>
                    <a:p>
                      <a:r>
                        <a:rPr lang="en-US" sz="1600"/>
                        <a:t>Category B</a:t>
                      </a:r>
                    </a:p>
                  </a:txBody>
                  <a:tcPr/>
                </a:tc>
                <a:tc>
                  <a:txBody>
                    <a:bodyPr/>
                    <a:lstStyle/>
                    <a:p>
                      <a:pPr algn="ctr"/>
                      <a:r>
                        <a:rPr lang="en-US" sz="1600"/>
                        <a:t>20%</a:t>
                      </a:r>
                    </a:p>
                  </a:txBody>
                  <a:tcPr/>
                </a:tc>
                <a:tc>
                  <a:txBody>
                    <a:bodyPr/>
                    <a:lstStyle/>
                    <a:p>
                      <a:pPr algn="ctr"/>
                      <a:r>
                        <a:rPr lang="en-US" sz="1600"/>
                        <a:t>25%</a:t>
                      </a:r>
                    </a:p>
                  </a:txBody>
                  <a:tcPr/>
                </a:tc>
                <a:tc>
                  <a:txBody>
                    <a:bodyPr/>
                    <a:lstStyle/>
                    <a:p>
                      <a:pPr algn="ctr"/>
                      <a:r>
                        <a:rPr lang="en-US" sz="1600"/>
                        <a:t>25%</a:t>
                      </a:r>
                    </a:p>
                  </a:txBody>
                  <a:tcPr/>
                </a:tc>
                <a:tc>
                  <a:txBody>
                    <a:bodyPr/>
                    <a:lstStyle/>
                    <a:p>
                      <a:pPr algn="ctr"/>
                      <a:r>
                        <a:rPr lang="en-US" sz="1600"/>
                        <a:t>*</a:t>
                      </a:r>
                    </a:p>
                  </a:txBody>
                  <a:tcPr/>
                </a:tc>
                <a:tc>
                  <a:txBody>
                    <a:bodyPr/>
                    <a:lstStyle/>
                    <a:p>
                      <a:pPr algn="ctr"/>
                      <a:r>
                        <a:rPr lang="en-US" sz="1600"/>
                        <a:t>20%</a:t>
                      </a:r>
                    </a:p>
                  </a:txBody>
                  <a:tcPr/>
                </a:tc>
                <a:tc>
                  <a:txBody>
                    <a:bodyPr/>
                    <a:lstStyle/>
                    <a:p>
                      <a:pPr algn="ctr"/>
                      <a:r>
                        <a:rPr lang="en-US" sz="1600"/>
                        <a:t>10%</a:t>
                      </a:r>
                    </a:p>
                  </a:txBody>
                  <a:tcPr/>
                </a:tc>
                <a:extLst>
                  <a:ext uri="{0D108BD9-81ED-4DB2-BD59-A6C34878D82A}">
                    <a16:rowId xmlns:a16="http://schemas.microsoft.com/office/drawing/2014/main" val="3076833839"/>
                  </a:ext>
                </a:extLst>
              </a:tr>
              <a:tr h="370840">
                <a:tc>
                  <a:txBody>
                    <a:bodyPr/>
                    <a:lstStyle/>
                    <a:p>
                      <a:r>
                        <a:rPr lang="en-US" sz="1600"/>
                        <a:t>Category C</a:t>
                      </a:r>
                    </a:p>
                  </a:txBody>
                  <a:tcPr/>
                </a:tc>
                <a:tc>
                  <a:txBody>
                    <a:bodyPr/>
                    <a:lstStyle/>
                    <a:p>
                      <a:pPr algn="ctr"/>
                      <a:r>
                        <a:rPr lang="en-US" sz="1600"/>
                        <a:t>30% </a:t>
                      </a:r>
                    </a:p>
                  </a:txBody>
                  <a:tcPr/>
                </a:tc>
                <a:tc>
                  <a:txBody>
                    <a:bodyPr/>
                    <a:lstStyle/>
                    <a:p>
                      <a:pPr algn="ctr"/>
                      <a:r>
                        <a:rPr lang="en-US" sz="1600"/>
                        <a:t>20%</a:t>
                      </a:r>
                    </a:p>
                  </a:txBody>
                  <a:tcPr/>
                </a:tc>
                <a:tc>
                  <a:txBody>
                    <a:bodyPr/>
                    <a:lstStyle/>
                    <a:p>
                      <a:pPr algn="ctr"/>
                      <a:r>
                        <a:rPr lang="en-US" sz="1600"/>
                        <a:t>15%</a:t>
                      </a:r>
                    </a:p>
                  </a:txBody>
                  <a:tcPr/>
                </a:tc>
                <a:tc>
                  <a:txBody>
                    <a:bodyPr/>
                    <a:lstStyle/>
                    <a:p>
                      <a:pPr algn="ctr"/>
                      <a:r>
                        <a:rPr lang="en-US" sz="1600"/>
                        <a:t>*</a:t>
                      </a:r>
                    </a:p>
                  </a:txBody>
                  <a:tcPr/>
                </a:tc>
                <a:tc>
                  <a:txBody>
                    <a:bodyPr/>
                    <a:lstStyle/>
                    <a:p>
                      <a:pPr algn="ctr"/>
                      <a:r>
                        <a:rPr lang="en-US" sz="1600"/>
                        <a:t>25%</a:t>
                      </a:r>
                    </a:p>
                  </a:txBody>
                  <a:tcPr/>
                </a:tc>
                <a:tc>
                  <a:txBody>
                    <a:bodyPr/>
                    <a:lstStyle/>
                    <a:p>
                      <a:pPr algn="ctr"/>
                      <a:r>
                        <a:rPr lang="en-US" sz="1600"/>
                        <a:t>10%</a:t>
                      </a:r>
                    </a:p>
                  </a:txBody>
                  <a:tcPr/>
                </a:tc>
                <a:extLst>
                  <a:ext uri="{0D108BD9-81ED-4DB2-BD59-A6C34878D82A}">
                    <a16:rowId xmlns:a16="http://schemas.microsoft.com/office/drawing/2014/main" val="2008590833"/>
                  </a:ext>
                </a:extLst>
              </a:tr>
              <a:tr h="370840">
                <a:tc>
                  <a:txBody>
                    <a:bodyPr/>
                    <a:lstStyle/>
                    <a:p>
                      <a:r>
                        <a:rPr lang="en-US" sz="1600"/>
                        <a:t>Category D</a:t>
                      </a:r>
                    </a:p>
                  </a:txBody>
                  <a:tcPr/>
                </a:tc>
                <a:tc>
                  <a:txBody>
                    <a:bodyPr/>
                    <a:lstStyle/>
                    <a:p>
                      <a:pPr algn="ctr"/>
                      <a:r>
                        <a:rPr lang="en-US" sz="1600"/>
                        <a:t>40%</a:t>
                      </a:r>
                    </a:p>
                  </a:txBody>
                  <a:tcPr/>
                </a:tc>
                <a:tc>
                  <a:txBody>
                    <a:bodyPr/>
                    <a:lstStyle/>
                    <a:p>
                      <a:pPr algn="ctr"/>
                      <a:r>
                        <a:rPr lang="en-US" sz="1600"/>
                        <a:t>10%</a:t>
                      </a:r>
                    </a:p>
                  </a:txBody>
                  <a:tcPr/>
                </a:tc>
                <a:tc>
                  <a:txBody>
                    <a:bodyPr/>
                    <a:lstStyle/>
                    <a:p>
                      <a:pPr algn="ctr"/>
                      <a:r>
                        <a:rPr lang="en-US" sz="1600"/>
                        <a:t>10%</a:t>
                      </a:r>
                    </a:p>
                  </a:txBody>
                  <a:tcPr/>
                </a:tc>
                <a:tc>
                  <a:txBody>
                    <a:bodyPr/>
                    <a:lstStyle/>
                    <a:p>
                      <a:pPr algn="ctr"/>
                      <a:r>
                        <a:rPr lang="en-US" sz="1600"/>
                        <a:t>*</a:t>
                      </a:r>
                    </a:p>
                  </a:txBody>
                  <a:tcPr/>
                </a:tc>
                <a:tc>
                  <a:txBody>
                    <a:bodyPr/>
                    <a:lstStyle/>
                    <a:p>
                      <a:pPr algn="ctr"/>
                      <a:r>
                        <a:rPr lang="en-US" sz="1600"/>
                        <a:t>30%</a:t>
                      </a:r>
                    </a:p>
                  </a:txBody>
                  <a:tcPr/>
                </a:tc>
                <a:tc>
                  <a:txBody>
                    <a:bodyPr/>
                    <a:lstStyle/>
                    <a:p>
                      <a:pPr algn="ctr"/>
                      <a:r>
                        <a:rPr lang="en-US" sz="1600"/>
                        <a:t>10%</a:t>
                      </a:r>
                    </a:p>
                  </a:txBody>
                  <a:tcPr/>
                </a:tc>
                <a:extLst>
                  <a:ext uri="{0D108BD9-81ED-4DB2-BD59-A6C34878D82A}">
                    <a16:rowId xmlns:a16="http://schemas.microsoft.com/office/drawing/2014/main" val="238752122"/>
                  </a:ext>
                </a:extLst>
              </a:tr>
            </a:tbl>
          </a:graphicData>
        </a:graphic>
      </p:graphicFrame>
    </p:spTree>
    <p:extLst>
      <p:ext uri="{BB962C8B-B14F-4D97-AF65-F5344CB8AC3E}">
        <p14:creationId xmlns:p14="http://schemas.microsoft.com/office/powerpoint/2010/main" val="335636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0B92-258A-186B-9372-0BA2BA46D10D}"/>
              </a:ext>
            </a:extLst>
          </p:cNvPr>
          <p:cNvSpPr>
            <a:spLocks noGrp="1"/>
          </p:cNvSpPr>
          <p:nvPr>
            <p:ph type="title"/>
          </p:nvPr>
        </p:nvSpPr>
        <p:spPr/>
        <p:txBody>
          <a:bodyPr/>
          <a:lstStyle/>
          <a:p>
            <a:r>
              <a:rPr lang="en-US"/>
              <a:t>TIDS for Project Prioritization</a:t>
            </a:r>
          </a:p>
        </p:txBody>
      </p:sp>
      <p:pic>
        <p:nvPicPr>
          <p:cNvPr id="4" name="Content Placeholder 13">
            <a:extLst>
              <a:ext uri="{FF2B5EF4-FFF2-40B4-BE49-F238E27FC236}">
                <a16:creationId xmlns:a16="http://schemas.microsoft.com/office/drawing/2014/main" id="{A5E44314-BD5E-E60B-2738-A1E4E3270FC0}"/>
              </a:ext>
            </a:extLst>
          </p:cNvPr>
          <p:cNvPicPr>
            <a:picLocks noGrp="1" noChangeAspect="1"/>
          </p:cNvPicPr>
          <p:nvPr>
            <p:ph idx="1"/>
          </p:nvPr>
        </p:nvPicPr>
        <p:blipFill>
          <a:blip r:embed="rId3"/>
          <a:stretch>
            <a:fillRect/>
          </a:stretch>
        </p:blipFill>
        <p:spPr>
          <a:xfrm>
            <a:off x="1730839" y="1825625"/>
            <a:ext cx="8730321" cy="4351338"/>
          </a:xfrm>
          <a:prstGeom prst="rect">
            <a:avLst/>
          </a:prstGeom>
        </p:spPr>
      </p:pic>
      <p:sp>
        <p:nvSpPr>
          <p:cNvPr id="5" name="Rectangle 4">
            <a:extLst>
              <a:ext uri="{FF2B5EF4-FFF2-40B4-BE49-F238E27FC236}">
                <a16:creationId xmlns:a16="http://schemas.microsoft.com/office/drawing/2014/main" id="{C97099E0-B561-E706-9009-18F1B2A1A176}"/>
              </a:ext>
            </a:extLst>
          </p:cNvPr>
          <p:cNvSpPr/>
          <p:nvPr/>
        </p:nvSpPr>
        <p:spPr>
          <a:xfrm>
            <a:off x="499916" y="1825625"/>
            <a:ext cx="2461846" cy="914400"/>
          </a:xfrm>
          <a:prstGeom prst="rect">
            <a:avLst/>
          </a:prstGeom>
          <a:solidFill>
            <a:schemeClr val="bg1"/>
          </a:solidFill>
          <a:ln>
            <a:solidFill>
              <a:srgbClr val="C00000"/>
            </a:solid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tx1"/>
                </a:solidFill>
              </a:rPr>
              <a:t>60 factors currently under consideration</a:t>
            </a:r>
          </a:p>
        </p:txBody>
      </p:sp>
    </p:spTree>
    <p:extLst>
      <p:ext uri="{BB962C8B-B14F-4D97-AF65-F5344CB8AC3E}">
        <p14:creationId xmlns:p14="http://schemas.microsoft.com/office/powerpoint/2010/main" val="343244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6E45-8D57-4803-AAD3-371F76E1B0ED}"/>
              </a:ext>
            </a:extLst>
          </p:cNvPr>
          <p:cNvSpPr>
            <a:spLocks noGrp="1"/>
          </p:cNvSpPr>
          <p:nvPr>
            <p:ph type="title"/>
          </p:nvPr>
        </p:nvSpPr>
        <p:spPr/>
        <p:txBody>
          <a:bodyPr/>
          <a:lstStyle/>
          <a:p>
            <a:r>
              <a:rPr lang="en-US"/>
              <a:t>TIDS for Regional Mobility Corridors</a:t>
            </a:r>
          </a:p>
        </p:txBody>
      </p:sp>
      <p:sp>
        <p:nvSpPr>
          <p:cNvPr id="4" name="Content Placeholder 2">
            <a:extLst>
              <a:ext uri="{FF2B5EF4-FFF2-40B4-BE49-F238E27FC236}">
                <a16:creationId xmlns:a16="http://schemas.microsoft.com/office/drawing/2014/main" id="{168A9A65-F042-9FF0-0677-D6E3A15E5DB6}"/>
              </a:ext>
            </a:extLst>
          </p:cNvPr>
          <p:cNvSpPr>
            <a:spLocks noGrp="1"/>
          </p:cNvSpPr>
          <p:nvPr>
            <p:ph idx="1"/>
          </p:nvPr>
        </p:nvSpPr>
        <p:spPr>
          <a:xfrm>
            <a:off x="838200" y="1825625"/>
            <a:ext cx="6128237" cy="4351338"/>
          </a:xfrm>
        </p:spPr>
        <p:txBody>
          <a:bodyPr/>
          <a:lstStyle/>
          <a:p>
            <a:r>
              <a:rPr lang="en-US" b="1"/>
              <a:t>Importance of regional corridors</a:t>
            </a:r>
          </a:p>
          <a:p>
            <a:pPr lvl="1"/>
            <a:r>
              <a:rPr lang="en-US"/>
              <a:t>Economic development, opportunity</a:t>
            </a:r>
          </a:p>
          <a:p>
            <a:pPr lvl="1"/>
            <a:r>
              <a:rPr lang="en-US"/>
              <a:t>Benefits over wide geographic area</a:t>
            </a:r>
          </a:p>
          <a:p>
            <a:pPr lvl="1"/>
            <a:r>
              <a:rPr lang="en-US"/>
              <a:t>Freight movement, interstate travel</a:t>
            </a:r>
          </a:p>
          <a:p>
            <a:pPr lvl="1"/>
            <a:r>
              <a:rPr lang="en-US"/>
              <a:t>Large investment for usable segments</a:t>
            </a:r>
          </a:p>
          <a:p>
            <a:r>
              <a:rPr lang="en-US" b="1"/>
              <a:t>Corridor H has been top priority</a:t>
            </a:r>
          </a:p>
          <a:p>
            <a:pPr lvl="1"/>
            <a:r>
              <a:rPr lang="en-US"/>
              <a:t>Progress toward substantial completion</a:t>
            </a:r>
          </a:p>
          <a:p>
            <a:pPr lvl="1"/>
            <a:r>
              <a:rPr lang="en-US"/>
              <a:t>Large proportion of overall STIP spend</a:t>
            </a:r>
          </a:p>
          <a:p>
            <a:pPr lvl="1"/>
            <a:r>
              <a:rPr lang="en-US"/>
              <a:t>Opportunity to choose what comes next</a:t>
            </a:r>
          </a:p>
          <a:p>
            <a:pPr lvl="1"/>
            <a:endParaRPr lang="en-US"/>
          </a:p>
          <a:p>
            <a:pPr lvl="1"/>
            <a:endParaRPr lang="en-US"/>
          </a:p>
        </p:txBody>
      </p:sp>
      <p:pic>
        <p:nvPicPr>
          <p:cNvPr id="5" name="Content Placeholder 4">
            <a:extLst>
              <a:ext uri="{FF2B5EF4-FFF2-40B4-BE49-F238E27FC236}">
                <a16:creationId xmlns:a16="http://schemas.microsoft.com/office/drawing/2014/main" id="{76E38A3A-6082-484D-9769-470177A7FE32}"/>
              </a:ext>
            </a:extLst>
          </p:cNvPr>
          <p:cNvPicPr>
            <a:picLocks noChangeAspect="1"/>
          </p:cNvPicPr>
          <p:nvPr/>
        </p:nvPicPr>
        <p:blipFill>
          <a:blip r:embed="rId3"/>
          <a:stretch>
            <a:fillRect/>
          </a:stretch>
        </p:blipFill>
        <p:spPr>
          <a:xfrm>
            <a:off x="7218785" y="1825625"/>
            <a:ext cx="3875830" cy="4351338"/>
          </a:xfrm>
          <a:prstGeom prst="rect">
            <a:avLst/>
          </a:prstGeom>
        </p:spPr>
      </p:pic>
      <p:sp>
        <p:nvSpPr>
          <p:cNvPr id="6" name="Rectangle 5">
            <a:extLst>
              <a:ext uri="{FF2B5EF4-FFF2-40B4-BE49-F238E27FC236}">
                <a16:creationId xmlns:a16="http://schemas.microsoft.com/office/drawing/2014/main" id="{BB029AB7-F94F-F932-E464-11BC1B5BD3F7}"/>
              </a:ext>
            </a:extLst>
          </p:cNvPr>
          <p:cNvSpPr/>
          <p:nvPr/>
        </p:nvSpPr>
        <p:spPr>
          <a:xfrm>
            <a:off x="7131537" y="2875085"/>
            <a:ext cx="4062047" cy="1846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06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6DA0F-E963-5198-AEE2-7D6243FF2537}"/>
            </a:ext>
          </a:extLst>
        </p:cNvPr>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35818EE1-396A-F158-BE27-E3D5E650AB0E}"/>
              </a:ext>
            </a:extLst>
          </p:cNvPr>
          <p:cNvPicPr>
            <a:picLocks noChangeAspect="1"/>
          </p:cNvPicPr>
          <p:nvPr/>
        </p:nvPicPr>
        <p:blipFill>
          <a:blip r:embed="rId3"/>
          <a:stretch>
            <a:fillRect/>
          </a:stretch>
        </p:blipFill>
        <p:spPr>
          <a:xfrm>
            <a:off x="1524" y="0"/>
            <a:ext cx="12188952" cy="6858000"/>
          </a:xfrm>
          <a:prstGeom prst="rect">
            <a:avLst/>
          </a:prstGeom>
        </p:spPr>
      </p:pic>
    </p:spTree>
    <p:extLst>
      <p:ext uri="{BB962C8B-B14F-4D97-AF65-F5344CB8AC3E}">
        <p14:creationId xmlns:p14="http://schemas.microsoft.com/office/powerpoint/2010/main" val="300699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99E9-FCF8-7D69-AF72-FCDD43C77B1E}"/>
              </a:ext>
            </a:extLst>
          </p:cNvPr>
          <p:cNvSpPr>
            <a:spLocks noGrp="1"/>
          </p:cNvSpPr>
          <p:nvPr>
            <p:ph type="title"/>
          </p:nvPr>
        </p:nvSpPr>
        <p:spPr/>
        <p:txBody>
          <a:bodyPr/>
          <a:lstStyle/>
          <a:p>
            <a:r>
              <a:rPr lang="en-US"/>
              <a:t>TIDS for Resource Allocation</a:t>
            </a:r>
          </a:p>
        </p:txBody>
      </p:sp>
      <p:sp>
        <p:nvSpPr>
          <p:cNvPr id="3" name="Content Placeholder 2">
            <a:extLst>
              <a:ext uri="{FF2B5EF4-FFF2-40B4-BE49-F238E27FC236}">
                <a16:creationId xmlns:a16="http://schemas.microsoft.com/office/drawing/2014/main" id="{B5C2F562-1C16-E074-22F7-0EC3B924FF92}"/>
              </a:ext>
            </a:extLst>
          </p:cNvPr>
          <p:cNvSpPr>
            <a:spLocks noGrp="1"/>
          </p:cNvSpPr>
          <p:nvPr>
            <p:ph sz="half" idx="1"/>
          </p:nvPr>
        </p:nvSpPr>
        <p:spPr/>
        <p:txBody>
          <a:bodyPr/>
          <a:lstStyle/>
          <a:p>
            <a:r>
              <a:rPr lang="en-US" b="1"/>
              <a:t>Assignment of limited funds to STIP programs</a:t>
            </a:r>
          </a:p>
          <a:p>
            <a:r>
              <a:rPr lang="en-US" b="1"/>
              <a:t>Planning for Performance</a:t>
            </a:r>
          </a:p>
          <a:p>
            <a:pPr lvl="1"/>
            <a:r>
              <a:rPr lang="en-US"/>
              <a:t>Developed in 2021 for LRTP</a:t>
            </a:r>
          </a:p>
          <a:p>
            <a:pPr lvl="1"/>
            <a:r>
              <a:rPr lang="en-US"/>
              <a:t>Uses WVDOT’s existing models and new ones we develop</a:t>
            </a:r>
          </a:p>
          <a:p>
            <a:pPr lvl="1"/>
            <a:r>
              <a:rPr lang="en-US"/>
              <a:t>Links performance to program spend and visualizes on a dashboard</a:t>
            </a:r>
          </a:p>
        </p:txBody>
      </p:sp>
      <p:pic>
        <p:nvPicPr>
          <p:cNvPr id="6" name="Content Placeholder 5">
            <a:extLst>
              <a:ext uri="{FF2B5EF4-FFF2-40B4-BE49-F238E27FC236}">
                <a16:creationId xmlns:a16="http://schemas.microsoft.com/office/drawing/2014/main" id="{9A7EE3E9-74E4-12E7-36C5-A6656D3EF325}"/>
              </a:ext>
            </a:extLst>
          </p:cNvPr>
          <p:cNvPicPr>
            <a:picLocks noGrp="1" noChangeAspect="1"/>
          </p:cNvPicPr>
          <p:nvPr>
            <p:ph sz="half" idx="2"/>
          </p:nvPr>
        </p:nvPicPr>
        <p:blipFill>
          <a:blip r:embed="rId3"/>
          <a:stretch>
            <a:fillRect/>
          </a:stretch>
        </p:blipFill>
        <p:spPr>
          <a:xfrm>
            <a:off x="6172200" y="2516931"/>
            <a:ext cx="5181600" cy="2968725"/>
          </a:xfrm>
          <a:prstGeom prst="rect">
            <a:avLst/>
          </a:prstGeom>
        </p:spPr>
      </p:pic>
    </p:spTree>
    <p:extLst>
      <p:ext uri="{BB962C8B-B14F-4D97-AF65-F5344CB8AC3E}">
        <p14:creationId xmlns:p14="http://schemas.microsoft.com/office/powerpoint/2010/main" val="2899957163"/>
      </p:ext>
    </p:extLst>
  </p:cSld>
  <p:clrMapOvr>
    <a:masterClrMapping/>
  </p:clrMapOvr>
</p:sld>
</file>

<file path=ppt/theme/theme1.xml><?xml version="1.0" encoding="utf-8"?>
<a:theme xmlns:a="http://schemas.openxmlformats.org/drawingml/2006/main" name="Office Theme">
  <a:themeElements>
    <a:clrScheme name="WV STIP">
      <a:dk1>
        <a:sysClr val="windowText" lastClr="000000"/>
      </a:dk1>
      <a:lt1>
        <a:sysClr val="window" lastClr="FFFFFF"/>
      </a:lt1>
      <a:dk2>
        <a:srgbClr val="0E2841"/>
      </a:dk2>
      <a:lt2>
        <a:srgbClr val="E8E8E8"/>
      </a:lt2>
      <a:accent1>
        <a:srgbClr val="001F85"/>
      </a:accent1>
      <a:accent2>
        <a:srgbClr val="FFD512"/>
      </a:accent2>
      <a:accent3>
        <a:srgbClr val="71A84F"/>
      </a:accent3>
      <a:accent4>
        <a:srgbClr val="DE6A2E"/>
      </a:accent4>
      <a:accent5>
        <a:srgbClr val="406CA9"/>
      </a:accent5>
      <a:accent6>
        <a:srgbClr val="78206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9775cd-2e03-4150-b92b-34cdf0fa42a6">
      <Terms xmlns="http://schemas.microsoft.com/office/infopath/2007/PartnerControls"/>
    </lcf76f155ced4ddcb4097134ff3c332f>
    <TaxCatchAll xmlns="1071d9ae-834a-4061-b625-d1a84b1b9f4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E6E09C81191E49A24A2DD90313FF04" ma:contentTypeVersion="19" ma:contentTypeDescription="Create a new document." ma:contentTypeScope="" ma:versionID="d504370bc704e48c2f964429d487452d">
  <xsd:schema xmlns:xsd="http://www.w3.org/2001/XMLSchema" xmlns:xs="http://www.w3.org/2001/XMLSchema" xmlns:p="http://schemas.microsoft.com/office/2006/metadata/properties" xmlns:ns2="ba9775cd-2e03-4150-b92b-34cdf0fa42a6" xmlns:ns3="1071d9ae-834a-4061-b625-d1a84b1b9f42" targetNamespace="http://schemas.microsoft.com/office/2006/metadata/properties" ma:root="true" ma:fieldsID="4ba39663370996c71c956ecd4adeb809" ns2:_="" ns3:_="">
    <xsd:import namespace="ba9775cd-2e03-4150-b92b-34cdf0fa42a6"/>
    <xsd:import namespace="1071d9ae-834a-4061-b625-d1a84b1b9f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775cd-2e03-4150-b92b-34cdf0fa42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71d9ae-834a-4061-b625-d1a84b1b9f4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1b58611-fc72-4b02-8866-100e0e56e8a6}" ma:internalName="TaxCatchAll" ma:showField="CatchAllData" ma:web="1071d9ae-834a-4061-b625-d1a84b1b9f4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08938D-15D4-4296-A5E0-02D53DD43CFE}">
  <ds:schemaRefs>
    <ds:schemaRef ds:uri="http://schemas.microsoft.com/office/infopath/2007/PartnerControls"/>
    <ds:schemaRef ds:uri="b7706aa2-d9f7-477c-9d06-805e8427c930"/>
    <ds:schemaRef ds:uri="http://www.w3.org/XML/1998/namespace"/>
    <ds:schemaRef ds:uri="http://schemas.openxmlformats.org/package/2006/metadata/core-properties"/>
    <ds:schemaRef ds:uri="http://schemas.microsoft.com/office/2006/documentManagement/types"/>
    <ds:schemaRef ds:uri="http://purl.org/dc/elements/1.1/"/>
    <ds:schemaRef ds:uri="a96c21fb-8d1e-4cd6-bc71-a9ffdee47ae1"/>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159F4414-227A-4578-83F0-4FF787648095}"/>
</file>

<file path=customXml/itemProps3.xml><?xml version="1.0" encoding="utf-8"?>
<ds:datastoreItem xmlns:ds="http://schemas.openxmlformats.org/officeDocument/2006/customXml" ds:itemID="{8C979828-1A94-48A3-953F-BE13F4E23D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TotalTime>
  <Words>2878</Words>
  <Application>Microsoft Office PowerPoint</Application>
  <PresentationFormat>Widescreen</PresentationFormat>
  <Paragraphs>541</Paragraphs>
  <Slides>39</Slides>
  <Notes>12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TIDS</vt:lpstr>
      <vt:lpstr>Introduction</vt:lpstr>
      <vt:lpstr>TIDS for Project Prioritization</vt:lpstr>
      <vt:lpstr>TIDS for Project Prioritization</vt:lpstr>
      <vt:lpstr>Example: Virginia SMART SCALE</vt:lpstr>
      <vt:lpstr>TIDS for Project Prioritization</vt:lpstr>
      <vt:lpstr>TIDS for Regional Mobility Corridors</vt:lpstr>
      <vt:lpstr>PowerPoint Presentation</vt:lpstr>
      <vt:lpstr>TIDS for Resource Allocation</vt:lpstr>
      <vt:lpstr>When Will This be Implemented </vt:lpstr>
      <vt:lpstr>Corridors</vt:lpstr>
      <vt:lpstr>Preliminary Corridor List – Create New Road</vt:lpstr>
      <vt:lpstr>Preliminary Corridor List – Existing 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vt:lpstr>
      <vt:lpstr>Example: Roanoke</vt:lpstr>
      <vt:lpstr>Example: Roanoke</vt:lpstr>
      <vt:lpstr>PowerPoint Presentation</vt:lpstr>
      <vt:lpstr>Example: Roanoke</vt:lpstr>
      <vt:lpstr>Example: Virginia</vt:lpstr>
      <vt:lpstr>Example: Virginia</vt:lpstr>
      <vt:lpstr>Example: Virginia</vt:lpstr>
      <vt:lpstr>Example: Ohio</vt:lpstr>
      <vt:lpstr>Example: Ohio</vt:lpstr>
      <vt:lpstr>Example: Ohio</vt:lpstr>
    </vt:vector>
  </TitlesOfParts>
  <Company>Cambridge Systematics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Zissman</dc:creator>
  <cp:lastModifiedBy>Joe Zissman</cp:lastModifiedBy>
  <cp:revision>7</cp:revision>
  <dcterms:created xsi:type="dcterms:W3CDTF">2026-01-23T14:49:29Z</dcterms:created>
  <dcterms:modified xsi:type="dcterms:W3CDTF">2026-06-02T14:42:37Z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0x01010096E6E09C81191E49A24A2DD90313FF04</vt:lpwstr>
  </property>
  <property fmtid="{D5CDD505-2E9C-101B-9397-08002B2CF9AE}" pid="3" name="MediaServiceImageTags">
    <vt:lpwstr/>
  </property>
</Properties>
</file>