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81_6F34349F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A0_E2FEB6E4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9"/>
  </p:notesMasterIdLst>
  <p:sldIdLst>
    <p:sldId id="259" r:id="rId7"/>
    <p:sldId id="367" r:id="rId8"/>
    <p:sldId id="379" r:id="rId9"/>
    <p:sldId id="427" r:id="rId10"/>
    <p:sldId id="412" r:id="rId11"/>
    <p:sldId id="411" r:id="rId12"/>
    <p:sldId id="382" r:id="rId13"/>
    <p:sldId id="384" r:id="rId14"/>
    <p:sldId id="385" r:id="rId15"/>
    <p:sldId id="415" r:id="rId16"/>
    <p:sldId id="416" r:id="rId17"/>
    <p:sldId id="417" r:id="rId18"/>
    <p:sldId id="426" r:id="rId19"/>
    <p:sldId id="418" r:id="rId20"/>
    <p:sldId id="419" r:id="rId21"/>
    <p:sldId id="420" r:id="rId22"/>
    <p:sldId id="421" r:id="rId23"/>
    <p:sldId id="431" r:id="rId24"/>
    <p:sldId id="392" r:id="rId25"/>
    <p:sldId id="261" r:id="rId26"/>
    <p:sldId id="395" r:id="rId27"/>
    <p:sldId id="423" r:id="rId28"/>
    <p:sldId id="404" r:id="rId29"/>
    <p:sldId id="402" r:id="rId30"/>
    <p:sldId id="428" r:id="rId31"/>
    <p:sldId id="371" r:id="rId32"/>
    <p:sldId id="429" r:id="rId33"/>
    <p:sldId id="262" r:id="rId34"/>
    <p:sldId id="403" r:id="rId35"/>
    <p:sldId id="370" r:id="rId36"/>
    <p:sldId id="400" r:id="rId37"/>
    <p:sldId id="3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D82757-D4D1-4EF3-AC5B-28863360FFB9}">
          <p14:sldIdLst>
            <p14:sldId id="259"/>
            <p14:sldId id="367"/>
            <p14:sldId id="379"/>
            <p14:sldId id="427"/>
            <p14:sldId id="412"/>
            <p14:sldId id="411"/>
            <p14:sldId id="382"/>
            <p14:sldId id="384"/>
            <p14:sldId id="385"/>
            <p14:sldId id="415"/>
            <p14:sldId id="416"/>
            <p14:sldId id="417"/>
            <p14:sldId id="426"/>
            <p14:sldId id="418"/>
            <p14:sldId id="419"/>
            <p14:sldId id="420"/>
            <p14:sldId id="421"/>
            <p14:sldId id="431"/>
            <p14:sldId id="392"/>
            <p14:sldId id="261"/>
            <p14:sldId id="395"/>
            <p14:sldId id="423"/>
            <p14:sldId id="404"/>
            <p14:sldId id="402"/>
            <p14:sldId id="428"/>
            <p14:sldId id="371"/>
            <p14:sldId id="429"/>
            <p14:sldId id="262"/>
            <p14:sldId id="403"/>
            <p14:sldId id="370"/>
            <p14:sldId id="400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155C03-27E5-BFB8-CEC4-5826FAD9B9A4}" name="Markey, Ashley" initials="AM" userId="S::Ashley.Markey@kimley-horn.com::cdeda396-551e-433f-a1c5-b5f9885e5c95" providerId="AD"/>
  <p188:author id="{BB9A4720-1349-0AC9-9345-8DF182C2DE83}" name="Cavazza, Kate" initials="KC" userId="S::Kate.Cavazza@kimley-horn.com::997cc968-cde6-4ef2-9001-8ab43e1cf541" providerId="AD"/>
  <p188:author id="{44D9F5E2-354F-98D7-0B73-E92DCCFC436E}" name="Rafoss, Hayley" initials="" userId="S::Hayley.Rafoss@kimley-horn.com::3604e1a1-9f26-48ba-b621-6e03b0e6a1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444"/>
    <a:srgbClr val="26735F"/>
    <a:srgbClr val="0D79B7"/>
    <a:srgbClr val="FDB714"/>
    <a:srgbClr val="F3F8FC"/>
    <a:srgbClr val="D9EBF5"/>
    <a:srgbClr val="C0DDED"/>
    <a:srgbClr val="FA8503"/>
    <a:srgbClr val="062334"/>
    <a:srgbClr val="074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081B4-B141-4F31-A177-DA2765C066C6}" v="250" dt="2026-06-01T18:09:56.509"/>
    <p1510:client id="{163492F1-E40A-78ED-4D7E-A97EA17DCD2A}" v="314" dt="2026-06-01T17:53:43.986"/>
    <p1510:client id="{B4327282-6048-469B-8BC0-FFF90C50EF53}" v="2905" dt="2026-06-01T18:39:58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20" Type="http://schemas.openxmlformats.org/officeDocument/2006/relationships/slide" Target="slides/slide14.xml"/><Relationship Id="rId41" Type="http://schemas.openxmlformats.org/officeDocument/2006/relationships/viewProps" Target="viewProps.xml"/><Relationship Id="rId45" Type="http://schemas.microsoft.com/office/2018/10/relationships/authors" Target="authors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3" Type="http://schemas.openxmlformats.org/officeDocument/2006/relationships/tableStyles" Target="tableStyles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omments/modernComment_181_6F3434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1D3B48-64F2-476F-A6B0-CE4CE8D65BA2}" authorId="{4A155C03-27E5-BFB8-CEC4-5826FAD9B9A4}" status="resolved" created="2026-05-28T17:56:39.32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65692319" sldId="385"/>
      <ac:spMk id="8" creationId="{084592EA-7343-DB0C-C681-E2E6F3D46AEC}"/>
    </ac:deMkLst>
    <p188:txBody>
      <a:bodyPr/>
      <a:lstStyle/>
      <a:p>
        <a:r>
          <a:rPr lang="en-US"/>
          <a:t>[@Rafoss, Hayley]  master slide too! ☺️</a:t>
        </a:r>
      </a:p>
    </p188:txBody>
  </p188:cm>
</p188:cmLst>
</file>

<file path=ppt/comments/modernComment_1A0_E2FEB6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36FC07-52CE-46EA-93A6-FACA355A0268}" authorId="{4A155C03-27E5-BFB8-CEC4-5826FAD9B9A4}" status="resolved" created="2026-05-28T17:40:03.384" startDate="2026-05-28T17:40:03.384" dueDate="2026-05-28T17:40:03.384" assignedTo="{44D9F5E2-354F-98D7-0B73-E92DCCFC436E}" complete="100000" title="@Rafoss, Hayley can you edit this master?">
    <pc:sldMkLst xmlns:pc="http://schemas.microsoft.com/office/powerpoint/2013/main/command">
      <pc:docMk/>
      <pc:sldMk cId="3808343780" sldId="416"/>
    </pc:sldMkLst>
    <p188:txBody>
      <a:bodyPr/>
      <a:lstStyle/>
      <a:p>
        <a:r>
          <a:rPr lang="en-US"/>
          <a:t>[@Rafoss, Hayley] can you edit this master?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6-05-28T17:40:03.384" id="{12FFCE9D-E949-4FDF-BDF8-46ADBA3D7B33}">
              <p228:atrbtn authorId="{4A155C03-27E5-BFB8-CEC4-5826FAD9B9A4}"/>
              <p228:anchr>
                <p228:comment id="{8A36FC07-52CE-46EA-93A6-FACA355A0268}"/>
              </p228:anchr>
              <p228:add/>
            </p228:event>
            <p228:event time="2026-05-28T17:40:03.384" id="{0DD66A8A-5B9B-401A-863F-BCA8B51925F3}">
              <p228:atrbtn authorId="{4A155C03-27E5-BFB8-CEC4-5826FAD9B9A4}"/>
              <p228:anchr>
                <p228:comment id="{8A36FC07-52CE-46EA-93A6-FACA355A0268}"/>
              </p228:anchr>
              <p228:asgn authorId="{44D9F5E2-354F-98D7-0B73-E92DCCFC436E}"/>
            </p228:event>
            <p228:event time="2026-05-28T17:40:03.384" id="{B072BBF8-9A03-497E-A60F-DAE1861B8A0E}">
              <p228:atrbtn authorId="{4A155C03-27E5-BFB8-CEC4-5826FAD9B9A4}"/>
              <p228:anchr>
                <p228:comment id="{8A36FC07-52CE-46EA-93A6-FACA355A0268}"/>
              </p228:anchr>
              <p228:title val="@Rafoss, Hayley can you edit this master?"/>
            </p228:event>
            <p228:event time="2026-05-28T17:40:03.384" id="{CB3CF317-80D2-43E1-B527-18282ED36BFE}">
              <p228:atrbtn authorId="{4A155C03-27E5-BFB8-CEC4-5826FAD9B9A4}"/>
              <p228:anchr>
                <p228:comment id="{8A36FC07-52CE-46EA-93A6-FACA355A0268}"/>
              </p228:anchr>
              <p228:date stDt="2026-05-28T17:40:03.384" endDt="2026-05-28T17:40:03.384"/>
            </p228:event>
            <p228:event time="2026-05-28T18:05:17.814" id="{786AD807-51C4-40DD-80EE-C9A8324B2E20}">
              <p228:atrbtn authorId="{44D9F5E2-354F-98D7-0B73-E92DCCFC436E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32B29-589D-473F-8463-9676C6A07D66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0B38B-2C1F-47C6-A036-41F9916A9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1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City of Charleston reported that the event increased 50% from 2024 to have a $6.9 million economic impact during the 2025 event.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92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0F9CA-796D-5D9A-ABF1-80AFE7F4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1E9EE-DF62-68E6-6C6C-65BF1C0D1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35705C-2212-EDD4-B753-22A372C8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AF98C-9C55-544A-100C-7364F71E4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66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C5B2D-9FC2-D20F-B15E-1BAC7F0E7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81426B-A606-DA67-0A52-838D78AB4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F647E-ED12-28BB-5B32-9F3A2DED7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E5E14-3DF2-195B-0CD2-EBDEE8F76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C4E11-BABF-6ADF-B700-D4B028DB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A604E-8FCB-C42D-857F-61F39D942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1EBDF0-BF0B-FBDB-1392-EC3E18AB7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 miles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57EEC-F805-CDAA-9D14-4B3077502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99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2E91E-965B-AABA-01FC-F6644323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748F70-1917-E4B8-1B99-0A278145D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F3AC5-0DC3-06C8-D564-F93AA8C82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84095-733C-899E-8871-9E7D70264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78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5775-2CF3-62A1-4868-AB546A6D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6A21A-B374-7431-886C-3DF472678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0CEDA-7B71-E85B-E410-ABDEA5A51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A2662-4300-F2C5-4F3E-257B42447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9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74683-EDB5-8A37-098A-0F1316739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8092E-44CF-993D-933A-EBA29E6E9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A429A-7FE3-4DB4-ADBC-58EC75C35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57ACB-F932-994F-2BA9-2EDABB5A3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40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1991 under the Intermodal Surface Transpiration Efficiency Act (ISTEA) it was mandated each state appoint a coordinator dedicated to bicycle and pedestrian programs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47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7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66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7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C93FD-0608-CCD2-9398-4DA10BF03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32132-8F7D-C4F1-63FD-1E079625B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801614-988A-7321-02B7-90879F766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1A62C-E057-A541-CA92-8168C4541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55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A5D4-EB73-E4BB-6CA3-BDFBBEC2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7D0C6-EB05-EDFF-0F08-B97C33D38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DF03A-1309-5237-849D-2514A8940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7E078-5559-1ADE-3017-3A3B4FBA7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28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78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E3DEE-9DE3-387B-AA1B-9791C387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3E6E9-C02A-084D-2BC5-4F04B307A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822F5-A1B0-AD5B-CDF1-AF8889579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E361C-965B-C7FC-C797-E917DB9A8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25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312E3-2313-EFCB-3592-187FBAEBA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B6DA3-4029-C434-6241-751876CFD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3EA1C-144C-97A1-64B3-BF8AD6542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C2BD7-179D-C87C-4163-3C669C43B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49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D830-A365-02CF-7517-5D67365B0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283E1-1A52-A4FC-55B8-753E7344B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DA474B-2BAD-7472-0391-045230C92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8E8C3-2192-77FE-0C57-CA5FA51D1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2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69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CFE14-1FB6-249A-DDC9-55FF7D117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888D5-2190-551C-5CE9-F422C8CCF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524FA-5B92-2E18-6471-31F66F783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403B5-A88E-9827-1ED6-606DC3CEE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57DB3-1E18-A021-F37D-547D1BDAC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1BA4B-E43A-7BE6-5DCF-AFA561314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7CCF3-E26A-D516-E7F7-B0499AAD8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145DF-E5B6-8212-07E4-1B9DE10E3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42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DD889-E35C-7C6E-17B0-2A8073D44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559B8C-5E13-0024-1A65-76D6D5B84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D59D3-B3D0-5B68-3E25-383FEA2D9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1E5AC-2A00-6F3A-6DA8-A7DBA0C90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2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0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0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9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77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84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Snowshoe hosted the Mountain Biking World Cup in 2022. West Virginia University reported that spending by event attendees totaled more than $2.2 million and expenditures contribute more than $3.2 million in business volume.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B38B-2C1F-47C6-A036-41F9916A9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AAC6-128B-A90D-BC36-6A99FBF28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64056B-E969-4545-8165-F51C10F66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7305C-136F-68F9-518C-EF8F7EF9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54D8F-DA4E-8438-0F13-767CBF82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03FB6-0859-7E73-5209-D9FE6AD0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D09A-4058-AB2F-724F-FA1FF08D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D1C86-17EB-86F6-A4C5-1C74A1C81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E3B7D-BF67-CAB4-0347-9574AE4A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00DC8-5578-995D-48E8-6CFD606FD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1C537-4599-CF29-4E01-EE6775D6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8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2BB57-75A3-3EA5-DD09-914BA9465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BE0D1-8B57-3BC0-AB52-444A15E72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B8D2-705F-70E4-F9D4-574F922FD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76917-5826-ED56-04E4-C9FF3B95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9530D-5BE9-E0CA-3F5D-59E6D1BE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1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6B1F-0593-530C-70EF-EE024F6B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47361-F39E-7D06-315A-62FEB539A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97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381F-6E22-AB83-A016-0D29D861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82294-7F77-D9AE-8DD4-DFF6603BE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8F9FA-19C4-43E4-EC39-1549DC66A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6E3B5-8073-89EB-0F7E-4EBE16C4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446C2-B003-D14C-C97D-A4B9E9CE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6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01F9-BBE8-4254-0B2D-A86CA398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0341A-4BE5-DD18-545B-97651BF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07961-19B8-261D-F0D1-AA4D3D4DE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B36A5-A99F-EC1D-47E8-96705007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D7735-2EC9-7598-DAC3-DC570D04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33CA8-F340-4897-1296-A3FD4660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2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1A24-3D48-40EB-B738-1740C489C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DE5F1-9C46-5CF2-17D5-3A8EEB414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DF5D9-A18F-2F09-1A28-4AC6D514B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380A6-D718-1BCB-53D9-7ED19BF43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F8735-0E16-36D4-03D4-3D3152510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E208E-1DF8-03CF-6C6F-2FA246BC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97379-6D82-A5C1-0088-3D888440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C4FDC-338C-E1BC-16DB-6CD9564A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5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CDD3-7736-8680-2B19-46DD8FA2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457BB-E448-E697-BBAC-563C9196E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2DC19-19D4-F73F-FADE-E62D626F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B9844-C015-4451-015F-7AC3C12B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8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3D711-6C47-A02E-66E4-8146F9BA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F0E22-2710-12E6-0868-ACA5DDBD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25609-5A20-ECB1-02C1-516BBDC3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2A64-3BD2-58C1-62D2-D4376AF0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F7FD9-D7A4-5877-1056-8E98836A8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EB253-2CB6-12DE-1E2F-648E222E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2F80-AF85-85C8-DD89-EA343DC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4B392-DD4A-D34B-495F-0D08A554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4618D-B0C9-4DD7-76D6-B7505227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5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A7F7-4934-2AFF-56AA-9F28115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B5BD4-DB01-0D5D-E21A-3CE8F8EEE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178EA-D891-4369-4C28-B63E577F6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9036-12AC-88E2-854B-87C55228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90E17-0595-3C5D-73AB-68D8819E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A00CD-BECE-7295-EE41-3408E07B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A2B8C0-20BE-6E03-4997-8257A932E61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971816-D877-CCA9-9F36-5F60AF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3" y="365125"/>
            <a:ext cx="11394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11791-D78B-B805-50C2-D36EE5BB4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223" y="1825625"/>
            <a:ext cx="113942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4887-A943-C498-8057-75F691D07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BAAFF1-2945-44F3-A952-7F4C779ED230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BC6DB-D400-C9D0-9F52-CDA1E3833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ACAC-3D1F-E4A6-F2EE-26835969C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5CF2E8-4470-495C-9172-DB7A8A3E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7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0_E2FEB6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jpe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1.png"/><Relationship Id="rId9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1_6F34349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028CD-E25D-F03A-03A2-BD941BD9F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92EA0B-15A1-AE7D-1BAD-8FBCBD2D3A9D}"/>
              </a:ext>
            </a:extLst>
          </p:cNvPr>
          <p:cNvSpPr txBox="1"/>
          <p:nvPr/>
        </p:nvSpPr>
        <p:spPr>
          <a:xfrm>
            <a:off x="451286" y="411726"/>
            <a:ext cx="741255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>
                <a:solidFill>
                  <a:schemeClr val="bg1"/>
                </a:solidFill>
                <a:latin typeface="Century Gothic" panose="020B0502020202020204" pitchFamily="34" charset="0"/>
              </a:rPr>
              <a:t>Walk &amp; Ride: </a:t>
            </a:r>
          </a:p>
          <a:p>
            <a:r>
              <a:rPr lang="en-US" sz="4800" b="1" spc="-150">
                <a:solidFill>
                  <a:schemeClr val="bg1"/>
                </a:solidFill>
                <a:latin typeface="Century Gothic" panose="020B0502020202020204" pitchFamily="34" charset="0"/>
              </a:rPr>
              <a:t>Mountains</a:t>
            </a:r>
          </a:p>
          <a:p>
            <a:r>
              <a:rPr lang="en-US" sz="4800" b="1" spc="-150">
                <a:solidFill>
                  <a:schemeClr val="bg1"/>
                </a:solidFill>
                <a:latin typeface="Century Gothic" panose="020B0502020202020204" pitchFamily="34" charset="0"/>
              </a:rPr>
              <a:t>to </a:t>
            </a:r>
            <a:r>
              <a:rPr lang="en-US" sz="4800" b="1" spc="-150" err="1">
                <a:solidFill>
                  <a:schemeClr val="bg1"/>
                </a:solidFill>
                <a:latin typeface="Century Gothic" panose="020B0502020202020204" pitchFamily="34" charset="0"/>
              </a:rPr>
              <a:t>Mainstreets</a:t>
            </a:r>
            <a:endParaRPr lang="en-US" sz="4800" b="1" spc="-15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200" b="1" spc="-150">
                <a:solidFill>
                  <a:srgbClr val="FDB713"/>
                </a:solidFill>
                <a:latin typeface="Century Gothic" panose="020B0502020202020204" pitchFamily="34" charset="0"/>
              </a:rPr>
              <a:t>Building a Statewide Active Transportation Roadmap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922D30-91B0-8504-F1FE-EF3C949F3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6" b="66481"/>
          <a:stretch>
            <a:fillRect/>
          </a:stretch>
        </p:blipFill>
        <p:spPr>
          <a:xfrm>
            <a:off x="-87508" y="4405024"/>
            <a:ext cx="5117210" cy="21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97FD4-643D-8698-DED7-4C08638B3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untain Bike World Cup Circuit Race Returns to Snowshoe Mountain - Go  Outside - Blue Ridge Outdoors Magazine">
            <a:extLst>
              <a:ext uri="{FF2B5EF4-FFF2-40B4-BE49-F238E27FC236}">
                <a16:creationId xmlns:a16="http://schemas.microsoft.com/office/drawing/2014/main" id="{22F55B46-CF13-1FF2-BF47-B974D9D75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r="34576"/>
          <a:stretch>
            <a:fillRect/>
          </a:stretch>
        </p:blipFill>
        <p:spPr bwMode="auto">
          <a:xfrm>
            <a:off x="6114581" y="-117582"/>
            <a:ext cx="6130396" cy="69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4481DA-FF93-0E1D-C790-DF7DAA044CA0}"/>
              </a:ext>
            </a:extLst>
          </p:cNvPr>
          <p:cNvSpPr/>
          <p:nvPr/>
        </p:nvSpPr>
        <p:spPr>
          <a:xfrm>
            <a:off x="6221917" y="5723687"/>
            <a:ext cx="5915724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Mountain Bike World Championships Snowshoe: Today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0CB48A-54F3-CFDC-D3B8-BF0A1F44F03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130395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West Virginia</a:t>
            </a:r>
            <a:br>
              <a:rPr lang="en-US"/>
            </a:br>
            <a:r>
              <a:rPr lang="en-US"/>
              <a:t>is a Cycling Destination </a:t>
            </a:r>
            <a:endParaRPr lang="en-US" sz="5600">
              <a:solidFill>
                <a:srgbClr val="6CA44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481AE-435E-591A-0F45-DCBF82B87D0F}"/>
              </a:ext>
            </a:extLst>
          </p:cNvPr>
          <p:cNvSpPr/>
          <p:nvPr/>
        </p:nvSpPr>
        <p:spPr>
          <a:xfrm>
            <a:off x="841874" y="1994111"/>
            <a:ext cx="4377296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4766BE-806D-3063-5FC4-BA44949E02CE}"/>
              </a:ext>
            </a:extLst>
          </p:cNvPr>
          <p:cNvCxnSpPr/>
          <p:nvPr/>
        </p:nvCxnSpPr>
        <p:spPr>
          <a:xfrm>
            <a:off x="6096000" y="-235162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5A81C5-DDB6-A9A3-91DB-82AD171C0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1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9554-9C62-082D-97F7-A8BAA4E2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D11E3D-F46D-DF79-2B26-CF0DC348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/>
        </p:blipFill>
        <p:spPr>
          <a:xfrm>
            <a:off x="-960710" y="0"/>
            <a:ext cx="7198932" cy="6350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E5DE1D-1A13-4D77-BA0E-313253D73281}"/>
              </a:ext>
            </a:extLst>
          </p:cNvPr>
          <p:cNvSpPr txBox="1"/>
          <p:nvPr/>
        </p:nvSpPr>
        <p:spPr>
          <a:xfrm>
            <a:off x="262201" y="-793055"/>
            <a:ext cx="34530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>
                <a:solidFill>
                  <a:schemeClr val="bg1"/>
                </a:solidFill>
              </a:rPr>
              <a:t>Source: Randy Yohe/West Virginia Public Broadcasting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12E55-95A9-4F9C-AB4B-14B05C116401}"/>
              </a:ext>
            </a:extLst>
          </p:cNvPr>
          <p:cNvSpPr txBox="1">
            <a:spLocks/>
          </p:cNvSpPr>
          <p:nvPr/>
        </p:nvSpPr>
        <p:spPr>
          <a:xfrm>
            <a:off x="6238222" y="0"/>
            <a:ext cx="5953778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West Virginia</a:t>
            </a:r>
            <a:br>
              <a:rPr lang="en-US"/>
            </a:br>
            <a:r>
              <a:rPr lang="en-US"/>
              <a:t>is a Cycling Destination </a:t>
            </a:r>
            <a:endParaRPr lang="en-US" sz="5600">
              <a:solidFill>
                <a:srgbClr val="6CA443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F57355-AAB2-0C7C-7D4F-3F6A5F668599}"/>
              </a:ext>
            </a:extLst>
          </p:cNvPr>
          <p:cNvSpPr/>
          <p:nvPr/>
        </p:nvSpPr>
        <p:spPr>
          <a:xfrm>
            <a:off x="873914" y="5776955"/>
            <a:ext cx="5222086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USA Cycling Pro Road National Championships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39B05-FC88-1097-BC75-9EF4B8C11DC0}"/>
              </a:ext>
            </a:extLst>
          </p:cNvPr>
          <p:cNvSpPr/>
          <p:nvPr/>
        </p:nvSpPr>
        <p:spPr>
          <a:xfrm>
            <a:off x="7033846" y="1958527"/>
            <a:ext cx="4368800" cy="59181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E4AD82-B9F8-CD3C-2DD4-83E2A7C60D22}"/>
              </a:ext>
            </a:extLst>
          </p:cNvPr>
          <p:cNvCxnSpPr/>
          <p:nvPr/>
        </p:nvCxnSpPr>
        <p:spPr>
          <a:xfrm>
            <a:off x="6238222" y="-236159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08CF020-4A62-53EF-7AAF-24B558586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437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306E-43E3-37A5-69E8-155B39B25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B05382-F99C-D6F8-914C-41374A6DC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7491"/>
          <a:stretch>
            <a:fillRect/>
          </a:stretch>
        </p:blipFill>
        <p:spPr>
          <a:xfrm>
            <a:off x="6099907" y="-1"/>
            <a:ext cx="6096001" cy="63506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ADF70C-8165-3D36-C697-37B6347C56FD}"/>
              </a:ext>
            </a:extLst>
          </p:cNvPr>
          <p:cNvSpPr txBox="1">
            <a:spLocks/>
          </p:cNvSpPr>
          <p:nvPr/>
        </p:nvSpPr>
        <p:spPr>
          <a:xfrm>
            <a:off x="3909" y="0"/>
            <a:ext cx="6096000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West Virginia</a:t>
            </a:r>
            <a:br>
              <a:rPr lang="en-US"/>
            </a:br>
            <a:r>
              <a:rPr lang="en-US"/>
              <a:t>is a Destination </a:t>
            </a:r>
            <a:br>
              <a:rPr lang="en-US"/>
            </a:br>
            <a:r>
              <a:rPr lang="en-US"/>
              <a:t>for Trails</a:t>
            </a:r>
            <a:endParaRPr lang="en-US" sz="5600">
              <a:solidFill>
                <a:srgbClr val="6CA443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C8685D-EE44-15D0-1BF8-980C7F47B98B}"/>
              </a:ext>
            </a:extLst>
          </p:cNvPr>
          <p:cNvSpPr/>
          <p:nvPr/>
        </p:nvSpPr>
        <p:spPr>
          <a:xfrm>
            <a:off x="6221885" y="5859203"/>
            <a:ext cx="2556381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Bear Town State Park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49F7FE-ADB6-1345-F1BD-7ABD611DB343}"/>
              </a:ext>
            </a:extLst>
          </p:cNvPr>
          <p:cNvSpPr/>
          <p:nvPr/>
        </p:nvSpPr>
        <p:spPr>
          <a:xfrm>
            <a:off x="863601" y="1993881"/>
            <a:ext cx="4368800" cy="59181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BF764A-FE40-9FD9-167E-B0C4E73E7FED}"/>
              </a:ext>
            </a:extLst>
          </p:cNvPr>
          <p:cNvCxnSpPr/>
          <p:nvPr/>
        </p:nvCxnSpPr>
        <p:spPr>
          <a:xfrm>
            <a:off x="6096000" y="-235163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A3C34AB-D4AF-90AB-08EB-118DCA9FC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-1" y="5587964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8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C9908-95CC-753A-61C6-5EF868A8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E79EA61-607D-97EE-AABC-A21DC0BACB80}"/>
              </a:ext>
            </a:extLst>
          </p:cNvPr>
          <p:cNvSpPr txBox="1">
            <a:spLocks/>
          </p:cNvSpPr>
          <p:nvPr/>
        </p:nvSpPr>
        <p:spPr>
          <a:xfrm>
            <a:off x="175" y="-144966"/>
            <a:ext cx="12192000" cy="3063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West Virginia</a:t>
            </a:r>
            <a:r>
              <a:rPr lang="en-US"/>
              <a:t> Rails to Trails</a:t>
            </a:r>
            <a:endParaRPr lang="en-US" sz="5600">
              <a:solidFill>
                <a:srgbClr val="6CA443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525E70-6036-5B1B-D396-5255FC5AAEED}"/>
              </a:ext>
            </a:extLst>
          </p:cNvPr>
          <p:cNvSpPr txBox="1">
            <a:spLocks/>
          </p:cNvSpPr>
          <p:nvPr/>
        </p:nvSpPr>
        <p:spPr>
          <a:xfrm>
            <a:off x="0" y="5524947"/>
            <a:ext cx="4514120" cy="82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US" sz="1700" b="1"/>
              <a:t>Greenbrier River Trail</a:t>
            </a:r>
            <a:endParaRPr lang="en-US" sz="2000"/>
          </a:p>
          <a:p>
            <a:pPr>
              <a:buClr>
                <a:srgbClr val="FFC000"/>
              </a:buClr>
            </a:pPr>
            <a:endParaRPr lang="en-US"/>
          </a:p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738423-4BA8-D8FA-B234-5DD7B1D66561}"/>
              </a:ext>
            </a:extLst>
          </p:cNvPr>
          <p:cNvSpPr txBox="1">
            <a:spLocks/>
          </p:cNvSpPr>
          <p:nvPr/>
        </p:nvSpPr>
        <p:spPr>
          <a:xfrm>
            <a:off x="7296189" y="5524947"/>
            <a:ext cx="4895811" cy="82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000"/>
              </a:buClr>
              <a:buNone/>
            </a:pPr>
            <a:r>
              <a:rPr lang="en-US" sz="1700" b="1" dirty="0"/>
              <a:t>Mon River Rail-Trail</a:t>
            </a:r>
            <a:endParaRPr lang="en-US" dirty="0"/>
          </a:p>
          <a:p>
            <a:endParaRPr 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1B5BCC2-1CF4-C032-7345-77E257B0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6115"/>
          <a:stretch/>
        </p:blipFill>
        <p:spPr bwMode="auto">
          <a:xfrm>
            <a:off x="7296190" y="2067393"/>
            <a:ext cx="5037307" cy="3352099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0252E5E-E609-81A0-9133-2ECCF9116339}"/>
              </a:ext>
            </a:extLst>
          </p:cNvPr>
          <p:cNvSpPr txBox="1">
            <a:spLocks/>
          </p:cNvSpPr>
          <p:nvPr/>
        </p:nvSpPr>
        <p:spPr>
          <a:xfrm>
            <a:off x="4689904" y="5530040"/>
            <a:ext cx="2430501" cy="82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US" sz="1700" b="1"/>
              <a:t>Elk River Trail</a:t>
            </a:r>
            <a:endParaRPr lang="en-US" sz="2000"/>
          </a:p>
          <a:p>
            <a:pPr>
              <a:buClr>
                <a:srgbClr val="FFC000"/>
              </a:buClr>
            </a:pPr>
            <a:endParaRPr lang="en-US"/>
          </a:p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A4842D-BB36-B473-BAF5-DD1809FCF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393"/>
            <a:ext cx="4514120" cy="3352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266DA9-8123-A98A-ED50-6804C2E86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39" y="2067393"/>
            <a:ext cx="2514074" cy="3352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A105F-B24F-C1F7-7914-A59E214A46FB}"/>
              </a:ext>
            </a:extLst>
          </p:cNvPr>
          <p:cNvSpPr txBox="1"/>
          <p:nvPr/>
        </p:nvSpPr>
        <p:spPr>
          <a:xfrm>
            <a:off x="10708272" y="4976713"/>
            <a:ext cx="14837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1" i="1" dirty="0">
                <a:solidFill>
                  <a:schemeClr val="bg1"/>
                </a:solidFill>
              </a:rPr>
              <a:t>Source: wvtrails.org</a:t>
            </a:r>
          </a:p>
        </p:txBody>
      </p:sp>
    </p:spTree>
    <p:extLst>
      <p:ext uri="{BB962C8B-B14F-4D97-AF65-F5344CB8AC3E}">
        <p14:creationId xmlns:p14="http://schemas.microsoft.com/office/powerpoint/2010/main" val="27299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35C4A-908D-3189-108B-8025C04A8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B5EC51-928B-A69E-D6E5-DB802DFDB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7491"/>
          <a:stretch/>
        </p:blipFill>
        <p:spPr>
          <a:xfrm>
            <a:off x="-629103" y="0"/>
            <a:ext cx="7198932" cy="63506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6E2C47-2D87-5BD4-606D-E99E170A49B7}"/>
              </a:ext>
            </a:extLst>
          </p:cNvPr>
          <p:cNvSpPr txBox="1">
            <a:spLocks/>
          </p:cNvSpPr>
          <p:nvPr/>
        </p:nvSpPr>
        <p:spPr>
          <a:xfrm>
            <a:off x="6544163" y="0"/>
            <a:ext cx="5647837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6BA444"/>
                </a:solidFill>
                <a:latin typeface="Century Gothic"/>
              </a:rPr>
              <a:t>West Virginia</a:t>
            </a:r>
            <a:br>
              <a:rPr lang="en-US">
                <a:solidFill>
                  <a:srgbClr val="6BA444"/>
                </a:solidFill>
              </a:rPr>
            </a:br>
            <a:r>
              <a:rPr lang="en-US">
                <a:latin typeface="Century Gothic"/>
              </a:rPr>
              <a:t>has Community Connections</a:t>
            </a:r>
            <a:endParaRPr lang="en-US" sz="5600">
              <a:solidFill>
                <a:srgbClr val="6CA443"/>
              </a:solidFill>
              <a:latin typeface="Century Gothic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7B56AA-6AAF-FE8C-6ED4-362AF935DE1E}"/>
              </a:ext>
            </a:extLst>
          </p:cNvPr>
          <p:cNvSpPr/>
          <p:nvPr/>
        </p:nvSpPr>
        <p:spPr>
          <a:xfrm>
            <a:off x="3028494" y="5877694"/>
            <a:ext cx="3196740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Wheeling Heritage Trail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E3D9EB-C553-2545-17F9-7540FE217ED5}"/>
              </a:ext>
            </a:extLst>
          </p:cNvPr>
          <p:cNvSpPr/>
          <p:nvPr/>
        </p:nvSpPr>
        <p:spPr>
          <a:xfrm>
            <a:off x="7188081" y="2006511"/>
            <a:ext cx="4368800" cy="59181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457FAC-C9B7-D4C5-E3C9-A2271330D1CA}"/>
              </a:ext>
            </a:extLst>
          </p:cNvPr>
          <p:cNvCxnSpPr/>
          <p:nvPr/>
        </p:nvCxnSpPr>
        <p:spPr>
          <a:xfrm>
            <a:off x="6544163" y="-79831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480EDB9-7292-EFC7-85D5-843CA8FA0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085B6-1EF0-E1EC-FF15-01DB6870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E24519-716F-D508-767C-AF9D6A61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/>
        </p:blipFill>
        <p:spPr bwMode="auto">
          <a:xfrm>
            <a:off x="6096000" y="-57150"/>
            <a:ext cx="7198933" cy="635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918BFD-B525-FF22-0880-6C4CF946DE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2890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6BA444"/>
                </a:solidFill>
                <a:latin typeface="Century Gothic"/>
              </a:rPr>
              <a:t>West Virginia</a:t>
            </a:r>
            <a:br>
              <a:rPr lang="en-US"/>
            </a:br>
            <a:r>
              <a:rPr lang="en-US">
                <a:latin typeface="Century Gothic"/>
              </a:rPr>
              <a:t>is an Outdoor Recreation Destination </a:t>
            </a:r>
            <a:endParaRPr lang="en-US" sz="5600">
              <a:solidFill>
                <a:srgbClr val="6CA443"/>
              </a:solidFill>
              <a:latin typeface="Century Gothic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8D3B8B-4B65-2BC9-F4B8-CF2AB9A01049}"/>
              </a:ext>
            </a:extLst>
          </p:cNvPr>
          <p:cNvSpPr/>
          <p:nvPr/>
        </p:nvSpPr>
        <p:spPr>
          <a:xfrm>
            <a:off x="680674" y="1676462"/>
            <a:ext cx="4377296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B2EFA3-72E5-1B2B-2360-B8BDCB0370B0}"/>
              </a:ext>
            </a:extLst>
          </p:cNvPr>
          <p:cNvCxnSpPr/>
          <p:nvPr/>
        </p:nvCxnSpPr>
        <p:spPr>
          <a:xfrm>
            <a:off x="6049792" y="0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8A0D756-B343-412C-C515-E641C88E7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5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2B627-CFE2-F144-A566-3CEFD8E5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1238F-93E1-F886-51AC-4EFDF98DD9D1}"/>
              </a:ext>
            </a:extLst>
          </p:cNvPr>
          <p:cNvSpPr/>
          <p:nvPr/>
        </p:nvSpPr>
        <p:spPr>
          <a:xfrm>
            <a:off x="21434" y="-125740"/>
            <a:ext cx="6479185" cy="1046365"/>
          </a:xfrm>
          <a:prstGeom prst="rect">
            <a:avLst/>
          </a:prstGeom>
          <a:solidFill>
            <a:srgbClr val="2673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4" y="874716"/>
            <a:ext cx="6479185" cy="46012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543F4-C76D-7F77-ACB9-8F9DEF9AA172}"/>
              </a:ext>
            </a:extLst>
          </p:cNvPr>
          <p:cNvCxnSpPr/>
          <p:nvPr/>
        </p:nvCxnSpPr>
        <p:spPr>
          <a:xfrm flipH="1">
            <a:off x="6484100" y="-118907"/>
            <a:ext cx="39076" cy="6380703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D70888E-0BD5-59F1-D800-3E33F3BD7FC4}"/>
              </a:ext>
            </a:extLst>
          </p:cNvPr>
          <p:cNvSpPr txBox="1">
            <a:spLocks/>
          </p:cNvSpPr>
          <p:nvPr/>
        </p:nvSpPr>
        <p:spPr>
          <a:xfrm>
            <a:off x="6544163" y="-2"/>
            <a:ext cx="5647837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  <a:latin typeface="Century Gothic"/>
              </a:rPr>
              <a:t>West Virginia</a:t>
            </a:r>
            <a:br>
              <a:rPr lang="en-US"/>
            </a:br>
            <a:r>
              <a:rPr lang="en-US">
                <a:latin typeface="Century Gothic"/>
              </a:rPr>
              <a:t>US Bike Routes</a:t>
            </a:r>
            <a:endParaRPr lang="en-US" sz="5600">
              <a:solidFill>
                <a:srgbClr val="6CA443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0320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15256-4FB6-8902-A108-18796031B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E47F3-80D0-710E-1163-76305532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0448" y="-1260840"/>
            <a:ext cx="8698895" cy="65241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1456D2-D530-D290-3773-735F610867B3}"/>
              </a:ext>
            </a:extLst>
          </p:cNvPr>
          <p:cNvCxnSpPr/>
          <p:nvPr/>
        </p:nvCxnSpPr>
        <p:spPr>
          <a:xfrm>
            <a:off x="5699454" y="-79831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22940B7-166B-03E8-94FA-1FDDB6F9FE95}"/>
              </a:ext>
            </a:extLst>
          </p:cNvPr>
          <p:cNvSpPr txBox="1">
            <a:spLocks/>
          </p:cNvSpPr>
          <p:nvPr/>
        </p:nvSpPr>
        <p:spPr>
          <a:xfrm>
            <a:off x="14580" y="-1"/>
            <a:ext cx="5647837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USBR 11</a:t>
            </a:r>
            <a:br>
              <a:rPr lang="en-US"/>
            </a:br>
            <a:r>
              <a:rPr lang="en-US"/>
              <a:t>Virgina and Maryland</a:t>
            </a:r>
            <a:endParaRPr lang="en-US" sz="5600">
              <a:solidFill>
                <a:srgbClr val="6CA44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183F0-E1C4-26BD-FC40-429904E77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A9B29-DDB8-108B-1FD4-198280DBE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DCE148-2826-AA56-637F-79F83627B33C}"/>
              </a:ext>
            </a:extLst>
          </p:cNvPr>
          <p:cNvCxnSpPr/>
          <p:nvPr/>
        </p:nvCxnSpPr>
        <p:spPr>
          <a:xfrm>
            <a:off x="6515135" y="-79831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1978B5E-B3D7-6E45-4555-82AD80436673}"/>
              </a:ext>
            </a:extLst>
          </p:cNvPr>
          <p:cNvSpPr txBox="1">
            <a:spLocks/>
          </p:cNvSpPr>
          <p:nvPr/>
        </p:nvSpPr>
        <p:spPr>
          <a:xfrm>
            <a:off x="6564154" y="-1"/>
            <a:ext cx="5647837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USBR 50</a:t>
            </a:r>
            <a:br>
              <a:rPr lang="en-US"/>
            </a:br>
            <a:r>
              <a:rPr lang="en-US"/>
              <a:t>Ohio and Pennsylvania</a:t>
            </a:r>
            <a:endParaRPr lang="en-US" sz="5600">
              <a:solidFill>
                <a:srgbClr val="6CA44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4AF044-942B-C914-2EAD-64F0567E5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7"/>
          <a:stretch>
            <a:fillRect/>
          </a:stretch>
        </p:blipFill>
        <p:spPr>
          <a:xfrm>
            <a:off x="-246742" y="-148770"/>
            <a:ext cx="6746300" cy="644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3CC25-4626-7303-7CA1-B6829BC8B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7AB38-7E1B-EF12-2F2D-919A0D76F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3073C-2CB9-EE3D-439E-7C52CE72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>
                <a:latin typeface="Century Gothic"/>
              </a:rPr>
              <a:t>Updating the Statewide Plan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B1BBE-1A8D-128C-79AE-D5F12022F743}"/>
              </a:ext>
            </a:extLst>
          </p:cNvPr>
          <p:cNvSpPr/>
          <p:nvPr/>
        </p:nvSpPr>
        <p:spPr>
          <a:xfrm>
            <a:off x="4381500" y="2425384"/>
            <a:ext cx="2806700" cy="34769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D2AB6-9BDB-1F95-B1B2-7EC1B5577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769" y="1342119"/>
            <a:ext cx="3514431" cy="45601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3025">
            <a:solidFill>
              <a:srgbClr val="FDB713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7F070A-AC61-3E6A-29F0-ABE9F13C1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572" y="3003910"/>
            <a:ext cx="2237359" cy="28983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3025">
            <a:solidFill>
              <a:srgbClr val="FDB713"/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DFBC3D-BE68-2EB3-F40F-C0D3E5243099}"/>
              </a:ext>
            </a:extLst>
          </p:cNvPr>
          <p:cNvSpPr/>
          <p:nvPr/>
        </p:nvSpPr>
        <p:spPr>
          <a:xfrm>
            <a:off x="1665358" y="2425384"/>
            <a:ext cx="2293573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1997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BD85D6-953F-3F19-3F27-AE46375B1E1E}"/>
              </a:ext>
            </a:extLst>
          </p:cNvPr>
          <p:cNvSpPr/>
          <p:nvPr/>
        </p:nvSpPr>
        <p:spPr>
          <a:xfrm>
            <a:off x="4381500" y="1923184"/>
            <a:ext cx="2806700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7144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2F7AA-4068-240E-BAAF-60D19469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8;p15" title="Mike 1983.jpeg">
            <a:extLst>
              <a:ext uri="{FF2B5EF4-FFF2-40B4-BE49-F238E27FC236}">
                <a16:creationId xmlns:a16="http://schemas.microsoft.com/office/drawing/2014/main" id="{894D5129-CA92-0A7D-A3F6-1D303DA8DB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347781">
            <a:off x="574282" y="1332444"/>
            <a:ext cx="3945568" cy="3138345"/>
          </a:xfrm>
          <a:prstGeom prst="rect">
            <a:avLst/>
          </a:prstGeom>
          <a:noFill/>
          <a:ln w="57150">
            <a:solidFill>
              <a:srgbClr val="FDB71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5719F-558F-CD82-5BCC-5653BD31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>
                <a:latin typeface="Century Gothic" panose="020B0502020202020204" pitchFamily="34" charset="0"/>
              </a:rPr>
              <a:t>Introductions: </a:t>
            </a:r>
            <a:r>
              <a:rPr lang="en-US" b="1">
                <a:solidFill>
                  <a:srgbClr val="074366"/>
                </a:solidFill>
                <a:latin typeface="Century Gothic" panose="020B0502020202020204" pitchFamily="34" charset="0"/>
              </a:rPr>
              <a:t>Mike Dodd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8EDB7A-1DB5-638B-1180-00B6185A0629}"/>
              </a:ext>
            </a:extLst>
          </p:cNvPr>
          <p:cNvSpPr/>
          <p:nvPr/>
        </p:nvSpPr>
        <p:spPr>
          <a:xfrm>
            <a:off x="8383135" y="315442"/>
            <a:ext cx="3540723" cy="3540723"/>
          </a:xfrm>
          <a:prstGeom prst="ellipse">
            <a:avLst/>
          </a:prstGeom>
          <a:solidFill>
            <a:srgbClr val="074366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7E75C6-39E4-1B97-B59E-E4D58465E662}"/>
              </a:ext>
            </a:extLst>
          </p:cNvPr>
          <p:cNvSpPr/>
          <p:nvPr/>
        </p:nvSpPr>
        <p:spPr>
          <a:xfrm>
            <a:off x="8260140" y="2899034"/>
            <a:ext cx="3232213" cy="3208028"/>
          </a:xfrm>
          <a:prstGeom prst="ellipse">
            <a:avLst/>
          </a:prstGeom>
          <a:solidFill>
            <a:srgbClr val="6CA443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oogle Shape;69;p15">
            <a:extLst>
              <a:ext uri="{FF2B5EF4-FFF2-40B4-BE49-F238E27FC236}">
                <a16:creationId xmlns:a16="http://schemas.microsoft.com/office/drawing/2014/main" id="{7EA34AB5-8C8D-3701-6B69-469AAB60D0A1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8562" y="3299534"/>
            <a:ext cx="3497713" cy="2623284"/>
          </a:xfrm>
          <a:prstGeom prst="rect">
            <a:avLst/>
          </a:prstGeom>
          <a:noFill/>
          <a:ln w="57150">
            <a:solidFill>
              <a:srgbClr val="FDB714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F9B6EF-909A-31B3-D688-C270058F2DD2}"/>
              </a:ext>
            </a:extLst>
          </p:cNvPr>
          <p:cNvSpPr/>
          <p:nvPr/>
        </p:nvSpPr>
        <p:spPr>
          <a:xfrm>
            <a:off x="6390847" y="1567602"/>
            <a:ext cx="2772900" cy="2772900"/>
          </a:xfrm>
          <a:prstGeom prst="ellipse">
            <a:avLst/>
          </a:prstGeom>
          <a:solidFill>
            <a:srgbClr val="66ADD3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B00BFCC-ADED-F8A9-446D-7ED0D0219DE6}"/>
              </a:ext>
            </a:extLst>
          </p:cNvPr>
          <p:cNvSpPr txBox="1"/>
          <p:nvPr/>
        </p:nvSpPr>
        <p:spPr>
          <a:xfrm>
            <a:off x="8767053" y="1250528"/>
            <a:ext cx="277288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26 Years </a:t>
            </a:r>
            <a:br>
              <a:rPr lang="en-US" sz="4000" b="1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of Transportation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54D79-4AD6-150C-E9DD-8C86078E537B}"/>
              </a:ext>
            </a:extLst>
          </p:cNvPr>
          <p:cNvSpPr txBox="1"/>
          <p:nvPr/>
        </p:nvSpPr>
        <p:spPr>
          <a:xfrm>
            <a:off x="8433809" y="3856165"/>
            <a:ext cx="288487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2.5 years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Bicycle and Pedestrian Coordinator Experience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6C5FCF6-88A2-9278-7967-15D94C34C6EE}"/>
              </a:ext>
            </a:extLst>
          </p:cNvPr>
          <p:cNvSpPr txBox="1"/>
          <p:nvPr/>
        </p:nvSpPr>
        <p:spPr>
          <a:xfrm>
            <a:off x="6737403" y="2167939"/>
            <a:ext cx="214222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</a:rPr>
              <a:t>16 Years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Of WVDOH Experience</a:t>
            </a:r>
          </a:p>
        </p:txBody>
      </p:sp>
    </p:spTree>
    <p:extLst>
      <p:ext uri="{BB962C8B-B14F-4D97-AF65-F5344CB8AC3E}">
        <p14:creationId xmlns:p14="http://schemas.microsoft.com/office/powerpoint/2010/main" val="66111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E29A5-D9FB-E6EF-260C-299AD363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523C0BF9-6420-FDBE-BEA4-EB8A8ED9422D}"/>
              </a:ext>
            </a:extLst>
          </p:cNvPr>
          <p:cNvSpPr/>
          <p:nvPr/>
        </p:nvSpPr>
        <p:spPr>
          <a:xfrm>
            <a:off x="619299" y="1854756"/>
            <a:ext cx="1363187" cy="137295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28D186-CCE9-7C72-99A6-7192CF2162C3}"/>
              </a:ext>
            </a:extLst>
          </p:cNvPr>
          <p:cNvSpPr/>
          <p:nvPr/>
        </p:nvSpPr>
        <p:spPr>
          <a:xfrm>
            <a:off x="9837296" y="3176147"/>
            <a:ext cx="1374129" cy="137412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15108F-940B-87CE-268C-47D757C517C4}"/>
              </a:ext>
            </a:extLst>
          </p:cNvPr>
          <p:cNvSpPr/>
          <p:nvPr/>
        </p:nvSpPr>
        <p:spPr>
          <a:xfrm>
            <a:off x="620446" y="4547539"/>
            <a:ext cx="1374129" cy="137412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943DE6-902B-9551-29FA-56C695B6A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620" y="2010791"/>
            <a:ext cx="9145573" cy="10695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D79B7"/>
                </a:solidFill>
              </a:rPr>
              <a:t>Connect</a:t>
            </a:r>
            <a:r>
              <a:rPr lang="en-US">
                <a:solidFill>
                  <a:srgbClr val="0D79B7"/>
                </a:solidFill>
              </a:rPr>
              <a:t> </a:t>
            </a:r>
            <a:r>
              <a:rPr lang="en-US"/>
              <a:t>people to safe, accessible, and comfortable active transportation infrastructure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D1A5B2-A9D4-5865-E16D-17FB507F1312}"/>
              </a:ext>
            </a:extLst>
          </p:cNvPr>
          <p:cNvSpPr txBox="1">
            <a:spLocks/>
          </p:cNvSpPr>
          <p:nvPr/>
        </p:nvSpPr>
        <p:spPr>
          <a:xfrm>
            <a:off x="2160949" y="3374724"/>
            <a:ext cx="7680533" cy="1079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D79B7"/>
                </a:solidFill>
              </a:rPr>
              <a:t>Support</a:t>
            </a:r>
            <a:r>
              <a:rPr lang="en-US">
                <a:solidFill>
                  <a:srgbClr val="0D79B7"/>
                </a:solidFill>
              </a:rPr>
              <a:t> </a:t>
            </a:r>
            <a:r>
              <a:rPr lang="en-US"/>
              <a:t>healthy communities through infrastructure that is friendly to people of all ages and abilities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54D5E6A-3D80-800E-4CD2-831A594690A0}"/>
              </a:ext>
            </a:extLst>
          </p:cNvPr>
          <p:cNvSpPr txBox="1">
            <a:spLocks/>
          </p:cNvSpPr>
          <p:nvPr/>
        </p:nvSpPr>
        <p:spPr>
          <a:xfrm>
            <a:off x="2063116" y="4788219"/>
            <a:ext cx="9156809" cy="898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D79B7"/>
                </a:solidFill>
              </a:rPr>
              <a:t>Enhance</a:t>
            </a:r>
            <a:r>
              <a:rPr lang="en-US">
                <a:solidFill>
                  <a:srgbClr val="0D79B7"/>
                </a:solidFill>
              </a:rPr>
              <a:t> </a:t>
            </a:r>
            <a:r>
              <a:rPr lang="en-US"/>
              <a:t>economic vibrancy by connecting people with our main streets, downtowns, and natural treasures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522F5-0612-18E6-837C-67100195E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BE23FD-3191-EE35-EDAA-CF8FC51E5BD3}"/>
              </a:ext>
            </a:extLst>
          </p:cNvPr>
          <p:cNvSpPr txBox="1">
            <a:spLocks/>
          </p:cNvSpPr>
          <p:nvPr/>
        </p:nvSpPr>
        <p:spPr>
          <a:xfrm>
            <a:off x="453223" y="365125"/>
            <a:ext cx="1139421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Century Gothic"/>
              </a:rPr>
              <a:t>Statewide Bicycle and Pedestrian </a:t>
            </a:r>
            <a:br>
              <a:rPr lang="en-US">
                <a:latin typeface="Century Gothic"/>
              </a:rPr>
            </a:br>
            <a:r>
              <a:rPr lang="en-US">
                <a:latin typeface="Century Gothic"/>
              </a:rPr>
              <a:t>Plan Goals</a:t>
            </a:r>
            <a:endParaRPr lang="en-US" b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360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5C8B-E6CF-B9EC-5A67-1AECD7EE7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15F7C74-F981-7A3D-29E2-CEA02DCE52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468"/>
          <a:stretch>
            <a:fillRect/>
          </a:stretch>
        </p:blipFill>
        <p:spPr>
          <a:xfrm>
            <a:off x="0" y="1434235"/>
            <a:ext cx="12192000" cy="7404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D16EE-A520-0399-B6EC-09DD222C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>
                <a:latin typeface="Century Gothic"/>
              </a:rPr>
              <a:t>Plan Objectives and Strategies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AE3E4-261D-5D65-6859-EB8DEF426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F88D33C-D971-9EC8-3CA9-25FE933882DD}"/>
              </a:ext>
            </a:extLst>
          </p:cNvPr>
          <p:cNvSpPr/>
          <p:nvPr/>
        </p:nvSpPr>
        <p:spPr>
          <a:xfrm rot="5400000">
            <a:off x="5327643" y="-3938166"/>
            <a:ext cx="1560316" cy="123043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0523B51-568B-357E-C5C5-355418D9252C}"/>
              </a:ext>
            </a:extLst>
          </p:cNvPr>
          <p:cNvSpPr/>
          <p:nvPr/>
        </p:nvSpPr>
        <p:spPr>
          <a:xfrm rot="5400000">
            <a:off x="5259655" y="-4032370"/>
            <a:ext cx="1560316" cy="123043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8A75CE-4807-8508-6CC6-96F9CF9E9BF5}"/>
              </a:ext>
            </a:extLst>
          </p:cNvPr>
          <p:cNvGrpSpPr/>
          <p:nvPr/>
        </p:nvGrpSpPr>
        <p:grpSpPr>
          <a:xfrm>
            <a:off x="613644" y="3719751"/>
            <a:ext cx="1346964" cy="1353560"/>
            <a:chOff x="1082842" y="2117559"/>
            <a:chExt cx="1462281" cy="146944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38A400-AA3A-7EE2-F458-D6E6D4DD305A}"/>
                </a:ext>
              </a:extLst>
            </p:cNvPr>
            <p:cNvSpPr/>
            <p:nvPr/>
          </p:nvSpPr>
          <p:spPr>
            <a:xfrm>
              <a:off x="1179094" y="2117559"/>
              <a:ext cx="1208446" cy="1208446"/>
            </a:xfrm>
            <a:prstGeom prst="ellipse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4380752-CFB1-3A10-0F5C-8D4967800C0A}"/>
                </a:ext>
              </a:extLst>
            </p:cNvPr>
            <p:cNvSpPr/>
            <p:nvPr/>
          </p:nvSpPr>
          <p:spPr>
            <a:xfrm>
              <a:off x="1082842" y="2129591"/>
              <a:ext cx="1208446" cy="1208446"/>
            </a:xfrm>
            <a:prstGeom prst="ellipse">
              <a:avLst/>
            </a:prstGeom>
            <a:solidFill>
              <a:srgbClr val="90C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B29804-4926-B40E-A41F-49D476E959F8}"/>
                </a:ext>
              </a:extLst>
            </p:cNvPr>
            <p:cNvSpPr/>
            <p:nvPr/>
          </p:nvSpPr>
          <p:spPr>
            <a:xfrm>
              <a:off x="1859322" y="2901204"/>
              <a:ext cx="685801" cy="685799"/>
            </a:xfrm>
            <a:prstGeom prst="ellipse">
              <a:avLst/>
            </a:prstGeom>
            <a:solidFill>
              <a:srgbClr val="6BA4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686378E-AF4D-1271-AFAE-CEBA9B43FF0A}"/>
              </a:ext>
            </a:extLst>
          </p:cNvPr>
          <p:cNvSpPr txBox="1">
            <a:spLocks/>
          </p:cNvSpPr>
          <p:nvPr/>
        </p:nvSpPr>
        <p:spPr>
          <a:xfrm>
            <a:off x="2005265" y="3709730"/>
            <a:ext cx="2183326" cy="112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074366"/>
                </a:solidFill>
              </a:rPr>
              <a:t>Designs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3FFA08-A677-A161-4194-794310DAD9F1}"/>
              </a:ext>
            </a:extLst>
          </p:cNvPr>
          <p:cNvGrpSpPr/>
          <p:nvPr/>
        </p:nvGrpSpPr>
        <p:grpSpPr>
          <a:xfrm>
            <a:off x="4511875" y="3719751"/>
            <a:ext cx="1346964" cy="1353560"/>
            <a:chOff x="1082842" y="2117559"/>
            <a:chExt cx="1462281" cy="146944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DCFDA1B-FE9C-52A7-5588-C5BE7102BE70}"/>
                </a:ext>
              </a:extLst>
            </p:cNvPr>
            <p:cNvSpPr/>
            <p:nvPr/>
          </p:nvSpPr>
          <p:spPr>
            <a:xfrm>
              <a:off x="1179094" y="2117559"/>
              <a:ext cx="1208446" cy="1208446"/>
            </a:xfrm>
            <a:prstGeom prst="ellipse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E193A78-BC1A-A7EF-E1E8-99584FDA6412}"/>
                </a:ext>
              </a:extLst>
            </p:cNvPr>
            <p:cNvSpPr/>
            <p:nvPr/>
          </p:nvSpPr>
          <p:spPr>
            <a:xfrm>
              <a:off x="1082842" y="2129591"/>
              <a:ext cx="1208446" cy="1208446"/>
            </a:xfrm>
            <a:prstGeom prst="ellipse">
              <a:avLst/>
            </a:prstGeom>
            <a:solidFill>
              <a:srgbClr val="90C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8A02ABB-4BEC-1C42-5AA9-E9C14339DD3A}"/>
                </a:ext>
              </a:extLst>
            </p:cNvPr>
            <p:cNvSpPr/>
            <p:nvPr/>
          </p:nvSpPr>
          <p:spPr>
            <a:xfrm>
              <a:off x="1859322" y="2901204"/>
              <a:ext cx="685801" cy="685799"/>
            </a:xfrm>
            <a:prstGeom prst="ellipse">
              <a:avLst/>
            </a:prstGeom>
            <a:solidFill>
              <a:srgbClr val="6BA4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9889B05-19E6-D937-41FF-66098A15937A}"/>
              </a:ext>
            </a:extLst>
          </p:cNvPr>
          <p:cNvSpPr txBox="1">
            <a:spLocks/>
          </p:cNvSpPr>
          <p:nvPr/>
        </p:nvSpPr>
        <p:spPr>
          <a:xfrm>
            <a:off x="5903496" y="3709730"/>
            <a:ext cx="2183326" cy="112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074366"/>
                </a:solidFill>
              </a:rPr>
              <a:t>Programs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DD3E-3878-7938-FD37-03193A91557E}"/>
              </a:ext>
            </a:extLst>
          </p:cNvPr>
          <p:cNvGrpSpPr/>
          <p:nvPr/>
        </p:nvGrpSpPr>
        <p:grpSpPr>
          <a:xfrm>
            <a:off x="8398075" y="3719751"/>
            <a:ext cx="1346964" cy="1353560"/>
            <a:chOff x="1082842" y="2117559"/>
            <a:chExt cx="1462281" cy="146944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AA3BA0D-AC73-449B-3E92-9953F22697B5}"/>
                </a:ext>
              </a:extLst>
            </p:cNvPr>
            <p:cNvSpPr/>
            <p:nvPr/>
          </p:nvSpPr>
          <p:spPr>
            <a:xfrm>
              <a:off x="1179094" y="2117559"/>
              <a:ext cx="1208446" cy="1208446"/>
            </a:xfrm>
            <a:prstGeom prst="ellipse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8DEA64-CE75-82E4-2FE2-4EA813261B8C}"/>
                </a:ext>
              </a:extLst>
            </p:cNvPr>
            <p:cNvSpPr/>
            <p:nvPr/>
          </p:nvSpPr>
          <p:spPr>
            <a:xfrm>
              <a:off x="1082842" y="2129591"/>
              <a:ext cx="1208446" cy="1208446"/>
            </a:xfrm>
            <a:prstGeom prst="ellipse">
              <a:avLst/>
            </a:prstGeom>
            <a:solidFill>
              <a:srgbClr val="90C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DDECB2-0C62-E05D-1A51-E47327164FE2}"/>
                </a:ext>
              </a:extLst>
            </p:cNvPr>
            <p:cNvSpPr/>
            <p:nvPr/>
          </p:nvSpPr>
          <p:spPr>
            <a:xfrm>
              <a:off x="1859322" y="2901204"/>
              <a:ext cx="685801" cy="685799"/>
            </a:xfrm>
            <a:prstGeom prst="ellipse">
              <a:avLst/>
            </a:prstGeom>
            <a:solidFill>
              <a:srgbClr val="6BA4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4F54C4D-6FBF-3C11-9A62-61D969A5A7F9}"/>
              </a:ext>
            </a:extLst>
          </p:cNvPr>
          <p:cNvSpPr txBox="1">
            <a:spLocks/>
          </p:cNvSpPr>
          <p:nvPr/>
        </p:nvSpPr>
        <p:spPr>
          <a:xfrm>
            <a:off x="9789696" y="3709730"/>
            <a:ext cx="2183326" cy="112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074366"/>
                </a:solidFill>
              </a:rPr>
              <a:t>Partnerships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CAEC7C-F2DE-D103-1769-F6E79F77DBBF}"/>
              </a:ext>
            </a:extLst>
          </p:cNvPr>
          <p:cNvGrpSpPr/>
          <p:nvPr/>
        </p:nvGrpSpPr>
        <p:grpSpPr>
          <a:xfrm>
            <a:off x="613644" y="2051372"/>
            <a:ext cx="1346964" cy="1353560"/>
            <a:chOff x="1082842" y="2117559"/>
            <a:chExt cx="1462281" cy="14694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6AB268-E0B0-69F7-9733-1B38778278C3}"/>
                </a:ext>
              </a:extLst>
            </p:cNvPr>
            <p:cNvSpPr/>
            <p:nvPr/>
          </p:nvSpPr>
          <p:spPr>
            <a:xfrm>
              <a:off x="1179094" y="2117559"/>
              <a:ext cx="1208446" cy="1208446"/>
            </a:xfrm>
            <a:prstGeom prst="ellipse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8564EA-7805-2E69-0891-10758784021F}"/>
                </a:ext>
              </a:extLst>
            </p:cNvPr>
            <p:cNvSpPr/>
            <p:nvPr/>
          </p:nvSpPr>
          <p:spPr>
            <a:xfrm>
              <a:off x="1082842" y="2129591"/>
              <a:ext cx="1208446" cy="1208446"/>
            </a:xfrm>
            <a:prstGeom prst="ellipse">
              <a:avLst/>
            </a:prstGeom>
            <a:solidFill>
              <a:srgbClr val="90C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4F6413-6312-CF49-81B1-4F07C02A0D81}"/>
                </a:ext>
              </a:extLst>
            </p:cNvPr>
            <p:cNvSpPr/>
            <p:nvPr/>
          </p:nvSpPr>
          <p:spPr>
            <a:xfrm>
              <a:off x="1859322" y="2901204"/>
              <a:ext cx="685801" cy="685799"/>
            </a:xfrm>
            <a:prstGeom prst="ellipse">
              <a:avLst/>
            </a:prstGeom>
            <a:solidFill>
              <a:srgbClr val="6BA4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27F766-6CDF-CC75-15B2-E44B493D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265" y="2041351"/>
            <a:ext cx="2183326" cy="11242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74366"/>
                </a:solidFill>
              </a:rPr>
              <a:t>Investments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155917-9B0B-2EEB-5DA8-0129A08C9CA5}"/>
              </a:ext>
            </a:extLst>
          </p:cNvPr>
          <p:cNvGrpSpPr/>
          <p:nvPr/>
        </p:nvGrpSpPr>
        <p:grpSpPr>
          <a:xfrm>
            <a:off x="4511875" y="2051372"/>
            <a:ext cx="1346964" cy="1353560"/>
            <a:chOff x="1082842" y="2117559"/>
            <a:chExt cx="1462281" cy="146944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62343F-3A03-F3BD-CE0E-24EC3EFE794E}"/>
                </a:ext>
              </a:extLst>
            </p:cNvPr>
            <p:cNvSpPr/>
            <p:nvPr/>
          </p:nvSpPr>
          <p:spPr>
            <a:xfrm>
              <a:off x="1179094" y="2117559"/>
              <a:ext cx="1208446" cy="1208446"/>
            </a:xfrm>
            <a:prstGeom prst="ellipse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6DEBB2-8DEF-EC04-8E9A-97621053C849}"/>
                </a:ext>
              </a:extLst>
            </p:cNvPr>
            <p:cNvSpPr/>
            <p:nvPr/>
          </p:nvSpPr>
          <p:spPr>
            <a:xfrm>
              <a:off x="1082842" y="2129591"/>
              <a:ext cx="1208446" cy="1208446"/>
            </a:xfrm>
            <a:prstGeom prst="ellipse">
              <a:avLst/>
            </a:prstGeom>
            <a:solidFill>
              <a:srgbClr val="90C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400A82-BA2F-B37C-49F0-E6BB1E63B535}"/>
                </a:ext>
              </a:extLst>
            </p:cNvPr>
            <p:cNvSpPr/>
            <p:nvPr/>
          </p:nvSpPr>
          <p:spPr>
            <a:xfrm>
              <a:off x="1859322" y="2901204"/>
              <a:ext cx="685801" cy="685799"/>
            </a:xfrm>
            <a:prstGeom prst="ellipse">
              <a:avLst/>
            </a:prstGeom>
            <a:solidFill>
              <a:srgbClr val="6BA4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B88828-8EDA-DF1A-B35B-2784FECF4794}"/>
              </a:ext>
            </a:extLst>
          </p:cNvPr>
          <p:cNvSpPr txBox="1">
            <a:spLocks/>
          </p:cNvSpPr>
          <p:nvPr/>
        </p:nvSpPr>
        <p:spPr>
          <a:xfrm>
            <a:off x="5903496" y="2041351"/>
            <a:ext cx="2183326" cy="112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074366"/>
                </a:solidFill>
              </a:rPr>
              <a:t>Policies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373F49-ACC7-EB0E-A2C8-FEB0CA8364CA}"/>
              </a:ext>
            </a:extLst>
          </p:cNvPr>
          <p:cNvGrpSpPr/>
          <p:nvPr/>
        </p:nvGrpSpPr>
        <p:grpSpPr>
          <a:xfrm>
            <a:off x="8398075" y="2051373"/>
            <a:ext cx="1346964" cy="1353562"/>
            <a:chOff x="1082842" y="2117559"/>
            <a:chExt cx="1462281" cy="14694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129714-6033-0883-ACBA-66BB21942FA2}"/>
                </a:ext>
              </a:extLst>
            </p:cNvPr>
            <p:cNvSpPr/>
            <p:nvPr/>
          </p:nvSpPr>
          <p:spPr>
            <a:xfrm>
              <a:off x="1179094" y="2117559"/>
              <a:ext cx="1208446" cy="1208446"/>
            </a:xfrm>
            <a:prstGeom prst="ellipse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D960A2-8F01-4C6C-2F16-3A037820A669}"/>
                </a:ext>
              </a:extLst>
            </p:cNvPr>
            <p:cNvSpPr/>
            <p:nvPr/>
          </p:nvSpPr>
          <p:spPr>
            <a:xfrm>
              <a:off x="1082842" y="2129591"/>
              <a:ext cx="1208446" cy="1208446"/>
            </a:xfrm>
            <a:prstGeom prst="ellipse">
              <a:avLst/>
            </a:prstGeom>
            <a:solidFill>
              <a:srgbClr val="90C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0B3552-3B9E-1DA7-20CF-0D2132FBD441}"/>
                </a:ext>
              </a:extLst>
            </p:cNvPr>
            <p:cNvSpPr/>
            <p:nvPr/>
          </p:nvSpPr>
          <p:spPr>
            <a:xfrm>
              <a:off x="1859322" y="2901206"/>
              <a:ext cx="685801" cy="685799"/>
            </a:xfrm>
            <a:prstGeom prst="ellipse">
              <a:avLst/>
            </a:prstGeom>
            <a:solidFill>
              <a:srgbClr val="6BA4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B1DB99F-DAF7-861F-4B5E-19A7C511C372}"/>
              </a:ext>
            </a:extLst>
          </p:cNvPr>
          <p:cNvSpPr txBox="1">
            <a:spLocks/>
          </p:cNvSpPr>
          <p:nvPr/>
        </p:nvSpPr>
        <p:spPr>
          <a:xfrm>
            <a:off x="9789696" y="2041351"/>
            <a:ext cx="2183326" cy="112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074366"/>
                </a:solidFill>
              </a:rPr>
              <a:t>Procedures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8025FE5-E8EF-AB77-A808-671042CE8B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510" y="2241275"/>
            <a:ext cx="687074" cy="66064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AD3E68B-37D7-A9B5-96F2-44FA40C9EB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45" y="3981427"/>
            <a:ext cx="619167" cy="51597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05F0163-F1C7-FE4B-B40F-3D015497BF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5261" y="2291737"/>
            <a:ext cx="488148" cy="61018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ABE25E3-D663-6839-F74E-C377AE0694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002" y="3869291"/>
            <a:ext cx="791461" cy="70352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E28B509D-50AC-59C1-1DAA-A2EAA6A593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8153" y="3900504"/>
            <a:ext cx="653756" cy="65375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E1439573-E7D5-738A-2C62-AEF14FAF25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3493" y="2234187"/>
            <a:ext cx="595067" cy="7603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1FF4E8B-886E-6410-2B2A-9B7B15EB4E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4741" y="2969205"/>
            <a:ext cx="326915" cy="23973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B68F4222-AE20-D032-99A9-FD78F18B95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9016" y="2969205"/>
            <a:ext cx="326915" cy="239738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EBE3F7B-EBB7-C561-9545-789E4133CA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9016" y="4636080"/>
            <a:ext cx="326915" cy="239738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BCD68C3D-FF94-7556-8111-D701D65167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4741" y="4636080"/>
            <a:ext cx="326915" cy="239738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21ED0B73-AB2B-30AE-DD7B-7C23FF9D25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0466" y="4636080"/>
            <a:ext cx="326915" cy="239738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CB2E97C1-BE9F-23CA-DFE4-3A3E35BD14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0466" y="2969205"/>
            <a:ext cx="326915" cy="2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25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90F8F-08E0-D2AF-4FD1-DA511BFA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A78F248-852B-0468-033A-0B9806B2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" t="95669" r="-710" b="914"/>
          <a:stretch>
            <a:fillRect/>
          </a:stretch>
        </p:blipFill>
        <p:spPr>
          <a:xfrm>
            <a:off x="9983141" y="5786595"/>
            <a:ext cx="4025546" cy="2343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10AF46-BCD3-8F30-3840-360CC0996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3EA9BE-46B9-B1AC-7CFA-012FC739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-6015" y="5565228"/>
            <a:ext cx="12192000" cy="1270036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3F990B0-1410-E66E-B4C4-495DEB85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90" y="460666"/>
            <a:ext cx="11394219" cy="1325563"/>
          </a:xfrm>
        </p:spPr>
        <p:txBody>
          <a:bodyPr anchor="t">
            <a:noAutofit/>
          </a:bodyPr>
          <a:lstStyle/>
          <a:p>
            <a:r>
              <a:rPr lang="en-US">
                <a:latin typeface="Century Gothic"/>
              </a:rPr>
              <a:t>The Case for Active Transportation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C86C55-D0F4-4C19-8F8E-22EA635AB9E6}"/>
              </a:ext>
            </a:extLst>
          </p:cNvPr>
          <p:cNvSpPr txBox="1"/>
          <p:nvPr/>
        </p:nvSpPr>
        <p:spPr>
          <a:xfrm>
            <a:off x="482272" y="1278817"/>
            <a:ext cx="10558605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3200"/>
              <a:t>Changing population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3200"/>
              <a:t>Health outcomes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3200"/>
              <a:t>Economic and workforce trends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3200"/>
              <a:t>Tourism and outdoor recreation </a:t>
            </a:r>
          </a:p>
          <a:p>
            <a:endParaRPr lang="en-US" sz="320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207E79E-202B-7152-D2D6-62C55A228D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923"/>
          <a:stretch>
            <a:fillRect/>
          </a:stretch>
        </p:blipFill>
        <p:spPr>
          <a:xfrm>
            <a:off x="-6017" y="3699675"/>
            <a:ext cx="4025546" cy="11025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A374C5-22D4-6256-D105-6E40CE3A1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13" b="61159"/>
          <a:stretch>
            <a:fillRect/>
          </a:stretch>
        </p:blipFill>
        <p:spPr>
          <a:xfrm>
            <a:off x="3749006" y="3387085"/>
            <a:ext cx="4025546" cy="13255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9A1820-520E-81C6-7741-8B610EA9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7" t="39626" r="-1057" b="41046"/>
          <a:stretch>
            <a:fillRect/>
          </a:stretch>
        </p:blipFill>
        <p:spPr>
          <a:xfrm>
            <a:off x="7790442" y="3442501"/>
            <a:ext cx="4025546" cy="13255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F5B4E89-2B11-D59F-CDD8-2630D67F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9" t="58197" r="-1269" b="22475"/>
          <a:stretch>
            <a:fillRect/>
          </a:stretch>
        </p:blipFill>
        <p:spPr>
          <a:xfrm>
            <a:off x="2488259" y="4723967"/>
            <a:ext cx="4025546" cy="13255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4D5C822-E499-39BF-3928-DF93DC5D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64" t="77494" r="5844" b="3988"/>
          <a:stretch>
            <a:fillRect/>
          </a:stretch>
        </p:blipFill>
        <p:spPr>
          <a:xfrm>
            <a:off x="6406124" y="4738820"/>
            <a:ext cx="3610586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2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13BC2-0D09-BF17-CA0F-2070FF2A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89EA33-F6FF-9AED-0DB2-F461E1B2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037" y="1144440"/>
            <a:ext cx="4488699" cy="4805363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FDB714"/>
              </a:buClr>
              <a:buSzPct val="103000"/>
              <a:buNone/>
            </a:pPr>
            <a:endParaRPr lang="en-US" sz="2000"/>
          </a:p>
          <a:p>
            <a:pPr marL="0" indent="0">
              <a:buClr>
                <a:srgbClr val="FDB714"/>
              </a:buClr>
              <a:buSzPct val="103000"/>
              <a:buNone/>
            </a:pPr>
            <a:r>
              <a:rPr lang="en-US" sz="2000" b="1"/>
              <a:t>Mobility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Approximately 5,000 miles of trails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18 Public Transit Agencies</a:t>
            </a:r>
          </a:p>
          <a:p>
            <a:pPr marL="0" indent="0">
              <a:buClr>
                <a:srgbClr val="FDB714"/>
              </a:buClr>
              <a:buSzPct val="103000"/>
              <a:buNone/>
            </a:pPr>
            <a:r>
              <a:rPr lang="en-US" sz="2100" b="1"/>
              <a:t>Outdoor Assets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36 State Parks 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9 State Forests</a:t>
            </a:r>
          </a:p>
          <a:p>
            <a:pPr marL="0" indent="0">
              <a:buClr>
                <a:srgbClr val="FDB714"/>
              </a:buClr>
              <a:buSzPct val="103000"/>
              <a:buNone/>
            </a:pPr>
            <a:r>
              <a:rPr lang="en-US" sz="2000" b="1"/>
              <a:t>National Assets 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National Park and Preserve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National Scenic River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National Recreation Area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National Historic Trail</a:t>
            </a:r>
          </a:p>
          <a:p>
            <a:pPr>
              <a:buClr>
                <a:srgbClr val="FDB714"/>
              </a:buClr>
              <a:buSzPct val="103000"/>
            </a:pPr>
            <a:r>
              <a:rPr lang="en-US" sz="2000"/>
              <a:t>National Scenic Trail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9992F-32E4-1B55-1899-C8268B3E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48" y="1144440"/>
            <a:ext cx="5438891" cy="4951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67D5C2-446C-619C-F944-D47761F3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403" y="318294"/>
            <a:ext cx="9195193" cy="739221"/>
          </a:xfrm>
        </p:spPr>
        <p:txBody>
          <a:bodyPr anchor="t">
            <a:normAutofit/>
          </a:bodyPr>
          <a:lstStyle/>
          <a:p>
            <a:pPr algn="ctr"/>
            <a:r>
              <a:rPr lang="en-US"/>
              <a:t>Active Transportation Assets</a:t>
            </a:r>
            <a:endParaRPr lang="en-US" b="1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DE6AE-EBB9-6C65-798F-10BBB092F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69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72BA6-878C-987D-FEBB-4FF47813C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6BAA-A7CB-7100-1149-379483E0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>
                <a:latin typeface="Century Gothic"/>
              </a:rPr>
              <a:t>Active Transportation Context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397D0E-1237-B988-72AD-1B0D72D6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2"/>
          <a:stretch>
            <a:fillRect/>
          </a:stretch>
        </p:blipFill>
        <p:spPr>
          <a:xfrm>
            <a:off x="8213717" y="1467685"/>
            <a:ext cx="3751832" cy="2181460"/>
          </a:xfrm>
          <a:prstGeom prst="rect">
            <a:avLst/>
          </a:prstGeom>
          <a:ln w="38100">
            <a:solidFill>
              <a:srgbClr val="FDB71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BE3B92-AA62-7D26-5CE0-D7FA1D80AF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4"/>
          <a:stretch>
            <a:fillRect/>
          </a:stretch>
        </p:blipFill>
        <p:spPr>
          <a:xfrm>
            <a:off x="4042465" y="1445910"/>
            <a:ext cx="3793088" cy="2167000"/>
          </a:xfrm>
          <a:prstGeom prst="rect">
            <a:avLst/>
          </a:prstGeom>
          <a:ln w="38100">
            <a:solidFill>
              <a:srgbClr val="FDB71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5D5B4-74E7-5770-B775-ADCDCC2C9B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87"/>
          <a:stretch>
            <a:fillRect/>
          </a:stretch>
        </p:blipFill>
        <p:spPr>
          <a:xfrm>
            <a:off x="6240497" y="3863345"/>
            <a:ext cx="4106352" cy="2261218"/>
          </a:xfrm>
          <a:prstGeom prst="rect">
            <a:avLst/>
          </a:prstGeom>
          <a:ln w="38100">
            <a:solidFill>
              <a:srgbClr val="FDB71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6C652-F553-9C55-FAAB-C5C586F6CA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97"/>
          <a:stretch>
            <a:fillRect/>
          </a:stretch>
        </p:blipFill>
        <p:spPr>
          <a:xfrm>
            <a:off x="2217168" y="3874860"/>
            <a:ext cx="3878832" cy="2182090"/>
          </a:xfrm>
          <a:prstGeom prst="rect">
            <a:avLst/>
          </a:prstGeom>
          <a:ln w="38100">
            <a:solidFill>
              <a:srgbClr val="FDB714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0F66F3-9ED0-8CF7-CF03-A38B42C6617B}"/>
              </a:ext>
            </a:extLst>
          </p:cNvPr>
          <p:cNvGrpSpPr/>
          <p:nvPr/>
        </p:nvGrpSpPr>
        <p:grpSpPr>
          <a:xfrm>
            <a:off x="173447" y="1480876"/>
            <a:ext cx="3822629" cy="2155078"/>
            <a:chOff x="432854" y="1274769"/>
            <a:chExt cx="4130356" cy="21531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B11467-ABCF-C799-B37F-3A66B7D33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854" y="1274769"/>
              <a:ext cx="3793087" cy="2153172"/>
            </a:xfrm>
            <a:prstGeom prst="rect">
              <a:avLst/>
            </a:prstGeom>
            <a:ln w="38100">
              <a:solidFill>
                <a:srgbClr val="FDB714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920E7F-E73F-D6F3-9A24-F015E041333C}"/>
                </a:ext>
              </a:extLst>
            </p:cNvPr>
            <p:cNvSpPr txBox="1"/>
            <p:nvPr/>
          </p:nvSpPr>
          <p:spPr>
            <a:xfrm>
              <a:off x="453223" y="3089387"/>
              <a:ext cx="4109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>
                  <a:solidFill>
                    <a:schemeClr val="bg1"/>
                  </a:solidFill>
                </a:rPr>
                <a:t>Rails to Trails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4F6F194-D72F-A625-79A9-B28B2200630E}"/>
              </a:ext>
            </a:extLst>
          </p:cNvPr>
          <p:cNvSpPr txBox="1"/>
          <p:nvPr/>
        </p:nvSpPr>
        <p:spPr>
          <a:xfrm>
            <a:off x="4062099" y="3214486"/>
            <a:ext cx="164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Downtowns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305FF7-B9FF-8F79-DC88-B51D9EAED78A}"/>
              </a:ext>
            </a:extLst>
          </p:cNvPr>
          <p:cNvSpPr txBox="1"/>
          <p:nvPr/>
        </p:nvSpPr>
        <p:spPr>
          <a:xfrm>
            <a:off x="8250137" y="3131602"/>
            <a:ext cx="3972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Adventure Cycling and Hiking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BD6415-DFBA-F09A-1BD4-4ACD569E437E}"/>
              </a:ext>
            </a:extLst>
          </p:cNvPr>
          <p:cNvSpPr txBox="1"/>
          <p:nvPr/>
        </p:nvSpPr>
        <p:spPr>
          <a:xfrm>
            <a:off x="2494439" y="5558474"/>
            <a:ext cx="164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Campuses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CF87A-BE9B-AE6D-5556-6F02BF5D70BC}"/>
              </a:ext>
            </a:extLst>
          </p:cNvPr>
          <p:cNvSpPr txBox="1"/>
          <p:nvPr/>
        </p:nvSpPr>
        <p:spPr>
          <a:xfrm>
            <a:off x="6569356" y="5577216"/>
            <a:ext cx="164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err="1">
                <a:solidFill>
                  <a:schemeClr val="bg1"/>
                </a:solidFill>
              </a:rPr>
              <a:t>Mainstreets</a:t>
            </a:r>
            <a:endParaRPr lang="en-US" sz="16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2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028A1-0F14-65D2-9E56-02C3C54A7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A88662-3AB7-7224-954C-6591B9A318BA}"/>
              </a:ext>
            </a:extLst>
          </p:cNvPr>
          <p:cNvSpPr/>
          <p:nvPr/>
        </p:nvSpPr>
        <p:spPr>
          <a:xfrm>
            <a:off x="953772" y="1823422"/>
            <a:ext cx="2071712" cy="24354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3191F-75A2-333C-D0B9-45F7DC0F1FC4}"/>
              </a:ext>
            </a:extLst>
          </p:cNvPr>
          <p:cNvSpPr/>
          <p:nvPr/>
        </p:nvSpPr>
        <p:spPr>
          <a:xfrm>
            <a:off x="6400790" y="4347960"/>
            <a:ext cx="2239915" cy="16805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253FC7-ED69-3BDC-9C84-9C1FB8456B2C}"/>
              </a:ext>
            </a:extLst>
          </p:cNvPr>
          <p:cNvSpPr/>
          <p:nvPr/>
        </p:nvSpPr>
        <p:spPr>
          <a:xfrm>
            <a:off x="3508688" y="4347960"/>
            <a:ext cx="2765309" cy="16805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700A5-CE8F-CE29-2E11-EC16984FDA31}"/>
              </a:ext>
            </a:extLst>
          </p:cNvPr>
          <p:cNvSpPr/>
          <p:nvPr/>
        </p:nvSpPr>
        <p:spPr>
          <a:xfrm>
            <a:off x="3186552" y="1823332"/>
            <a:ext cx="1944659" cy="2409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FD03EC-262A-D67C-507E-224E9A4D0CE6}"/>
              </a:ext>
            </a:extLst>
          </p:cNvPr>
          <p:cNvSpPr/>
          <p:nvPr/>
        </p:nvSpPr>
        <p:spPr>
          <a:xfrm>
            <a:off x="9401653" y="1823332"/>
            <a:ext cx="1944657" cy="240903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6E1EDF-C2A7-E424-098E-345BE04B927D}"/>
              </a:ext>
            </a:extLst>
          </p:cNvPr>
          <p:cNvSpPr/>
          <p:nvPr/>
        </p:nvSpPr>
        <p:spPr>
          <a:xfrm>
            <a:off x="5259615" y="1823331"/>
            <a:ext cx="1944659" cy="240903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766859-71F5-9DCB-B455-FEB3B6AB769A}"/>
              </a:ext>
            </a:extLst>
          </p:cNvPr>
          <p:cNvSpPr/>
          <p:nvPr/>
        </p:nvSpPr>
        <p:spPr>
          <a:xfrm>
            <a:off x="7332678" y="1823332"/>
            <a:ext cx="1944659" cy="240903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73025">
            <a:solidFill>
              <a:srgbClr val="FDB7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3C977A-E582-3AA2-5327-99AD38BF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3" y="365125"/>
            <a:ext cx="11394219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>
                <a:latin typeface="Century Gothic"/>
              </a:rPr>
              <a:t>Connecting Statewide Work with </a:t>
            </a:r>
            <a:br>
              <a:rPr lang="en-US">
                <a:latin typeface="Century Gothic"/>
              </a:rPr>
            </a:br>
            <a:r>
              <a:rPr lang="en-US">
                <a:latin typeface="Century Gothic"/>
              </a:rPr>
              <a:t>MPO Priorities</a:t>
            </a:r>
            <a:endParaRPr lang="en-US" b="0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4265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4852-96E5-06B5-F12D-D2F2745A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7A36E0-B62F-102A-22AE-E2EEEC37BD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2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99CBA-1104-C6A7-57C3-FA3C489D1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B0E706-06F0-A105-EABE-1F47EB13AC33}"/>
              </a:ext>
            </a:extLst>
          </p:cNvPr>
          <p:cNvSpPr txBox="1"/>
          <p:nvPr/>
        </p:nvSpPr>
        <p:spPr>
          <a:xfrm>
            <a:off x="1248364" y="2673787"/>
            <a:ext cx="9695273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b="1" spc="-150" err="1">
                <a:solidFill>
                  <a:schemeClr val="bg1"/>
                </a:solidFill>
                <a:latin typeface="Century Gothic" panose="020B0502020202020204" pitchFamily="34" charset="0"/>
              </a:rPr>
              <a:t>Mentimeter</a:t>
            </a:r>
            <a:r>
              <a:rPr lang="en-US" sz="8000" b="1" spc="-150">
                <a:solidFill>
                  <a:schemeClr val="bg1"/>
                </a:solidFill>
                <a:latin typeface="Century Gothic" panose="020B0502020202020204" pitchFamily="34" charset="0"/>
              </a:rPr>
              <a:t> Time</a:t>
            </a:r>
            <a:endParaRPr lang="en-US" sz="8000" b="1" spc="-150">
              <a:solidFill>
                <a:srgbClr val="FDB71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23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996B2-229A-4A76-5947-5D8FF8C4D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7F7EC6-44E6-60B0-1105-9C4DC919A9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22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8B82A-56EC-83E8-3066-7AACDE26B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999459-1966-1F24-E713-A5E5904EFA08}"/>
              </a:ext>
            </a:extLst>
          </p:cNvPr>
          <p:cNvSpPr txBox="1"/>
          <p:nvPr/>
        </p:nvSpPr>
        <p:spPr>
          <a:xfrm>
            <a:off x="537029" y="489735"/>
            <a:ext cx="5838371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8000" b="1" spc="-150" err="1">
                <a:solidFill>
                  <a:schemeClr val="bg1"/>
                </a:solidFill>
                <a:latin typeface="Century Gothic"/>
              </a:rPr>
              <a:t>Mentimeter</a:t>
            </a:r>
            <a:br>
              <a:rPr lang="en-US" sz="8000" b="1" spc="-150">
                <a:solidFill>
                  <a:schemeClr val="bg1"/>
                </a:solidFill>
                <a:latin typeface="Century Gothic"/>
              </a:rPr>
            </a:br>
            <a:r>
              <a:rPr lang="en-US" sz="8000" b="1" spc="-150">
                <a:solidFill>
                  <a:schemeClr val="bg1"/>
                </a:solidFill>
                <a:latin typeface="Century Gothic"/>
              </a:rPr>
              <a:t>Questions:</a:t>
            </a:r>
          </a:p>
          <a:p>
            <a:pPr marL="514350" indent="-514350">
              <a:buAutoNum type="arabicPeriod"/>
            </a:pPr>
            <a:r>
              <a:rPr lang="en-US" sz="2400" spc="-150">
                <a:solidFill>
                  <a:schemeClr val="bg1"/>
                </a:solidFill>
                <a:latin typeface="Aptos"/>
                <a:cs typeface="Arial"/>
              </a:rPr>
              <a:t>Before today, were you familiar with US Bicycle Routes?</a:t>
            </a:r>
          </a:p>
          <a:p>
            <a:pPr marL="514350" indent="-514350">
              <a:buAutoNum type="arabicPeriod"/>
            </a:pPr>
            <a:r>
              <a:rPr lang="en-US" sz="2400" spc="-150">
                <a:solidFill>
                  <a:schemeClr val="bg1"/>
                </a:solidFill>
                <a:latin typeface="Aptos"/>
                <a:cs typeface="Arial"/>
              </a:rPr>
              <a:t>What active transportation opportunity should the statewide plan make sure we do not miss?</a:t>
            </a:r>
          </a:p>
          <a:p>
            <a:pPr marL="514350" indent="-514350">
              <a:buAutoNum type="arabicPeriod"/>
            </a:pPr>
            <a:r>
              <a:rPr lang="en-US" sz="2400" spc="-150">
                <a:solidFill>
                  <a:schemeClr val="bg1"/>
                </a:solidFill>
                <a:latin typeface="Aptos"/>
                <a:cs typeface="Arial"/>
              </a:rPr>
              <a:t>What should be the top priority for improving walking and biking in West Virginia be?</a:t>
            </a:r>
          </a:p>
          <a:p>
            <a:pPr marL="514350" indent="-514350">
              <a:buAutoNum type="arabicPeriod"/>
            </a:pPr>
            <a:r>
              <a:rPr lang="en-US" sz="2400" spc="-150">
                <a:solidFill>
                  <a:schemeClr val="bg1"/>
                </a:solidFill>
                <a:latin typeface="Aptos"/>
                <a:cs typeface="Arial"/>
              </a:rPr>
              <a:t>What is the biggest barrier to active transportation in your area?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DBA1DF-6C2F-C6ED-C85D-2DD59917B434}"/>
              </a:ext>
            </a:extLst>
          </p:cNvPr>
          <p:cNvSpPr/>
          <p:nvPr/>
        </p:nvSpPr>
        <p:spPr>
          <a:xfrm>
            <a:off x="6916254" y="1114717"/>
            <a:ext cx="4734892" cy="4734892"/>
          </a:xfrm>
          <a:prstGeom prst="roundRect">
            <a:avLst>
              <a:gd name="adj" fmla="val 8617"/>
            </a:avLst>
          </a:prstGeom>
          <a:solidFill>
            <a:schemeClr val="bg1"/>
          </a:solidFill>
          <a:ln w="76200">
            <a:solidFill>
              <a:srgbClr val="FDB7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ED0A4-64BE-9CD5-4A88-A45FC63FA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1391743"/>
            <a:ext cx="4180840" cy="418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76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9CA82-0158-8334-ED52-8650682EA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9D3F-7E97-8AB0-DD63-7F848685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Deliverables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E45B2C-1153-0353-40FB-5890B77244A9}"/>
              </a:ext>
            </a:extLst>
          </p:cNvPr>
          <p:cNvGrpSpPr/>
          <p:nvPr/>
        </p:nvGrpSpPr>
        <p:grpSpPr>
          <a:xfrm>
            <a:off x="834504" y="1402089"/>
            <a:ext cx="10522991" cy="4026525"/>
            <a:chOff x="902931" y="1371253"/>
            <a:chExt cx="10522991" cy="40265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7197D8C-6EE8-CA5E-035B-85DA2F9BAE8B}"/>
                </a:ext>
              </a:extLst>
            </p:cNvPr>
            <p:cNvSpPr/>
            <p:nvPr/>
          </p:nvSpPr>
          <p:spPr>
            <a:xfrm>
              <a:off x="6232853" y="3449893"/>
              <a:ext cx="5193069" cy="1941922"/>
            </a:xfrm>
            <a:prstGeom prst="roundRect">
              <a:avLst/>
            </a:prstGeom>
            <a:solidFill>
              <a:srgbClr val="0743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/>
                <a:t>Documentation and </a:t>
              </a:r>
              <a:r>
                <a:rPr lang="en-US" sz="3200" b="1" err="1"/>
                <a:t>Storymap</a:t>
              </a:r>
              <a:endParaRPr lang="en-US" sz="3200" b="1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7AE715-552B-3328-E3D0-B03A747EFF7F}"/>
                </a:ext>
              </a:extLst>
            </p:cNvPr>
            <p:cNvSpPr/>
            <p:nvPr/>
          </p:nvSpPr>
          <p:spPr>
            <a:xfrm>
              <a:off x="902931" y="1371254"/>
              <a:ext cx="5193069" cy="1941922"/>
            </a:xfrm>
            <a:prstGeom prst="roundRect">
              <a:avLst/>
            </a:prstGeom>
            <a:solidFill>
              <a:srgbClr val="FDB71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Data Analysis &amp;  Gap</a:t>
              </a:r>
              <a:br>
                <a:rPr lang="en-US" sz="2800" b="1"/>
              </a:br>
              <a:r>
                <a:rPr lang="en-US" sz="2800" b="1"/>
                <a:t>Identification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/>
                <a:t>Safety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/>
                <a:t>Demand and Activity Generator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/>
                <a:t>Statewide Active Transportation  Analysis 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57F7411-2392-F05E-170A-E2855966780D}"/>
                </a:ext>
              </a:extLst>
            </p:cNvPr>
            <p:cNvSpPr/>
            <p:nvPr/>
          </p:nvSpPr>
          <p:spPr>
            <a:xfrm>
              <a:off x="905935" y="3455856"/>
              <a:ext cx="5190027" cy="1941922"/>
            </a:xfrm>
            <a:prstGeom prst="roundRect">
              <a:avLst/>
            </a:prstGeom>
            <a:solidFill>
              <a:srgbClr val="6BA4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Policy and Program Diagnostic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DAEEE76-E110-8631-8CD1-B62A60734692}"/>
                </a:ext>
              </a:extLst>
            </p:cNvPr>
            <p:cNvSpPr/>
            <p:nvPr/>
          </p:nvSpPr>
          <p:spPr>
            <a:xfrm>
              <a:off x="6232853" y="1371253"/>
              <a:ext cx="5193069" cy="1941922"/>
            </a:xfrm>
            <a:prstGeom prst="roundRect">
              <a:avLst/>
            </a:prstGeom>
            <a:solidFill>
              <a:srgbClr val="0D79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Strategy and Actions Identification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/>
                <a:t>Strategies and Actions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/>
                <a:t>Safety Countermeasures Toolbox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/>
                <a:t>Summary Action Plan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794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A6308-5944-DDD7-3445-C51666E5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353-2689-B4D3-80CD-40920741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Next Steps </a:t>
            </a:r>
          </a:p>
        </p:txBody>
      </p:sp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3FAD70F3-2A1F-09B7-5BD5-75228D9F2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926550"/>
              </p:ext>
            </p:extLst>
          </p:nvPr>
        </p:nvGraphicFramePr>
        <p:xfrm>
          <a:off x="816230" y="1174824"/>
          <a:ext cx="10559540" cy="467212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78446">
                  <a:extLst>
                    <a:ext uri="{9D8B030D-6E8A-4147-A177-3AD203B41FA5}">
                      <a16:colId xmlns:a16="http://schemas.microsoft.com/office/drawing/2014/main" val="952393080"/>
                    </a:ext>
                  </a:extLst>
                </a:gridCol>
                <a:gridCol w="1787158">
                  <a:extLst>
                    <a:ext uri="{9D8B030D-6E8A-4147-A177-3AD203B41FA5}">
                      <a16:colId xmlns:a16="http://schemas.microsoft.com/office/drawing/2014/main" val="1280593390"/>
                    </a:ext>
                  </a:extLst>
                </a:gridCol>
                <a:gridCol w="1787158">
                  <a:extLst>
                    <a:ext uri="{9D8B030D-6E8A-4147-A177-3AD203B41FA5}">
                      <a16:colId xmlns:a16="http://schemas.microsoft.com/office/drawing/2014/main" val="2350543276"/>
                    </a:ext>
                  </a:extLst>
                </a:gridCol>
                <a:gridCol w="1787158">
                  <a:extLst>
                    <a:ext uri="{9D8B030D-6E8A-4147-A177-3AD203B41FA5}">
                      <a16:colId xmlns:a16="http://schemas.microsoft.com/office/drawing/2014/main" val="732795915"/>
                    </a:ext>
                  </a:extLst>
                </a:gridCol>
                <a:gridCol w="1787158">
                  <a:extLst>
                    <a:ext uri="{9D8B030D-6E8A-4147-A177-3AD203B41FA5}">
                      <a16:colId xmlns:a16="http://schemas.microsoft.com/office/drawing/2014/main" val="360547253"/>
                    </a:ext>
                  </a:extLst>
                </a:gridCol>
                <a:gridCol w="1632462">
                  <a:extLst>
                    <a:ext uri="{9D8B030D-6E8A-4147-A177-3AD203B41FA5}">
                      <a16:colId xmlns:a16="http://schemas.microsoft.com/office/drawing/2014/main" val="3815629729"/>
                    </a:ext>
                  </a:extLst>
                </a:gridCol>
              </a:tblGrid>
              <a:tr h="532138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June</a:t>
                      </a:r>
                      <a:endParaRPr lang="en-US" sz="1200"/>
                    </a:p>
                  </a:txBody>
                  <a:tcPr anchor="ctr">
                    <a:solidFill>
                      <a:srgbClr val="0B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July</a:t>
                      </a:r>
                      <a:endParaRPr lang="en-US" sz="1600"/>
                    </a:p>
                  </a:txBody>
                  <a:tcPr anchor="ctr">
                    <a:solidFill>
                      <a:srgbClr val="0B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B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B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B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B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694462"/>
                  </a:ext>
                </a:extLst>
              </a:tr>
              <a:tr h="7182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02036"/>
                  </a:ext>
                </a:extLst>
              </a:tr>
              <a:tr h="532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200574"/>
                  </a:ext>
                </a:extLst>
              </a:tr>
              <a:tr h="532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457264"/>
                  </a:ext>
                </a:extLst>
              </a:tr>
              <a:tr h="532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96203"/>
                  </a:ext>
                </a:extLst>
              </a:tr>
              <a:tr h="5649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61316"/>
                  </a:ext>
                </a:extLst>
              </a:tr>
              <a:tr h="6887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832520"/>
                  </a:ext>
                </a:extLst>
              </a:tr>
              <a:tr h="571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5698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8EDDD8-5C4D-B610-A2E7-3A818B687360}"/>
              </a:ext>
            </a:extLst>
          </p:cNvPr>
          <p:cNvSpPr/>
          <p:nvPr/>
        </p:nvSpPr>
        <p:spPr>
          <a:xfrm>
            <a:off x="8344639" y="3265119"/>
            <a:ext cx="3027930" cy="640840"/>
          </a:xfrm>
          <a:prstGeom prst="roundRect">
            <a:avLst/>
          </a:prstGeom>
          <a:solidFill>
            <a:srgbClr val="0642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/>
              <a:t>Documentation and Storymap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2B47F0-FBA3-FFB9-FBF0-D6F94150A9AE}"/>
              </a:ext>
            </a:extLst>
          </p:cNvPr>
          <p:cNvSpPr/>
          <p:nvPr/>
        </p:nvSpPr>
        <p:spPr>
          <a:xfrm>
            <a:off x="816230" y="2471510"/>
            <a:ext cx="2825071" cy="610742"/>
          </a:xfrm>
          <a:prstGeom prst="roundRect">
            <a:avLst/>
          </a:prstGeom>
          <a:solidFill>
            <a:srgbClr val="FDB7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Data Analysis &amp;  Gap Identification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6F71EB-7825-B86F-3494-DF8FA434FAF9}"/>
              </a:ext>
            </a:extLst>
          </p:cNvPr>
          <p:cNvSpPr/>
          <p:nvPr/>
        </p:nvSpPr>
        <p:spPr>
          <a:xfrm>
            <a:off x="2757079" y="3282369"/>
            <a:ext cx="3027930" cy="598530"/>
          </a:xfrm>
          <a:prstGeom prst="roundRect">
            <a:avLst/>
          </a:prstGeom>
          <a:solidFill>
            <a:srgbClr val="6BA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Policy and Program Diagnostic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1FE181-8266-4F49-7EDC-C67727841C1A}"/>
              </a:ext>
            </a:extLst>
          </p:cNvPr>
          <p:cNvSpPr/>
          <p:nvPr/>
        </p:nvSpPr>
        <p:spPr>
          <a:xfrm>
            <a:off x="5013124" y="4081016"/>
            <a:ext cx="3595400" cy="640841"/>
          </a:xfrm>
          <a:prstGeom prst="roundRect">
            <a:avLst/>
          </a:prstGeom>
          <a:solidFill>
            <a:srgbClr val="0D79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Strategy and Action Identification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00EE33AC-C385-7CFB-ECE5-313FD242F667}"/>
              </a:ext>
            </a:extLst>
          </p:cNvPr>
          <p:cNvSpPr/>
          <p:nvPr/>
        </p:nvSpPr>
        <p:spPr>
          <a:xfrm rot="10800000">
            <a:off x="2593313" y="4921974"/>
            <a:ext cx="9018293" cy="640841"/>
          </a:xfrm>
          <a:prstGeom prst="leftArrow">
            <a:avLst/>
          </a:prstGeom>
          <a:solidFill>
            <a:srgbClr val="FA85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970BCD64-D7A1-0253-DD9C-CE97A44700A5}"/>
              </a:ext>
            </a:extLst>
          </p:cNvPr>
          <p:cNvSpPr/>
          <p:nvPr/>
        </p:nvSpPr>
        <p:spPr>
          <a:xfrm>
            <a:off x="816230" y="4921974"/>
            <a:ext cx="10251538" cy="640841"/>
          </a:xfrm>
          <a:prstGeom prst="leftArrow">
            <a:avLst/>
          </a:prstGeom>
          <a:solidFill>
            <a:srgbClr val="FA85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Project Management and Engagement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E0BD6-88CF-03AC-1DC3-00017352C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0" y="5617991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7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0981B-E51B-BA92-C801-9137CF14E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BE56-0CE2-FA49-BB3C-1B0EADA6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Transportation History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6447F4-1CFA-D4A5-FD35-EE521EC9D105}"/>
              </a:ext>
            </a:extLst>
          </p:cNvPr>
          <p:cNvGrpSpPr/>
          <p:nvPr/>
        </p:nvGrpSpPr>
        <p:grpSpPr>
          <a:xfrm>
            <a:off x="577756" y="1376362"/>
            <a:ext cx="11036489" cy="4179867"/>
            <a:chOff x="577756" y="1333830"/>
            <a:chExt cx="11036489" cy="417986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354C7E-DA5F-31DE-932A-17AA5A8E0264}"/>
                </a:ext>
              </a:extLst>
            </p:cNvPr>
            <p:cNvSpPr/>
            <p:nvPr/>
          </p:nvSpPr>
          <p:spPr>
            <a:xfrm rot="16200000">
              <a:off x="571384" y="1349305"/>
              <a:ext cx="3992435" cy="3961492"/>
            </a:xfrm>
            <a:prstGeom prst="rect">
              <a:avLst/>
            </a:prstGeom>
            <a:gradFill>
              <a:gsLst>
                <a:gs pos="0">
                  <a:srgbClr val="FDB714">
                    <a:alpha val="19000"/>
                  </a:srgbClr>
                </a:gs>
                <a:gs pos="100000">
                  <a:srgbClr val="FDB714">
                    <a:alpha val="0"/>
                  </a:srgbClr>
                </a:gs>
              </a:gsLst>
              <a:lin ang="6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39A011C-4FE8-3C7E-77B0-DD1EA740F6C9}"/>
                </a:ext>
              </a:extLst>
            </p:cNvPr>
            <p:cNvSpPr/>
            <p:nvPr/>
          </p:nvSpPr>
          <p:spPr>
            <a:xfrm rot="16200000">
              <a:off x="4336807" y="1545372"/>
              <a:ext cx="3825021" cy="3401939"/>
            </a:xfrm>
            <a:prstGeom prst="rect">
              <a:avLst/>
            </a:prstGeom>
            <a:gradFill>
              <a:gsLst>
                <a:gs pos="0">
                  <a:srgbClr val="FA8503">
                    <a:alpha val="11000"/>
                  </a:srgbClr>
                </a:gs>
                <a:gs pos="100000">
                  <a:srgbClr val="FA8503">
                    <a:alpha val="0"/>
                  </a:srgbClr>
                </a:gs>
              </a:gsLst>
              <a:lin ang="6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5159BC-7134-BD44-7371-0C59F622F901}"/>
                </a:ext>
              </a:extLst>
            </p:cNvPr>
            <p:cNvSpPr/>
            <p:nvPr/>
          </p:nvSpPr>
          <p:spPr>
            <a:xfrm rot="16200000">
              <a:off x="7874756" y="1419362"/>
              <a:ext cx="3825021" cy="3653957"/>
            </a:xfrm>
            <a:prstGeom prst="rect">
              <a:avLst/>
            </a:prstGeom>
            <a:gradFill>
              <a:gsLst>
                <a:gs pos="0">
                  <a:srgbClr val="6BA444">
                    <a:alpha val="26000"/>
                  </a:srgbClr>
                </a:gs>
                <a:gs pos="100000">
                  <a:srgbClr val="6BA444">
                    <a:alpha val="0"/>
                  </a:srgbClr>
                </a:gs>
              </a:gsLst>
              <a:lin ang="6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ACF9311-BD93-D105-2EE9-C3D2DD0BFF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852493" y="2135876"/>
              <a:ext cx="2672472" cy="261354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492D17E-77AA-8775-5802-6D1ECC42B1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4065" y="3455893"/>
              <a:ext cx="3326432" cy="1261065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B9487625-A28C-6727-285D-082C98F4C253}"/>
                </a:ext>
              </a:extLst>
            </p:cNvPr>
            <p:cNvSpPr/>
            <p:nvPr/>
          </p:nvSpPr>
          <p:spPr>
            <a:xfrm>
              <a:off x="7451678" y="4844957"/>
              <a:ext cx="4162567" cy="668740"/>
            </a:xfrm>
            <a:prstGeom prst="rightArrow">
              <a:avLst/>
            </a:prstGeom>
            <a:solidFill>
              <a:srgbClr val="6BA44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E500222D-E511-326F-BA06-12DD02669091}"/>
                </a:ext>
              </a:extLst>
            </p:cNvPr>
            <p:cNvSpPr/>
            <p:nvPr/>
          </p:nvSpPr>
          <p:spPr>
            <a:xfrm>
              <a:off x="4026090" y="4844957"/>
              <a:ext cx="4162567" cy="668740"/>
            </a:xfrm>
            <a:prstGeom prst="rightArrow">
              <a:avLst/>
            </a:prstGeom>
            <a:solidFill>
              <a:srgbClr val="FA85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0E7FF25-1270-6035-75E8-62520C9AEBF1}"/>
                </a:ext>
              </a:extLst>
            </p:cNvPr>
            <p:cNvSpPr/>
            <p:nvPr/>
          </p:nvSpPr>
          <p:spPr>
            <a:xfrm>
              <a:off x="577756" y="4844957"/>
              <a:ext cx="4171666" cy="668740"/>
            </a:xfrm>
            <a:prstGeom prst="rightArrow">
              <a:avLst/>
            </a:prstGeom>
            <a:solidFill>
              <a:srgbClr val="FDB71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D9C0D37-B2E9-E0CC-D09A-838A9EAC7F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2595" y="1993524"/>
              <a:ext cx="1830877" cy="2794257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1165EE-5849-9C7F-C3C1-888F53E317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854" y="4749421"/>
              <a:ext cx="11027391" cy="0"/>
            </a:xfrm>
            <a:prstGeom prst="line">
              <a:avLst/>
            </a:prstGeom>
            <a:ln w="38100">
              <a:solidFill>
                <a:srgbClr val="0623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5129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E55D0-EBCA-451C-C903-895D65F2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17F23-4A9B-1E32-B212-F465447D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Summer Survey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59358-D514-DC92-6370-E877CF245844}"/>
              </a:ext>
            </a:extLst>
          </p:cNvPr>
          <p:cNvSpPr/>
          <p:nvPr/>
        </p:nvSpPr>
        <p:spPr>
          <a:xfrm>
            <a:off x="0" y="1592071"/>
            <a:ext cx="12192000" cy="3291716"/>
          </a:xfrm>
          <a:prstGeom prst="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84EE6C-CE46-D582-2F11-723761A5DF71}"/>
              </a:ext>
            </a:extLst>
          </p:cNvPr>
          <p:cNvSpPr/>
          <p:nvPr/>
        </p:nvSpPr>
        <p:spPr>
          <a:xfrm>
            <a:off x="7149571" y="1102382"/>
            <a:ext cx="4068889" cy="4068889"/>
          </a:xfrm>
          <a:prstGeom prst="roundRect">
            <a:avLst>
              <a:gd name="adj" fmla="val 8617"/>
            </a:avLst>
          </a:prstGeom>
          <a:solidFill>
            <a:schemeClr val="bg1"/>
          </a:solidFill>
          <a:ln w="76200">
            <a:solidFill>
              <a:srgbClr val="FDB7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682BDD-62B9-D4FF-B81F-6B5656580732}"/>
              </a:ext>
            </a:extLst>
          </p:cNvPr>
          <p:cNvSpPr/>
          <p:nvPr/>
        </p:nvSpPr>
        <p:spPr>
          <a:xfrm>
            <a:off x="6581384" y="5281195"/>
            <a:ext cx="5205260" cy="381003"/>
          </a:xfrm>
          <a:prstGeom prst="roundRect">
            <a:avLst>
              <a:gd name="adj" fmla="val 50000"/>
            </a:avLst>
          </a:prstGeom>
          <a:solidFill>
            <a:srgbClr val="0642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1EFEFA-93FC-2404-F765-F9A7BE89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4" y="1154388"/>
            <a:ext cx="6863299" cy="4037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0512E-81A5-5F04-B811-58583B5C3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52" y="1303263"/>
            <a:ext cx="3667125" cy="3667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993B3-4661-28D8-2B49-CD486A29B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310" y="1707260"/>
            <a:ext cx="4635690" cy="226764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02556D-BE73-193D-17FE-8D234FA1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077" y="5343256"/>
            <a:ext cx="4841874" cy="3810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Clr>
                <a:srgbClr val="FFC000"/>
              </a:buClr>
              <a:buNone/>
            </a:pPr>
            <a:r>
              <a:rPr lang="en-US" err="1">
                <a:solidFill>
                  <a:schemeClr val="bg1"/>
                </a:solidFill>
              </a:rPr>
              <a:t>Pssst</a:t>
            </a:r>
            <a:r>
              <a:rPr lang="en-US">
                <a:solidFill>
                  <a:schemeClr val="bg1"/>
                </a:solidFill>
              </a:rPr>
              <a:t>! </a:t>
            </a:r>
            <a:r>
              <a:rPr lang="en-US" b="1">
                <a:solidFill>
                  <a:srgbClr val="FFC000"/>
                </a:solidFill>
              </a:rPr>
              <a:t>|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Come by our table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159807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FDD13-11E1-1576-2D07-A154D2A3E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E945-311A-9EFE-05C6-8AFFA65C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>
                <a:latin typeface="Century Gothic" panose="020B0502020202020204" pitchFamily="34" charset="0"/>
              </a:rPr>
              <a:t>Engagement Events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E83F30-9F2A-0AC7-3F09-63F05670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886" y="1388896"/>
            <a:ext cx="4413914" cy="4351338"/>
          </a:xfrm>
        </p:spPr>
        <p:txBody>
          <a:bodyPr/>
          <a:lstStyle/>
          <a:p>
            <a:pPr>
              <a:buClr>
                <a:srgbClr val="FDB714"/>
              </a:buClr>
            </a:pPr>
            <a:r>
              <a:rPr lang="en-US"/>
              <a:t>Morgantown</a:t>
            </a:r>
          </a:p>
          <a:p>
            <a:pPr lvl="1">
              <a:buClr>
                <a:srgbClr val="FDB714"/>
              </a:buClr>
            </a:pPr>
            <a:r>
              <a:rPr lang="en-US"/>
              <a:t>The Met Theatre</a:t>
            </a:r>
          </a:p>
          <a:p>
            <a:pPr>
              <a:buClr>
                <a:srgbClr val="FDB714"/>
              </a:buClr>
            </a:pPr>
            <a:r>
              <a:rPr lang="en-US"/>
              <a:t>Weirton</a:t>
            </a:r>
          </a:p>
          <a:p>
            <a:pPr lvl="1">
              <a:buClr>
                <a:srgbClr val="FDB714"/>
              </a:buClr>
            </a:pPr>
            <a:r>
              <a:rPr lang="en-US"/>
              <a:t>Thursday, June 4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pPr lvl="1">
              <a:buClr>
                <a:srgbClr val="FDB714"/>
              </a:buClr>
            </a:pPr>
            <a:r>
              <a:rPr lang="en-US"/>
              <a:t>4-6pm </a:t>
            </a:r>
          </a:p>
          <a:p>
            <a:pPr>
              <a:buClr>
                <a:srgbClr val="FDB714"/>
              </a:buClr>
            </a:pPr>
            <a:r>
              <a:rPr lang="en-US" altLang="en-US">
                <a:latin typeface="Arial" panose="020B0604020202020204" pitchFamily="34" charset="0"/>
              </a:rPr>
              <a:t>Shepherdstown</a:t>
            </a:r>
          </a:p>
          <a:p>
            <a:pPr lvl="1">
              <a:buClr>
                <a:srgbClr val="FDB714"/>
              </a:buClr>
            </a:pPr>
            <a:r>
              <a:rPr lang="en-US"/>
              <a:t>June 24th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F6C18D-A545-8963-816D-2DA26AD92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70">
            <a:off x="6735217" y="951184"/>
            <a:ext cx="4486275" cy="4482125"/>
          </a:xfrm>
          <a:prstGeom prst="rect">
            <a:avLst/>
          </a:prstGeom>
          <a:solidFill>
            <a:srgbClr val="002D48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85077-B978-4482-2582-4F130A845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524" l="1928" r="99807">
                        <a14:foregroundMark x1="1992" y1="55238" x2="6298" y2="79048"/>
                        <a14:foregroundMark x1="6298" y1="79048" x2="10283" y2="48571"/>
                        <a14:foregroundMark x1="10283" y1="48571" x2="14460" y2="47619"/>
                        <a14:foregroundMark x1="14460" y1="47619" x2="26607" y2="64762"/>
                        <a14:foregroundMark x1="26607" y1="64762" x2="54049" y2="57143"/>
                        <a14:foregroundMark x1="54049" y1="57143" x2="84254" y2="90476"/>
                        <a14:foregroundMark x1="84254" y1="90476" x2="98650" y2="60952"/>
                        <a14:foregroundMark x1="98650" y1="60952" x2="99486" y2="62857"/>
                        <a14:foregroundMark x1="8098" y1="18095" x2="8419" y2="62857"/>
                        <a14:foregroundMark x1="6234" y1="49524" x2="1992" y2="60952"/>
                        <a14:foregroundMark x1="99807" y1="65714" x2="97301" y2="7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35275"/>
            <a:ext cx="12192000" cy="8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53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2980-643C-422E-6CD5-CE3962D8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19EFE8-0E1D-DEE5-4159-8BBB193C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3A9C55-D94E-1DE6-E3BF-EC20B510C82A}"/>
              </a:ext>
            </a:extLst>
          </p:cNvPr>
          <p:cNvSpPr txBox="1"/>
          <p:nvPr/>
        </p:nvSpPr>
        <p:spPr>
          <a:xfrm>
            <a:off x="41864" y="654093"/>
            <a:ext cx="1210827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600" b="1" spc="-150">
                <a:solidFill>
                  <a:schemeClr val="bg1"/>
                </a:solidFill>
                <a:latin typeface="Century Gothic"/>
              </a:rPr>
              <a:t>Thank you!</a:t>
            </a:r>
            <a:endParaRPr lang="en-US" sz="9600" b="1" spc="-1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53D431-C4CB-A334-1A50-09C25CD6F918}"/>
              </a:ext>
            </a:extLst>
          </p:cNvPr>
          <p:cNvGrpSpPr/>
          <p:nvPr/>
        </p:nvGrpSpPr>
        <p:grpSpPr>
          <a:xfrm>
            <a:off x="1259006" y="3043450"/>
            <a:ext cx="9673988" cy="2238233"/>
            <a:chOff x="1892489" y="3098041"/>
            <a:chExt cx="8175009" cy="2238233"/>
          </a:xfrm>
          <a:solidFill>
            <a:srgbClr val="0D79B7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BD9D90B-2B41-A28F-9BBE-30150ACAF0FA}"/>
                </a:ext>
              </a:extLst>
            </p:cNvPr>
            <p:cNvSpPr/>
            <p:nvPr/>
          </p:nvSpPr>
          <p:spPr>
            <a:xfrm>
              <a:off x="1892489" y="3098041"/>
              <a:ext cx="3971498" cy="2238233"/>
            </a:xfrm>
            <a:prstGeom prst="roundRect">
              <a:avLst>
                <a:gd name="adj" fmla="val 130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0CA76A-8943-7E7A-7339-FC1E70AD6CE4}"/>
                </a:ext>
              </a:extLst>
            </p:cNvPr>
            <p:cNvSpPr/>
            <p:nvPr/>
          </p:nvSpPr>
          <p:spPr>
            <a:xfrm>
              <a:off x="6096000" y="3098041"/>
              <a:ext cx="3971498" cy="2238233"/>
            </a:xfrm>
            <a:prstGeom prst="roundRect">
              <a:avLst>
                <a:gd name="adj" fmla="val 130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367590-D225-BBD2-4B72-EB49C0B42EFD}"/>
              </a:ext>
            </a:extLst>
          </p:cNvPr>
          <p:cNvSpPr txBox="1"/>
          <p:nvPr/>
        </p:nvSpPr>
        <p:spPr>
          <a:xfrm>
            <a:off x="6252951" y="3366082"/>
            <a:ext cx="468004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spc="-150">
                <a:solidFill>
                  <a:schemeClr val="bg1"/>
                </a:solidFill>
                <a:latin typeface="Century Gothic"/>
              </a:rPr>
              <a:t>Kate </a:t>
            </a:r>
            <a:r>
              <a:rPr lang="en-US" sz="3200" b="1" spc="-150" err="1">
                <a:solidFill>
                  <a:schemeClr val="bg1"/>
                </a:solidFill>
                <a:latin typeface="Century Gothic"/>
              </a:rPr>
              <a:t>Cavazza</a:t>
            </a:r>
            <a:endParaRPr lang="en-US" sz="3200" b="1" spc="-1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A8758-8D4C-DE03-6296-D9D0B4847728}"/>
              </a:ext>
            </a:extLst>
          </p:cNvPr>
          <p:cNvSpPr txBox="1"/>
          <p:nvPr/>
        </p:nvSpPr>
        <p:spPr>
          <a:xfrm>
            <a:off x="6252950" y="4034106"/>
            <a:ext cx="4680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Kimley-Horn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kate.cavazza@kimley-horn.com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99E7D-FCB2-508F-1CB5-08349901582A}"/>
              </a:ext>
            </a:extLst>
          </p:cNvPr>
          <p:cNvSpPr txBox="1"/>
          <p:nvPr/>
        </p:nvSpPr>
        <p:spPr>
          <a:xfrm>
            <a:off x="1271519" y="3366082"/>
            <a:ext cx="468004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spc="-150">
                <a:solidFill>
                  <a:schemeClr val="bg1"/>
                </a:solidFill>
                <a:latin typeface="Century Gothic"/>
              </a:rPr>
              <a:t>Mike Dodd</a:t>
            </a:r>
            <a:endParaRPr lang="en-US" sz="3200" b="1" spc="-15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62DFB-3015-27D3-CFBC-4186DB7DD1DA}"/>
              </a:ext>
            </a:extLst>
          </p:cNvPr>
          <p:cNvSpPr txBox="1"/>
          <p:nvPr/>
        </p:nvSpPr>
        <p:spPr>
          <a:xfrm>
            <a:off x="1271518" y="4034106"/>
            <a:ext cx="4680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WVDOH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michael.a.dodd@wv.gov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26DFA5-2ED6-94E3-257D-E493409C46EE}"/>
              </a:ext>
            </a:extLst>
          </p:cNvPr>
          <p:cNvSpPr/>
          <p:nvPr/>
        </p:nvSpPr>
        <p:spPr>
          <a:xfrm>
            <a:off x="1453524" y="3957682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D047C-FFEB-5921-3ABA-567E836CFFF3}"/>
              </a:ext>
            </a:extLst>
          </p:cNvPr>
          <p:cNvSpPr/>
          <p:nvPr/>
        </p:nvSpPr>
        <p:spPr>
          <a:xfrm>
            <a:off x="6421309" y="3957682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8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61CDE-CE76-F774-8C4F-FEEA5028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1CE56-CCCA-F19A-E29F-3F183B71F1BB}"/>
              </a:ext>
            </a:extLst>
          </p:cNvPr>
          <p:cNvSpPr txBox="1"/>
          <p:nvPr/>
        </p:nvSpPr>
        <p:spPr>
          <a:xfrm>
            <a:off x="11888" y="1812393"/>
            <a:ext cx="41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Kanawha Boulevard Trail, Charleston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5CAC381-62CF-15B7-014A-5AA98A4B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14623"/>
          <a:stretch/>
        </p:blipFill>
        <p:spPr bwMode="auto">
          <a:xfrm>
            <a:off x="-1585748" y="-21076"/>
            <a:ext cx="7681747" cy="6776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1EDF7E-C2D0-B11E-0C16-189776F28822}"/>
              </a:ext>
            </a:extLst>
          </p:cNvPr>
          <p:cNvSpPr/>
          <p:nvPr/>
        </p:nvSpPr>
        <p:spPr>
          <a:xfrm>
            <a:off x="16308700" y="2108793"/>
            <a:ext cx="3908819" cy="631371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802AC-B276-0C9D-8E8D-E4643700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111690" cy="6350695"/>
          </a:xfrm>
        </p:spPr>
        <p:txBody>
          <a:bodyPr>
            <a:normAutofit/>
          </a:bodyPr>
          <a:lstStyle/>
          <a:p>
            <a:pPr algn="ctr"/>
            <a:r>
              <a:rPr lang="en-US"/>
              <a:t>Ideal Bicycle</a:t>
            </a:r>
            <a:br>
              <a:rPr lang="en-US"/>
            </a:br>
            <a:r>
              <a:rPr lang="en-US"/>
              <a:t>and Pedestrian Infrastructure?</a:t>
            </a:r>
            <a:endParaRPr lang="en-US" sz="5600">
              <a:solidFill>
                <a:srgbClr val="6CA44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FB1CF9-1AE4-419E-399B-5310C7E72C79}"/>
              </a:ext>
            </a:extLst>
          </p:cNvPr>
          <p:cNvSpPr/>
          <p:nvPr/>
        </p:nvSpPr>
        <p:spPr>
          <a:xfrm>
            <a:off x="6988659" y="4319680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707799-1D28-607A-C551-1ABBB6C91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-1" y="5587964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8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4F92E-68E1-2E52-56E9-0477E7604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11A84-6459-01FE-7F59-A9F813E80685}"/>
              </a:ext>
            </a:extLst>
          </p:cNvPr>
          <p:cNvSpPr txBox="1"/>
          <p:nvPr/>
        </p:nvSpPr>
        <p:spPr>
          <a:xfrm>
            <a:off x="11888" y="1812393"/>
            <a:ext cx="41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Kanawha Boulevard Trail, Charleston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6EF420A-37E1-FBC3-3BCF-4B407EEA8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r="12238"/>
          <a:stretch/>
        </p:blipFill>
        <p:spPr bwMode="auto">
          <a:xfrm>
            <a:off x="-1022464" y="-1"/>
            <a:ext cx="7118464" cy="63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927734-CEC8-3199-9C14-F02C5D9071CF}"/>
              </a:ext>
            </a:extLst>
          </p:cNvPr>
          <p:cNvSpPr/>
          <p:nvPr/>
        </p:nvSpPr>
        <p:spPr>
          <a:xfrm>
            <a:off x="13350924" y="264192"/>
            <a:ext cx="3908819" cy="631371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F9893-814B-B85C-BDB7-9A98F2AB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6000" cy="6350695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This is </a:t>
            </a:r>
            <a:br>
              <a:rPr lang="en-US"/>
            </a:br>
            <a:r>
              <a:rPr lang="en-US" sz="5600">
                <a:solidFill>
                  <a:srgbClr val="6CA443"/>
                </a:solidFill>
              </a:rPr>
              <a:t>West Virginia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443937-0FCD-55FE-694E-E4338CDE57D7}"/>
              </a:ext>
            </a:extLst>
          </p:cNvPr>
          <p:cNvSpPr/>
          <p:nvPr/>
        </p:nvSpPr>
        <p:spPr>
          <a:xfrm>
            <a:off x="6988659" y="4027586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16CC52-4EB7-6FD0-BA4A-B9154F222970}"/>
              </a:ext>
            </a:extLst>
          </p:cNvPr>
          <p:cNvCxnSpPr/>
          <p:nvPr/>
        </p:nvCxnSpPr>
        <p:spPr>
          <a:xfrm>
            <a:off x="6096000" y="-97161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9CEB3-62FE-5C8E-86A1-86AC9D52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-1" y="5587964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27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76702-D68A-BC9B-A77E-9BDA50B5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E5509D2D-1662-2B1B-999E-F76280C2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24413"/>
          <a:stretch>
            <a:fillRect/>
          </a:stretch>
        </p:blipFill>
        <p:spPr bwMode="auto">
          <a:xfrm>
            <a:off x="6096000" y="-78211"/>
            <a:ext cx="7198932" cy="63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1A7D5-0888-13BC-948F-0C19A235D6A1}"/>
              </a:ext>
            </a:extLst>
          </p:cNvPr>
          <p:cNvSpPr/>
          <p:nvPr/>
        </p:nvSpPr>
        <p:spPr>
          <a:xfrm flipH="1">
            <a:off x="-4525569" y="6643915"/>
            <a:ext cx="3908819" cy="631371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802F7-D6EF-949C-D3D2-01F63E6AB02B}"/>
              </a:ext>
            </a:extLst>
          </p:cNvPr>
          <p:cNvSpPr/>
          <p:nvPr/>
        </p:nvSpPr>
        <p:spPr>
          <a:xfrm>
            <a:off x="905669" y="3972366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48476B-2E17-6FDF-4869-EC740768431B}"/>
              </a:ext>
            </a:extLst>
          </p:cNvPr>
          <p:cNvSpPr/>
          <p:nvPr/>
        </p:nvSpPr>
        <p:spPr>
          <a:xfrm>
            <a:off x="7368691" y="5749518"/>
            <a:ext cx="2907423" cy="378319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>
                <a:solidFill>
                  <a:schemeClr val="bg1"/>
                </a:solidFill>
              </a:rPr>
              <a:t>Kanawha Boulevard Trail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EF7876-4547-FDA9-4307-FC2E28BDC87F}"/>
              </a:ext>
            </a:extLst>
          </p:cNvPr>
          <p:cNvCxnSpPr/>
          <p:nvPr/>
        </p:nvCxnSpPr>
        <p:spPr>
          <a:xfrm>
            <a:off x="6096000" y="-78211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E52C95BF-E0A3-D9C6-0AE2-171541A057D2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095996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This is also </a:t>
            </a:r>
            <a:br>
              <a:rPr lang="en-US"/>
            </a:br>
            <a:r>
              <a:rPr lang="en-US" sz="5600">
                <a:solidFill>
                  <a:srgbClr val="6CA443"/>
                </a:solidFill>
              </a:rPr>
              <a:t>West Virginia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CCE44-8742-4B79-33FE-DE7D1E91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-1" y="5587964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6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7B92E-FA56-57A7-10D6-C50284037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1AEE74-63C3-84CF-5538-E62D7BEE5FB0}"/>
              </a:ext>
            </a:extLst>
          </p:cNvPr>
          <p:cNvSpPr txBox="1"/>
          <p:nvPr/>
        </p:nvSpPr>
        <p:spPr>
          <a:xfrm>
            <a:off x="11888" y="1812393"/>
            <a:ext cx="410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Kanawha Boulevard Trail, Charleston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C60859A-F77F-1314-9D3C-9325C1C18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3"/>
          <a:stretch>
            <a:fillRect/>
          </a:stretch>
        </p:blipFill>
        <p:spPr bwMode="auto">
          <a:xfrm>
            <a:off x="-1049801" y="0"/>
            <a:ext cx="7198932" cy="63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3E50D0-E370-032E-DDA5-8CFB85A665AD}"/>
              </a:ext>
            </a:extLst>
          </p:cNvPr>
          <p:cNvSpPr txBox="1">
            <a:spLocks/>
          </p:cNvSpPr>
          <p:nvPr/>
        </p:nvSpPr>
        <p:spPr>
          <a:xfrm>
            <a:off x="6149131" y="2"/>
            <a:ext cx="6030981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This is also </a:t>
            </a:r>
            <a:br>
              <a:rPr lang="en-US"/>
            </a:br>
            <a:r>
              <a:rPr lang="en-US" sz="5600">
                <a:solidFill>
                  <a:srgbClr val="6CA443"/>
                </a:solidFill>
              </a:rPr>
              <a:t>West Virginia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3D059-054C-6555-0B88-404D2C3AC362}"/>
              </a:ext>
            </a:extLst>
          </p:cNvPr>
          <p:cNvSpPr/>
          <p:nvPr/>
        </p:nvSpPr>
        <p:spPr>
          <a:xfrm>
            <a:off x="7030547" y="4023754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8A995C-00FA-16ED-EE7A-5020BA1B5313}"/>
              </a:ext>
            </a:extLst>
          </p:cNvPr>
          <p:cNvCxnSpPr/>
          <p:nvPr/>
        </p:nvCxnSpPr>
        <p:spPr>
          <a:xfrm>
            <a:off x="6110514" y="-23564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63F784-DED2-3CB1-6669-E7A8AD4320F0}"/>
              </a:ext>
            </a:extLst>
          </p:cNvPr>
          <p:cNvSpPr/>
          <p:nvPr/>
        </p:nvSpPr>
        <p:spPr>
          <a:xfrm>
            <a:off x="2549665" y="5859205"/>
            <a:ext cx="2713811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Route 9 Bike Path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ECCCCA-9CD8-CDD5-778A-6ACBC4896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-1" y="5587964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7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08054-6577-5432-3D95-1B96A9CCE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07CD2D-6C3B-1FFF-A166-C4BAB95C4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/>
          <a:stretch>
            <a:fillRect/>
          </a:stretch>
        </p:blipFill>
        <p:spPr bwMode="auto">
          <a:xfrm>
            <a:off x="6096000" y="-40944"/>
            <a:ext cx="7324561" cy="63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4C3C3-737C-761A-1317-3155EC0A8913}"/>
              </a:ext>
            </a:extLst>
          </p:cNvPr>
          <p:cNvSpPr txBox="1"/>
          <p:nvPr/>
        </p:nvSpPr>
        <p:spPr>
          <a:xfrm>
            <a:off x="10604192" y="5798359"/>
            <a:ext cx="148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1" i="1">
                <a:solidFill>
                  <a:schemeClr val="bg1"/>
                </a:solidFill>
              </a:rPr>
              <a:t>Source: Randy Yohe/West Virginia Public Broadcasting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949ADB-9436-ADE8-E63D-23C0C7794C02}"/>
              </a:ext>
            </a:extLst>
          </p:cNvPr>
          <p:cNvSpPr/>
          <p:nvPr/>
        </p:nvSpPr>
        <p:spPr>
          <a:xfrm>
            <a:off x="931691" y="4016775"/>
            <a:ext cx="4310680" cy="68238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C54044-FAA2-EE18-86DE-10B93B79654C}"/>
              </a:ext>
            </a:extLst>
          </p:cNvPr>
          <p:cNvSpPr txBox="1">
            <a:spLocks/>
          </p:cNvSpPr>
          <p:nvPr/>
        </p:nvSpPr>
        <p:spPr>
          <a:xfrm>
            <a:off x="52041" y="11023"/>
            <a:ext cx="6069980" cy="6265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This is also </a:t>
            </a:r>
            <a:br>
              <a:rPr lang="en-US"/>
            </a:br>
            <a:r>
              <a:rPr lang="en-US" sz="5600">
                <a:solidFill>
                  <a:srgbClr val="6CA443"/>
                </a:solidFill>
              </a:rPr>
              <a:t>West Virginia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4DE5B2-86EE-D8DC-162B-BE4F22A809FA}"/>
              </a:ext>
            </a:extLst>
          </p:cNvPr>
          <p:cNvSpPr/>
          <p:nvPr/>
        </p:nvSpPr>
        <p:spPr>
          <a:xfrm>
            <a:off x="6492288" y="5788418"/>
            <a:ext cx="3621024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Hal Greer Boulevard, Huntington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398F9C-A8FF-336E-F503-3D52F9FEF390}"/>
              </a:ext>
            </a:extLst>
          </p:cNvPr>
          <p:cNvCxnSpPr/>
          <p:nvPr/>
        </p:nvCxnSpPr>
        <p:spPr>
          <a:xfrm>
            <a:off x="6069980" y="-40944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66F68E-8269-EC2E-EF25-5D40F1105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26021" y="5576941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22544-A109-20ED-B789-DBAAB17A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9A02C1-C7C7-BF6B-EC93-AD824ED7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24" r="27091"/>
          <a:stretch>
            <a:fillRect/>
          </a:stretch>
        </p:blipFill>
        <p:spPr>
          <a:xfrm>
            <a:off x="-211928" y="-72082"/>
            <a:ext cx="6280105" cy="63506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4592EA-7343-DB0C-C681-E2E6F3D46AEC}"/>
              </a:ext>
            </a:extLst>
          </p:cNvPr>
          <p:cNvSpPr txBox="1">
            <a:spLocks/>
          </p:cNvSpPr>
          <p:nvPr/>
        </p:nvSpPr>
        <p:spPr>
          <a:xfrm>
            <a:off x="6472362" y="0"/>
            <a:ext cx="5719638" cy="6350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600">
                <a:solidFill>
                  <a:srgbClr val="0D79B7"/>
                </a:solidFill>
              </a:rPr>
              <a:t>West Virginia</a:t>
            </a:r>
            <a:br>
              <a:rPr lang="en-US"/>
            </a:br>
            <a:r>
              <a:rPr lang="en-US"/>
              <a:t>is a Cycling Destination </a:t>
            </a:r>
            <a:endParaRPr lang="en-US" sz="5600">
              <a:solidFill>
                <a:srgbClr val="6CA443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AEDF60-CD0D-7AE1-10D5-C212AB026FA9}"/>
              </a:ext>
            </a:extLst>
          </p:cNvPr>
          <p:cNvSpPr/>
          <p:nvPr/>
        </p:nvSpPr>
        <p:spPr>
          <a:xfrm>
            <a:off x="2245061" y="5811702"/>
            <a:ext cx="3621024" cy="327661"/>
          </a:xfrm>
          <a:prstGeom prst="roundRect">
            <a:avLst/>
          </a:prstGeom>
          <a:solidFill>
            <a:srgbClr val="66AD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Kmart Classic Stage Race: 1990s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90841-A7CD-6047-1FC3-733376110228}"/>
              </a:ext>
            </a:extLst>
          </p:cNvPr>
          <p:cNvSpPr/>
          <p:nvPr/>
        </p:nvSpPr>
        <p:spPr>
          <a:xfrm>
            <a:off x="7121227" y="2057800"/>
            <a:ext cx="4418141" cy="58469"/>
          </a:xfrm>
          <a:prstGeom prst="rect">
            <a:avLst/>
          </a:prstGeom>
          <a:solidFill>
            <a:srgbClr val="FDB7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67B970-9C1D-B627-58FA-E480F21915FA}"/>
              </a:ext>
            </a:extLst>
          </p:cNvPr>
          <p:cNvCxnSpPr/>
          <p:nvPr/>
        </p:nvCxnSpPr>
        <p:spPr>
          <a:xfrm>
            <a:off x="6068177" y="-72082"/>
            <a:ext cx="0" cy="6585857"/>
          </a:xfrm>
          <a:prstGeom prst="line">
            <a:avLst/>
          </a:prstGeom>
          <a:ln w="76200">
            <a:solidFill>
              <a:srgbClr val="FDB7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EA6B0FC-6E44-4B93-41E4-E7B5349694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1"/>
          <a:stretch>
            <a:fillRect/>
          </a:stretch>
        </p:blipFill>
        <p:spPr>
          <a:xfrm>
            <a:off x="6015" y="5605902"/>
            <a:ext cx="12192000" cy="12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923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Lilita One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81a52b0-d0f4-44f0-98bb-0d102f5fd161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E6E09C81191E49A24A2DD90313FF04" ma:contentTypeVersion="19" ma:contentTypeDescription="Create a new document." ma:contentTypeScope="" ma:versionID="d504370bc704e48c2f964429d487452d">
  <xsd:schema xmlns:xsd="http://www.w3.org/2001/XMLSchema" xmlns:xs="http://www.w3.org/2001/XMLSchema" xmlns:p="http://schemas.microsoft.com/office/2006/metadata/properties" xmlns:ns2="ba9775cd-2e03-4150-b92b-34cdf0fa42a6" xmlns:ns3="1071d9ae-834a-4061-b625-d1a84b1b9f42" targetNamespace="http://schemas.microsoft.com/office/2006/metadata/properties" ma:root="true" ma:fieldsID="4ba39663370996c71c956ecd4adeb809" ns2:_="" ns3:_="">
    <xsd:import namespace="ba9775cd-2e03-4150-b92b-34cdf0fa42a6"/>
    <xsd:import namespace="1071d9ae-834a-4061-b625-d1a84b1b9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775cd-2e03-4150-b92b-34cdf0fa4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1d9ae-834a-4061-b625-d1a84b1b9f4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1b58611-fc72-4b02-8866-100e0e56e8a6}" ma:internalName="TaxCatchAll" ma:showField="CatchAllData" ma:web="1071d9ae-834a-4061-b625-d1a84b1b9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64B7FE9EAD6439FC02C8FC63D90B5" ma:contentTypeVersion="14" ma:contentTypeDescription="Create a new document." ma:contentTypeScope="" ma:versionID="0ebf1501a49f74d07afbf0b657405b5f">
  <xsd:schema xmlns:xsd="http://www.w3.org/2001/XMLSchema" xmlns:xs="http://www.w3.org/2001/XMLSchema" xmlns:p="http://schemas.microsoft.com/office/2006/metadata/properties" xmlns:ns2="c18e8617-fc0f-4dda-a87a-c0ec120ddf92" xmlns:ns3="0a34cabb-2091-4270-81b3-ab806ca8e642" xmlns:ns4="a4aea158-83eb-45c3-ba39-c18ab1382f4f" targetNamespace="http://schemas.microsoft.com/office/2006/metadata/properties" ma:root="true" ma:fieldsID="2b14ed8f9828db20102ed3b48c384feb" ns2:_="" ns3:_="" ns4:_="">
    <xsd:import namespace="c18e8617-fc0f-4dda-a87a-c0ec120ddf92"/>
    <xsd:import namespace="0a34cabb-2091-4270-81b3-ab806ca8e642"/>
    <xsd:import namespace="a4aea158-83eb-45c3-ba39-c18ab1382f4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4cabb-2091-4270-81b3-ab806ca8e6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81a52b0-d0f4-44f0-98bb-0d102f5fd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ea158-83eb-45c3-ba39-c18ab1382f4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e5c942-6409-4bb6-a594-fee6965ffc3f}" ma:internalName="TaxCatchAll" ma:showField="CatchAllData" ma:web="a4aea158-83eb-45c3-ba39-c18ab1382f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9775cd-2e03-4150-b92b-34cdf0fa42a6">
      <Terms xmlns="http://schemas.microsoft.com/office/infopath/2007/PartnerControls"/>
    </lcf76f155ced4ddcb4097134ff3c332f>
    <TaxCatchAll xmlns="1071d9ae-834a-4061-b625-d1a84b1b9f42" xsi:nil="true"/>
  </documentManagement>
</p:properties>
</file>

<file path=customXml/itemProps1.xml><?xml version="1.0" encoding="utf-8"?>
<ds:datastoreItem xmlns:ds="http://schemas.openxmlformats.org/officeDocument/2006/customXml" ds:itemID="{12453543-9761-4E80-9C59-B161AFEBB3E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88B85788-1AAF-4AA5-9B55-84CFC7A7AFBE}"/>
</file>

<file path=customXml/itemProps3.xml><?xml version="1.0" encoding="utf-8"?>
<ds:datastoreItem xmlns:ds="http://schemas.openxmlformats.org/officeDocument/2006/customXml" ds:itemID="{D608CCB7-E4B3-4AF4-9A34-20ACD0EF00F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61013C2-7692-472C-98F3-0B527D6C13CD}">
  <ds:schemaRefs>
    <ds:schemaRef ds:uri="0a34cabb-2091-4270-81b3-ab806ca8e642"/>
    <ds:schemaRef ds:uri="a4aea158-83eb-45c3-ba39-c18ab1382f4f"/>
    <ds:schemaRef ds:uri="c18e8617-fc0f-4dda-a87a-c0ec120ddf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1738416E-7825-40F2-A7B6-4753533E31D5}">
  <ds:schemaRefs>
    <ds:schemaRef ds:uri="0a34cabb-2091-4270-81b3-ab806ca8e642"/>
    <ds:schemaRef ds:uri="a4aea158-83eb-45c3-ba39-c18ab1382f4f"/>
    <ds:schemaRef ds:uri="c18e8617-fc0f-4dda-a87a-c0ec120ddf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Microsoft Office PowerPoint</Application>
  <PresentationFormat>Widescreen</PresentationFormat>
  <Paragraphs>163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Aptos</vt:lpstr>
      <vt:lpstr>Arial</vt:lpstr>
      <vt:lpstr>Century Gothic</vt:lpstr>
      <vt:lpstr>Lilita One</vt:lpstr>
      <vt:lpstr>Office Theme</vt:lpstr>
      <vt:lpstr>PowerPoint Presentation</vt:lpstr>
      <vt:lpstr>Introductions: Mike Dodd</vt:lpstr>
      <vt:lpstr>Transportation History  </vt:lpstr>
      <vt:lpstr>Ideal Bicycle and Pedestrian Infrastructure?</vt:lpstr>
      <vt:lpstr>This is  West Virginia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Updating the Statewide Plan</vt:lpstr>
      <vt:lpstr>PowerPoint Presentation</vt:lpstr>
      <vt:lpstr>Plan Objectives and Strategies</vt:lpstr>
      <vt:lpstr>The Case for Active Transportation</vt:lpstr>
      <vt:lpstr>Active Transportation Assets</vt:lpstr>
      <vt:lpstr>Active Transportation Context</vt:lpstr>
      <vt:lpstr>Connecting Statewide Work with  MPO Priorities </vt:lpstr>
      <vt:lpstr>PowerPoint Presentation</vt:lpstr>
      <vt:lpstr>PowerPoint Presentation</vt:lpstr>
      <vt:lpstr>Deliverables</vt:lpstr>
      <vt:lpstr>Next Steps </vt:lpstr>
      <vt:lpstr>Summer Survey</vt:lpstr>
      <vt:lpstr>Engagement Events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Cavazza, Kate</dc:creator>
  <cp:lastModifiedBy>Cavazza, Kate</cp:lastModifiedBy>
  <cp:revision>2</cp:revision>
  <dcterms:created xsi:type="dcterms:W3CDTF">2026-01-20T14:48:14Z</dcterms:created>
  <dcterms:modified xsi:type="dcterms:W3CDTF">2026-06-02T01:11:19Z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0x01010096E6E09C81191E49A24A2DD90313FF04</vt:lpwstr>
  </property>
  <property fmtid="{D5CDD505-2E9C-101B-9397-08002B2CF9AE}" pid="3" name="MediaServiceImageTags">
    <vt:lpwstr/>
  </property>
</Properties>
</file>