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handoutMasterIdLst>
    <p:handoutMasterId r:id="rId27"/>
  </p:handoutMasterIdLst>
  <p:sldIdLst>
    <p:sldId id="421" r:id="rId2"/>
    <p:sldId id="480" r:id="rId3"/>
    <p:sldId id="482" r:id="rId4"/>
    <p:sldId id="481" r:id="rId5"/>
    <p:sldId id="478" r:id="rId6"/>
    <p:sldId id="484" r:id="rId7"/>
    <p:sldId id="486" r:id="rId8"/>
    <p:sldId id="489" r:id="rId9"/>
    <p:sldId id="491" r:id="rId10"/>
    <p:sldId id="494" r:id="rId11"/>
    <p:sldId id="492" r:id="rId12"/>
    <p:sldId id="469" r:id="rId13"/>
    <p:sldId id="496" r:id="rId14"/>
    <p:sldId id="499" r:id="rId15"/>
    <p:sldId id="497" r:id="rId16"/>
    <p:sldId id="498" r:id="rId17"/>
    <p:sldId id="507" r:id="rId18"/>
    <p:sldId id="500" r:id="rId19"/>
    <p:sldId id="502" r:id="rId20"/>
    <p:sldId id="506" r:id="rId21"/>
    <p:sldId id="503" r:id="rId22"/>
    <p:sldId id="504" r:id="rId23"/>
    <p:sldId id="505" r:id="rId24"/>
    <p:sldId id="455" r:id="rId2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B3E0F3-6ED2-40E0-ABC1-53820A6889BD}">
          <p14:sldIdLst>
            <p14:sldId id="421"/>
            <p14:sldId id="480"/>
            <p14:sldId id="482"/>
            <p14:sldId id="481"/>
            <p14:sldId id="478"/>
            <p14:sldId id="484"/>
            <p14:sldId id="486"/>
            <p14:sldId id="489"/>
            <p14:sldId id="491"/>
            <p14:sldId id="494"/>
            <p14:sldId id="492"/>
            <p14:sldId id="469"/>
            <p14:sldId id="496"/>
            <p14:sldId id="499"/>
            <p14:sldId id="497"/>
            <p14:sldId id="498"/>
            <p14:sldId id="507"/>
            <p14:sldId id="500"/>
            <p14:sldId id="502"/>
            <p14:sldId id="506"/>
            <p14:sldId id="503"/>
            <p14:sldId id="504"/>
            <p14:sldId id="505"/>
          </p14:sldIdLst>
        </p14:section>
        <p14:section name="Untitled Section" id="{BBE18850-B754-46E1-BA6F-E98E711AE540}">
          <p14:sldIdLst>
            <p14:sldId id="4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bins, Dana (FHWA)" initials="RD(" lastIdx="22" clrIdx="0"/>
  <p:cmAuthor id="1" name="USDOT_User" initials="ASF" lastIdx="2" clrIdx="1"/>
  <p:cmAuthor id="2" name="Keasler, Rae (FHWA)" initials="KR(" lastIdx="24" clrIdx="2"/>
  <p:cmAuthor id="3" name="Kehoe, Nicholas P." initials="NPK" lastIdx="6" clrIdx="3"/>
  <p:cmAuthor id="4" name="McCutcheon, Perry J" initials="MPJ" lastIdx="1" clrIdx="4">
    <p:extLst>
      <p:ext uri="{19B8F6BF-5375-455C-9EA6-DF929625EA0E}">
        <p15:presenceInfo xmlns:p15="http://schemas.microsoft.com/office/powerpoint/2012/main" userId="S-1-5-21-1092590740-2774964217-3234137035-11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p:cViewPr varScale="1">
        <p:scale>
          <a:sx n="64" d="100"/>
          <a:sy n="64" d="100"/>
        </p:scale>
        <p:origin x="63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270"/>
    </p:cViewPr>
  </p:sorterViewPr>
  <p:notesViewPr>
    <p:cSldViewPr>
      <p:cViewPr>
        <p:scale>
          <a:sx n="130" d="100"/>
          <a:sy n="130" d="100"/>
        </p:scale>
        <p:origin x="1416" y="-29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742"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897514" y="0"/>
            <a:ext cx="2982742" cy="465138"/>
          </a:xfrm>
          <a:prstGeom prst="rect">
            <a:avLst/>
          </a:prstGeom>
        </p:spPr>
        <p:txBody>
          <a:bodyPr vert="horz" lIns="91427" tIns="45713" rIns="91427" bIns="45713" rtlCol="0"/>
          <a:lstStyle>
            <a:lvl1pPr algn="r">
              <a:defRPr sz="1200"/>
            </a:lvl1pPr>
          </a:lstStyle>
          <a:p>
            <a:fld id="{3DA904FD-7269-4801-8784-59AAC617675E}" type="datetimeFigureOut">
              <a:rPr lang="en-US" smtClean="0"/>
              <a:t>6/3/2026</a:t>
            </a:fld>
            <a:endParaRPr lang="en-US"/>
          </a:p>
        </p:txBody>
      </p:sp>
      <p:sp>
        <p:nvSpPr>
          <p:cNvPr id="4" name="Footer Placeholder 3"/>
          <p:cNvSpPr>
            <a:spLocks noGrp="1"/>
          </p:cNvSpPr>
          <p:nvPr>
            <p:ph type="ftr" sz="quarter" idx="2"/>
          </p:nvPr>
        </p:nvSpPr>
        <p:spPr>
          <a:xfrm>
            <a:off x="2" y="8829675"/>
            <a:ext cx="2982742"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897514" y="8829675"/>
            <a:ext cx="2982742" cy="465138"/>
          </a:xfrm>
          <a:prstGeom prst="rect">
            <a:avLst/>
          </a:prstGeom>
        </p:spPr>
        <p:txBody>
          <a:bodyPr vert="horz" lIns="91427" tIns="45713" rIns="91427" bIns="45713" rtlCol="0" anchor="b"/>
          <a:lstStyle>
            <a:lvl1pPr algn="r">
              <a:defRPr sz="1200"/>
            </a:lvl1pPr>
          </a:lstStyle>
          <a:p>
            <a:fld id="{658ED5DF-DF86-4373-833C-3CD2557DB0A1}" type="slidenum">
              <a:rPr lang="en-US" smtClean="0"/>
              <a:t>‹#›</a:t>
            </a:fld>
            <a:endParaRPr lang="en-US"/>
          </a:p>
        </p:txBody>
      </p:sp>
    </p:spTree>
    <p:extLst>
      <p:ext uri="{BB962C8B-B14F-4D97-AF65-F5344CB8AC3E}">
        <p14:creationId xmlns:p14="http://schemas.microsoft.com/office/powerpoint/2010/main" val="3420327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64" tIns="46582" rIns="93164" bIns="46582" rtlCol="0"/>
          <a:lstStyle>
            <a:lvl1pPr algn="r">
              <a:defRPr sz="1200"/>
            </a:lvl1pPr>
          </a:lstStyle>
          <a:p>
            <a:fld id="{B4FA28E7-14ED-4E99-80FE-BF7E6F5445FA}" type="datetimeFigureOut">
              <a:rPr lang="en-US" smtClean="0"/>
              <a:pPr/>
              <a:t>6/3/2026</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64" tIns="46582" rIns="93164" bIns="465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64" tIns="46582" rIns="93164" bIns="46582" rtlCol="0" anchor="b"/>
          <a:lstStyle>
            <a:lvl1pPr algn="r">
              <a:defRPr sz="1200"/>
            </a:lvl1pPr>
          </a:lstStyle>
          <a:p>
            <a:fld id="{A93192D2-546D-4841-9A07-6E3D5D974B0D}" type="slidenum">
              <a:rPr lang="en-US" smtClean="0"/>
              <a:pPr/>
              <a:t>‹#›</a:t>
            </a:fld>
            <a:endParaRPr lang="en-US" dirty="0"/>
          </a:p>
        </p:txBody>
      </p:sp>
    </p:spTree>
    <p:extLst>
      <p:ext uri="{BB962C8B-B14F-4D97-AF65-F5344CB8AC3E}">
        <p14:creationId xmlns:p14="http://schemas.microsoft.com/office/powerpoint/2010/main" val="218627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Peer Exchange </a:t>
            </a:r>
            <a:r>
              <a:rPr lang="en-US" dirty="0"/>
              <a:t>- Presentation</a:t>
            </a:r>
            <a:r>
              <a:rPr lang="en-US" baseline="0" dirty="0"/>
              <a:t> is a precursor to the Peer Exchange with Wyoming, Ohio, </a:t>
            </a:r>
            <a:r>
              <a:rPr lang="en-US" baseline="0" dirty="0" err="1"/>
              <a:t>PennDOT</a:t>
            </a:r>
            <a:r>
              <a:rPr lang="en-US" baseline="0" dirty="0"/>
              <a:t>, Maryland, Virginia</a:t>
            </a:r>
          </a:p>
          <a:p>
            <a:endParaRPr lang="en-US" baseline="0" dirty="0"/>
          </a:p>
          <a:p>
            <a:r>
              <a:rPr lang="en-US" baseline="0" dirty="0"/>
              <a:t>Background and context and hope not to be duplicative with what the audience knows about our processes.</a:t>
            </a:r>
          </a:p>
          <a:p>
            <a:endParaRPr lang="en-US" baseline="0" dirty="0"/>
          </a:p>
          <a:p>
            <a:r>
              <a:rPr lang="en-US" sz="1600" b="1" dirty="0"/>
              <a:t>Stewards of Money / Differing Federal Requirements </a:t>
            </a:r>
            <a:r>
              <a:rPr lang="en-US" dirty="0"/>
              <a:t>- </a:t>
            </a:r>
            <a:r>
              <a:rPr lang="en-US" baseline="0" dirty="0"/>
              <a:t>We are the stewards of the taxpayers money and as such, have a moral and ethical responsibility, but also a statutory responsibility.   It has become apparent through working with other federal agencies that the intent in managing the funds are essentially the same, but the requirements, i.e., checks and balances, can differ significantly.  This can create some consternation when a sponsor receives funds from one federal agency with limited boxes to check in a process to the ones the WVDOH are tasked with through FHWA.  Sponsors are not necessarily the most appreciative of the difference.</a:t>
            </a:r>
          </a:p>
          <a:p>
            <a:endParaRPr lang="en-US" baseline="0" dirty="0">
              <a:highlight>
                <a:srgbClr val="FFFF00"/>
              </a:highlight>
            </a:endParaRPr>
          </a:p>
          <a:p>
            <a:r>
              <a:rPr lang="en-US" sz="1200" b="0" i="0" u="none" strike="noStrike" kern="1200" baseline="0" dirty="0">
                <a:solidFill>
                  <a:schemeClr val="tx1"/>
                </a:solidFill>
                <a:highlight>
                  <a:srgbClr val="FFFF00"/>
                </a:highlight>
                <a:latin typeface="+mn-lt"/>
                <a:ea typeface="+mn-ea"/>
                <a:cs typeface="+mn-cs"/>
              </a:rPr>
              <a:t>Local Public Agency purpose is to provide instruction and information needed for managing or administering local Federal-aid and State-aid transportation projects under the supervision and assistance of the WVDOT.</a:t>
            </a:r>
            <a:endParaRPr lang="en-US" baseline="0" dirty="0">
              <a:highlight>
                <a:srgbClr val="FFFF00"/>
              </a:highlight>
            </a:endParaRPr>
          </a:p>
          <a:p>
            <a:endParaRPr lang="en-US" dirty="0"/>
          </a:p>
        </p:txBody>
      </p:sp>
      <p:sp>
        <p:nvSpPr>
          <p:cNvPr id="4" name="Slide Number Placeholder 3"/>
          <p:cNvSpPr>
            <a:spLocks noGrp="1"/>
          </p:cNvSpPr>
          <p:nvPr>
            <p:ph type="sldNum" sz="quarter" idx="10"/>
          </p:nvPr>
        </p:nvSpPr>
        <p:spPr/>
        <p:txBody>
          <a:bodyPr/>
          <a:lstStyle/>
          <a:p>
            <a:fld id="{A93192D2-546D-4841-9A07-6E3D5D974B0D}" type="slidenum">
              <a:rPr lang="en-US" smtClean="0"/>
              <a:pPr/>
              <a:t>1</a:t>
            </a:fld>
            <a:endParaRPr lang="en-US" dirty="0"/>
          </a:p>
        </p:txBody>
      </p:sp>
    </p:spTree>
    <p:extLst>
      <p:ext uri="{BB962C8B-B14F-4D97-AF65-F5344CB8AC3E}">
        <p14:creationId xmlns:p14="http://schemas.microsoft.com/office/powerpoint/2010/main" val="262320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192D2-546D-4841-9A07-6E3D5D974B0D}" type="slidenum">
              <a:rPr lang="en-US" smtClean="0"/>
              <a:pPr/>
              <a:t>4</a:t>
            </a:fld>
            <a:endParaRPr lang="en-US" dirty="0"/>
          </a:p>
        </p:txBody>
      </p:sp>
    </p:spTree>
    <p:extLst>
      <p:ext uri="{BB962C8B-B14F-4D97-AF65-F5344CB8AC3E}">
        <p14:creationId xmlns:p14="http://schemas.microsoft.com/office/powerpoint/2010/main" val="1528241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192D2-546D-4841-9A07-6E3D5D974B0D}" type="slidenum">
              <a:rPr lang="en-US" smtClean="0"/>
              <a:pPr/>
              <a:t>5</a:t>
            </a:fld>
            <a:endParaRPr lang="en-US" dirty="0"/>
          </a:p>
        </p:txBody>
      </p:sp>
    </p:spTree>
    <p:extLst>
      <p:ext uri="{BB962C8B-B14F-4D97-AF65-F5344CB8AC3E}">
        <p14:creationId xmlns:p14="http://schemas.microsoft.com/office/powerpoint/2010/main" val="2351964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controls TA and RT applications</a:t>
            </a:r>
          </a:p>
          <a:p>
            <a:r>
              <a:rPr lang="en-US" dirty="0"/>
              <a:t>Scheduled for upgrades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Organizational help</a:t>
            </a:r>
          </a:p>
          <a:p>
            <a:endParaRPr lang="en-US" dirty="0"/>
          </a:p>
        </p:txBody>
      </p:sp>
      <p:sp>
        <p:nvSpPr>
          <p:cNvPr id="4" name="Slide Number Placeholder 3"/>
          <p:cNvSpPr>
            <a:spLocks noGrp="1"/>
          </p:cNvSpPr>
          <p:nvPr>
            <p:ph type="sldNum" sz="quarter" idx="10"/>
          </p:nvPr>
        </p:nvSpPr>
        <p:spPr/>
        <p:txBody>
          <a:bodyPr/>
          <a:lstStyle/>
          <a:p>
            <a:fld id="{A93192D2-546D-4841-9A07-6E3D5D974B0D}" type="slidenum">
              <a:rPr lang="en-US" smtClean="0"/>
              <a:pPr/>
              <a:t>6</a:t>
            </a:fld>
            <a:endParaRPr lang="en-US" dirty="0"/>
          </a:p>
        </p:txBody>
      </p:sp>
    </p:spTree>
    <p:extLst>
      <p:ext uri="{BB962C8B-B14F-4D97-AF65-F5344CB8AC3E}">
        <p14:creationId xmlns:p14="http://schemas.microsoft.com/office/powerpoint/2010/main" val="1044741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192D2-546D-4841-9A07-6E3D5D974B0D}" type="slidenum">
              <a:rPr lang="en-US" smtClean="0"/>
              <a:pPr/>
              <a:t>8</a:t>
            </a:fld>
            <a:endParaRPr lang="en-US" dirty="0"/>
          </a:p>
        </p:txBody>
      </p:sp>
    </p:spTree>
    <p:extLst>
      <p:ext uri="{BB962C8B-B14F-4D97-AF65-F5344CB8AC3E}">
        <p14:creationId xmlns:p14="http://schemas.microsoft.com/office/powerpoint/2010/main" val="382634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192D2-546D-4841-9A07-6E3D5D974B0D}" type="slidenum">
              <a:rPr lang="en-US" smtClean="0"/>
              <a:pPr/>
              <a:t>9</a:t>
            </a:fld>
            <a:endParaRPr lang="en-US" dirty="0"/>
          </a:p>
        </p:txBody>
      </p:sp>
    </p:spTree>
    <p:extLst>
      <p:ext uri="{BB962C8B-B14F-4D97-AF65-F5344CB8AC3E}">
        <p14:creationId xmlns:p14="http://schemas.microsoft.com/office/powerpoint/2010/main" val="155011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192D2-546D-4841-9A07-6E3D5D974B0D}" type="slidenum">
              <a:rPr lang="en-US" smtClean="0"/>
              <a:pPr/>
              <a:t>10</a:t>
            </a:fld>
            <a:endParaRPr lang="en-US" dirty="0"/>
          </a:p>
        </p:txBody>
      </p:sp>
    </p:spTree>
    <p:extLst>
      <p:ext uri="{BB962C8B-B14F-4D97-AF65-F5344CB8AC3E}">
        <p14:creationId xmlns:p14="http://schemas.microsoft.com/office/powerpoint/2010/main" val="55840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192D2-546D-4841-9A07-6E3D5D974B0D}" type="slidenum">
              <a:rPr lang="en-US" smtClean="0"/>
              <a:pPr/>
              <a:t>11</a:t>
            </a:fld>
            <a:endParaRPr lang="en-US" dirty="0"/>
          </a:p>
        </p:txBody>
      </p:sp>
    </p:spTree>
    <p:extLst>
      <p:ext uri="{BB962C8B-B14F-4D97-AF65-F5344CB8AC3E}">
        <p14:creationId xmlns:p14="http://schemas.microsoft.com/office/powerpoint/2010/main" val="108039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192D2-546D-4841-9A07-6E3D5D974B0D}" type="slidenum">
              <a:rPr lang="en-US" smtClean="0"/>
              <a:pPr/>
              <a:t>24</a:t>
            </a:fld>
            <a:endParaRPr lang="en-US" dirty="0"/>
          </a:p>
        </p:txBody>
      </p:sp>
    </p:spTree>
    <p:extLst>
      <p:ext uri="{BB962C8B-B14F-4D97-AF65-F5344CB8AC3E}">
        <p14:creationId xmlns:p14="http://schemas.microsoft.com/office/powerpoint/2010/main" val="3521645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86CB0C0-1A1C-4053-9CEC-9F33BFA12EC2}" type="datetimeFigureOut">
              <a:rPr lang="en-US" smtClean="0"/>
              <a:pPr/>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00C5D7-1901-4D0C-8964-4AC4DDE62268}" type="slidenum">
              <a:rPr lang="en-US" smtClean="0"/>
              <a:pPr/>
              <a:t>‹#›</a:t>
            </a:fld>
            <a:endParaRPr lang="en-US" dirty="0"/>
          </a:p>
        </p:txBody>
      </p:sp>
      <p:grpSp>
        <p:nvGrpSpPr>
          <p:cNvPr id="10" name="Group 9"/>
          <p:cNvGrpSpPr/>
          <p:nvPr userDrawn="1"/>
        </p:nvGrpSpPr>
        <p:grpSpPr>
          <a:xfrm>
            <a:off x="6705600" y="6172200"/>
            <a:ext cx="2046719" cy="569216"/>
            <a:chOff x="6125308" y="5867400"/>
            <a:chExt cx="2046719" cy="569216"/>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5308" y="5867400"/>
              <a:ext cx="565266" cy="569216"/>
            </a:xfrm>
            <a:prstGeom prst="rect">
              <a:avLst/>
            </a:prstGeom>
          </p:spPr>
        </p:pic>
        <p:sp>
          <p:nvSpPr>
            <p:cNvPr id="9" name="TextBox 8"/>
            <p:cNvSpPr txBox="1"/>
            <p:nvPr userDrawn="1"/>
          </p:nvSpPr>
          <p:spPr>
            <a:xfrm>
              <a:off x="6705600" y="5917799"/>
              <a:ext cx="1466427" cy="461665"/>
            </a:xfrm>
            <a:prstGeom prst="rect">
              <a:avLst/>
            </a:prstGeom>
            <a:noFill/>
          </p:spPr>
          <p:txBody>
            <a:bodyPr wrap="none" rtlCol="0">
              <a:spAutoFit/>
            </a:bodyPr>
            <a:lstStyle/>
            <a:p>
              <a:r>
                <a:rPr lang="en-US" sz="1200" dirty="0">
                  <a:solidFill>
                    <a:schemeClr val="bg1"/>
                  </a:solidFill>
                </a:rPr>
                <a:t>West</a:t>
              </a:r>
              <a:r>
                <a:rPr lang="en-US" sz="1200" baseline="0" dirty="0">
                  <a:solidFill>
                    <a:schemeClr val="bg1"/>
                  </a:solidFill>
                </a:rPr>
                <a:t> Virginia</a:t>
              </a:r>
            </a:p>
            <a:p>
              <a:r>
                <a:rPr lang="en-US" sz="1200" baseline="0" dirty="0">
                  <a:solidFill>
                    <a:schemeClr val="bg1"/>
                  </a:solidFill>
                </a:rPr>
                <a:t>Division of Highways</a:t>
              </a:r>
              <a:endParaRPr lang="en-US" sz="1200" dirty="0">
                <a:solidFill>
                  <a:schemeClr val="bg1"/>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6CB0C0-1A1C-4053-9CEC-9F33BFA12EC2}" type="datetimeFigureOut">
              <a:rPr lang="en-US" smtClean="0"/>
              <a:pPr/>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00C5D7-1901-4D0C-8964-4AC4DDE6226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6CB0C0-1A1C-4053-9CEC-9F33BFA12EC2}" type="datetimeFigureOut">
              <a:rPr lang="en-US" smtClean="0"/>
              <a:pPr/>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00C5D7-1901-4D0C-8964-4AC4DDE6226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86CB0C0-1A1C-4053-9CEC-9F33BFA12EC2}" type="datetimeFigureOut">
              <a:rPr lang="en-US" smtClean="0"/>
              <a:pPr/>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00C5D7-1901-4D0C-8964-4AC4DDE6226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6CB0C0-1A1C-4053-9CEC-9F33BFA12EC2}" type="datetimeFigureOut">
              <a:rPr lang="en-US" smtClean="0"/>
              <a:pPr/>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00C5D7-1901-4D0C-8964-4AC4DDE6226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86CB0C0-1A1C-4053-9CEC-9F33BFA12EC2}" type="datetimeFigureOut">
              <a:rPr lang="en-US" smtClean="0"/>
              <a:pPr/>
              <a:t>6/3/2026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00C5D7-1901-4D0C-8964-4AC4DDE6226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6CB0C0-1A1C-4053-9CEC-9F33BFA12EC2}" type="datetimeFigureOut">
              <a:rPr lang="en-US" smtClean="0"/>
              <a:pPr/>
              <a:t>6/3/2026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00C5D7-1901-4D0C-8964-4AC4DDE6226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6CB0C0-1A1C-4053-9CEC-9F33BFA12EC2}" type="datetimeFigureOut">
              <a:rPr lang="en-US" smtClean="0"/>
              <a:pPr/>
              <a:t>6/3/2026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00C5D7-1901-4D0C-8964-4AC4DDE6226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CB0C0-1A1C-4053-9CEC-9F33BFA12EC2}" type="datetimeFigureOut">
              <a:rPr lang="en-US" smtClean="0"/>
              <a:pPr/>
              <a:t>6/3/2026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00C5D7-1901-4D0C-8964-4AC4DDE6226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6CB0C0-1A1C-4053-9CEC-9F33BFA12EC2}" type="datetimeFigureOut">
              <a:rPr lang="en-US" smtClean="0"/>
              <a:pPr/>
              <a:t>6/3/2026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00C5D7-1901-4D0C-8964-4AC4DDE6226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6CB0C0-1A1C-4053-9CEC-9F33BFA12EC2}" type="datetimeFigureOut">
              <a:rPr lang="en-US" smtClean="0"/>
              <a:pPr/>
              <a:t>6/3/2026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00C5D7-1901-4D0C-8964-4AC4DDE6226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130C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CB0C0-1A1C-4053-9CEC-9F33BFA12EC2}" type="datetimeFigureOut">
              <a:rPr lang="en-US" smtClean="0"/>
              <a:pPr/>
              <a:t>6/3/2026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0C5D7-1901-4D0C-8964-4AC4DDE62268}" type="slidenum">
              <a:rPr lang="en-US" smtClean="0"/>
              <a:pPr/>
              <a:t>‹#›</a:t>
            </a:fld>
            <a:endParaRPr lang="en-US" dirty="0"/>
          </a:p>
        </p:txBody>
      </p:sp>
      <p:grpSp>
        <p:nvGrpSpPr>
          <p:cNvPr id="10" name="Group 9"/>
          <p:cNvGrpSpPr/>
          <p:nvPr userDrawn="1"/>
        </p:nvGrpSpPr>
        <p:grpSpPr>
          <a:xfrm>
            <a:off x="6705600" y="6172200"/>
            <a:ext cx="2046719" cy="569216"/>
            <a:chOff x="6125308" y="5867400"/>
            <a:chExt cx="2046719" cy="569216"/>
          </a:xfrm>
        </p:grpSpPr>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5308" y="5867400"/>
              <a:ext cx="565266" cy="569216"/>
            </a:xfrm>
            <a:prstGeom prst="rect">
              <a:avLst/>
            </a:prstGeom>
          </p:spPr>
        </p:pic>
        <p:sp>
          <p:nvSpPr>
            <p:cNvPr id="12" name="TextBox 11"/>
            <p:cNvSpPr txBox="1"/>
            <p:nvPr userDrawn="1"/>
          </p:nvSpPr>
          <p:spPr>
            <a:xfrm>
              <a:off x="6705600" y="5917799"/>
              <a:ext cx="1466427" cy="461665"/>
            </a:xfrm>
            <a:prstGeom prst="rect">
              <a:avLst/>
            </a:prstGeom>
            <a:noFill/>
          </p:spPr>
          <p:txBody>
            <a:bodyPr wrap="none" rtlCol="0">
              <a:spAutoFit/>
            </a:bodyPr>
            <a:lstStyle/>
            <a:p>
              <a:r>
                <a:rPr lang="en-US" sz="1200" dirty="0">
                  <a:solidFill>
                    <a:schemeClr val="bg1"/>
                  </a:solidFill>
                </a:rPr>
                <a:t>West</a:t>
              </a:r>
              <a:r>
                <a:rPr lang="en-US" sz="1200" baseline="0" dirty="0">
                  <a:solidFill>
                    <a:schemeClr val="bg1"/>
                  </a:solidFill>
                </a:rPr>
                <a:t> Virginia</a:t>
              </a:r>
            </a:p>
            <a:p>
              <a:r>
                <a:rPr lang="en-US" sz="1200" baseline="0" dirty="0">
                  <a:solidFill>
                    <a:schemeClr val="bg1"/>
                  </a:solidFill>
                </a:rPr>
                <a:t>Division of Highways</a:t>
              </a:r>
              <a:endParaRPr lang="en-US" sz="1200" dirty="0">
                <a:solidFill>
                  <a:schemeClr val="bg1"/>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highways.dot.gov/federal-lands/flap/w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64481"/>
            <a:ext cx="8381999" cy="1271911"/>
          </a:xfrm>
        </p:spPr>
        <p:txBody>
          <a:bodyPr>
            <a:noAutofit/>
          </a:bodyPr>
          <a:lstStyle/>
          <a:p>
            <a:r>
              <a:rPr lang="en-US" sz="2400" b="1" dirty="0"/>
              <a:t>Transportation Alternatives/Recreational Trails Program</a:t>
            </a:r>
            <a:br>
              <a:rPr lang="en-US" b="1" dirty="0"/>
            </a:br>
            <a:r>
              <a:rPr lang="en-US" sz="2400" b="1" dirty="0">
                <a:latin typeface="+mn-lt"/>
              </a:rPr>
              <a:t>2026 WEST VIRGINIA PLANNING CONFERENCE</a:t>
            </a:r>
          </a:p>
        </p:txBody>
      </p:sp>
      <p:sp>
        <p:nvSpPr>
          <p:cNvPr id="6" name="Subtitle 2"/>
          <p:cNvSpPr txBox="1">
            <a:spLocks/>
          </p:cNvSpPr>
          <p:nvPr/>
        </p:nvSpPr>
        <p:spPr>
          <a:xfrm>
            <a:off x="685800" y="4841810"/>
            <a:ext cx="8229600" cy="92684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dirty="0">
              <a:solidFill>
                <a:schemeClr val="bg1">
                  <a:lumMod val="85000"/>
                </a:schemeClr>
              </a:solidFill>
            </a:endParaRPr>
          </a:p>
        </p:txBody>
      </p:sp>
      <p:sp>
        <p:nvSpPr>
          <p:cNvPr id="7" name="Title 1"/>
          <p:cNvSpPr txBox="1">
            <a:spLocks/>
          </p:cNvSpPr>
          <p:nvPr/>
        </p:nvSpPr>
        <p:spPr>
          <a:xfrm>
            <a:off x="685800" y="6096000"/>
            <a:ext cx="3316638" cy="6324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2000" dirty="0"/>
              <a:t>JUNE 2-4, 2026 MORGANTOWN</a:t>
            </a:r>
          </a:p>
        </p:txBody>
      </p:sp>
      <p:pic>
        <p:nvPicPr>
          <p:cNvPr id="11" name="Content Placeholder 10">
            <a:extLst>
              <a:ext uri="{FF2B5EF4-FFF2-40B4-BE49-F238E27FC236}">
                <a16:creationId xmlns:a16="http://schemas.microsoft.com/office/drawing/2014/main" id="{AC41A8E1-AB60-4F62-8C1A-AD06D3D6B77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34333" y="2106202"/>
            <a:ext cx="4675334" cy="3505199"/>
          </a:xfrm>
          <a:effectLst>
            <a:softEdge rad="101600"/>
          </a:effectLst>
        </p:spPr>
      </p:pic>
    </p:spTree>
    <p:extLst>
      <p:ext uri="{BB962C8B-B14F-4D97-AF65-F5344CB8AC3E}">
        <p14:creationId xmlns:p14="http://schemas.microsoft.com/office/powerpoint/2010/main" val="2331345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lIns="91440" tIns="45720" rIns="91440" bIns="45720" rtlCol="0" anchor="ctr">
            <a:normAutofit/>
          </a:bodyPr>
          <a:lstStyle/>
          <a:p>
            <a:r>
              <a:rPr lang="en-US" b="1" u="sng" dirty="0"/>
              <a:t>RTP Application Scoring</a:t>
            </a:r>
          </a:p>
        </p:txBody>
      </p:sp>
      <p:sp>
        <p:nvSpPr>
          <p:cNvPr id="3" name="Content Placeholder 2"/>
          <p:cNvSpPr>
            <a:spLocks noGrp="1"/>
          </p:cNvSpPr>
          <p:nvPr>
            <p:ph idx="1"/>
          </p:nvPr>
        </p:nvSpPr>
        <p:spPr>
          <a:xfrm>
            <a:off x="457200" y="990601"/>
            <a:ext cx="8229600" cy="4800600"/>
          </a:xfrm>
        </p:spPr>
        <p:txBody>
          <a:bodyPr vert="horz" lIns="91440" tIns="45720" rIns="91440" bIns="45720" rtlCol="0">
            <a:noAutofit/>
          </a:bodyPr>
          <a:lstStyle/>
          <a:p>
            <a:pPr marL="0" indent="0">
              <a:lnSpc>
                <a:spcPct val="85000"/>
              </a:lnSpc>
              <a:spcBef>
                <a:spcPts val="600"/>
              </a:spcBef>
              <a:buNone/>
            </a:pPr>
            <a:r>
              <a:rPr lang="en-US" sz="2800" dirty="0"/>
              <a:t>Recreational Trails Advisory Board Representatives</a:t>
            </a:r>
          </a:p>
          <a:p>
            <a:pPr lvl="1">
              <a:lnSpc>
                <a:spcPct val="85000"/>
              </a:lnSpc>
              <a:spcBef>
                <a:spcPts val="600"/>
              </a:spcBef>
              <a:buFont typeface="Wingdings" panose="05000000000000000000" pitchFamily="2" charset="2"/>
              <a:buChar char="§"/>
            </a:pPr>
            <a:r>
              <a:rPr lang="en-US" sz="2400" dirty="0"/>
              <a:t>Division of Natural</a:t>
            </a:r>
          </a:p>
          <a:p>
            <a:pPr marL="457200" lvl="1" indent="0">
              <a:lnSpc>
                <a:spcPct val="85000"/>
              </a:lnSpc>
              <a:spcBef>
                <a:spcPts val="600"/>
              </a:spcBef>
              <a:buNone/>
            </a:pPr>
            <a:r>
              <a:rPr lang="en-US" sz="2400" dirty="0"/>
              <a:t>	Resources</a:t>
            </a:r>
          </a:p>
          <a:p>
            <a:pPr lvl="1">
              <a:lnSpc>
                <a:spcPct val="85000"/>
              </a:lnSpc>
              <a:spcBef>
                <a:spcPts val="600"/>
              </a:spcBef>
              <a:buFont typeface="Wingdings" panose="05000000000000000000" pitchFamily="2" charset="2"/>
              <a:buChar char="§"/>
            </a:pPr>
            <a:r>
              <a:rPr lang="en-US" sz="2400" dirty="0"/>
              <a:t>Department of Commerce 	</a:t>
            </a:r>
          </a:p>
          <a:p>
            <a:pPr lvl="1">
              <a:lnSpc>
                <a:spcPct val="85000"/>
              </a:lnSpc>
              <a:spcBef>
                <a:spcPts val="600"/>
              </a:spcBef>
              <a:buFont typeface="Wingdings" panose="05000000000000000000" pitchFamily="2" charset="2"/>
              <a:buChar char="§"/>
            </a:pPr>
            <a:r>
              <a:rPr lang="en-US" sz="2400" dirty="0"/>
              <a:t>Bicycle, outdoor enthusiasts</a:t>
            </a:r>
          </a:p>
          <a:p>
            <a:pPr lvl="1">
              <a:lnSpc>
                <a:spcPct val="85000"/>
              </a:lnSpc>
              <a:spcBef>
                <a:spcPts val="600"/>
              </a:spcBef>
              <a:buFont typeface="Wingdings" panose="05000000000000000000" pitchFamily="2" charset="2"/>
              <a:buChar char="§"/>
            </a:pPr>
            <a:r>
              <a:rPr lang="en-US" sz="2400" dirty="0"/>
              <a:t> Non-motorized and motorized</a:t>
            </a:r>
          </a:p>
          <a:p>
            <a:pPr marL="457200" lvl="1" indent="0">
              <a:lnSpc>
                <a:spcPct val="85000"/>
              </a:lnSpc>
              <a:spcBef>
                <a:spcPts val="600"/>
              </a:spcBef>
              <a:buNone/>
            </a:pPr>
            <a:r>
              <a:rPr lang="en-US" sz="2400" dirty="0"/>
              <a:t>	 representatives</a:t>
            </a:r>
          </a:p>
          <a:p>
            <a:pPr lvl="1">
              <a:lnSpc>
                <a:spcPct val="85000"/>
              </a:lnSpc>
              <a:spcBef>
                <a:spcPts val="600"/>
              </a:spcBef>
              <a:buFont typeface="Wingdings" panose="05000000000000000000" pitchFamily="2" charset="2"/>
              <a:buChar char="§"/>
            </a:pPr>
            <a:r>
              <a:rPr lang="en-US" sz="2400" dirty="0"/>
              <a:t>West Virginia DOT </a:t>
            </a:r>
          </a:p>
          <a:p>
            <a:pPr lvl="1">
              <a:lnSpc>
                <a:spcPct val="85000"/>
              </a:lnSpc>
              <a:spcBef>
                <a:spcPts val="600"/>
              </a:spcBef>
              <a:buFont typeface="Wingdings" panose="05000000000000000000" pitchFamily="2" charset="2"/>
              <a:buChar char="§"/>
            </a:pPr>
            <a:endParaRPr lang="en-US" sz="2400" dirty="0"/>
          </a:p>
          <a:p>
            <a:pPr marL="457200" lvl="1" indent="0">
              <a:lnSpc>
                <a:spcPct val="85000"/>
              </a:lnSpc>
              <a:spcBef>
                <a:spcPts val="600"/>
              </a:spcBef>
              <a:buNone/>
            </a:pPr>
            <a:r>
              <a:rPr lang="en-US" sz="2400" dirty="0"/>
              <a:t>	</a:t>
            </a:r>
            <a:endParaRPr lang="en-US" sz="2800" dirty="0"/>
          </a:p>
        </p:txBody>
      </p:sp>
      <p:sp>
        <p:nvSpPr>
          <p:cNvPr id="11" name="TextBox 10"/>
          <p:cNvSpPr txBox="1"/>
          <p:nvPr/>
        </p:nvSpPr>
        <p:spPr>
          <a:xfrm>
            <a:off x="5803831" y="4343400"/>
            <a:ext cx="2882969" cy="307777"/>
          </a:xfrm>
          <a:prstGeom prst="rect">
            <a:avLst/>
          </a:prstGeom>
          <a:noFill/>
        </p:spPr>
        <p:txBody>
          <a:bodyPr wrap="none" rtlCol="0">
            <a:spAutoFit/>
          </a:bodyPr>
          <a:lstStyle/>
          <a:p>
            <a:pPr algn="r"/>
            <a:r>
              <a:rPr lang="en-US" sz="1400" i="1" dirty="0">
                <a:solidFill>
                  <a:schemeClr val="bg1"/>
                </a:solidFill>
              </a:rPr>
              <a:t>Whispering Spruce Trail, Spruce Knob</a:t>
            </a:r>
          </a:p>
        </p:txBody>
      </p:sp>
      <p:pic>
        <p:nvPicPr>
          <p:cNvPr id="5" name="Picture 4">
            <a:extLst>
              <a:ext uri="{FF2B5EF4-FFF2-40B4-BE49-F238E27FC236}">
                <a16:creationId xmlns:a16="http://schemas.microsoft.com/office/drawing/2014/main" id="{EDAAB69D-200E-4162-90CA-ECF5359CB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406662"/>
            <a:ext cx="3596640" cy="2697480"/>
          </a:xfrm>
          <a:prstGeom prst="rect">
            <a:avLst/>
          </a:prstGeom>
        </p:spPr>
      </p:pic>
      <p:sp>
        <p:nvSpPr>
          <p:cNvPr id="6" name="Title 1">
            <a:extLst>
              <a:ext uri="{FF2B5EF4-FFF2-40B4-BE49-F238E27FC236}">
                <a16:creationId xmlns:a16="http://schemas.microsoft.com/office/drawing/2014/main" id="{DED7BEEC-0E31-4F0A-BB07-3C43AD6AC8FF}"/>
              </a:ext>
            </a:extLst>
          </p:cNvPr>
          <p:cNvSpPr txBox="1">
            <a:spLocks/>
          </p:cNvSpPr>
          <p:nvPr/>
        </p:nvSpPr>
        <p:spPr>
          <a:xfrm>
            <a:off x="-609600" y="5690168"/>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dirty="0"/>
              <a:t>dohgrants.wv.gov</a:t>
            </a:r>
          </a:p>
        </p:txBody>
      </p:sp>
    </p:spTree>
    <p:extLst>
      <p:ext uri="{BB962C8B-B14F-4D97-AF65-F5344CB8AC3E}">
        <p14:creationId xmlns:p14="http://schemas.microsoft.com/office/powerpoint/2010/main" val="1847301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lIns="91440" tIns="45720" rIns="91440" bIns="45720" rtlCol="0" anchor="ctr">
            <a:normAutofit/>
          </a:bodyPr>
          <a:lstStyle/>
          <a:p>
            <a:r>
              <a:rPr lang="en-US" b="1" u="sng" dirty="0"/>
              <a:t>TA Application Scoring</a:t>
            </a:r>
          </a:p>
        </p:txBody>
      </p:sp>
      <p:sp>
        <p:nvSpPr>
          <p:cNvPr id="3" name="Content Placeholder 2"/>
          <p:cNvSpPr>
            <a:spLocks noGrp="1"/>
          </p:cNvSpPr>
          <p:nvPr>
            <p:ph idx="1"/>
          </p:nvPr>
        </p:nvSpPr>
        <p:spPr>
          <a:xfrm>
            <a:off x="457200" y="990601"/>
            <a:ext cx="8229600" cy="4800600"/>
          </a:xfrm>
        </p:spPr>
        <p:txBody>
          <a:bodyPr vert="horz" lIns="91440" tIns="45720" rIns="91440" bIns="45720" rtlCol="0">
            <a:noAutofit/>
          </a:bodyPr>
          <a:lstStyle/>
          <a:p>
            <a:pPr>
              <a:lnSpc>
                <a:spcPct val="85000"/>
              </a:lnSpc>
              <a:spcBef>
                <a:spcPts val="600"/>
              </a:spcBef>
              <a:buFont typeface="Wingdings" panose="05000000000000000000" pitchFamily="2" charset="2"/>
              <a:buChar char="§"/>
            </a:pPr>
            <a:r>
              <a:rPr lang="en-US" sz="2800" dirty="0"/>
              <a:t>Diverse Scoring Committee</a:t>
            </a:r>
          </a:p>
          <a:p>
            <a:pPr>
              <a:lnSpc>
                <a:spcPct val="85000"/>
              </a:lnSpc>
              <a:spcBef>
                <a:spcPts val="600"/>
              </a:spcBef>
              <a:buFont typeface="Wingdings" panose="05000000000000000000" pitchFamily="2" charset="2"/>
              <a:buChar char="§"/>
            </a:pPr>
            <a:r>
              <a:rPr lang="en-US" sz="2800" dirty="0"/>
              <a:t>Base Scoring (100 points)</a:t>
            </a:r>
          </a:p>
          <a:p>
            <a:pPr marL="0" indent="0">
              <a:lnSpc>
                <a:spcPct val="85000"/>
              </a:lnSpc>
              <a:spcBef>
                <a:spcPts val="600"/>
              </a:spcBef>
              <a:buNone/>
            </a:pPr>
            <a:endParaRPr lang="en-US" sz="2800" dirty="0"/>
          </a:p>
          <a:p>
            <a:pPr lvl="1">
              <a:lnSpc>
                <a:spcPct val="85000"/>
              </a:lnSpc>
              <a:spcBef>
                <a:spcPts val="600"/>
              </a:spcBef>
              <a:buFont typeface="Wingdings" panose="05000000000000000000" pitchFamily="2" charset="2"/>
              <a:buChar char="§"/>
            </a:pPr>
            <a:r>
              <a:rPr lang="en-US" sz="2400" dirty="0"/>
              <a:t>Accessibility and Mobility</a:t>
            </a:r>
          </a:p>
          <a:p>
            <a:pPr lvl="1">
              <a:lnSpc>
                <a:spcPct val="85000"/>
              </a:lnSpc>
              <a:spcBef>
                <a:spcPts val="600"/>
              </a:spcBef>
              <a:buFont typeface="Wingdings" panose="05000000000000000000" pitchFamily="2" charset="2"/>
              <a:buChar char="§"/>
            </a:pPr>
            <a:r>
              <a:rPr lang="en-US" sz="2400" dirty="0"/>
              <a:t>Quality of Life/Health</a:t>
            </a:r>
          </a:p>
          <a:p>
            <a:pPr lvl="1">
              <a:lnSpc>
                <a:spcPct val="85000"/>
              </a:lnSpc>
              <a:spcBef>
                <a:spcPts val="600"/>
              </a:spcBef>
              <a:buFont typeface="Wingdings" panose="05000000000000000000" pitchFamily="2" charset="2"/>
              <a:buChar char="§"/>
            </a:pPr>
            <a:r>
              <a:rPr lang="en-US" sz="2400" dirty="0"/>
              <a:t>Safety and Security</a:t>
            </a:r>
          </a:p>
          <a:p>
            <a:pPr lvl="1">
              <a:lnSpc>
                <a:spcPct val="85000"/>
              </a:lnSpc>
              <a:spcBef>
                <a:spcPts val="600"/>
              </a:spcBef>
              <a:buFont typeface="Wingdings" panose="05000000000000000000" pitchFamily="2" charset="2"/>
              <a:buChar char="§"/>
            </a:pPr>
            <a:r>
              <a:rPr lang="en-US" sz="2400" dirty="0"/>
              <a:t>Economic Vitality</a:t>
            </a:r>
          </a:p>
          <a:p>
            <a:pPr lvl="1">
              <a:lnSpc>
                <a:spcPct val="85000"/>
              </a:lnSpc>
              <a:spcBef>
                <a:spcPts val="600"/>
              </a:spcBef>
              <a:buFont typeface="Wingdings" panose="05000000000000000000" pitchFamily="2" charset="2"/>
              <a:buChar char="§"/>
            </a:pPr>
            <a:r>
              <a:rPr lang="en-US" sz="2400" dirty="0"/>
              <a:t>Partnership </a:t>
            </a:r>
          </a:p>
          <a:p>
            <a:pPr marL="457200" lvl="1" indent="0">
              <a:lnSpc>
                <a:spcPct val="85000"/>
              </a:lnSpc>
              <a:spcBef>
                <a:spcPts val="600"/>
              </a:spcBef>
              <a:buNone/>
            </a:pPr>
            <a:r>
              <a:rPr lang="en-US" sz="2400" dirty="0"/>
              <a:t>	/Regional Significance</a:t>
            </a:r>
            <a:endParaRPr lang="en-US" sz="2800" dirty="0"/>
          </a:p>
        </p:txBody>
      </p:sp>
      <p:sp>
        <p:nvSpPr>
          <p:cNvPr id="11" name="TextBox 10"/>
          <p:cNvSpPr txBox="1"/>
          <p:nvPr/>
        </p:nvSpPr>
        <p:spPr>
          <a:xfrm>
            <a:off x="5803831" y="4343400"/>
            <a:ext cx="2882969" cy="307777"/>
          </a:xfrm>
          <a:prstGeom prst="rect">
            <a:avLst/>
          </a:prstGeom>
          <a:noFill/>
        </p:spPr>
        <p:txBody>
          <a:bodyPr wrap="none" rtlCol="0">
            <a:spAutoFit/>
          </a:bodyPr>
          <a:lstStyle/>
          <a:p>
            <a:pPr algn="r"/>
            <a:r>
              <a:rPr lang="en-US" sz="1400" i="1" dirty="0">
                <a:solidFill>
                  <a:schemeClr val="bg1"/>
                </a:solidFill>
              </a:rPr>
              <a:t>Whispering Spruce Trail, Spruce Knob</a:t>
            </a:r>
          </a:p>
        </p:txBody>
      </p:sp>
      <p:pic>
        <p:nvPicPr>
          <p:cNvPr id="5" name="Picture 4">
            <a:extLst>
              <a:ext uri="{FF2B5EF4-FFF2-40B4-BE49-F238E27FC236}">
                <a16:creationId xmlns:a16="http://schemas.microsoft.com/office/drawing/2014/main" id="{EDAAB69D-200E-4162-90CA-ECF5359CB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178062"/>
            <a:ext cx="3901440" cy="2926080"/>
          </a:xfrm>
          <a:prstGeom prst="rect">
            <a:avLst/>
          </a:prstGeom>
        </p:spPr>
      </p:pic>
      <p:sp>
        <p:nvSpPr>
          <p:cNvPr id="6" name="Title 1">
            <a:extLst>
              <a:ext uri="{FF2B5EF4-FFF2-40B4-BE49-F238E27FC236}">
                <a16:creationId xmlns:a16="http://schemas.microsoft.com/office/drawing/2014/main" id="{DED7BEEC-0E31-4F0A-BB07-3C43AD6AC8FF}"/>
              </a:ext>
            </a:extLst>
          </p:cNvPr>
          <p:cNvSpPr txBox="1">
            <a:spLocks/>
          </p:cNvSpPr>
          <p:nvPr/>
        </p:nvSpPr>
        <p:spPr>
          <a:xfrm>
            <a:off x="-609600" y="5690168"/>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dirty="0"/>
              <a:t>dohgrants.wv.gov</a:t>
            </a:r>
          </a:p>
        </p:txBody>
      </p:sp>
    </p:spTree>
    <p:extLst>
      <p:ext uri="{BB962C8B-B14F-4D97-AF65-F5344CB8AC3E}">
        <p14:creationId xmlns:p14="http://schemas.microsoft.com/office/powerpoint/2010/main" val="359313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E2D62-0408-497C-B64D-8709B173B914}"/>
              </a:ext>
            </a:extLst>
          </p:cNvPr>
          <p:cNvSpPr>
            <a:spLocks noGrp="1"/>
          </p:cNvSpPr>
          <p:nvPr>
            <p:ph type="title"/>
          </p:nvPr>
        </p:nvSpPr>
        <p:spPr/>
        <p:txBody>
          <a:bodyPr/>
          <a:lstStyle/>
          <a:p>
            <a:r>
              <a:rPr lang="en-US" u="sng" dirty="0"/>
              <a:t>Matching Funds</a:t>
            </a:r>
          </a:p>
        </p:txBody>
      </p:sp>
      <p:sp>
        <p:nvSpPr>
          <p:cNvPr id="3" name="Content Placeholder 2">
            <a:extLst>
              <a:ext uri="{FF2B5EF4-FFF2-40B4-BE49-F238E27FC236}">
                <a16:creationId xmlns:a16="http://schemas.microsoft.com/office/drawing/2014/main" id="{AC0187D2-11B3-4B55-80FD-3814F3E761B5}"/>
              </a:ext>
            </a:extLst>
          </p:cNvPr>
          <p:cNvSpPr>
            <a:spLocks noGrp="1"/>
          </p:cNvSpPr>
          <p:nvPr>
            <p:ph idx="1"/>
          </p:nvPr>
        </p:nvSpPr>
        <p:spPr>
          <a:xfrm>
            <a:off x="457200" y="1143000"/>
            <a:ext cx="8229600" cy="4800599"/>
          </a:xfrm>
        </p:spPr>
        <p:txBody>
          <a:bodyPr>
            <a:normAutofit fontScale="92500" lnSpcReduction="20000"/>
          </a:bodyPr>
          <a:lstStyle/>
          <a:p>
            <a:pPr marL="457200" lvl="1" indent="0">
              <a:buNone/>
            </a:pPr>
            <a:r>
              <a:rPr lang="en-US" u="sng" dirty="0"/>
              <a:t>Cash Match</a:t>
            </a:r>
          </a:p>
          <a:p>
            <a:pPr lvl="1">
              <a:buFont typeface="Wingdings" panose="05000000000000000000" pitchFamily="2" charset="2"/>
              <a:buChar char="§"/>
            </a:pPr>
            <a:r>
              <a:rPr lang="en-US" dirty="0"/>
              <a:t>Pay up front.</a:t>
            </a:r>
          </a:p>
          <a:p>
            <a:pPr lvl="1">
              <a:buFont typeface="Wingdings" panose="05000000000000000000" pitchFamily="2" charset="2"/>
              <a:buChar char="§"/>
            </a:pPr>
            <a:r>
              <a:rPr lang="en-US" dirty="0"/>
              <a:t>Pay as you Go.</a:t>
            </a:r>
          </a:p>
          <a:p>
            <a:pPr marL="457200" lvl="1" indent="0">
              <a:buNone/>
            </a:pPr>
            <a:r>
              <a:rPr lang="en-US" u="sng" dirty="0"/>
              <a:t>Force Account </a:t>
            </a:r>
            <a:r>
              <a:rPr lang="en-US" dirty="0"/>
              <a:t>– City / County full time employees.</a:t>
            </a:r>
          </a:p>
          <a:p>
            <a:pPr marL="457200" lvl="1" indent="0">
              <a:buNone/>
            </a:pPr>
            <a:r>
              <a:rPr lang="en-US" u="sng" dirty="0"/>
              <a:t>In-Kind</a:t>
            </a:r>
            <a:r>
              <a:rPr lang="en-US" dirty="0"/>
              <a:t> </a:t>
            </a:r>
          </a:p>
          <a:p>
            <a:pPr lvl="1">
              <a:buFont typeface="Wingdings" panose="05000000000000000000" pitchFamily="2" charset="2"/>
              <a:buChar char="§"/>
            </a:pPr>
            <a:r>
              <a:rPr lang="en-US" dirty="0"/>
              <a:t>Volunteer Labor. </a:t>
            </a:r>
          </a:p>
          <a:p>
            <a:pPr lvl="1">
              <a:buFont typeface="Wingdings" panose="05000000000000000000" pitchFamily="2" charset="2"/>
              <a:buChar char="§"/>
            </a:pPr>
            <a:r>
              <a:rPr lang="en-US" dirty="0"/>
              <a:t>Donated materials.</a:t>
            </a:r>
          </a:p>
          <a:p>
            <a:pPr lvl="1">
              <a:buFont typeface="Wingdings" panose="05000000000000000000" pitchFamily="2" charset="2"/>
              <a:buChar char="§"/>
            </a:pPr>
            <a:r>
              <a:rPr lang="en-US" dirty="0"/>
              <a:t>Some in-kind may be donated prior to project approval.</a:t>
            </a:r>
          </a:p>
          <a:p>
            <a:pPr lvl="1">
              <a:buFont typeface="Wingdings" panose="05000000000000000000" pitchFamily="2" charset="2"/>
              <a:buChar char="§"/>
            </a:pPr>
            <a:r>
              <a:rPr lang="en-US" sz="2800" dirty="0"/>
              <a:t>New: Updated matching provisions – Federal funds etc</a:t>
            </a:r>
            <a:r>
              <a:rPr lang="en-US" dirty="0"/>
              <a:t>. </a:t>
            </a:r>
          </a:p>
          <a:p>
            <a:pPr lvl="1">
              <a:buFont typeface="Wingdings" panose="05000000000000000000" pitchFamily="2" charset="2"/>
              <a:buChar char="§"/>
            </a:pPr>
            <a:r>
              <a:rPr lang="en-US" dirty="0"/>
              <a:t>Youth Service and Conservation Corps.</a:t>
            </a:r>
          </a:p>
          <a:p>
            <a:pPr marL="457200" lvl="1" indent="0">
              <a:buNone/>
            </a:pPr>
            <a:endParaRPr lang="en-US" dirty="0"/>
          </a:p>
          <a:p>
            <a:pPr lvl="1"/>
            <a:endParaRPr lang="en-US" dirty="0"/>
          </a:p>
          <a:p>
            <a:pPr marL="457200" lvl="1" indent="0">
              <a:buNone/>
            </a:pPr>
            <a:endParaRPr lang="en-US" dirty="0"/>
          </a:p>
          <a:p>
            <a:pPr lvl="1"/>
            <a:endParaRPr lang="en-US" dirty="0"/>
          </a:p>
          <a:p>
            <a:pPr lvl="1"/>
            <a:endParaRPr lang="en-US" dirty="0"/>
          </a:p>
          <a:p>
            <a:pPr lvl="1"/>
            <a:endParaRPr lang="en-US" dirty="0"/>
          </a:p>
          <a:p>
            <a:pPr lvl="1">
              <a:buFont typeface="Arial" panose="020B0604020202020204" pitchFamily="34" charset="0"/>
              <a:buChar char="•"/>
            </a:pPr>
            <a:endParaRPr lang="en-US" dirty="0"/>
          </a:p>
          <a:p>
            <a:pPr marL="457200" lvl="1" indent="0">
              <a:buNone/>
            </a:pPr>
            <a:endParaRPr lang="en-US" dirty="0"/>
          </a:p>
        </p:txBody>
      </p:sp>
    </p:spTree>
    <p:extLst>
      <p:ext uri="{BB962C8B-B14F-4D97-AF65-F5344CB8AC3E}">
        <p14:creationId xmlns:p14="http://schemas.microsoft.com/office/powerpoint/2010/main" val="139186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E41A4-FD36-D432-809E-335531C58896}"/>
              </a:ext>
            </a:extLst>
          </p:cNvPr>
          <p:cNvSpPr>
            <a:spLocks noGrp="1"/>
          </p:cNvSpPr>
          <p:nvPr>
            <p:ph type="title"/>
          </p:nvPr>
        </p:nvSpPr>
        <p:spPr/>
        <p:txBody>
          <a:bodyPr/>
          <a:lstStyle/>
          <a:p>
            <a:r>
              <a:rPr lang="en-US" u="sng" dirty="0"/>
              <a:t>National Environmental Policy Act</a:t>
            </a:r>
          </a:p>
        </p:txBody>
      </p:sp>
      <p:sp>
        <p:nvSpPr>
          <p:cNvPr id="3" name="Content Placeholder 2">
            <a:extLst>
              <a:ext uri="{FF2B5EF4-FFF2-40B4-BE49-F238E27FC236}">
                <a16:creationId xmlns:a16="http://schemas.microsoft.com/office/drawing/2014/main" id="{4C55DC3B-AD66-D3B6-E325-02F749BFCA0D}"/>
              </a:ext>
            </a:extLst>
          </p:cNvPr>
          <p:cNvSpPr>
            <a:spLocks noGrp="1"/>
          </p:cNvSpPr>
          <p:nvPr>
            <p:ph idx="1"/>
          </p:nvPr>
        </p:nvSpPr>
        <p:spPr/>
        <p:txBody>
          <a:bodyPr/>
          <a:lstStyle/>
          <a:p>
            <a:pPr>
              <a:buFont typeface="Wingdings" panose="05000000000000000000" pitchFamily="2" charset="2"/>
              <a:buChar char="§"/>
            </a:pPr>
            <a:r>
              <a:rPr lang="en-US" dirty="0"/>
              <a:t>Section 106 of the NHPA</a:t>
            </a:r>
          </a:p>
          <a:p>
            <a:pPr>
              <a:buFont typeface="Wingdings" panose="05000000000000000000" pitchFamily="2" charset="2"/>
              <a:buChar char="§"/>
            </a:pPr>
            <a:r>
              <a:rPr lang="en-US" dirty="0"/>
              <a:t>Rare, Threatened, &amp; Endangered Species</a:t>
            </a:r>
          </a:p>
          <a:p>
            <a:pPr>
              <a:buFont typeface="Wingdings" panose="05000000000000000000" pitchFamily="2" charset="2"/>
              <a:buChar char="§"/>
            </a:pPr>
            <a:r>
              <a:rPr lang="en-US" dirty="0"/>
              <a:t>Section 7 of the ESA</a:t>
            </a:r>
          </a:p>
          <a:p>
            <a:pPr>
              <a:buFont typeface="Wingdings" panose="05000000000000000000" pitchFamily="2" charset="2"/>
              <a:buChar char="§"/>
            </a:pPr>
            <a:r>
              <a:rPr lang="en-US" dirty="0"/>
              <a:t>Section 6(f) of the LWCF</a:t>
            </a:r>
          </a:p>
          <a:p>
            <a:pPr>
              <a:buFont typeface="Wingdings" panose="05000000000000000000" pitchFamily="2" charset="2"/>
              <a:buChar char="§"/>
            </a:pPr>
            <a:r>
              <a:rPr lang="en-US" dirty="0"/>
              <a:t>Floodplain Consultation</a:t>
            </a:r>
          </a:p>
          <a:p>
            <a:pPr>
              <a:buFont typeface="Wingdings" panose="05000000000000000000" pitchFamily="2" charset="2"/>
              <a:buChar char="§"/>
            </a:pPr>
            <a:r>
              <a:rPr lang="en-US" dirty="0"/>
              <a:t>Section 4(f) of the USDOTA</a:t>
            </a:r>
          </a:p>
          <a:p>
            <a:pPr>
              <a:buFont typeface="Wingdings" panose="05000000000000000000" pitchFamily="2" charset="2"/>
              <a:buChar char="§"/>
            </a:pPr>
            <a:r>
              <a:rPr lang="en-US" dirty="0"/>
              <a:t>Not ESA (Environmental Site Assessment)</a:t>
            </a:r>
          </a:p>
        </p:txBody>
      </p:sp>
    </p:spTree>
    <p:extLst>
      <p:ext uri="{BB962C8B-B14F-4D97-AF65-F5344CB8AC3E}">
        <p14:creationId xmlns:p14="http://schemas.microsoft.com/office/powerpoint/2010/main" val="1169608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E41A4-FD36-D432-809E-335531C58896}"/>
              </a:ext>
            </a:extLst>
          </p:cNvPr>
          <p:cNvSpPr>
            <a:spLocks noGrp="1"/>
          </p:cNvSpPr>
          <p:nvPr>
            <p:ph type="title"/>
          </p:nvPr>
        </p:nvSpPr>
        <p:spPr/>
        <p:txBody>
          <a:bodyPr>
            <a:noAutofit/>
          </a:bodyPr>
          <a:lstStyle/>
          <a:p>
            <a:r>
              <a:rPr lang="en-US" sz="2800" u="sng" dirty="0"/>
              <a:t>TA and RTP Projects</a:t>
            </a:r>
            <a:br>
              <a:rPr lang="en-US" sz="2800" u="sng" dirty="0"/>
            </a:br>
            <a:r>
              <a:rPr lang="en-US" sz="2800" u="sng" dirty="0"/>
              <a:t>Through Contract Administration 2025-2026</a:t>
            </a:r>
          </a:p>
        </p:txBody>
      </p:sp>
      <p:sp>
        <p:nvSpPr>
          <p:cNvPr id="3" name="Content Placeholder 2">
            <a:extLst>
              <a:ext uri="{FF2B5EF4-FFF2-40B4-BE49-F238E27FC236}">
                <a16:creationId xmlns:a16="http://schemas.microsoft.com/office/drawing/2014/main" id="{4C55DC3B-AD66-D3B6-E325-02F749BFCA0D}"/>
              </a:ext>
            </a:extLst>
          </p:cNvPr>
          <p:cNvSpPr>
            <a:spLocks noGrp="1"/>
          </p:cNvSpPr>
          <p:nvPr>
            <p:ph idx="1"/>
          </p:nvPr>
        </p:nvSpPr>
        <p:spPr/>
        <p:txBody>
          <a:bodyPr>
            <a:normAutofit fontScale="62500" lnSpcReduction="20000"/>
          </a:bodyPr>
          <a:lstStyle/>
          <a:p>
            <a:pPr>
              <a:buFont typeface="Wingdings" panose="05000000000000000000" pitchFamily="2" charset="2"/>
              <a:buChar char="§"/>
            </a:pPr>
            <a:endParaRPr lang="en-US" dirty="0"/>
          </a:p>
          <a:p>
            <a:pPr>
              <a:buFont typeface="Wingdings" panose="05000000000000000000" pitchFamily="2" charset="2"/>
              <a:buChar char="§"/>
            </a:pPr>
            <a:r>
              <a:rPr lang="en-US" dirty="0"/>
              <a:t>Greenbrier River Rail Trail (bridge redecking)</a:t>
            </a:r>
          </a:p>
          <a:p>
            <a:pPr>
              <a:buFont typeface="Wingdings" panose="05000000000000000000" pitchFamily="2" charset="2"/>
              <a:buChar char="§"/>
            </a:pPr>
            <a:r>
              <a:rPr lang="en-US" dirty="0"/>
              <a:t>Hinton Sidewalks</a:t>
            </a:r>
          </a:p>
          <a:p>
            <a:pPr>
              <a:buFont typeface="Wingdings" panose="05000000000000000000" pitchFamily="2" charset="2"/>
              <a:buChar char="§"/>
            </a:pPr>
            <a:r>
              <a:rPr lang="en-US" dirty="0"/>
              <a:t>Morgantown Airport Sidewalks</a:t>
            </a:r>
          </a:p>
          <a:p>
            <a:pPr>
              <a:buFont typeface="Wingdings" panose="05000000000000000000" pitchFamily="2" charset="2"/>
              <a:buChar char="§"/>
            </a:pPr>
            <a:r>
              <a:rPr lang="en-US" dirty="0"/>
              <a:t>Caperton Trail Lighting</a:t>
            </a:r>
          </a:p>
          <a:p>
            <a:pPr>
              <a:buFont typeface="Wingdings" panose="05000000000000000000" pitchFamily="2" charset="2"/>
              <a:buChar char="§"/>
            </a:pPr>
            <a:r>
              <a:rPr lang="en-US" dirty="0"/>
              <a:t>Romney Sidewalks</a:t>
            </a:r>
          </a:p>
          <a:p>
            <a:pPr>
              <a:buFont typeface="Wingdings" panose="05000000000000000000" pitchFamily="2" charset="2"/>
              <a:buChar char="§"/>
            </a:pPr>
            <a:r>
              <a:rPr lang="en-US" dirty="0"/>
              <a:t>Shepherdstown Path</a:t>
            </a:r>
          </a:p>
          <a:p>
            <a:pPr>
              <a:buFont typeface="Wingdings" panose="05000000000000000000" pitchFamily="2" charset="2"/>
              <a:buChar char="§"/>
            </a:pPr>
            <a:r>
              <a:rPr lang="en-US" dirty="0"/>
              <a:t>Wheeling </a:t>
            </a:r>
            <a:r>
              <a:rPr lang="en-US" dirty="0" err="1"/>
              <a:t>Roebrecht</a:t>
            </a:r>
            <a:r>
              <a:rPr lang="en-US" dirty="0"/>
              <a:t> Trailhead &amp; Sidewalks</a:t>
            </a:r>
          </a:p>
          <a:p>
            <a:pPr>
              <a:buFont typeface="Wingdings" panose="05000000000000000000" pitchFamily="2" charset="2"/>
              <a:buChar char="§"/>
            </a:pPr>
            <a:r>
              <a:rPr lang="en-US" dirty="0"/>
              <a:t>Augustine Avenue Trail Phases I and II</a:t>
            </a:r>
          </a:p>
          <a:p>
            <a:pPr>
              <a:buFont typeface="Wingdings" panose="05000000000000000000" pitchFamily="2" charset="2"/>
              <a:buChar char="§"/>
            </a:pPr>
            <a:r>
              <a:rPr lang="en-US" dirty="0"/>
              <a:t>Parkersburg St. </a:t>
            </a:r>
            <a:r>
              <a:rPr lang="en-US" dirty="0" err="1"/>
              <a:t>Marys</a:t>
            </a:r>
            <a:r>
              <a:rPr lang="en-US" dirty="0"/>
              <a:t>/Dudley Avenue Sidewalks</a:t>
            </a:r>
          </a:p>
          <a:p>
            <a:pPr>
              <a:buFont typeface="Wingdings" panose="05000000000000000000" pitchFamily="2" charset="2"/>
              <a:buChar char="§"/>
            </a:pPr>
            <a:r>
              <a:rPr lang="en-US" dirty="0"/>
              <a:t>Athens Sidewalks</a:t>
            </a:r>
          </a:p>
          <a:p>
            <a:pPr>
              <a:buFont typeface="Wingdings" panose="05000000000000000000" pitchFamily="2" charset="2"/>
              <a:buChar char="§"/>
            </a:pPr>
            <a:r>
              <a:rPr lang="en-US" dirty="0"/>
              <a:t>Hawks Nest Rail Trail Trestle (bridge redecking)</a:t>
            </a:r>
          </a:p>
          <a:p>
            <a:pPr>
              <a:buFont typeface="Wingdings" panose="05000000000000000000" pitchFamily="2" charset="2"/>
              <a:buChar char="§"/>
            </a:pPr>
            <a:r>
              <a:rPr lang="en-US" dirty="0"/>
              <a:t>Salem Sidewalks</a:t>
            </a:r>
          </a:p>
          <a:p>
            <a:pPr>
              <a:buFont typeface="Wingdings" panose="05000000000000000000" pitchFamily="2" charset="2"/>
              <a:buChar char="§"/>
            </a:pPr>
            <a:r>
              <a:rPr lang="en-US" dirty="0"/>
              <a:t>Deckers Creek Trail- </a:t>
            </a:r>
            <a:r>
              <a:rPr lang="en-US" dirty="0" err="1"/>
              <a:t>Cenforce</a:t>
            </a:r>
            <a:r>
              <a:rPr lang="en-US" dirty="0"/>
              <a:t> Project</a:t>
            </a:r>
          </a:p>
        </p:txBody>
      </p:sp>
    </p:spTree>
    <p:extLst>
      <p:ext uri="{BB962C8B-B14F-4D97-AF65-F5344CB8AC3E}">
        <p14:creationId xmlns:p14="http://schemas.microsoft.com/office/powerpoint/2010/main" val="2095802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E41A4-FD36-D432-809E-335531C58896}"/>
              </a:ext>
            </a:extLst>
          </p:cNvPr>
          <p:cNvSpPr>
            <a:spLocks noGrp="1"/>
          </p:cNvSpPr>
          <p:nvPr>
            <p:ph type="title"/>
          </p:nvPr>
        </p:nvSpPr>
        <p:spPr/>
        <p:txBody>
          <a:bodyPr>
            <a:normAutofit fontScale="90000"/>
          </a:bodyPr>
          <a:lstStyle/>
          <a:p>
            <a:r>
              <a:rPr lang="en-US" u="sng" dirty="0"/>
              <a:t>Eastern Federal Lands Access Program</a:t>
            </a:r>
          </a:p>
        </p:txBody>
      </p:sp>
      <p:sp>
        <p:nvSpPr>
          <p:cNvPr id="3" name="Content Placeholder 2">
            <a:extLst>
              <a:ext uri="{FF2B5EF4-FFF2-40B4-BE49-F238E27FC236}">
                <a16:creationId xmlns:a16="http://schemas.microsoft.com/office/drawing/2014/main" id="{4C55DC3B-AD66-D3B6-E325-02F749BFCA0D}"/>
              </a:ext>
            </a:extLst>
          </p:cNvPr>
          <p:cNvSpPr>
            <a:spLocks noGrp="1"/>
          </p:cNvSpPr>
          <p:nvPr>
            <p:ph idx="1"/>
          </p:nvPr>
        </p:nvSpPr>
        <p:spPr/>
        <p:txBody>
          <a:bodyPr>
            <a:normAutofit lnSpcReduction="10000"/>
          </a:bodyPr>
          <a:lstStyle/>
          <a:p>
            <a:pPr>
              <a:buFont typeface="Wingdings" panose="05000000000000000000" pitchFamily="2" charset="2"/>
              <a:buChar char="§"/>
            </a:pPr>
            <a:r>
              <a:rPr lang="en-US" dirty="0">
                <a:hlinkClick r:id="rId2"/>
              </a:rPr>
              <a:t>https://highways.dot.gov/federal-lands/flap/wv</a:t>
            </a:r>
            <a:endParaRPr lang="en-US" dirty="0"/>
          </a:p>
          <a:p>
            <a:pPr>
              <a:buFont typeface="Wingdings" panose="05000000000000000000" pitchFamily="2" charset="2"/>
              <a:buChar char="§"/>
            </a:pPr>
            <a:r>
              <a:rPr lang="en-US" dirty="0"/>
              <a:t>Programming Decisions Committee</a:t>
            </a:r>
          </a:p>
          <a:p>
            <a:pPr>
              <a:buFont typeface="Wingdings" panose="05000000000000000000" pitchFamily="2" charset="2"/>
              <a:buChar char="§"/>
            </a:pPr>
            <a:r>
              <a:rPr lang="en-US" dirty="0"/>
              <a:t>Administered through WVDOH</a:t>
            </a:r>
          </a:p>
          <a:p>
            <a:pPr>
              <a:buFont typeface="Wingdings" panose="05000000000000000000" pitchFamily="2" charset="2"/>
              <a:buChar char="§"/>
            </a:pPr>
            <a:r>
              <a:rPr lang="en-US" dirty="0"/>
              <a:t>PS&amp;E, UTL, R/W and NEPA</a:t>
            </a:r>
          </a:p>
          <a:p>
            <a:pPr>
              <a:buFont typeface="Wingdings" panose="05000000000000000000" pitchFamily="2" charset="2"/>
              <a:buChar char="§"/>
            </a:pPr>
            <a:r>
              <a:rPr lang="en-US" dirty="0"/>
              <a:t>Project Agreement with Sponsor</a:t>
            </a:r>
          </a:p>
          <a:p>
            <a:pPr>
              <a:buFont typeface="Wingdings" panose="05000000000000000000" pitchFamily="2" charset="2"/>
              <a:buChar char="§"/>
            </a:pPr>
            <a:r>
              <a:rPr lang="en-US" dirty="0"/>
              <a:t>Last cycle was 100% Federal funding</a:t>
            </a:r>
          </a:p>
          <a:p>
            <a:pPr>
              <a:buFont typeface="Wingdings" panose="05000000000000000000" pitchFamily="2" charset="2"/>
              <a:buChar char="§"/>
            </a:pPr>
            <a:r>
              <a:rPr lang="en-US" dirty="0"/>
              <a:t>Next call for projects </a:t>
            </a:r>
            <a:r>
              <a:rPr lang="en-US" dirty="0" err="1"/>
              <a:t>FFYxxxx</a:t>
            </a:r>
            <a:r>
              <a:rPr lang="en-US" dirty="0"/>
              <a:t> (TBD)</a:t>
            </a:r>
          </a:p>
        </p:txBody>
      </p:sp>
    </p:spTree>
    <p:extLst>
      <p:ext uri="{BB962C8B-B14F-4D97-AF65-F5344CB8AC3E}">
        <p14:creationId xmlns:p14="http://schemas.microsoft.com/office/powerpoint/2010/main" val="4201863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E41A4-FD36-D432-809E-335531C58896}"/>
              </a:ext>
            </a:extLst>
          </p:cNvPr>
          <p:cNvSpPr>
            <a:spLocks noGrp="1"/>
          </p:cNvSpPr>
          <p:nvPr>
            <p:ph type="title"/>
          </p:nvPr>
        </p:nvSpPr>
        <p:spPr/>
        <p:txBody>
          <a:bodyPr>
            <a:normAutofit fontScale="90000"/>
          </a:bodyPr>
          <a:lstStyle/>
          <a:p>
            <a:r>
              <a:rPr lang="en-US" u="sng" dirty="0"/>
              <a:t>Eastern Federal Lands Access Program</a:t>
            </a:r>
          </a:p>
        </p:txBody>
      </p:sp>
      <p:pic>
        <p:nvPicPr>
          <p:cNvPr id="5" name="Content Placeholder 4" descr="A table of projects with white text&#10;&#10;Description automatically generated with medium confidence">
            <a:extLst>
              <a:ext uri="{FF2B5EF4-FFF2-40B4-BE49-F238E27FC236}">
                <a16:creationId xmlns:a16="http://schemas.microsoft.com/office/drawing/2014/main" id="{BB9BA632-A5D4-CDFD-BEC7-490927E8A8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835" y="1600200"/>
            <a:ext cx="7602329" cy="4525963"/>
          </a:xfrm>
        </p:spPr>
      </p:pic>
    </p:spTree>
    <p:extLst>
      <p:ext uri="{BB962C8B-B14F-4D97-AF65-F5344CB8AC3E}">
        <p14:creationId xmlns:p14="http://schemas.microsoft.com/office/powerpoint/2010/main" val="2538465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66DFF-DCB6-B699-03AF-282710DA90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C7E1D9-0C9B-80B4-9563-25A8B2499281}"/>
              </a:ext>
            </a:extLst>
          </p:cNvPr>
          <p:cNvSpPr>
            <a:spLocks noGrp="1"/>
          </p:cNvSpPr>
          <p:nvPr>
            <p:ph type="title"/>
          </p:nvPr>
        </p:nvSpPr>
        <p:spPr/>
        <p:txBody>
          <a:bodyPr>
            <a:normAutofit fontScale="90000"/>
          </a:bodyPr>
          <a:lstStyle/>
          <a:p>
            <a:r>
              <a:rPr lang="en-US" u="sng" dirty="0"/>
              <a:t>Eastern Federal Lands Access Program</a:t>
            </a:r>
          </a:p>
        </p:txBody>
      </p:sp>
      <p:pic>
        <p:nvPicPr>
          <p:cNvPr id="7" name="Content Placeholder 6">
            <a:extLst>
              <a:ext uri="{FF2B5EF4-FFF2-40B4-BE49-F238E27FC236}">
                <a16:creationId xmlns:a16="http://schemas.microsoft.com/office/drawing/2014/main" id="{20D8D79C-59BA-BF1D-F158-A0342A933028}"/>
              </a:ext>
            </a:extLst>
          </p:cNvPr>
          <p:cNvPicPr>
            <a:picLocks noGrp="1" noChangeAspect="1"/>
          </p:cNvPicPr>
          <p:nvPr>
            <p:ph idx="1"/>
          </p:nvPr>
        </p:nvPicPr>
        <p:blipFill>
          <a:blip r:embed="rId2"/>
          <a:stretch>
            <a:fillRect/>
          </a:stretch>
        </p:blipFill>
        <p:spPr>
          <a:xfrm>
            <a:off x="893547" y="1295400"/>
            <a:ext cx="7356905" cy="4765356"/>
          </a:xfrm>
          <a:prstGeom prst="rect">
            <a:avLst/>
          </a:prstGeom>
        </p:spPr>
      </p:pic>
    </p:spTree>
    <p:extLst>
      <p:ext uri="{BB962C8B-B14F-4D97-AF65-F5344CB8AC3E}">
        <p14:creationId xmlns:p14="http://schemas.microsoft.com/office/powerpoint/2010/main" val="2547458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E41A4-FD36-D432-809E-335531C58896}"/>
              </a:ext>
            </a:extLst>
          </p:cNvPr>
          <p:cNvSpPr>
            <a:spLocks noGrp="1"/>
          </p:cNvSpPr>
          <p:nvPr>
            <p:ph type="title"/>
          </p:nvPr>
        </p:nvSpPr>
        <p:spPr/>
        <p:txBody>
          <a:bodyPr>
            <a:normAutofit fontScale="90000"/>
          </a:bodyPr>
          <a:lstStyle/>
          <a:p>
            <a:r>
              <a:rPr lang="en-US" u="sng" dirty="0"/>
              <a:t>Eastern Federal Lands Access Program</a:t>
            </a:r>
          </a:p>
        </p:txBody>
      </p:sp>
      <p:sp>
        <p:nvSpPr>
          <p:cNvPr id="4" name="Content Placeholder 3">
            <a:extLst>
              <a:ext uri="{FF2B5EF4-FFF2-40B4-BE49-F238E27FC236}">
                <a16:creationId xmlns:a16="http://schemas.microsoft.com/office/drawing/2014/main" id="{06778277-436F-2798-C719-EAD30D773B8F}"/>
              </a:ext>
            </a:extLst>
          </p:cNvPr>
          <p:cNvSpPr>
            <a:spLocks noGrp="1"/>
          </p:cNvSpPr>
          <p:nvPr>
            <p:ph idx="1"/>
          </p:nvPr>
        </p:nvSpPr>
        <p:spPr/>
        <p:txBody>
          <a:bodyPr>
            <a:normAutofit lnSpcReduction="10000"/>
          </a:bodyPr>
          <a:lstStyle/>
          <a:p>
            <a:pPr>
              <a:buFont typeface="Wingdings" panose="05000000000000000000" pitchFamily="2" charset="2"/>
              <a:buChar char="§"/>
            </a:pPr>
            <a:r>
              <a:rPr lang="en-US" dirty="0"/>
              <a:t>Flowing Springs Trail</a:t>
            </a:r>
          </a:p>
          <a:p>
            <a:pPr>
              <a:buFont typeface="Wingdings" panose="05000000000000000000" pitchFamily="2" charset="2"/>
              <a:buChar char="§"/>
            </a:pPr>
            <a:r>
              <a:rPr lang="en-US" dirty="0"/>
              <a:t>Armory Canal at Harpers Ferry</a:t>
            </a:r>
          </a:p>
          <a:p>
            <a:pPr>
              <a:buFont typeface="Wingdings" panose="05000000000000000000" pitchFamily="2" charset="2"/>
              <a:buChar char="§"/>
            </a:pPr>
            <a:r>
              <a:rPr lang="en-US" dirty="0"/>
              <a:t>Paw Paw Connectivity Study</a:t>
            </a:r>
          </a:p>
          <a:p>
            <a:pPr>
              <a:buFont typeface="Wingdings" panose="05000000000000000000" pitchFamily="2" charset="2"/>
              <a:buChar char="§"/>
            </a:pPr>
            <a:r>
              <a:rPr lang="en-US" dirty="0"/>
              <a:t>Town of Bath Bicycle Connectivity Study (administered by FHWA-EFL)</a:t>
            </a:r>
          </a:p>
          <a:p>
            <a:pPr>
              <a:buFont typeface="Wingdings" panose="05000000000000000000" pitchFamily="2" charset="2"/>
              <a:buChar char="§"/>
            </a:pPr>
            <a:r>
              <a:rPr lang="en-US" dirty="0"/>
              <a:t>D8 Signage &amp; Trail Project (Allegheny Trail)</a:t>
            </a:r>
          </a:p>
          <a:p>
            <a:pPr>
              <a:buFont typeface="Wingdings" panose="05000000000000000000" pitchFamily="2" charset="2"/>
              <a:buChar char="§"/>
            </a:pPr>
            <a:endParaRPr lang="en-US" dirty="0"/>
          </a:p>
          <a:p>
            <a:pPr marL="0" indent="0" algn="ctr">
              <a:buNone/>
            </a:pPr>
            <a:r>
              <a:rPr lang="en-US" dirty="0"/>
              <a:t>Brian Chapman 304/414-6907</a:t>
            </a:r>
          </a:p>
          <a:p>
            <a:endParaRPr lang="en-US" dirty="0"/>
          </a:p>
        </p:txBody>
      </p:sp>
    </p:spTree>
    <p:extLst>
      <p:ext uri="{BB962C8B-B14F-4D97-AF65-F5344CB8AC3E}">
        <p14:creationId xmlns:p14="http://schemas.microsoft.com/office/powerpoint/2010/main" val="2452192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E41A4-FD36-D432-809E-335531C58896}"/>
              </a:ext>
            </a:extLst>
          </p:cNvPr>
          <p:cNvSpPr>
            <a:spLocks noGrp="1"/>
          </p:cNvSpPr>
          <p:nvPr>
            <p:ph type="title"/>
          </p:nvPr>
        </p:nvSpPr>
        <p:spPr/>
        <p:txBody>
          <a:bodyPr>
            <a:normAutofit/>
          </a:bodyPr>
          <a:lstStyle/>
          <a:p>
            <a:r>
              <a:rPr lang="en-US" u="sng" dirty="0"/>
              <a:t>Congressionally Directed Spending</a:t>
            </a:r>
          </a:p>
        </p:txBody>
      </p:sp>
      <p:sp>
        <p:nvSpPr>
          <p:cNvPr id="4" name="Content Placeholder 3">
            <a:extLst>
              <a:ext uri="{FF2B5EF4-FFF2-40B4-BE49-F238E27FC236}">
                <a16:creationId xmlns:a16="http://schemas.microsoft.com/office/drawing/2014/main" id="{06778277-436F-2798-C719-EAD30D773B8F}"/>
              </a:ext>
            </a:extLst>
          </p:cNvPr>
          <p:cNvSpPr>
            <a:spLocks noGrp="1"/>
          </p:cNvSpPr>
          <p:nvPr>
            <p:ph idx="1"/>
          </p:nvPr>
        </p:nvSpPr>
        <p:spPr/>
        <p:txBody>
          <a:bodyPr>
            <a:normAutofit/>
          </a:bodyPr>
          <a:lstStyle/>
          <a:p>
            <a:pPr>
              <a:buFont typeface="Wingdings" panose="05000000000000000000" pitchFamily="2" charset="2"/>
              <a:buChar char="§"/>
            </a:pPr>
            <a:r>
              <a:rPr lang="en-US" dirty="0"/>
              <a:t>Projects through Transportation/Federal Highway Administration are to be administered by WVDOH.</a:t>
            </a:r>
          </a:p>
          <a:p>
            <a:pPr marL="0" indent="0">
              <a:buNone/>
            </a:pPr>
            <a:r>
              <a:rPr lang="en-US" dirty="0"/>
              <a:t>  </a:t>
            </a:r>
          </a:p>
          <a:p>
            <a:pPr lvl="1"/>
            <a:r>
              <a:rPr lang="en-US" dirty="0"/>
              <a:t>Sponsor/Project Agreements.</a:t>
            </a:r>
          </a:p>
          <a:p>
            <a:pPr lvl="1"/>
            <a:r>
              <a:rPr lang="en-US" dirty="0"/>
              <a:t>PS&amp;E, UTL, R/W and NEPA.</a:t>
            </a:r>
          </a:p>
          <a:p>
            <a:pPr lvl="1"/>
            <a:r>
              <a:rPr lang="en-US" dirty="0"/>
              <a:t>Predominantly through WVDOH Contract Administration.</a:t>
            </a:r>
          </a:p>
          <a:p>
            <a:pPr lvl="1"/>
            <a:endParaRPr lang="en-US" dirty="0"/>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1148736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141742-DE61-41FE-86A6-1024C2C6B087}"/>
              </a:ext>
            </a:extLst>
          </p:cNvPr>
          <p:cNvSpPr>
            <a:spLocks noGrp="1"/>
          </p:cNvSpPr>
          <p:nvPr>
            <p:ph idx="1"/>
          </p:nvPr>
        </p:nvSpPr>
        <p:spPr/>
        <p:txBody>
          <a:bodyPr>
            <a:normAutofit fontScale="70000" lnSpcReduction="20000"/>
          </a:bodyPr>
          <a:lstStyle/>
          <a:p>
            <a:r>
              <a:rPr lang="en-US" sz="3400" dirty="0"/>
              <a:t>Transportation Alternatives (TA)</a:t>
            </a:r>
            <a:r>
              <a:rPr lang="en-US" sz="3600" dirty="0"/>
              <a:t> Eligible Projects </a:t>
            </a:r>
            <a:r>
              <a:rPr lang="en-US" sz="3400" dirty="0"/>
              <a:t>:</a:t>
            </a:r>
          </a:p>
          <a:p>
            <a:pPr lvl="1"/>
            <a:r>
              <a:rPr lang="en-US" dirty="0">
                <a:latin typeface="Arial" panose="020B0604020202020204" pitchFamily="34" charset="0"/>
              </a:rPr>
              <a:t>A</a:t>
            </a:r>
            <a:r>
              <a:rPr lang="en-US" b="0" i="0" dirty="0">
                <a:effectLst/>
                <a:latin typeface="Arial" panose="020B0604020202020204" pitchFamily="34" charset="0"/>
              </a:rPr>
              <a:t> </a:t>
            </a:r>
            <a:r>
              <a:rPr lang="en-US" b="1" i="0" dirty="0">
                <a:effectLst/>
                <a:latin typeface="Arial" panose="020B0604020202020204" pitchFamily="34" charset="0"/>
              </a:rPr>
              <a:t>reimbursable</a:t>
            </a:r>
            <a:r>
              <a:rPr lang="en-US" b="0" i="0" dirty="0">
                <a:effectLst/>
                <a:latin typeface="Arial" panose="020B0604020202020204" pitchFamily="34" charset="0"/>
              </a:rPr>
              <a:t> program for non-traditional transportation projects. </a:t>
            </a:r>
          </a:p>
          <a:p>
            <a:pPr lvl="1"/>
            <a:r>
              <a:rPr lang="en-US" dirty="0">
                <a:latin typeface="Arial" panose="020B0604020202020204" pitchFamily="34" charset="0"/>
              </a:rPr>
              <a:t>In</a:t>
            </a:r>
            <a:r>
              <a:rPr lang="en-US" b="0" i="0" dirty="0">
                <a:effectLst/>
                <a:latin typeface="Arial" panose="020B0604020202020204" pitchFamily="34" charset="0"/>
              </a:rPr>
              <a:t>cludes funding for design and construction.</a:t>
            </a:r>
          </a:p>
          <a:p>
            <a:pPr lvl="1"/>
            <a:r>
              <a:rPr lang="en-US" b="0" i="0" dirty="0">
                <a:effectLst/>
                <a:latin typeface="Arial" panose="020B0604020202020204" pitchFamily="34" charset="0"/>
              </a:rPr>
              <a:t>On road and </a:t>
            </a:r>
            <a:r>
              <a:rPr lang="en-US" dirty="0">
                <a:latin typeface="Arial" panose="020B0604020202020204" pitchFamily="34" charset="0"/>
              </a:rPr>
              <a:t>off-road </a:t>
            </a:r>
            <a:r>
              <a:rPr lang="en-US" b="0" i="0" dirty="0">
                <a:effectLst/>
                <a:latin typeface="Arial" panose="020B0604020202020204" pitchFamily="34" charset="0"/>
              </a:rPr>
              <a:t>trail facilities connecting two points for pedestrians, bicyclists and users of other nonmotorized. </a:t>
            </a:r>
          </a:p>
          <a:p>
            <a:pPr lvl="1"/>
            <a:r>
              <a:rPr lang="en-US" b="0" i="0" dirty="0">
                <a:effectLst/>
                <a:latin typeface="Arial" panose="020B0604020202020204" pitchFamily="34" charset="0"/>
              </a:rPr>
              <a:t>Sidewalks, bicycle infrastructure, pedestrian &amp; bicycle signals, traffic calming techniques, lighting and other safety related infrastructure.</a:t>
            </a:r>
          </a:p>
          <a:p>
            <a:pPr lvl="1"/>
            <a:r>
              <a:rPr lang="en-US" dirty="0">
                <a:latin typeface="Arial" panose="020B0604020202020204" pitchFamily="34" charset="0"/>
              </a:rPr>
              <a:t>C</a:t>
            </a:r>
            <a:r>
              <a:rPr lang="en-US" b="0" i="0" dirty="0">
                <a:effectLst/>
                <a:latin typeface="Arial" panose="020B0604020202020204" pitchFamily="34" charset="0"/>
              </a:rPr>
              <a:t>onversion of abandoned railroad corridors for trails.</a:t>
            </a:r>
          </a:p>
          <a:p>
            <a:pPr lvl="1"/>
            <a:r>
              <a:rPr lang="en-US" b="0" i="0" dirty="0">
                <a:effectLst/>
                <a:latin typeface="Arial" panose="020B0604020202020204" pitchFamily="34" charset="0"/>
              </a:rPr>
              <a:t>Turnouts, overlooks and viewing areas, inventory, control or removal of outdoor advertising, historic preservation and rehabilitation of historic transportation facilities and environmental mitigation activities.</a:t>
            </a:r>
            <a:endParaRPr lang="en-US" dirty="0"/>
          </a:p>
        </p:txBody>
      </p:sp>
      <p:sp>
        <p:nvSpPr>
          <p:cNvPr id="4" name="Title 3">
            <a:extLst>
              <a:ext uri="{FF2B5EF4-FFF2-40B4-BE49-F238E27FC236}">
                <a16:creationId xmlns:a16="http://schemas.microsoft.com/office/drawing/2014/main" id="{9A3D4A4B-A1CA-4DE7-9586-7E8039B9711C}"/>
              </a:ext>
            </a:extLst>
          </p:cNvPr>
          <p:cNvSpPr txBox="1">
            <a:spLocks noGrp="1"/>
          </p:cNvSpPr>
          <p:nvPr>
            <p:ph type="title"/>
          </p:nvPr>
        </p:nvSpPr>
        <p:spPr>
          <a:xfrm>
            <a:off x="457200" y="430639"/>
            <a:ext cx="8229600" cy="830997"/>
          </a:xfrm>
          <a:prstGeom prst="rect">
            <a:avLst/>
          </a:prstGeom>
          <a:noFill/>
        </p:spPr>
        <p:txBody>
          <a:bodyPr wrap="square">
            <a:spAutoFit/>
          </a:bodyPr>
          <a:lstStyle/>
          <a:p>
            <a:pPr algn="ctr"/>
            <a:r>
              <a:rPr lang="en-US" sz="2400" b="1" u="sng" dirty="0">
                <a:solidFill>
                  <a:schemeClr val="bg1"/>
                </a:solidFill>
              </a:rPr>
              <a:t>Transportation Alternatives (TA)/ </a:t>
            </a:r>
            <a:br>
              <a:rPr lang="en-US" sz="2400" b="1" u="sng" dirty="0">
                <a:solidFill>
                  <a:schemeClr val="bg1"/>
                </a:solidFill>
              </a:rPr>
            </a:br>
            <a:r>
              <a:rPr lang="en-US" sz="2400" b="1" u="sng" dirty="0">
                <a:solidFill>
                  <a:schemeClr val="bg1"/>
                </a:solidFill>
              </a:rPr>
              <a:t>Recreational Trails Program (RTP)</a:t>
            </a:r>
            <a:endParaRPr lang="en-US" sz="2400" u="sng" dirty="0">
              <a:solidFill>
                <a:schemeClr val="bg1"/>
              </a:solidFill>
            </a:endParaRPr>
          </a:p>
        </p:txBody>
      </p:sp>
    </p:spTree>
    <p:extLst>
      <p:ext uri="{BB962C8B-B14F-4D97-AF65-F5344CB8AC3E}">
        <p14:creationId xmlns:p14="http://schemas.microsoft.com/office/powerpoint/2010/main" val="1654917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2C580-38F1-F56D-64D0-68194A106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C067EC-8892-262E-F261-5BBC1EE0670C}"/>
              </a:ext>
            </a:extLst>
          </p:cNvPr>
          <p:cNvSpPr>
            <a:spLocks noGrp="1"/>
          </p:cNvSpPr>
          <p:nvPr>
            <p:ph type="title"/>
          </p:nvPr>
        </p:nvSpPr>
        <p:spPr/>
        <p:txBody>
          <a:bodyPr>
            <a:normAutofit/>
          </a:bodyPr>
          <a:lstStyle/>
          <a:p>
            <a:r>
              <a:rPr lang="en-US" u="sng" dirty="0"/>
              <a:t>Sponsors Reaching out to District</a:t>
            </a:r>
          </a:p>
        </p:txBody>
      </p:sp>
      <p:sp>
        <p:nvSpPr>
          <p:cNvPr id="3" name="Content Placeholder 2">
            <a:extLst>
              <a:ext uri="{FF2B5EF4-FFF2-40B4-BE49-F238E27FC236}">
                <a16:creationId xmlns:a16="http://schemas.microsoft.com/office/drawing/2014/main" id="{0021209D-D233-0FA7-DCC9-6C6B860036F3}"/>
              </a:ext>
            </a:extLst>
          </p:cNvPr>
          <p:cNvSpPr>
            <a:spLocks noGrp="1"/>
          </p:cNvSpPr>
          <p:nvPr>
            <p:ph idx="1"/>
          </p:nvPr>
        </p:nvSpPr>
        <p:spPr>
          <a:xfrm>
            <a:off x="457200" y="1295400"/>
            <a:ext cx="8229600" cy="4648199"/>
          </a:xfrm>
        </p:spPr>
        <p:txBody>
          <a:bodyPr>
            <a:normAutofit lnSpcReduction="10000"/>
          </a:bodyPr>
          <a:lstStyle/>
          <a:p>
            <a:pPr marL="457200" lvl="1" indent="0">
              <a:buNone/>
            </a:pPr>
            <a:endParaRPr lang="en-US" dirty="0"/>
          </a:p>
          <a:p>
            <a:pPr lvl="1">
              <a:buFont typeface="Wingdings" panose="05000000000000000000" pitchFamily="2" charset="2"/>
              <a:buChar char="§"/>
            </a:pPr>
            <a:r>
              <a:rPr lang="en-US" dirty="0"/>
              <a:t>If a District is contacted during the application cycle, or to discuss a sidewalk/non-traditional project:</a:t>
            </a:r>
          </a:p>
          <a:p>
            <a:pPr marL="457200" lvl="1" indent="0">
              <a:buNone/>
            </a:pPr>
            <a:endParaRPr lang="en-US" dirty="0"/>
          </a:p>
          <a:p>
            <a:pPr marL="457200" lvl="1" indent="0">
              <a:buNone/>
            </a:pPr>
            <a:r>
              <a:rPr lang="en-US" dirty="0"/>
              <a:t>	-Not looking for District to endorse project.</a:t>
            </a:r>
          </a:p>
          <a:p>
            <a:pPr marL="457200" lvl="1" indent="0">
              <a:buNone/>
            </a:pPr>
            <a:r>
              <a:rPr lang="en-US" dirty="0"/>
              <a:t>	-Any conflicts with traditional highway project?</a:t>
            </a:r>
          </a:p>
          <a:p>
            <a:pPr marL="457200" lvl="1" indent="0">
              <a:buNone/>
            </a:pPr>
            <a:r>
              <a:rPr lang="en-US" dirty="0"/>
              <a:t>	-Remind of DOH Standards/Specs.</a:t>
            </a:r>
          </a:p>
          <a:p>
            <a:pPr marL="457200" lvl="1" indent="0">
              <a:buNone/>
            </a:pPr>
            <a:r>
              <a:rPr lang="en-US" dirty="0"/>
              <a:t>	-DOH Contract Administration.</a:t>
            </a:r>
          </a:p>
          <a:p>
            <a:pPr marL="457200" lvl="1" indent="0">
              <a:buNone/>
            </a:pPr>
            <a:r>
              <a:rPr lang="en-US" dirty="0"/>
              <a:t>	-Right-of-Way/Drainage/ADA/NEPA.</a:t>
            </a:r>
          </a:p>
          <a:p>
            <a:pPr marL="457200" lvl="1" indent="0">
              <a:buNone/>
            </a:pPr>
            <a:endParaRPr lang="en-US" dirty="0"/>
          </a:p>
          <a:p>
            <a:pPr lvl="1"/>
            <a:endParaRPr lang="en-US" dirty="0"/>
          </a:p>
          <a:p>
            <a:pPr marL="457200" lvl="1" indent="0">
              <a:buNone/>
            </a:pPr>
            <a:endParaRPr lang="en-US" dirty="0"/>
          </a:p>
          <a:p>
            <a:pPr lvl="1"/>
            <a:endParaRPr lang="en-US" dirty="0"/>
          </a:p>
          <a:p>
            <a:pPr lvl="1"/>
            <a:endParaRPr lang="en-US" dirty="0"/>
          </a:p>
          <a:p>
            <a:pPr lvl="1"/>
            <a:endParaRPr lang="en-US" dirty="0"/>
          </a:p>
          <a:p>
            <a:pPr lvl="1">
              <a:buFont typeface="Arial" panose="020B0604020202020204" pitchFamily="34" charset="0"/>
              <a:buChar char="•"/>
            </a:pPr>
            <a:endParaRPr lang="en-US" dirty="0"/>
          </a:p>
          <a:p>
            <a:pPr marL="457200" lvl="1" indent="0">
              <a:buNone/>
            </a:pPr>
            <a:endParaRPr lang="en-US" dirty="0"/>
          </a:p>
        </p:txBody>
      </p:sp>
    </p:spTree>
    <p:extLst>
      <p:ext uri="{BB962C8B-B14F-4D97-AF65-F5344CB8AC3E}">
        <p14:creationId xmlns:p14="http://schemas.microsoft.com/office/powerpoint/2010/main" val="2998614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38DEC-A193-9CC0-9A5F-5705BB8D8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30359B-8747-3B19-F98A-E6B6553E99B5}"/>
              </a:ext>
            </a:extLst>
          </p:cNvPr>
          <p:cNvSpPr>
            <a:spLocks noGrp="1"/>
          </p:cNvSpPr>
          <p:nvPr>
            <p:ph type="title"/>
          </p:nvPr>
        </p:nvSpPr>
        <p:spPr>
          <a:xfrm>
            <a:off x="457200" y="699180"/>
            <a:ext cx="8229600" cy="1143000"/>
          </a:xfrm>
        </p:spPr>
        <p:txBody>
          <a:bodyPr>
            <a:normAutofit fontScale="90000"/>
          </a:bodyPr>
          <a:lstStyle/>
          <a:p>
            <a:r>
              <a:rPr lang="en-US" u="sng" strike="sngStrike" dirty="0"/>
              <a:t>Challenges</a:t>
            </a:r>
            <a:r>
              <a:rPr lang="en-US" u="sng" dirty="0"/>
              <a:t> Items that need considered through DOH Contract Administration.</a:t>
            </a:r>
            <a:br>
              <a:rPr lang="en-US" u="sng" dirty="0"/>
            </a:br>
            <a:endParaRPr lang="en-US" u="sng" dirty="0"/>
          </a:p>
        </p:txBody>
      </p:sp>
      <p:sp>
        <p:nvSpPr>
          <p:cNvPr id="4" name="Content Placeholder 3">
            <a:extLst>
              <a:ext uri="{FF2B5EF4-FFF2-40B4-BE49-F238E27FC236}">
                <a16:creationId xmlns:a16="http://schemas.microsoft.com/office/drawing/2014/main" id="{E4F84B0E-9607-E2A4-5E7D-7D73ED9E7072}"/>
              </a:ext>
            </a:extLst>
          </p:cNvPr>
          <p:cNvSpPr>
            <a:spLocks noGrp="1"/>
          </p:cNvSpPr>
          <p:nvPr>
            <p:ph idx="1"/>
          </p:nvPr>
        </p:nvSpPr>
        <p:spPr/>
        <p:txBody>
          <a:bodyPr>
            <a:normAutofit fontScale="92500" lnSpcReduction="20000"/>
          </a:bodyPr>
          <a:lstStyle/>
          <a:p>
            <a:pPr>
              <a:buFont typeface="Wingdings" panose="05000000000000000000" pitchFamily="2" charset="2"/>
              <a:buChar char="§"/>
            </a:pPr>
            <a:endParaRPr lang="en-US" sz="1800" dirty="0"/>
          </a:p>
          <a:p>
            <a:pPr>
              <a:buFont typeface="Wingdings" panose="05000000000000000000" pitchFamily="2" charset="2"/>
              <a:buChar char="§"/>
            </a:pPr>
            <a:r>
              <a:rPr lang="en-US" sz="2400" dirty="0"/>
              <a:t>Projects designed with DOH standards/specs/bid items - are to be administered by WVDOH.</a:t>
            </a:r>
          </a:p>
          <a:p>
            <a:pPr marL="0" indent="0">
              <a:buNone/>
            </a:pPr>
            <a:endParaRPr lang="en-US" sz="2400" dirty="0"/>
          </a:p>
          <a:p>
            <a:pPr>
              <a:buFont typeface="Wingdings" panose="05000000000000000000" pitchFamily="2" charset="2"/>
              <a:buChar char="§"/>
            </a:pPr>
            <a:r>
              <a:rPr lang="en-US" sz="2400" dirty="0"/>
              <a:t>13% E&amp;C for Sidewalk, 19% for pedestrian bridges (or take the 30% amount).</a:t>
            </a:r>
          </a:p>
          <a:p>
            <a:pPr marL="0" indent="0">
              <a:buNone/>
            </a:pPr>
            <a:endParaRPr lang="en-US" sz="2400" dirty="0"/>
          </a:p>
          <a:p>
            <a:pPr>
              <a:buFont typeface="Wingdings" panose="05000000000000000000" pitchFamily="2" charset="2"/>
              <a:buChar char="§"/>
            </a:pPr>
            <a:r>
              <a:rPr lang="en-US" sz="2400" dirty="0"/>
              <a:t>Local Sponsors may want a little more involvement during construction.</a:t>
            </a:r>
          </a:p>
          <a:p>
            <a:pPr lvl="1"/>
            <a:r>
              <a:rPr lang="en-US" sz="2100" dirty="0"/>
              <a:t>Falls on Planning Division to communicate with Sponsor.    </a:t>
            </a:r>
          </a:p>
          <a:p>
            <a:endParaRPr lang="en-US" sz="2400" dirty="0"/>
          </a:p>
          <a:p>
            <a:pPr>
              <a:buFont typeface="Wingdings" panose="05000000000000000000" pitchFamily="2" charset="2"/>
              <a:buChar char="§"/>
            </a:pPr>
            <a:r>
              <a:rPr lang="en-US" sz="2400" dirty="0"/>
              <a:t>But satisfying DOH-FHWA Stewardship Agreement &amp; Federal-Aid construction requirements.</a:t>
            </a:r>
          </a:p>
          <a:p>
            <a:pPr marL="0" indent="0">
              <a:buNone/>
            </a:pPr>
            <a:r>
              <a:rPr lang="en-US" sz="2400" dirty="0"/>
              <a:t>  </a:t>
            </a:r>
          </a:p>
        </p:txBody>
      </p:sp>
    </p:spTree>
    <p:extLst>
      <p:ext uri="{BB962C8B-B14F-4D97-AF65-F5344CB8AC3E}">
        <p14:creationId xmlns:p14="http://schemas.microsoft.com/office/powerpoint/2010/main" val="2087568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DF2D3-6496-4CB2-C54E-1151ABE0B3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E18CCF-0EE2-8E56-166E-BDDA10A209DE}"/>
              </a:ext>
            </a:extLst>
          </p:cNvPr>
          <p:cNvSpPr>
            <a:spLocks noGrp="1"/>
          </p:cNvSpPr>
          <p:nvPr>
            <p:ph type="title"/>
          </p:nvPr>
        </p:nvSpPr>
        <p:spPr/>
        <p:txBody>
          <a:bodyPr>
            <a:normAutofit/>
          </a:bodyPr>
          <a:lstStyle/>
          <a:p>
            <a:r>
              <a:rPr lang="en-US" u="sng" dirty="0"/>
              <a:t>Moving Forward</a:t>
            </a:r>
          </a:p>
        </p:txBody>
      </p:sp>
      <p:sp>
        <p:nvSpPr>
          <p:cNvPr id="4" name="Content Placeholder 3">
            <a:extLst>
              <a:ext uri="{FF2B5EF4-FFF2-40B4-BE49-F238E27FC236}">
                <a16:creationId xmlns:a16="http://schemas.microsoft.com/office/drawing/2014/main" id="{A62B93CE-C623-0AEF-B83F-22A4AD107122}"/>
              </a:ext>
            </a:extLst>
          </p:cNvPr>
          <p:cNvSpPr>
            <a:spLocks noGrp="1"/>
          </p:cNvSpPr>
          <p:nvPr>
            <p:ph idx="1"/>
          </p:nvPr>
        </p:nvSpPr>
        <p:spPr/>
        <p:txBody>
          <a:bodyPr>
            <a:normAutofit fontScale="70000" lnSpcReduction="20000"/>
          </a:bodyPr>
          <a:lstStyle/>
          <a:p>
            <a:pPr>
              <a:buFont typeface="Wingdings" panose="05000000000000000000" pitchFamily="2" charset="2"/>
              <a:buChar char="§"/>
            </a:pPr>
            <a:r>
              <a:rPr lang="en-US" dirty="0"/>
              <a:t>Pre-Construction Meeting- Planning Division Staff &amp; Project Sponsor.</a:t>
            </a:r>
          </a:p>
          <a:p>
            <a:pPr marL="0" indent="0">
              <a:buNone/>
            </a:pPr>
            <a:endParaRPr lang="en-US" dirty="0"/>
          </a:p>
          <a:p>
            <a:pPr>
              <a:buFont typeface="Wingdings" panose="05000000000000000000" pitchFamily="2" charset="2"/>
              <a:buChar char="§"/>
            </a:pPr>
            <a:r>
              <a:rPr lang="en-US" dirty="0"/>
              <a:t>Identify funding amount, including E&amp;C.  </a:t>
            </a:r>
          </a:p>
          <a:p>
            <a:pPr marL="0" indent="0">
              <a:buNone/>
            </a:pPr>
            <a:endParaRPr lang="en-US" dirty="0"/>
          </a:p>
          <a:p>
            <a:pPr>
              <a:buFont typeface="Wingdings" panose="05000000000000000000" pitchFamily="2" charset="2"/>
              <a:buChar char="§"/>
            </a:pPr>
            <a:r>
              <a:rPr lang="en-US" dirty="0"/>
              <a:t>Change Orders. How much left of 4%?</a:t>
            </a:r>
          </a:p>
          <a:p>
            <a:pPr lvl="1"/>
            <a:r>
              <a:rPr lang="en-US" dirty="0"/>
              <a:t>Cut scope of project.</a:t>
            </a:r>
          </a:p>
          <a:p>
            <a:pPr lvl="1"/>
            <a:r>
              <a:rPr lang="en-US" dirty="0"/>
              <a:t>Coordinate with Project Sponsor re: additional funding.</a:t>
            </a:r>
          </a:p>
          <a:p>
            <a:pPr marL="457200" lvl="1" indent="0">
              <a:buNone/>
            </a:pPr>
            <a:endParaRPr lang="en-US" dirty="0"/>
          </a:p>
          <a:p>
            <a:pPr>
              <a:buFont typeface="Wingdings" panose="05000000000000000000" pitchFamily="2" charset="2"/>
              <a:buChar char="§"/>
            </a:pPr>
            <a:r>
              <a:rPr lang="en-US" dirty="0"/>
              <a:t>Matching Requirements…………………  Federal funds @ 100%.  </a:t>
            </a:r>
          </a:p>
          <a:p>
            <a:pPr marL="0" indent="0">
              <a:buNone/>
            </a:pPr>
            <a:endParaRPr lang="en-US" dirty="0"/>
          </a:p>
          <a:p>
            <a:pPr>
              <a:buFont typeface="Wingdings" panose="05000000000000000000" pitchFamily="2" charset="2"/>
              <a:buChar char="§"/>
            </a:pPr>
            <a:r>
              <a:rPr lang="en-US" dirty="0"/>
              <a:t>Post-design services agreement with design consultant.  Especially true with vaults under sidewalks.  Other- pedestrian bridge and/or lighting.     </a:t>
            </a:r>
          </a:p>
          <a:p>
            <a:pPr>
              <a:buFont typeface="Wingdings" panose="05000000000000000000" pitchFamily="2" charset="2"/>
              <a:buChar char="§"/>
            </a:pPr>
            <a:endParaRPr lang="en-US" dirty="0"/>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824579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65EF6-9EFA-9D09-386A-2C10F0F196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639906-6725-DB0E-A4A1-766642F39FAA}"/>
              </a:ext>
            </a:extLst>
          </p:cNvPr>
          <p:cNvSpPr>
            <a:spLocks noGrp="1"/>
          </p:cNvSpPr>
          <p:nvPr>
            <p:ph type="title"/>
          </p:nvPr>
        </p:nvSpPr>
        <p:spPr/>
        <p:txBody>
          <a:bodyPr>
            <a:normAutofit/>
          </a:bodyPr>
          <a:lstStyle/>
          <a:p>
            <a:r>
              <a:rPr lang="en-US" u="sng" dirty="0"/>
              <a:t>Moving Forward</a:t>
            </a:r>
          </a:p>
        </p:txBody>
      </p:sp>
      <p:sp>
        <p:nvSpPr>
          <p:cNvPr id="4" name="Content Placeholder 3">
            <a:extLst>
              <a:ext uri="{FF2B5EF4-FFF2-40B4-BE49-F238E27FC236}">
                <a16:creationId xmlns:a16="http://schemas.microsoft.com/office/drawing/2014/main" id="{1123FBBA-6C47-E522-AC5D-73F3A62A7E2D}"/>
              </a:ext>
            </a:extLst>
          </p:cNvPr>
          <p:cNvSpPr>
            <a:spLocks noGrp="1"/>
          </p:cNvSpPr>
          <p:nvPr>
            <p:ph idx="1"/>
          </p:nvPr>
        </p:nvSpPr>
        <p:spPr/>
        <p:txBody>
          <a:bodyPr>
            <a:normAutofit/>
          </a:bodyPr>
          <a:lstStyle/>
          <a:p>
            <a:pPr>
              <a:buFont typeface="Wingdings" panose="05000000000000000000" pitchFamily="2" charset="2"/>
              <a:buChar char="§"/>
            </a:pPr>
            <a:r>
              <a:rPr lang="en-US" sz="2400" dirty="0"/>
              <a:t>Projects Administered by Sponsor.</a:t>
            </a:r>
          </a:p>
          <a:p>
            <a:pPr lvl="1"/>
            <a:r>
              <a:rPr lang="en-US" sz="2000" dirty="0"/>
              <a:t>On R/W.</a:t>
            </a:r>
          </a:p>
          <a:p>
            <a:pPr lvl="1"/>
            <a:r>
              <a:rPr lang="en-US" sz="2000" dirty="0"/>
              <a:t>Off R/W.</a:t>
            </a:r>
          </a:p>
          <a:p>
            <a:pPr marL="457200" lvl="1" indent="0">
              <a:buNone/>
            </a:pPr>
            <a:endParaRPr lang="en-US" sz="2000" dirty="0"/>
          </a:p>
          <a:p>
            <a:pPr>
              <a:buFont typeface="Wingdings" panose="05000000000000000000" pitchFamily="2" charset="2"/>
              <a:buChar char="§"/>
            </a:pPr>
            <a:r>
              <a:rPr lang="en-US" sz="2400" dirty="0"/>
              <a:t>City PE, full-time employee.</a:t>
            </a:r>
          </a:p>
          <a:p>
            <a:pPr marL="0" indent="0">
              <a:buNone/>
            </a:pPr>
            <a:endParaRPr lang="en-US" sz="2400" dirty="0"/>
          </a:p>
          <a:p>
            <a:pPr>
              <a:buFont typeface="Wingdings" panose="05000000000000000000" pitchFamily="2" charset="2"/>
              <a:buChar char="§"/>
            </a:pPr>
            <a:r>
              <a:rPr lang="en-US" sz="2400" dirty="0"/>
              <a:t>Post-design services agreement with design consultant, on a project not being administered by DOH.   </a:t>
            </a:r>
          </a:p>
          <a:p>
            <a:pPr marL="0" indent="0">
              <a:buNone/>
            </a:pPr>
            <a:endParaRPr lang="en-US" sz="2400" dirty="0"/>
          </a:p>
          <a:p>
            <a:pPr>
              <a:buFont typeface="Wingdings" panose="05000000000000000000" pitchFamily="2" charset="2"/>
              <a:buChar char="§"/>
            </a:pPr>
            <a:r>
              <a:rPr lang="en-US" sz="2400" dirty="0"/>
              <a:t>Certification by Sponsor/Consultant.  Meeting FHWA 1273 and DOH Stewardship Agreement.       </a:t>
            </a:r>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3172016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half" idx="2"/>
          </p:nvPr>
        </p:nvSpPr>
        <p:spPr>
          <a:xfrm>
            <a:off x="228600" y="357903"/>
            <a:ext cx="3352800" cy="6119097"/>
          </a:xfrm>
        </p:spPr>
        <p:txBody>
          <a:bodyPr>
            <a:normAutofit/>
          </a:bodyPr>
          <a:lstStyle/>
          <a:p>
            <a:pPr marL="0" indent="0">
              <a:buNone/>
            </a:pPr>
            <a:endParaRPr lang="en-US" dirty="0"/>
          </a:p>
          <a:p>
            <a:pPr marL="0" indent="0" algn="ctr">
              <a:buNone/>
            </a:pPr>
            <a:r>
              <a:rPr lang="en-US" sz="4400" b="1" dirty="0">
                <a:solidFill>
                  <a:schemeClr val="bg1"/>
                </a:solidFill>
              </a:rPr>
              <a:t>Thank You!</a:t>
            </a:r>
          </a:p>
          <a:p>
            <a:pPr marL="0" indent="0" algn="ctr">
              <a:buNone/>
            </a:pPr>
            <a:endParaRPr lang="en-US" sz="1800" b="1" dirty="0">
              <a:solidFill>
                <a:schemeClr val="bg1"/>
              </a:solidFill>
            </a:endParaRPr>
          </a:p>
          <a:p>
            <a:pPr marL="0" indent="0" algn="ctr">
              <a:buNone/>
            </a:pPr>
            <a:r>
              <a:rPr lang="en-US" sz="1800" dirty="0">
                <a:solidFill>
                  <a:schemeClr val="bg1"/>
                </a:solidFill>
              </a:rPr>
              <a:t>Timothy Sedosky </a:t>
            </a:r>
          </a:p>
          <a:p>
            <a:pPr marL="0" indent="0" algn="ctr">
              <a:buNone/>
            </a:pPr>
            <a:endParaRPr lang="en-US" sz="1800" dirty="0">
              <a:solidFill>
                <a:schemeClr val="bg1"/>
              </a:solidFill>
            </a:endParaRPr>
          </a:p>
          <a:p>
            <a:pPr marL="0" indent="0" algn="ctr">
              <a:buNone/>
            </a:pPr>
            <a:r>
              <a:rPr lang="en-US" sz="1800" dirty="0">
                <a:solidFill>
                  <a:schemeClr val="bg1"/>
                </a:solidFill>
              </a:rPr>
              <a:t>Travis Hayes</a:t>
            </a:r>
          </a:p>
          <a:p>
            <a:pPr marL="0" indent="0" algn="ctr">
              <a:buNone/>
            </a:pPr>
            <a:r>
              <a:rPr lang="en-US" sz="1800" dirty="0">
                <a:solidFill>
                  <a:schemeClr val="bg1"/>
                </a:solidFill>
              </a:rPr>
              <a:t>304/414-6916</a:t>
            </a:r>
          </a:p>
          <a:p>
            <a:pPr marL="0" indent="0" algn="ctr">
              <a:buNone/>
            </a:pPr>
            <a:r>
              <a:rPr lang="en-US" sz="1800" u="sng" dirty="0">
                <a:solidFill>
                  <a:schemeClr val="bg1"/>
                </a:solidFill>
              </a:rPr>
              <a:t>Travis.W.Hayes@wv.gov </a:t>
            </a:r>
          </a:p>
          <a:p>
            <a:pPr marL="0" indent="0" algn="ctr">
              <a:buNone/>
            </a:pPr>
            <a:endParaRPr lang="en-US" sz="1800" dirty="0">
              <a:solidFill>
                <a:schemeClr val="bg1"/>
              </a:solidFill>
            </a:endParaRPr>
          </a:p>
          <a:p>
            <a:pPr algn="ctr"/>
            <a:r>
              <a:rPr lang="en-US" sz="1800" dirty="0">
                <a:solidFill>
                  <a:schemeClr val="bg1"/>
                </a:solidFill>
              </a:rPr>
              <a:t>Kyle Oliver 304/205-6207</a:t>
            </a:r>
          </a:p>
          <a:p>
            <a:pPr marL="0" indent="0" algn="ctr">
              <a:buNone/>
            </a:pPr>
            <a:r>
              <a:rPr lang="en-US" sz="1800" dirty="0">
                <a:solidFill>
                  <a:schemeClr val="bg1"/>
                </a:solidFill>
              </a:rPr>
              <a:t>Kylena Nunnally 304/414-</a:t>
            </a:r>
          </a:p>
          <a:p>
            <a:pPr marL="0" indent="0" algn="ctr">
              <a:buNone/>
            </a:pPr>
            <a:r>
              <a:rPr lang="en-US" sz="1800" dirty="0">
                <a:solidFill>
                  <a:schemeClr val="bg1"/>
                </a:solidFill>
              </a:rPr>
              <a:t>Sharonnia </a:t>
            </a:r>
            <a:r>
              <a:rPr lang="en-US" sz="1800" dirty="0" err="1">
                <a:solidFill>
                  <a:schemeClr val="bg1"/>
                </a:solidFill>
              </a:rPr>
              <a:t>Osabaya</a:t>
            </a:r>
            <a:r>
              <a:rPr lang="en-US" sz="1800" dirty="0">
                <a:solidFill>
                  <a:schemeClr val="bg1"/>
                </a:solidFill>
              </a:rPr>
              <a:t> 304/414-6902</a:t>
            </a:r>
          </a:p>
          <a:p>
            <a:pPr marL="0" indent="0" algn="ctr">
              <a:buNone/>
            </a:pPr>
            <a:r>
              <a:rPr lang="en-US" sz="1800" dirty="0">
                <a:solidFill>
                  <a:schemeClr val="bg1"/>
                </a:solidFill>
              </a:rPr>
              <a:t>Rhonda Brisendine 304/414-6904</a:t>
            </a:r>
          </a:p>
          <a:p>
            <a:pPr marL="0" indent="0" algn="ctr">
              <a:buNone/>
            </a:pPr>
            <a:r>
              <a:rPr lang="en-US" sz="1800" dirty="0">
                <a:solidFill>
                  <a:schemeClr val="bg1"/>
                </a:solidFill>
              </a:rPr>
              <a:t>Cameron Hunt 304/414- 6943</a:t>
            </a:r>
          </a:p>
          <a:p>
            <a:pPr marL="0" indent="0" algn="ctr">
              <a:buNone/>
            </a:pPr>
            <a:r>
              <a:rPr lang="en-US" sz="1800" dirty="0">
                <a:solidFill>
                  <a:schemeClr val="bg1"/>
                </a:solidFill>
              </a:rPr>
              <a:t>Jennifer Ballard 304/414- 6832</a:t>
            </a:r>
          </a:p>
          <a:p>
            <a:pPr marL="0" indent="0">
              <a:buNone/>
            </a:pPr>
            <a:endParaRPr lang="en-US" sz="2000" dirty="0"/>
          </a:p>
        </p:txBody>
      </p:sp>
      <p:pic>
        <p:nvPicPr>
          <p:cNvPr id="7" name="Content Placeholder 6">
            <a:extLst>
              <a:ext uri="{FF2B5EF4-FFF2-40B4-BE49-F238E27FC236}">
                <a16:creationId xmlns:a16="http://schemas.microsoft.com/office/drawing/2014/main" id="{0A8BB226-918B-43E6-A275-30744C29214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0" y="1447800"/>
            <a:ext cx="5010150" cy="3757612"/>
          </a:xfrm>
        </p:spPr>
      </p:pic>
    </p:spTree>
    <p:extLst>
      <p:ext uri="{BB962C8B-B14F-4D97-AF65-F5344CB8AC3E}">
        <p14:creationId xmlns:p14="http://schemas.microsoft.com/office/powerpoint/2010/main" val="340784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6E4FD-5A58-4DD2-B785-1679B2BD94F8}"/>
              </a:ext>
            </a:extLst>
          </p:cNvPr>
          <p:cNvSpPr>
            <a:spLocks noGrp="1"/>
          </p:cNvSpPr>
          <p:nvPr>
            <p:ph idx="1"/>
          </p:nvPr>
        </p:nvSpPr>
        <p:spPr/>
        <p:txBody>
          <a:bodyPr>
            <a:normAutofit lnSpcReduction="10000"/>
          </a:bodyPr>
          <a:lstStyle/>
          <a:p>
            <a:r>
              <a:rPr lang="en-US" sz="2400" dirty="0"/>
              <a:t>Recreational Trails Program (RTP) Eligible Projects:</a:t>
            </a:r>
          </a:p>
          <a:p>
            <a:pPr lvl="1"/>
            <a:r>
              <a:rPr lang="en-US" sz="2000" b="0" i="0" dirty="0">
                <a:effectLst/>
                <a:latin typeface="Arial" panose="020B0604020202020204" pitchFamily="34" charset="0"/>
              </a:rPr>
              <a:t>Maintenance and/or restoration of existing trails.</a:t>
            </a:r>
          </a:p>
          <a:p>
            <a:pPr lvl="1"/>
            <a:r>
              <a:rPr lang="en-US" sz="2000" b="0" i="0" dirty="0">
                <a:effectLst/>
                <a:latin typeface="Arial" panose="020B0604020202020204" pitchFamily="34" charset="0"/>
              </a:rPr>
              <a:t>Development and/or rehabilitation of trailside and trailhead facilities and trail linkages.</a:t>
            </a:r>
          </a:p>
          <a:p>
            <a:pPr lvl="1"/>
            <a:r>
              <a:rPr lang="en-US" sz="2000" b="0" i="0" dirty="0">
                <a:effectLst/>
                <a:latin typeface="Arial" panose="020B0604020202020204" pitchFamily="34" charset="0"/>
              </a:rPr>
              <a:t>Purchase and/or lease of trail construction and maintenance equipment.</a:t>
            </a:r>
          </a:p>
          <a:p>
            <a:pPr lvl="1"/>
            <a:r>
              <a:rPr lang="en-US" sz="2000" b="0" i="0" dirty="0">
                <a:effectLst/>
                <a:latin typeface="Arial" panose="020B0604020202020204" pitchFamily="34" charset="0"/>
              </a:rPr>
              <a:t>Acquisition of easements or property for trails (willing seller only: Condemnation is prohibited).</a:t>
            </a:r>
          </a:p>
          <a:p>
            <a:pPr lvl="1"/>
            <a:r>
              <a:rPr lang="en-US" sz="2000" b="0" i="0" dirty="0">
                <a:effectLst/>
                <a:latin typeface="Arial" panose="020B0604020202020204" pitchFamily="34" charset="0"/>
              </a:rPr>
              <a:t>Operation of education programs to promote safety and environmental protection related to trails.</a:t>
            </a:r>
          </a:p>
          <a:p>
            <a:pPr lvl="1"/>
            <a:r>
              <a:rPr lang="en-US" sz="2000" b="0" i="0" dirty="0">
                <a:effectLst/>
                <a:latin typeface="Arial" panose="020B0604020202020204" pitchFamily="34" charset="0"/>
              </a:rPr>
              <a:t>Assessment of trail conditions for accessibility.</a:t>
            </a:r>
          </a:p>
          <a:p>
            <a:pPr lvl="1"/>
            <a:r>
              <a:rPr lang="en-US" sz="2000" b="0" i="0" dirty="0">
                <a:effectLst/>
                <a:latin typeface="Arial" panose="020B0604020202020204" pitchFamily="34" charset="0"/>
              </a:rPr>
              <a:t>Construction of new trails (with restrictions for new trails on Federal lands).</a:t>
            </a:r>
          </a:p>
          <a:p>
            <a:pPr lvl="1"/>
            <a:endParaRPr lang="en-US" dirty="0"/>
          </a:p>
        </p:txBody>
      </p:sp>
      <p:sp>
        <p:nvSpPr>
          <p:cNvPr id="4" name="Title 3">
            <a:extLst>
              <a:ext uri="{FF2B5EF4-FFF2-40B4-BE49-F238E27FC236}">
                <a16:creationId xmlns:a16="http://schemas.microsoft.com/office/drawing/2014/main" id="{C33CD23E-241A-4E5A-9212-375BBD6F7F8A}"/>
              </a:ext>
            </a:extLst>
          </p:cNvPr>
          <p:cNvSpPr txBox="1">
            <a:spLocks noGrp="1"/>
          </p:cNvSpPr>
          <p:nvPr>
            <p:ph type="title"/>
          </p:nvPr>
        </p:nvSpPr>
        <p:spPr>
          <a:xfrm>
            <a:off x="457200" y="430639"/>
            <a:ext cx="8229600" cy="830997"/>
          </a:xfrm>
          <a:prstGeom prst="rect">
            <a:avLst/>
          </a:prstGeom>
          <a:noFill/>
        </p:spPr>
        <p:txBody>
          <a:bodyPr wrap="square">
            <a:spAutoFit/>
          </a:bodyPr>
          <a:lstStyle/>
          <a:p>
            <a:pPr algn="ctr"/>
            <a:r>
              <a:rPr lang="en-US" sz="2400" b="1" u="sng" dirty="0">
                <a:solidFill>
                  <a:schemeClr val="bg1"/>
                </a:solidFill>
              </a:rPr>
              <a:t>Transportation Alternatives (TA)/ </a:t>
            </a:r>
            <a:br>
              <a:rPr lang="en-US" sz="2400" b="1" u="sng" dirty="0">
                <a:solidFill>
                  <a:schemeClr val="bg1"/>
                </a:solidFill>
              </a:rPr>
            </a:br>
            <a:r>
              <a:rPr lang="en-US" sz="2400" b="1" u="sng" dirty="0">
                <a:solidFill>
                  <a:schemeClr val="bg1"/>
                </a:solidFill>
              </a:rPr>
              <a:t>Recreational Trails Program (RTP)</a:t>
            </a:r>
            <a:endParaRPr lang="en-US" sz="2400" u="sng" dirty="0">
              <a:solidFill>
                <a:schemeClr val="bg1"/>
              </a:solidFill>
            </a:endParaRPr>
          </a:p>
        </p:txBody>
      </p:sp>
    </p:spTree>
    <p:extLst>
      <p:ext uri="{BB962C8B-B14F-4D97-AF65-F5344CB8AC3E}">
        <p14:creationId xmlns:p14="http://schemas.microsoft.com/office/powerpoint/2010/main" val="1385130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FC0D3-868F-4560-9B87-920BE2E415AD}"/>
              </a:ext>
            </a:extLst>
          </p:cNvPr>
          <p:cNvSpPr>
            <a:spLocks noGrp="1"/>
          </p:cNvSpPr>
          <p:nvPr>
            <p:ph type="title"/>
          </p:nvPr>
        </p:nvSpPr>
        <p:spPr>
          <a:xfrm>
            <a:off x="-152400" y="5807071"/>
            <a:ext cx="8229600" cy="1096962"/>
          </a:xfrm>
        </p:spPr>
        <p:txBody>
          <a:bodyPr>
            <a:normAutofit fontScale="90000"/>
          </a:bodyPr>
          <a:lstStyle/>
          <a:p>
            <a:br>
              <a:rPr lang="en-US" dirty="0">
                <a:solidFill>
                  <a:schemeClr val="bg1"/>
                </a:solidFill>
              </a:rPr>
            </a:br>
            <a:endParaRPr lang="en-US" dirty="0"/>
          </a:p>
        </p:txBody>
      </p:sp>
      <p:sp>
        <p:nvSpPr>
          <p:cNvPr id="3" name="Content Placeholder 2">
            <a:extLst>
              <a:ext uri="{FF2B5EF4-FFF2-40B4-BE49-F238E27FC236}">
                <a16:creationId xmlns:a16="http://schemas.microsoft.com/office/drawing/2014/main" id="{5048E1D5-D014-4CBD-9DAF-D800EB91071D}"/>
              </a:ext>
            </a:extLst>
          </p:cNvPr>
          <p:cNvSpPr>
            <a:spLocks noGrp="1"/>
          </p:cNvSpPr>
          <p:nvPr>
            <p:ph idx="1"/>
          </p:nvPr>
        </p:nvSpPr>
        <p:spPr>
          <a:xfrm>
            <a:off x="533400" y="685799"/>
            <a:ext cx="8039100" cy="5486401"/>
          </a:xfrm>
        </p:spPr>
        <p:txBody>
          <a:bodyPr>
            <a:normAutofit fontScale="25000" lnSpcReduction="20000"/>
          </a:bodyPr>
          <a:lstStyle/>
          <a:p>
            <a:pPr marL="0" indent="0" algn="ctr">
              <a:buNone/>
            </a:pPr>
            <a:r>
              <a:rPr lang="en-US" sz="9600" u="sng" dirty="0"/>
              <a:t>FFY 2025 Program Overview</a:t>
            </a:r>
          </a:p>
          <a:p>
            <a:pPr marL="0" indent="0">
              <a:buNone/>
            </a:pPr>
            <a:r>
              <a:rPr lang="en-US" sz="4200" u="sng" dirty="0"/>
              <a:t> </a:t>
            </a:r>
          </a:p>
          <a:p>
            <a:pPr marL="0" indent="0">
              <a:buNone/>
            </a:pPr>
            <a:r>
              <a:rPr lang="en-US" sz="8000" dirty="0"/>
              <a:t>60 TA applications requesting approximately ~$25M Federal. ($10.2M apportionment)</a:t>
            </a:r>
          </a:p>
          <a:p>
            <a:pPr marL="0" indent="0">
              <a:buNone/>
            </a:pPr>
            <a:r>
              <a:rPr lang="en-US" sz="8000" dirty="0"/>
              <a:t>43 RTP applications requesting approximately $~6M Federal. ($1.2M apportionment)</a:t>
            </a:r>
          </a:p>
          <a:p>
            <a:pPr marL="0" indent="0">
              <a:buNone/>
            </a:pPr>
            <a:endParaRPr lang="en-US" sz="8000" dirty="0"/>
          </a:p>
          <a:p>
            <a:r>
              <a:rPr lang="en-US" sz="8000" dirty="0"/>
              <a:t>On-line competitive grant application process.</a:t>
            </a:r>
          </a:p>
          <a:p>
            <a:r>
              <a:rPr lang="en-US" sz="8000" dirty="0"/>
              <a:t>Timelines -  Grant cycle dates for opening and closing.</a:t>
            </a:r>
          </a:p>
          <a:p>
            <a:r>
              <a:rPr lang="en-US" sz="8000" dirty="0"/>
              <a:t>Eligibility – check your eligibility (TA n</a:t>
            </a:r>
            <a:r>
              <a:rPr lang="en-US" sz="8000" dirty="0">
                <a:latin typeface="+mj-lt"/>
              </a:rPr>
              <a:t>onprofit entity - New: restrictions removed</a:t>
            </a:r>
            <a:r>
              <a:rPr lang="en-US" sz="8000" dirty="0">
                <a:latin typeface="Arial Rounded MT Bold" panose="020F0704030504030204" pitchFamily="34" charset="0"/>
              </a:rPr>
              <a:t>).</a:t>
            </a:r>
            <a:endParaRPr lang="en-US" sz="8000" dirty="0"/>
          </a:p>
          <a:p>
            <a:r>
              <a:rPr lang="en-US" sz="8000" dirty="0"/>
              <a:t>Matching requirements – 80% Federal  / 20% Sponsor Match.</a:t>
            </a:r>
          </a:p>
          <a:p>
            <a:pPr lvl="1"/>
            <a:r>
              <a:rPr lang="en-US" sz="8000" dirty="0"/>
              <a:t>Cash Match.  Force Account.  Local Volunteers , ex. Trail Groups -  “In-Kind”.</a:t>
            </a:r>
          </a:p>
          <a:p>
            <a:pPr lvl="1"/>
            <a:r>
              <a:rPr lang="en-US" sz="8000" dirty="0"/>
              <a:t>WVDOH Contract Administration –  Cash Match in advance and WVDOH will Bid/Let/Oversee the project.</a:t>
            </a:r>
          </a:p>
          <a:p>
            <a:pPr lvl="1"/>
            <a:r>
              <a:rPr lang="en-US" sz="8000" dirty="0"/>
              <a:t>FHWA-encourages the use of </a:t>
            </a:r>
            <a:r>
              <a:rPr lang="en-US" sz="6400" dirty="0"/>
              <a:t> </a:t>
            </a:r>
            <a:r>
              <a:rPr lang="en-US" sz="8000" dirty="0"/>
              <a:t>contracts and co-operative agreements with qualified Youth Service and Conservation Corps.</a:t>
            </a:r>
          </a:p>
          <a:p>
            <a:pPr lvl="1"/>
            <a:r>
              <a:rPr lang="en-US" sz="8000" dirty="0"/>
              <a:t>Sponsor advertised project (still must meet federal requirements).</a:t>
            </a:r>
          </a:p>
          <a:p>
            <a:endParaRPr lang="en-US" sz="6400" dirty="0"/>
          </a:p>
          <a:p>
            <a:endParaRPr lang="en-US" dirty="0"/>
          </a:p>
        </p:txBody>
      </p:sp>
    </p:spTree>
    <p:extLst>
      <p:ext uri="{BB962C8B-B14F-4D97-AF65-F5344CB8AC3E}">
        <p14:creationId xmlns:p14="http://schemas.microsoft.com/office/powerpoint/2010/main" val="104752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ck on the side of the street&#10;&#10;Description generated with very high confidence">
            <a:extLst>
              <a:ext uri="{FF2B5EF4-FFF2-40B4-BE49-F238E27FC236}">
                <a16:creationId xmlns:a16="http://schemas.microsoft.com/office/drawing/2014/main" id="{60F5978B-5D62-4D6B-B5DC-0031143A31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27" r="27579"/>
          <a:stretch/>
        </p:blipFill>
        <p:spPr>
          <a:xfrm>
            <a:off x="20" y="10"/>
            <a:ext cx="3476673"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a:solidFill>
              <a:srgbClr val="6A5B4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724072" y="629268"/>
            <a:ext cx="5115128" cy="1047131"/>
          </a:xfrm>
        </p:spPr>
        <p:txBody>
          <a:bodyPr vert="horz" lIns="91440" tIns="45720" rIns="91440" bIns="45720" rtlCol="0" anchor="b">
            <a:normAutofit fontScale="90000"/>
          </a:bodyPr>
          <a:lstStyle/>
          <a:p>
            <a:pPr>
              <a:lnSpc>
                <a:spcPct val="90000"/>
              </a:lnSpc>
            </a:pPr>
            <a:r>
              <a:rPr lang="en-US" sz="3100" b="1" u="sng" dirty="0"/>
              <a:t>Transportation Alternatives (TA)/ Recreational Trails Program (RTP)</a:t>
            </a:r>
          </a:p>
        </p:txBody>
      </p:sp>
      <p:sp>
        <p:nvSpPr>
          <p:cNvPr id="3" name="Content Placeholder 2"/>
          <p:cNvSpPr>
            <a:spLocks noGrp="1"/>
          </p:cNvSpPr>
          <p:nvPr>
            <p:ph idx="1"/>
          </p:nvPr>
        </p:nvSpPr>
        <p:spPr>
          <a:xfrm>
            <a:off x="3724073" y="2209800"/>
            <a:ext cx="4939867" cy="4014019"/>
          </a:xfrm>
        </p:spPr>
        <p:txBody>
          <a:bodyPr vert="horz" lIns="91440" tIns="45720" rIns="91440" bIns="45720" rtlCol="0">
            <a:normAutofit fontScale="92500" lnSpcReduction="20000"/>
          </a:bodyPr>
          <a:lstStyle/>
          <a:p>
            <a:pPr>
              <a:spcBef>
                <a:spcPts val="600"/>
              </a:spcBef>
              <a:buFont typeface="Wingdings" panose="05000000000000000000" pitchFamily="2" charset="2"/>
              <a:buChar char="§"/>
            </a:pPr>
            <a:r>
              <a:rPr lang="en-US" sz="3000" b="1" kern="1200" dirty="0">
                <a:solidFill>
                  <a:srgbClr val="FFFF00"/>
                </a:solidFill>
                <a:latin typeface="+mn-lt"/>
                <a:ea typeface="+mn-ea"/>
                <a:cs typeface="+mn-cs"/>
              </a:rPr>
              <a:t>FFY 2026  </a:t>
            </a:r>
            <a:r>
              <a:rPr lang="en-US" sz="3000" b="1" dirty="0">
                <a:solidFill>
                  <a:srgbClr val="FFFF00"/>
                </a:solidFill>
              </a:rPr>
              <a:t>Grant Cycle Opening Soon- June 2026</a:t>
            </a:r>
            <a:endParaRPr lang="en-US" sz="1700" b="1" dirty="0">
              <a:solidFill>
                <a:srgbClr val="FFFF00"/>
              </a:solidFill>
            </a:endParaRPr>
          </a:p>
          <a:p>
            <a:pPr marL="0" indent="0">
              <a:spcBef>
                <a:spcPts val="600"/>
              </a:spcBef>
              <a:buNone/>
            </a:pPr>
            <a:endParaRPr lang="en-US" sz="1700" b="1" dirty="0"/>
          </a:p>
          <a:p>
            <a:pPr>
              <a:spcBef>
                <a:spcPts val="600"/>
              </a:spcBef>
              <a:buFont typeface="Wingdings" panose="05000000000000000000" pitchFamily="2" charset="2"/>
              <a:buChar char="§"/>
            </a:pPr>
            <a:r>
              <a:rPr lang="en-US" sz="1700" b="1" dirty="0"/>
              <a:t>Applicants Must Register</a:t>
            </a:r>
          </a:p>
          <a:p>
            <a:pPr lvl="2">
              <a:spcBef>
                <a:spcPts val="600"/>
              </a:spcBef>
              <a:buFont typeface="Wingdings" panose="05000000000000000000" pitchFamily="2" charset="2"/>
              <a:buChar char="§"/>
            </a:pPr>
            <a:r>
              <a:rPr lang="en-US" sz="1700" b="1" dirty="0"/>
              <a:t>Email with Press Release / Timeline Dates will be sent to those registered </a:t>
            </a:r>
          </a:p>
          <a:p>
            <a:pPr>
              <a:spcBef>
                <a:spcPts val="600"/>
              </a:spcBef>
            </a:pPr>
            <a:endParaRPr lang="en-US" sz="1700" b="1" dirty="0"/>
          </a:p>
          <a:p>
            <a:pPr>
              <a:spcBef>
                <a:spcPts val="600"/>
              </a:spcBef>
              <a:buFont typeface="Wingdings" panose="05000000000000000000" pitchFamily="2" charset="2"/>
              <a:buChar char="§"/>
            </a:pPr>
            <a:r>
              <a:rPr lang="en-US" sz="1700" b="1" dirty="0"/>
              <a:t>Intent to Apply Opening</a:t>
            </a:r>
          </a:p>
          <a:p>
            <a:pPr lvl="2">
              <a:spcBef>
                <a:spcPts val="600"/>
              </a:spcBef>
              <a:buFont typeface="Wingdings" panose="05000000000000000000" pitchFamily="2" charset="2"/>
              <a:buChar char="§"/>
            </a:pPr>
            <a:r>
              <a:rPr lang="en-US" sz="1700" b="1" dirty="0"/>
              <a:t>Open: Summer 2026</a:t>
            </a:r>
          </a:p>
          <a:p>
            <a:pPr lvl="2">
              <a:spcBef>
                <a:spcPts val="600"/>
              </a:spcBef>
              <a:buFont typeface="Wingdings" panose="05000000000000000000" pitchFamily="2" charset="2"/>
              <a:buChar char="§"/>
            </a:pPr>
            <a:r>
              <a:rPr lang="en-US" sz="1700" b="1" dirty="0"/>
              <a:t>Close:  Two – Three-week period</a:t>
            </a:r>
          </a:p>
          <a:p>
            <a:pPr lvl="2">
              <a:spcBef>
                <a:spcPts val="600"/>
              </a:spcBef>
              <a:buFont typeface="Wingdings" panose="05000000000000000000" pitchFamily="2" charset="2"/>
              <a:buChar char="§"/>
            </a:pPr>
            <a:endParaRPr lang="en-US" sz="1700" b="1" dirty="0"/>
          </a:p>
          <a:p>
            <a:pPr>
              <a:spcBef>
                <a:spcPts val="600"/>
              </a:spcBef>
              <a:buFont typeface="Wingdings" panose="05000000000000000000" pitchFamily="2" charset="2"/>
              <a:buChar char="§"/>
            </a:pPr>
            <a:r>
              <a:rPr lang="en-US" sz="1700" b="1" dirty="0"/>
              <a:t>Application Deadline</a:t>
            </a:r>
          </a:p>
          <a:p>
            <a:pPr lvl="2">
              <a:spcBef>
                <a:spcPts val="600"/>
              </a:spcBef>
              <a:buFont typeface="Wingdings" panose="05000000000000000000" pitchFamily="2" charset="2"/>
              <a:buChar char="§"/>
            </a:pPr>
            <a:r>
              <a:rPr lang="en-US" sz="1700" b="1" dirty="0"/>
              <a:t>Close: ~ 1.5 months</a:t>
            </a:r>
          </a:p>
          <a:p>
            <a:pPr lvl="2">
              <a:spcBef>
                <a:spcPts val="600"/>
              </a:spcBef>
              <a:buFont typeface="Wingdings" panose="05000000000000000000" pitchFamily="2" charset="2"/>
              <a:buChar char="§"/>
            </a:pPr>
            <a:endParaRPr lang="en-US" sz="1700" b="1" dirty="0"/>
          </a:p>
          <a:p>
            <a:pPr marL="457200" lvl="1" indent="0">
              <a:spcBef>
                <a:spcPts val="600"/>
              </a:spcBef>
              <a:buNone/>
            </a:pPr>
            <a:endParaRPr lang="en-US" sz="1700" b="1" dirty="0"/>
          </a:p>
          <a:p>
            <a:pPr lvl="2">
              <a:spcBef>
                <a:spcPts val="600"/>
              </a:spcBef>
              <a:buFont typeface="Wingdings" panose="05000000000000000000" pitchFamily="2" charset="2"/>
              <a:buChar char="§"/>
            </a:pPr>
            <a:endParaRPr lang="en-US" sz="1700" b="1" dirty="0"/>
          </a:p>
          <a:p>
            <a:pPr marL="914400" lvl="2" indent="0">
              <a:spcBef>
                <a:spcPts val="600"/>
              </a:spcBef>
              <a:buNone/>
            </a:pPr>
            <a:endParaRPr lang="en-US" sz="1700" dirty="0"/>
          </a:p>
        </p:txBody>
      </p:sp>
    </p:spTree>
    <p:extLst>
      <p:ext uri="{BB962C8B-B14F-4D97-AF65-F5344CB8AC3E}">
        <p14:creationId xmlns:p14="http://schemas.microsoft.com/office/powerpoint/2010/main" val="220856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Arial" panose="020B0604020202020204" pitchFamily="34" charset="0"/>
                <a:cs typeface="Arial" panose="020B0604020202020204" pitchFamily="34" charset="0"/>
              </a:rPr>
              <a:t>dohgrants.wv.gov</a:t>
            </a:r>
          </a:p>
        </p:txBody>
      </p:sp>
      <p:pic>
        <p:nvPicPr>
          <p:cNvPr id="7" name="Content Placeholder 6">
            <a:extLst>
              <a:ext uri="{FF2B5EF4-FFF2-40B4-BE49-F238E27FC236}">
                <a16:creationId xmlns:a16="http://schemas.microsoft.com/office/drawing/2014/main" id="{59015F31-7494-F7B1-E3E2-DA3026CA3FF6}"/>
              </a:ext>
            </a:extLst>
          </p:cNvPr>
          <p:cNvPicPr>
            <a:picLocks noGrp="1" noChangeAspect="1"/>
          </p:cNvPicPr>
          <p:nvPr>
            <p:ph idx="1"/>
          </p:nvPr>
        </p:nvPicPr>
        <p:blipFill>
          <a:blip r:embed="rId3"/>
          <a:stretch>
            <a:fillRect/>
          </a:stretch>
        </p:blipFill>
        <p:spPr>
          <a:xfrm>
            <a:off x="1295400" y="902425"/>
            <a:ext cx="6836711" cy="5223739"/>
          </a:xfrm>
        </p:spPr>
      </p:pic>
    </p:spTree>
    <p:extLst>
      <p:ext uri="{BB962C8B-B14F-4D97-AF65-F5344CB8AC3E}">
        <p14:creationId xmlns:p14="http://schemas.microsoft.com/office/powerpoint/2010/main" val="4063135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5094-58AB-4414-B38D-DC339C336A87}"/>
              </a:ext>
            </a:extLst>
          </p:cNvPr>
          <p:cNvSpPr>
            <a:spLocks noGrp="1"/>
          </p:cNvSpPr>
          <p:nvPr>
            <p:ph type="title"/>
          </p:nvPr>
        </p:nvSpPr>
        <p:spPr>
          <a:xfrm>
            <a:off x="457200" y="274638"/>
            <a:ext cx="8229600" cy="944562"/>
          </a:xfrm>
        </p:spPr>
        <p:txBody>
          <a:bodyPr>
            <a:normAutofit fontScale="90000"/>
          </a:bodyPr>
          <a:lstStyle/>
          <a:p>
            <a:r>
              <a:rPr lang="en-US" dirty="0"/>
              <a:t>dohgrants.wv.gov</a:t>
            </a:r>
            <a:br>
              <a:rPr lang="en-US" dirty="0"/>
            </a:br>
            <a:endParaRPr lang="en-US" dirty="0"/>
          </a:p>
        </p:txBody>
      </p:sp>
      <p:pic>
        <p:nvPicPr>
          <p:cNvPr id="5" name="Content Placeholder 4">
            <a:extLst>
              <a:ext uri="{FF2B5EF4-FFF2-40B4-BE49-F238E27FC236}">
                <a16:creationId xmlns:a16="http://schemas.microsoft.com/office/drawing/2014/main" id="{DE9CD826-937F-4A06-9273-D48707405A6F}"/>
              </a:ext>
            </a:extLst>
          </p:cNvPr>
          <p:cNvPicPr>
            <a:picLocks noGrp="1" noChangeAspect="1"/>
          </p:cNvPicPr>
          <p:nvPr>
            <p:ph idx="1"/>
          </p:nvPr>
        </p:nvPicPr>
        <p:blipFill>
          <a:blip r:embed="rId2"/>
          <a:stretch>
            <a:fillRect/>
          </a:stretch>
        </p:blipFill>
        <p:spPr>
          <a:xfrm>
            <a:off x="726160" y="920008"/>
            <a:ext cx="7351040" cy="4999210"/>
          </a:xfrm>
        </p:spPr>
      </p:pic>
    </p:spTree>
    <p:extLst>
      <p:ext uri="{BB962C8B-B14F-4D97-AF65-F5344CB8AC3E}">
        <p14:creationId xmlns:p14="http://schemas.microsoft.com/office/powerpoint/2010/main" val="2464217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337"/>
            <a:ext cx="8229600" cy="830263"/>
          </a:xfrm>
        </p:spPr>
        <p:txBody>
          <a:bodyPr vert="horz" lIns="91440" tIns="45720" rIns="91440" bIns="45720" rtlCol="0" anchor="ctr">
            <a:normAutofit/>
          </a:bodyPr>
          <a:lstStyle/>
          <a:p>
            <a:r>
              <a:rPr lang="en-US" b="1" u="sng" dirty="0"/>
              <a:t>Application Tips </a:t>
            </a:r>
          </a:p>
        </p:txBody>
      </p:sp>
      <p:sp>
        <p:nvSpPr>
          <p:cNvPr id="3" name="Content Placeholder 2"/>
          <p:cNvSpPr>
            <a:spLocks noGrp="1"/>
          </p:cNvSpPr>
          <p:nvPr>
            <p:ph idx="1"/>
          </p:nvPr>
        </p:nvSpPr>
        <p:spPr>
          <a:xfrm>
            <a:off x="457200" y="990600"/>
            <a:ext cx="4419600" cy="4724718"/>
          </a:xfrm>
        </p:spPr>
        <p:txBody>
          <a:bodyPr vert="horz" lIns="91440" tIns="45720" rIns="91440" bIns="45720" rtlCol="0">
            <a:noAutofit/>
          </a:bodyPr>
          <a:lstStyle/>
          <a:p>
            <a:pPr>
              <a:lnSpc>
                <a:spcPct val="85000"/>
              </a:lnSpc>
              <a:spcBef>
                <a:spcPts val="600"/>
              </a:spcBef>
              <a:buFont typeface="Wingdings" panose="05000000000000000000" pitchFamily="2" charset="2"/>
              <a:buChar char="§"/>
            </a:pPr>
            <a:endParaRPr lang="en-US" sz="2000" dirty="0"/>
          </a:p>
          <a:p>
            <a:pPr>
              <a:lnSpc>
                <a:spcPct val="85000"/>
              </a:lnSpc>
              <a:spcBef>
                <a:spcPts val="600"/>
              </a:spcBef>
              <a:buFont typeface="Wingdings" panose="05000000000000000000" pitchFamily="2" charset="2"/>
              <a:buChar char="§"/>
            </a:pPr>
            <a:r>
              <a:rPr lang="en-US" sz="2000" dirty="0"/>
              <a:t>Clearly defined scope of work, project description and termini;</a:t>
            </a:r>
          </a:p>
          <a:p>
            <a:pPr>
              <a:lnSpc>
                <a:spcPct val="85000"/>
              </a:lnSpc>
              <a:spcBef>
                <a:spcPts val="600"/>
              </a:spcBef>
              <a:buFont typeface="Wingdings" panose="05000000000000000000" pitchFamily="2" charset="2"/>
              <a:buChar char="§"/>
            </a:pPr>
            <a:r>
              <a:rPr lang="en-US" sz="2000" dirty="0"/>
              <a:t>Environmental considerations, ex. permitting, archeology study </a:t>
            </a:r>
          </a:p>
          <a:p>
            <a:pPr>
              <a:lnSpc>
                <a:spcPct val="85000"/>
              </a:lnSpc>
              <a:spcBef>
                <a:spcPts val="600"/>
              </a:spcBef>
              <a:buFont typeface="Wingdings" panose="05000000000000000000" pitchFamily="2" charset="2"/>
              <a:buChar char="§"/>
            </a:pPr>
            <a:r>
              <a:rPr lang="en-US" sz="2000" dirty="0"/>
              <a:t>Previous studies, reports;</a:t>
            </a:r>
          </a:p>
          <a:p>
            <a:pPr>
              <a:lnSpc>
                <a:spcPct val="85000"/>
              </a:lnSpc>
              <a:spcBef>
                <a:spcPts val="600"/>
              </a:spcBef>
              <a:buFont typeface="Wingdings" panose="05000000000000000000" pitchFamily="2" charset="2"/>
              <a:buChar char="§"/>
            </a:pPr>
            <a:r>
              <a:rPr lang="en-US" sz="2000" dirty="0"/>
              <a:t>Map outlining work limits;</a:t>
            </a:r>
          </a:p>
          <a:p>
            <a:pPr>
              <a:lnSpc>
                <a:spcPct val="85000"/>
              </a:lnSpc>
              <a:spcBef>
                <a:spcPts val="600"/>
              </a:spcBef>
              <a:buFont typeface="Wingdings" panose="05000000000000000000" pitchFamily="2" charset="2"/>
              <a:buChar char="§"/>
            </a:pPr>
            <a:r>
              <a:rPr lang="en-US" sz="2000" dirty="0"/>
              <a:t>Quality updated photographs;</a:t>
            </a:r>
          </a:p>
          <a:p>
            <a:pPr>
              <a:lnSpc>
                <a:spcPct val="85000"/>
              </a:lnSpc>
              <a:spcBef>
                <a:spcPts val="600"/>
              </a:spcBef>
              <a:buFont typeface="Wingdings" panose="05000000000000000000" pitchFamily="2" charset="2"/>
              <a:buChar char="§"/>
            </a:pPr>
            <a:r>
              <a:rPr lang="en-US" sz="2000" dirty="0"/>
              <a:t>Previous studies, reports, etc.</a:t>
            </a:r>
          </a:p>
          <a:p>
            <a:pPr>
              <a:lnSpc>
                <a:spcPct val="85000"/>
              </a:lnSpc>
              <a:spcBef>
                <a:spcPts val="600"/>
              </a:spcBef>
              <a:buFont typeface="Wingdings" panose="05000000000000000000" pitchFamily="2" charset="2"/>
              <a:buChar char="§"/>
            </a:pPr>
            <a:r>
              <a:rPr lang="en-US" sz="2000" dirty="0"/>
              <a:t>Detailed cost estimate; </a:t>
            </a:r>
          </a:p>
          <a:p>
            <a:pPr>
              <a:lnSpc>
                <a:spcPct val="85000"/>
              </a:lnSpc>
              <a:spcBef>
                <a:spcPts val="600"/>
              </a:spcBef>
              <a:buFont typeface="Wingdings" panose="05000000000000000000" pitchFamily="2" charset="2"/>
              <a:buChar char="§"/>
            </a:pPr>
            <a:r>
              <a:rPr lang="en-US" sz="2000" dirty="0"/>
              <a:t>Right-of-way secured or, at minimum, considered;</a:t>
            </a:r>
          </a:p>
          <a:p>
            <a:pPr>
              <a:lnSpc>
                <a:spcPct val="85000"/>
              </a:lnSpc>
              <a:spcBef>
                <a:spcPts val="600"/>
              </a:spcBef>
              <a:buFont typeface="Wingdings" panose="05000000000000000000" pitchFamily="2" charset="2"/>
              <a:buChar char="§"/>
            </a:pPr>
            <a:r>
              <a:rPr lang="en-US" sz="2000" dirty="0"/>
              <a:t>Letters of recommendation.</a:t>
            </a:r>
          </a:p>
          <a:p>
            <a:pPr>
              <a:lnSpc>
                <a:spcPct val="85000"/>
              </a:lnSpc>
              <a:spcBef>
                <a:spcPts val="600"/>
              </a:spcBef>
              <a:buFont typeface="Wingdings" panose="05000000000000000000" pitchFamily="2" charset="2"/>
              <a:buChar char="§"/>
            </a:pPr>
            <a:endParaRPr lang="en-US" sz="2800" dirty="0"/>
          </a:p>
        </p:txBody>
      </p:sp>
      <p:pic>
        <p:nvPicPr>
          <p:cNvPr id="8" name="Picture 7">
            <a:extLst>
              <a:ext uri="{FF2B5EF4-FFF2-40B4-BE49-F238E27FC236}">
                <a16:creationId xmlns:a16="http://schemas.microsoft.com/office/drawing/2014/main" id="{E6BDA95D-B0CD-4770-8B97-50B2FFF2BF8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29200" y="1417638"/>
            <a:ext cx="3223259" cy="4297680"/>
          </a:xfrm>
          <a:prstGeom prst="rect">
            <a:avLst/>
          </a:prstGeom>
        </p:spPr>
      </p:pic>
    </p:spTree>
    <p:extLst>
      <p:ext uri="{BB962C8B-B14F-4D97-AF65-F5344CB8AC3E}">
        <p14:creationId xmlns:p14="http://schemas.microsoft.com/office/powerpoint/2010/main" val="91865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dirty="0"/>
              <a:t> </a:t>
            </a:r>
            <a:r>
              <a:rPr lang="en-US" b="1" u="sng" dirty="0"/>
              <a:t>Less Competitive Applications</a:t>
            </a:r>
          </a:p>
        </p:txBody>
      </p:sp>
      <p:sp>
        <p:nvSpPr>
          <p:cNvPr id="3" name="Content Placeholder 2"/>
          <p:cNvSpPr>
            <a:spLocks noGrp="1"/>
          </p:cNvSpPr>
          <p:nvPr>
            <p:ph idx="1"/>
          </p:nvPr>
        </p:nvSpPr>
        <p:spPr>
          <a:xfrm>
            <a:off x="457200" y="1600200"/>
            <a:ext cx="4343400" cy="4525963"/>
          </a:xfrm>
        </p:spPr>
        <p:txBody>
          <a:bodyPr vert="horz" lIns="91440" tIns="45720" rIns="91440" bIns="45720" rtlCol="0">
            <a:noAutofit/>
          </a:bodyPr>
          <a:lstStyle/>
          <a:p>
            <a:pPr>
              <a:lnSpc>
                <a:spcPct val="85000"/>
              </a:lnSpc>
              <a:spcBef>
                <a:spcPts val="600"/>
              </a:spcBef>
              <a:buFont typeface="Wingdings" panose="05000000000000000000" pitchFamily="2" charset="2"/>
              <a:buChar char="§"/>
            </a:pPr>
            <a:r>
              <a:rPr lang="en-US" sz="2800" dirty="0"/>
              <a:t>“Sidewalks throughout Town”;</a:t>
            </a:r>
          </a:p>
          <a:p>
            <a:pPr>
              <a:lnSpc>
                <a:spcPct val="85000"/>
              </a:lnSpc>
              <a:spcBef>
                <a:spcPts val="600"/>
              </a:spcBef>
              <a:buFont typeface="Wingdings" panose="05000000000000000000" pitchFamily="2" charset="2"/>
              <a:buChar char="§"/>
            </a:pPr>
            <a:r>
              <a:rPr lang="en-US" sz="2800" dirty="0"/>
              <a:t>Environmental considerations not accounted for;</a:t>
            </a:r>
          </a:p>
          <a:p>
            <a:pPr>
              <a:lnSpc>
                <a:spcPct val="85000"/>
              </a:lnSpc>
              <a:spcBef>
                <a:spcPts val="600"/>
              </a:spcBef>
              <a:buFont typeface="Wingdings" panose="05000000000000000000" pitchFamily="2" charset="2"/>
              <a:buChar char="§"/>
            </a:pPr>
            <a:r>
              <a:rPr lang="en-US" sz="2800" dirty="0"/>
              <a:t>Utility relocation is major work item;</a:t>
            </a:r>
          </a:p>
          <a:p>
            <a:pPr>
              <a:lnSpc>
                <a:spcPct val="85000"/>
              </a:lnSpc>
              <a:spcBef>
                <a:spcPts val="600"/>
              </a:spcBef>
              <a:buFont typeface="Wingdings" panose="05000000000000000000" pitchFamily="2" charset="2"/>
              <a:buChar char="§"/>
            </a:pPr>
            <a:r>
              <a:rPr lang="en-US" sz="2800" dirty="0"/>
              <a:t>Beautification only projects;</a:t>
            </a:r>
          </a:p>
          <a:p>
            <a:pPr>
              <a:lnSpc>
                <a:spcPct val="85000"/>
              </a:lnSpc>
              <a:spcBef>
                <a:spcPts val="600"/>
              </a:spcBef>
              <a:buFont typeface="Wingdings" panose="05000000000000000000" pitchFamily="2" charset="2"/>
              <a:buChar char="§"/>
            </a:pPr>
            <a:r>
              <a:rPr lang="en-US" sz="2800" dirty="0"/>
              <a:t>Inadequate documentation;</a:t>
            </a:r>
          </a:p>
          <a:p>
            <a:pPr>
              <a:lnSpc>
                <a:spcPct val="85000"/>
              </a:lnSpc>
              <a:spcBef>
                <a:spcPts val="600"/>
              </a:spcBef>
              <a:buFont typeface="Wingdings" panose="05000000000000000000" pitchFamily="2" charset="2"/>
              <a:buChar char="§"/>
            </a:pPr>
            <a:r>
              <a:rPr lang="en-US" sz="2800" dirty="0"/>
              <a:t>Insufficient funds being requested.</a:t>
            </a:r>
          </a:p>
          <a:p>
            <a:pPr>
              <a:lnSpc>
                <a:spcPct val="85000"/>
              </a:lnSpc>
              <a:spcBef>
                <a:spcPts val="600"/>
              </a:spcBef>
              <a:buFont typeface="Wingdings" panose="05000000000000000000" pitchFamily="2" charset="2"/>
              <a:buChar char="§"/>
            </a:pPr>
            <a:endParaRPr lang="en-US" sz="2800" dirty="0"/>
          </a:p>
          <a:p>
            <a:pPr>
              <a:lnSpc>
                <a:spcPct val="85000"/>
              </a:lnSpc>
              <a:spcBef>
                <a:spcPts val="600"/>
              </a:spcBef>
              <a:buFont typeface="Wingdings" panose="05000000000000000000" pitchFamily="2" charset="2"/>
              <a:buChar char="§"/>
            </a:pPr>
            <a:endParaRPr lang="en-US" sz="2800" dirty="0"/>
          </a:p>
          <a:p>
            <a:pPr>
              <a:lnSpc>
                <a:spcPct val="85000"/>
              </a:lnSpc>
              <a:spcBef>
                <a:spcPts val="600"/>
              </a:spcBef>
              <a:buFont typeface="Wingdings" panose="05000000000000000000" pitchFamily="2" charset="2"/>
              <a:buChar char="§"/>
            </a:pPr>
            <a:endParaRPr lang="en-US" sz="2800" dirty="0"/>
          </a:p>
        </p:txBody>
      </p:sp>
      <p:pic>
        <p:nvPicPr>
          <p:cNvPr id="8" name="Picture 7">
            <a:extLst>
              <a:ext uri="{FF2B5EF4-FFF2-40B4-BE49-F238E27FC236}">
                <a16:creationId xmlns:a16="http://schemas.microsoft.com/office/drawing/2014/main" id="{BA466A83-FEAE-4902-9A08-6EDE72B171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96685" y="1752600"/>
            <a:ext cx="3840480" cy="2880359"/>
          </a:xfrm>
          <a:prstGeom prst="rect">
            <a:avLst/>
          </a:prstGeom>
        </p:spPr>
      </p:pic>
    </p:spTree>
    <p:extLst>
      <p:ext uri="{BB962C8B-B14F-4D97-AF65-F5344CB8AC3E}">
        <p14:creationId xmlns:p14="http://schemas.microsoft.com/office/powerpoint/2010/main" val="106188645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E6E09C81191E49A24A2DD90313FF04" ma:contentTypeVersion="19" ma:contentTypeDescription="Create a new document." ma:contentTypeScope="" ma:versionID="d504370bc704e48c2f964429d487452d">
  <xsd:schema xmlns:xsd="http://www.w3.org/2001/XMLSchema" xmlns:xs="http://www.w3.org/2001/XMLSchema" xmlns:p="http://schemas.microsoft.com/office/2006/metadata/properties" xmlns:ns2="ba9775cd-2e03-4150-b92b-34cdf0fa42a6" xmlns:ns3="1071d9ae-834a-4061-b625-d1a84b1b9f42" targetNamespace="http://schemas.microsoft.com/office/2006/metadata/properties" ma:root="true" ma:fieldsID="4ba39663370996c71c956ecd4adeb809" ns2:_="" ns3:_="">
    <xsd:import namespace="ba9775cd-2e03-4150-b92b-34cdf0fa42a6"/>
    <xsd:import namespace="1071d9ae-834a-4061-b625-d1a84b1b9f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9775cd-2e03-4150-b92b-34cdf0fa42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71d9ae-834a-4061-b625-d1a84b1b9f4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1b58611-fc72-4b02-8866-100e0e56e8a6}" ma:internalName="TaxCatchAll" ma:showField="CatchAllData" ma:web="1071d9ae-834a-4061-b625-d1a84b1b9f4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071d9ae-834a-4061-b625-d1a84b1b9f42" xsi:nil="true"/>
    <lcf76f155ced4ddcb4097134ff3c332f xmlns="ba9775cd-2e03-4150-b92b-34cdf0fa42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43A7F3-6B47-49AF-8755-2817666C4D3B}"/>
</file>

<file path=customXml/itemProps2.xml><?xml version="1.0" encoding="utf-8"?>
<ds:datastoreItem xmlns:ds="http://schemas.openxmlformats.org/officeDocument/2006/customXml" ds:itemID="{BD64031E-759A-4DDF-B7BB-F3947C80E83A}"/>
</file>

<file path=customXml/itemProps3.xml><?xml version="1.0" encoding="utf-8"?>
<ds:datastoreItem xmlns:ds="http://schemas.openxmlformats.org/officeDocument/2006/customXml" ds:itemID="{3A512738-E524-4A26-947D-EAC13A2C1348}"/>
</file>

<file path=docProps/app.xml><?xml version="1.0" encoding="utf-8"?>
<Properties xmlns="http://schemas.openxmlformats.org/officeDocument/2006/extended-properties" xmlns:vt="http://schemas.openxmlformats.org/officeDocument/2006/docPropsVTypes">
  <Template/>
  <TotalTime>20363</TotalTime>
  <Words>1448</Words>
  <Application>Microsoft Office PowerPoint</Application>
  <PresentationFormat>On-screen Show (4:3)</PresentationFormat>
  <Paragraphs>250</Paragraphs>
  <Slides>24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Rounded MT Bold</vt:lpstr>
      <vt:lpstr>Calibri</vt:lpstr>
      <vt:lpstr>Wingdings</vt:lpstr>
      <vt:lpstr>Office Theme</vt:lpstr>
      <vt:lpstr>Transportation Alternatives/Recreational Trails Program 2026 WEST VIRGINIA PLANNING CONFERENCE</vt:lpstr>
      <vt:lpstr>Transportation Alternatives (TA)/  Recreational Trails Program (RTP)</vt:lpstr>
      <vt:lpstr>Transportation Alternatives (TA)/  Recreational Trails Program (RTP)</vt:lpstr>
      <vt:lpstr> </vt:lpstr>
      <vt:lpstr>Transportation Alternatives (TA)/ Recreational Trails Program (RTP)</vt:lpstr>
      <vt:lpstr>dohgrants.wv.gov</vt:lpstr>
      <vt:lpstr>dohgrants.wv.gov </vt:lpstr>
      <vt:lpstr>Application Tips </vt:lpstr>
      <vt:lpstr> Less Competitive Applications</vt:lpstr>
      <vt:lpstr>RTP Application Scoring</vt:lpstr>
      <vt:lpstr>TA Application Scoring</vt:lpstr>
      <vt:lpstr>Matching Funds</vt:lpstr>
      <vt:lpstr>National Environmental Policy Act</vt:lpstr>
      <vt:lpstr>TA and RTP Projects Through Contract Administration 2025-2026</vt:lpstr>
      <vt:lpstr>Eastern Federal Lands Access Program</vt:lpstr>
      <vt:lpstr>Eastern Federal Lands Access Program</vt:lpstr>
      <vt:lpstr>Eastern Federal Lands Access Program</vt:lpstr>
      <vt:lpstr>Eastern Federal Lands Access Program</vt:lpstr>
      <vt:lpstr>Congressionally Directed Spending</vt:lpstr>
      <vt:lpstr>Sponsors Reaching out to District</vt:lpstr>
      <vt:lpstr>Challenges Items that need considered through DOH Contract Administration. </vt:lpstr>
      <vt:lpstr>Moving Forward</vt:lpstr>
      <vt:lpstr>Moving Forward</vt:lpstr>
      <vt:lpstr>PowerPoint Presentation</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TIGER V Quarterly and Annual  Reporting Requirements</dc:title>
  <dc:creator>Jennifer Symoun</dc:creator>
  <cp:lastModifiedBy>Sedosky, Timothy B</cp:lastModifiedBy>
  <cp:revision>497</cp:revision>
  <cp:lastPrinted>2024-07-29T14:38:31Z</cp:lastPrinted>
  <dcterms:created xsi:type="dcterms:W3CDTF">2011-06-23T19:53:40Z</dcterms:created>
  <dcterms:modified xsi:type="dcterms:W3CDTF">2026-06-03T15:43:07Z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0x01010096E6E09C81191E49A24A2DD90313FF04</vt:lpwstr>
  </property>
</Properties>
</file>