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colors9.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authors.xml" ContentType="application/vnd.ms-powerpoint.authors+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olors2.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9.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66"/>
  </p:notesMasterIdLst>
  <p:sldIdLst>
    <p:sldId id="256" r:id="rId3"/>
    <p:sldId id="258" r:id="rId4"/>
    <p:sldId id="406" r:id="rId5"/>
    <p:sldId id="302" r:id="rId6"/>
    <p:sldId id="266" r:id="rId7"/>
    <p:sldId id="263" r:id="rId8"/>
    <p:sldId id="262" r:id="rId9"/>
    <p:sldId id="264" r:id="rId10"/>
    <p:sldId id="265" r:id="rId11"/>
    <p:sldId id="280" r:id="rId12"/>
    <p:sldId id="336" r:id="rId13"/>
    <p:sldId id="293" r:id="rId14"/>
    <p:sldId id="282" r:id="rId15"/>
    <p:sldId id="276" r:id="rId16"/>
    <p:sldId id="267" r:id="rId17"/>
    <p:sldId id="268" r:id="rId18"/>
    <p:sldId id="269" r:id="rId19"/>
    <p:sldId id="270" r:id="rId20"/>
    <p:sldId id="272" r:id="rId21"/>
    <p:sldId id="273" r:id="rId22"/>
    <p:sldId id="271" r:id="rId23"/>
    <p:sldId id="275" r:id="rId24"/>
    <p:sldId id="283" r:id="rId25"/>
    <p:sldId id="304" r:id="rId26"/>
    <p:sldId id="286" r:id="rId27"/>
    <p:sldId id="305" r:id="rId28"/>
    <p:sldId id="407" r:id="rId29"/>
    <p:sldId id="311" r:id="rId30"/>
    <p:sldId id="373" r:id="rId31"/>
    <p:sldId id="353" r:id="rId32"/>
    <p:sldId id="362" r:id="rId33"/>
    <p:sldId id="374" r:id="rId34"/>
    <p:sldId id="357" r:id="rId35"/>
    <p:sldId id="364" r:id="rId36"/>
    <p:sldId id="375" r:id="rId37"/>
    <p:sldId id="366" r:id="rId38"/>
    <p:sldId id="321" r:id="rId39"/>
    <p:sldId id="381" r:id="rId40"/>
    <p:sldId id="376" r:id="rId41"/>
    <p:sldId id="382" r:id="rId42"/>
    <p:sldId id="396" r:id="rId43"/>
    <p:sldId id="378" r:id="rId44"/>
    <p:sldId id="397" r:id="rId45"/>
    <p:sldId id="389" r:id="rId46"/>
    <p:sldId id="346" r:id="rId47"/>
    <p:sldId id="408" r:id="rId48"/>
    <p:sldId id="377" r:id="rId49"/>
    <p:sldId id="390" r:id="rId50"/>
    <p:sldId id="409" r:id="rId51"/>
    <p:sldId id="347" r:id="rId52"/>
    <p:sldId id="349" r:id="rId53"/>
    <p:sldId id="410" r:id="rId54"/>
    <p:sldId id="348" r:id="rId55"/>
    <p:sldId id="351" r:id="rId56"/>
    <p:sldId id="411" r:id="rId57"/>
    <p:sldId id="350" r:id="rId58"/>
    <p:sldId id="412" r:id="rId59"/>
    <p:sldId id="306" r:id="rId60"/>
    <p:sldId id="307" r:id="rId61"/>
    <p:sldId id="318" r:id="rId62"/>
    <p:sldId id="288" r:id="rId63"/>
    <p:sldId id="402" r:id="rId64"/>
    <p:sldId id="404" r:id="rId65"/>
  </p:sldIdLst>
  <p:sldSz cx="12192000"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CA848D-220B-DA7D-C285-7E4E47BC3F4A}" name="Weiser, Adam" initials="AW" userId="S::aweiser@wrallp.com::680fe23a-7925-44be-ac9f-dba8d03065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60"/>
    <a:srgbClr val="F4F04A"/>
    <a:srgbClr val="00B050"/>
    <a:srgbClr val="4472C4"/>
    <a:srgbClr val="8FDCB2"/>
    <a:srgbClr val="142131"/>
    <a:srgbClr val="F1B22D"/>
    <a:srgbClr val="141727"/>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9804" autoAdjust="0"/>
  </p:normalViewPr>
  <p:slideViewPr>
    <p:cSldViewPr snapToGrid="0">
      <p:cViewPr varScale="1">
        <p:scale>
          <a:sx n="54" d="100"/>
          <a:sy n="54" d="100"/>
        </p:scale>
        <p:origin x="232" y="52"/>
      </p:cViewPr>
      <p:guideLst/>
    </p:cSldViewPr>
  </p:slideViewPr>
  <p:notesTextViewPr>
    <p:cViewPr>
      <p:scale>
        <a:sx n="1" d="1"/>
        <a:sy n="1" d="1"/>
      </p:scale>
      <p:origin x="0" y="0"/>
    </p:cViewPr>
  </p:notesTextViewPr>
  <p:sorterViewPr>
    <p:cViewPr>
      <p:scale>
        <a:sx n="100" d="100"/>
        <a:sy n="100" d="100"/>
      </p:scale>
      <p:origin x="0" y="-424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74"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8/10/relationships/authors" Targe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Combined Fatalities &amp; Serious Injuries (2013 –</a:t>
            </a:r>
            <a:r>
              <a:rPr lang="en-US" baseline="0" dirty="0"/>
              <a:t> 2024)</a:t>
            </a:r>
          </a:p>
          <a:p>
            <a:pPr>
              <a:defRPr/>
            </a:pPr>
            <a:r>
              <a:rPr lang="en-US" baseline="0" dirty="0"/>
              <a:t>5-year Rolling Average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Combined Fatalities &amp; Serious Injuries</c:v>
                </c:pt>
              </c:strCache>
            </c:strRef>
          </c:tx>
          <c:spPr>
            <a:solidFill>
              <a:schemeClr val="accent1"/>
            </a:solidFill>
            <a:ln>
              <a:noFill/>
            </a:ln>
            <a:effectLst/>
          </c:spPr>
          <c:invertIfNegative val="0"/>
          <c:dLbls>
            <c:dLbl>
              <c:idx val="2"/>
              <c:layout>
                <c:manualLayout>
                  <c:x val="0"/>
                  <c:y val="-1.88104635266382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AB-404C-B7CB-77E768AE27BA}"/>
                </c:ext>
              </c:extLst>
            </c:dLbl>
            <c:dLbl>
              <c:idx val="3"/>
              <c:layout>
                <c:manualLayout>
                  <c:x val="-7.957084005012495E-17"/>
                  <c:y val="-2.14976726018722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AB-404C-B7CB-77E768AE27BA}"/>
                </c:ext>
              </c:extLst>
            </c:dLbl>
            <c:dLbl>
              <c:idx val="4"/>
              <c:layout>
                <c:manualLayout>
                  <c:x val="0"/>
                  <c:y val="-2.95592998275742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AB-404C-B7CB-77E768AE27BA}"/>
                </c:ext>
              </c:extLst>
            </c:dLbl>
            <c:dLbl>
              <c:idx val="5"/>
              <c:layout>
                <c:manualLayout>
                  <c:x val="-1.0850694444444445E-3"/>
                  <c:y val="-1.61232544514042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AB-404C-B7CB-77E768AE27BA}"/>
                </c:ext>
              </c:extLst>
            </c:dLbl>
            <c:dLbl>
              <c:idx val="6"/>
              <c:layout>
                <c:manualLayout>
                  <c:x val="-2.1701388888890481E-3"/>
                  <c:y val="2.6872090752340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AB-404C-B7CB-77E768AE27BA}"/>
                </c:ext>
              </c:extLst>
            </c:dLbl>
            <c:dLbl>
              <c:idx val="7"/>
              <c:layout>
                <c:manualLayout>
                  <c:x val="-2.170138888888889E-3"/>
                  <c:y val="2.6872090752340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AB-404C-B7CB-77E768AE27B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38100" cap="rnd">
                <a:solidFill>
                  <a:schemeClr val="accent2">
                    <a:lumMod val="75000"/>
                  </a:schemeClr>
                </a:solidFill>
                <a:prstDash val="solid"/>
              </a:ln>
              <a:effectLst/>
            </c:spPr>
            <c:trendlineType val="linear"/>
            <c:dispRSqr val="0"/>
            <c:dispEq val="0"/>
          </c:trendline>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General</c:formatCode>
                <c:ptCount val="12"/>
                <c:pt idx="0">
                  <c:v>2325.1999999999998</c:v>
                </c:pt>
                <c:pt idx="1">
                  <c:v>2091.6</c:v>
                </c:pt>
                <c:pt idx="2">
                  <c:v>1888.4</c:v>
                </c:pt>
                <c:pt idx="3">
                  <c:v>1718</c:v>
                </c:pt>
                <c:pt idx="4">
                  <c:v>1546.2</c:v>
                </c:pt>
                <c:pt idx="5">
                  <c:v>1447</c:v>
                </c:pt>
                <c:pt idx="6">
                  <c:v>1346</c:v>
                </c:pt>
                <c:pt idx="7">
                  <c:v>1246</c:v>
                </c:pt>
                <c:pt idx="8">
                  <c:v>1153</c:v>
                </c:pt>
                <c:pt idx="9">
                  <c:v>1077</c:v>
                </c:pt>
                <c:pt idx="10">
                  <c:v>1015</c:v>
                </c:pt>
                <c:pt idx="11">
                  <c:v>972</c:v>
                </c:pt>
              </c:numCache>
            </c:numRef>
          </c:val>
          <c:extLst>
            <c:ext xmlns:c16="http://schemas.microsoft.com/office/drawing/2014/chart" uri="{C3380CC4-5D6E-409C-BE32-E72D297353CC}">
              <c16:uniqueId val="{00000007-0EAB-404C-B7CB-77E768AE27BA}"/>
            </c:ext>
          </c:extLst>
        </c:ser>
        <c:dLbls>
          <c:showLegendKey val="0"/>
          <c:showVal val="0"/>
          <c:showCatName val="0"/>
          <c:showSerName val="0"/>
          <c:showPercent val="0"/>
          <c:showBubbleSize val="0"/>
        </c:dLbls>
        <c:gapWidth val="219"/>
        <c:overlap val="-27"/>
        <c:axId val="764754511"/>
        <c:axId val="764752015"/>
      </c:barChart>
      <c:catAx>
        <c:axId val="76475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lumMod val="75000"/>
                  </a:schemeClr>
                </a:solidFill>
                <a:latin typeface="+mn-lt"/>
                <a:ea typeface="+mn-ea"/>
                <a:cs typeface="+mn-cs"/>
              </a:defRPr>
            </a:pPr>
            <a:endParaRPr lang="en-US"/>
          </a:p>
        </c:txPr>
        <c:crossAx val="764752015"/>
        <c:crosses val="autoZero"/>
        <c:auto val="1"/>
        <c:lblAlgn val="ctr"/>
        <c:lblOffset val="100"/>
        <c:noMultiLvlLbl val="0"/>
      </c:catAx>
      <c:valAx>
        <c:axId val="7647520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dirty="0">
                    <a:solidFill>
                      <a:srgbClr val="002060"/>
                    </a:solidFill>
                  </a:rPr>
                  <a:t>Combined</a:t>
                </a:r>
                <a:r>
                  <a:rPr lang="en-US" sz="1400" b="1" baseline="0" dirty="0">
                    <a:solidFill>
                      <a:srgbClr val="002060"/>
                    </a:solidFill>
                  </a:rPr>
                  <a:t> Number of Fatalities</a:t>
                </a:r>
              </a:p>
              <a:p>
                <a:pPr>
                  <a:defRPr/>
                </a:pPr>
                <a:r>
                  <a:rPr lang="en-US" sz="1400" b="1" baseline="0" dirty="0">
                    <a:solidFill>
                      <a:srgbClr val="002060"/>
                    </a:solidFill>
                  </a:rPr>
                  <a:t>&amp; Serious Injuries</a:t>
                </a:r>
                <a:endParaRPr lang="en-US" sz="1400" b="1" dirty="0">
                  <a:solidFill>
                    <a:srgbClr val="002060"/>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lumMod val="75000"/>
                  </a:schemeClr>
                </a:solidFill>
                <a:latin typeface="+mn-lt"/>
                <a:ea typeface="+mn-ea"/>
                <a:cs typeface="+mn-cs"/>
              </a:defRPr>
            </a:pPr>
            <a:endParaRPr lang="en-US"/>
          </a:p>
        </c:txPr>
        <c:crossAx val="764754511"/>
        <c:crosses val="autoZero"/>
        <c:crossBetween val="between"/>
      </c:valAx>
      <c:spPr>
        <a:noFill/>
        <a:ln>
          <a:noFill/>
        </a:ln>
        <a:effectLst/>
      </c:spPr>
    </c:plotArea>
    <c:legend>
      <c:legendPos val="b"/>
      <c:layout>
        <c:manualLayout>
          <c:xMode val="edge"/>
          <c:yMode val="edge"/>
          <c:x val="0.27545564372812775"/>
          <c:y val="0.92619865923078537"/>
          <c:w val="0.59448801809930008"/>
          <c:h val="5.4990877242576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149590274132"/>
          <c:y val="6.7754856596603893E-2"/>
          <c:w val="0.76021180641757602"/>
          <c:h val="0.69247743044381038"/>
        </c:manualLayout>
      </c:layout>
      <c:barChart>
        <c:barDir val="col"/>
        <c:grouping val="stacked"/>
        <c:varyColors val="0"/>
        <c:ser>
          <c:idx val="0"/>
          <c:order val="0"/>
          <c:tx>
            <c:strRef>
              <c:f>Sheet1!$B$1</c:f>
              <c:strCache>
                <c:ptCount val="1"/>
                <c:pt idx="0">
                  <c:v>Fatalities</c:v>
                </c:pt>
              </c:strCache>
            </c:strRef>
          </c:tx>
          <c:spPr>
            <a:solidFill>
              <a:srgbClr val="FECC50"/>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59</c:v>
                </c:pt>
                <c:pt idx="1">
                  <c:v>63</c:v>
                </c:pt>
                <c:pt idx="2">
                  <c:v>83</c:v>
                </c:pt>
                <c:pt idx="3">
                  <c:v>72</c:v>
                </c:pt>
                <c:pt idx="4">
                  <c:v>64</c:v>
                </c:pt>
                <c:pt idx="5">
                  <c:v>64</c:v>
                </c:pt>
              </c:numCache>
            </c:numRef>
          </c:val>
          <c:extLst>
            <c:ext xmlns:c16="http://schemas.microsoft.com/office/drawing/2014/chart" uri="{C3380CC4-5D6E-409C-BE32-E72D297353CC}">
              <c16:uniqueId val="{00000000-DCDA-43D3-81FE-ABC24F2F2D61}"/>
            </c:ext>
          </c:extLst>
        </c:ser>
        <c:ser>
          <c:idx val="1"/>
          <c:order val="1"/>
          <c:tx>
            <c:strRef>
              <c:f>Sheet1!$C$1</c:f>
              <c:strCache>
                <c:ptCount val="1"/>
                <c:pt idx="0">
                  <c:v>Serious Injuries</c:v>
                </c:pt>
              </c:strCache>
            </c:strRef>
          </c:tx>
          <c:spPr>
            <a:solidFill>
              <a:srgbClr val="231E55"/>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181</c:v>
                </c:pt>
                <c:pt idx="1">
                  <c:v>419</c:v>
                </c:pt>
                <c:pt idx="2">
                  <c:v>146</c:v>
                </c:pt>
                <c:pt idx="3">
                  <c:v>157</c:v>
                </c:pt>
                <c:pt idx="4">
                  <c:v>191</c:v>
                </c:pt>
                <c:pt idx="5">
                  <c:v>156</c:v>
                </c:pt>
              </c:numCache>
            </c:numRef>
          </c:val>
          <c:extLst>
            <c:ext xmlns:c16="http://schemas.microsoft.com/office/drawing/2014/chart" uri="{C3380CC4-5D6E-409C-BE32-E72D297353CC}">
              <c16:uniqueId val="{00000001-DCDA-43D3-81FE-ABC24F2F2D61}"/>
            </c:ext>
          </c:extLst>
        </c:ser>
        <c:dLbls>
          <c:showLegendKey val="0"/>
          <c:showVal val="0"/>
          <c:showCatName val="0"/>
          <c:showSerName val="0"/>
          <c:showPercent val="0"/>
          <c:showBubbleSize val="0"/>
        </c:dLbls>
        <c:gapWidth val="150"/>
        <c:overlap val="100"/>
        <c:axId val="205272248"/>
        <c:axId val="206330936"/>
      </c:barChart>
      <c:catAx>
        <c:axId val="205272248"/>
        <c:scaling>
          <c:orientation val="minMax"/>
        </c:scaling>
        <c:delete val="0"/>
        <c:axPos val="b"/>
        <c:title>
          <c:tx>
            <c:rich>
              <a:bodyPr/>
              <a:lstStyle/>
              <a:p>
                <a:pPr>
                  <a:defRPr sz="1400">
                    <a:solidFill>
                      <a:srgbClr val="231E55"/>
                    </a:solidFill>
                  </a:defRPr>
                </a:pPr>
                <a:r>
                  <a:rPr lang="en-US" sz="1400" dirty="0">
                    <a:solidFill>
                      <a:srgbClr val="231E55"/>
                    </a:solidFill>
                  </a:rPr>
                  <a:t>Year</a:t>
                </a:r>
              </a:p>
            </c:rich>
          </c:tx>
          <c:overlay val="0"/>
        </c:title>
        <c:numFmt formatCode="General" sourceLinked="1"/>
        <c:majorTickMark val="out"/>
        <c:minorTickMark val="none"/>
        <c:tickLblPos val="nextTo"/>
        <c:txPr>
          <a:bodyPr/>
          <a:lstStyle/>
          <a:p>
            <a:pPr>
              <a:defRPr sz="1400">
                <a:solidFill>
                  <a:srgbClr val="231E55"/>
                </a:solidFill>
              </a:defRPr>
            </a:pPr>
            <a:endParaRPr lang="en-US"/>
          </a:p>
        </c:txPr>
        <c:crossAx val="206330936"/>
        <c:crosses val="autoZero"/>
        <c:auto val="1"/>
        <c:lblAlgn val="ctr"/>
        <c:lblOffset val="100"/>
        <c:noMultiLvlLbl val="0"/>
      </c:catAx>
      <c:valAx>
        <c:axId val="206330936"/>
        <c:scaling>
          <c:orientation val="minMax"/>
        </c:scaling>
        <c:delete val="0"/>
        <c:axPos val="l"/>
        <c:majorGridlines/>
        <c:title>
          <c:tx>
            <c:rich>
              <a:bodyPr/>
              <a:lstStyle/>
              <a:p>
                <a:pPr>
                  <a:defRPr sz="1400">
                    <a:solidFill>
                      <a:srgbClr val="231E55"/>
                    </a:solidFill>
                  </a:defRPr>
                </a:pPr>
                <a:r>
                  <a:rPr lang="en-US" sz="1400" dirty="0">
                    <a:solidFill>
                      <a:srgbClr val="231E55"/>
                    </a:solidFill>
                  </a:rPr>
                  <a:t>Number of Fatalities and</a:t>
                </a:r>
                <a:endParaRPr lang="en-US" sz="1400" baseline="0" dirty="0">
                  <a:solidFill>
                    <a:srgbClr val="231E55"/>
                  </a:solidFill>
                </a:endParaRPr>
              </a:p>
              <a:p>
                <a:pPr>
                  <a:defRPr sz="1400">
                    <a:solidFill>
                      <a:srgbClr val="231E55"/>
                    </a:solidFill>
                  </a:defRPr>
                </a:pPr>
                <a:r>
                  <a:rPr lang="en-US" sz="1400" baseline="0" dirty="0">
                    <a:solidFill>
                      <a:srgbClr val="231E55"/>
                    </a:solidFill>
                  </a:rPr>
                  <a:t>Serious Injuries</a:t>
                </a:r>
                <a:endParaRPr lang="en-US" sz="1400" dirty="0">
                  <a:solidFill>
                    <a:srgbClr val="231E55"/>
                  </a:solidFill>
                </a:endParaRPr>
              </a:p>
            </c:rich>
          </c:tx>
          <c:layout>
            <c:manualLayout>
              <c:xMode val="edge"/>
              <c:yMode val="edge"/>
              <c:x val="2.4585321397442385E-2"/>
              <c:y val="0.1547969395514934"/>
            </c:manualLayout>
          </c:layout>
          <c:overlay val="0"/>
        </c:title>
        <c:numFmt formatCode="General" sourceLinked="1"/>
        <c:majorTickMark val="out"/>
        <c:minorTickMark val="none"/>
        <c:tickLblPos val="nextTo"/>
        <c:txPr>
          <a:bodyPr/>
          <a:lstStyle/>
          <a:p>
            <a:pPr>
              <a:defRPr sz="1400">
                <a:solidFill>
                  <a:srgbClr val="231E55"/>
                </a:solidFill>
              </a:defRPr>
            </a:pPr>
            <a:endParaRPr lang="en-US"/>
          </a:p>
        </c:txPr>
        <c:crossAx val="205272248"/>
        <c:crosses val="autoZero"/>
        <c:crossBetween val="between"/>
      </c:valAx>
    </c:plotArea>
    <c:legend>
      <c:legendPos val="b"/>
      <c:layout>
        <c:manualLayout>
          <c:xMode val="edge"/>
          <c:yMode val="edge"/>
          <c:x val="3.2459130717505037E-4"/>
          <c:y val="0.87537998112296234"/>
          <c:w val="0.36665030420676703"/>
          <c:h val="0.11762650678396915"/>
        </c:manualLayout>
      </c:layout>
      <c:overlay val="0"/>
      <c:txPr>
        <a:bodyPr/>
        <a:lstStyle/>
        <a:p>
          <a:pPr>
            <a:defRPr sz="1400">
              <a:solidFill>
                <a:srgbClr val="231E5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5843576690801"/>
          <c:y val="3.0183842177324526E-2"/>
          <c:w val="0.76854540936756099"/>
          <c:h val="0.91079684353064605"/>
        </c:manualLayout>
      </c:layout>
      <c:barChart>
        <c:barDir val="bar"/>
        <c:grouping val="clustered"/>
        <c:varyColors val="0"/>
        <c:ser>
          <c:idx val="1"/>
          <c:order val="0"/>
          <c:tx>
            <c:strRef>
              <c:f>Sheet1!$C$1</c:f>
              <c:strCache>
                <c:ptCount val="1"/>
                <c:pt idx="0">
                  <c:v>Serious Injuries</c:v>
                </c:pt>
              </c:strCache>
            </c:strRef>
          </c:tx>
          <c:spPr>
            <a:solidFill>
              <a:srgbClr val="231E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1E5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Train Involved</c:v>
                </c:pt>
                <c:pt idx="1">
                  <c:v>Bicylce Involved</c:v>
                </c:pt>
                <c:pt idx="2">
                  <c:v>ATV Involved</c:v>
                </c:pt>
                <c:pt idx="3">
                  <c:v>Fatigue Driving Related</c:v>
                </c:pt>
                <c:pt idx="4">
                  <c:v>Distracted Driving Related</c:v>
                </c:pt>
                <c:pt idx="5">
                  <c:v>Work Zone Related</c:v>
                </c:pt>
                <c:pt idx="6">
                  <c:v>Pedestrian Involved</c:v>
                </c:pt>
                <c:pt idx="7">
                  <c:v>Younger Driver (15-20) Involved</c:v>
                </c:pt>
                <c:pt idx="8">
                  <c:v>Alcohol or Drug Related</c:v>
                </c:pt>
                <c:pt idx="9">
                  <c:v>Motorcycle Involved</c:v>
                </c:pt>
                <c:pt idx="10">
                  <c:v>Intersection Related</c:v>
                </c:pt>
                <c:pt idx="11">
                  <c:v>Occupant Protection</c:v>
                </c:pt>
                <c:pt idx="12">
                  <c:v>Roadway Departure</c:v>
                </c:pt>
                <c:pt idx="13">
                  <c:v>Speeding &amp; Aggressive Driving Related</c:v>
                </c:pt>
                <c:pt idx="14">
                  <c:v>CMV Involved</c:v>
                </c:pt>
              </c:strCache>
            </c:strRef>
          </c:cat>
          <c:val>
            <c:numRef>
              <c:f>Sheet1!$C$2:$C$15</c:f>
              <c:numCache>
                <c:formatCode>0.0%</c:formatCode>
                <c:ptCount val="14"/>
                <c:pt idx="0">
                  <c:v>0</c:v>
                </c:pt>
                <c:pt idx="1">
                  <c:v>1.2999999999999999E-2</c:v>
                </c:pt>
                <c:pt idx="2">
                  <c:v>1.6E-2</c:v>
                </c:pt>
                <c:pt idx="3">
                  <c:v>5.3999999999999999E-2</c:v>
                </c:pt>
                <c:pt idx="4">
                  <c:v>5.5E-2</c:v>
                </c:pt>
                <c:pt idx="5">
                  <c:v>1.9E-2</c:v>
                </c:pt>
                <c:pt idx="6">
                  <c:v>3.6999999999999998E-2</c:v>
                </c:pt>
                <c:pt idx="7">
                  <c:v>0.10100000000000001</c:v>
                </c:pt>
                <c:pt idx="8">
                  <c:v>7.3999999999999996E-2</c:v>
                </c:pt>
                <c:pt idx="9">
                  <c:v>0.14499999999999999</c:v>
                </c:pt>
                <c:pt idx="10">
                  <c:v>0.28999999999999998</c:v>
                </c:pt>
                <c:pt idx="11">
                  <c:v>0.21199999999999999</c:v>
                </c:pt>
                <c:pt idx="12">
                  <c:v>0.41199999999999998</c:v>
                </c:pt>
                <c:pt idx="13">
                  <c:v>0.66400000000000003</c:v>
                </c:pt>
              </c:numCache>
            </c:numRef>
          </c:val>
          <c:extLst>
            <c:ext xmlns:c16="http://schemas.microsoft.com/office/drawing/2014/chart" uri="{C3380CC4-5D6E-409C-BE32-E72D297353CC}">
              <c16:uniqueId val="{00000000-8C85-4415-A2DA-14B996783B34}"/>
            </c:ext>
          </c:extLst>
        </c:ser>
        <c:ser>
          <c:idx val="0"/>
          <c:order val="1"/>
          <c:tx>
            <c:strRef>
              <c:f>Sheet1!$B$1</c:f>
              <c:strCache>
                <c:ptCount val="1"/>
                <c:pt idx="0">
                  <c:v>Fatalities</c:v>
                </c:pt>
              </c:strCache>
            </c:strRef>
          </c:tx>
          <c:spPr>
            <a:solidFill>
              <a:srgbClr val="FECC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ECC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Train Involved</c:v>
                </c:pt>
                <c:pt idx="1">
                  <c:v>Bicylce Involved</c:v>
                </c:pt>
                <c:pt idx="2">
                  <c:v>ATV Involved</c:v>
                </c:pt>
                <c:pt idx="3">
                  <c:v>Fatigue Driving Related</c:v>
                </c:pt>
                <c:pt idx="4">
                  <c:v>Distracted Driving Related</c:v>
                </c:pt>
                <c:pt idx="5">
                  <c:v>Work Zone Related</c:v>
                </c:pt>
                <c:pt idx="6">
                  <c:v>Pedestrian Involved</c:v>
                </c:pt>
                <c:pt idx="7">
                  <c:v>Younger Driver (15-20) Involved</c:v>
                </c:pt>
                <c:pt idx="8">
                  <c:v>Alcohol or Drug Related</c:v>
                </c:pt>
                <c:pt idx="9">
                  <c:v>Motorcycle Involved</c:v>
                </c:pt>
                <c:pt idx="10">
                  <c:v>Intersection Related</c:v>
                </c:pt>
                <c:pt idx="11">
                  <c:v>Occupant Protection</c:v>
                </c:pt>
                <c:pt idx="12">
                  <c:v>Roadway Departure</c:v>
                </c:pt>
                <c:pt idx="13">
                  <c:v>Speeding &amp; Aggressive Driving Related</c:v>
                </c:pt>
                <c:pt idx="14">
                  <c:v>CMV Involved</c:v>
                </c:pt>
              </c:strCache>
            </c:strRef>
          </c:cat>
          <c:val>
            <c:numRef>
              <c:f>Sheet1!$B$2:$B$15</c:f>
              <c:numCache>
                <c:formatCode>0.0%</c:formatCode>
                <c:ptCount val="14"/>
                <c:pt idx="0">
                  <c:v>0</c:v>
                </c:pt>
                <c:pt idx="1">
                  <c:v>7.0000000000000001E-3</c:v>
                </c:pt>
                <c:pt idx="2">
                  <c:v>2.5000000000000001E-2</c:v>
                </c:pt>
                <c:pt idx="3">
                  <c:v>0.03</c:v>
                </c:pt>
                <c:pt idx="4">
                  <c:v>3.6999999999999998E-2</c:v>
                </c:pt>
                <c:pt idx="5">
                  <c:v>4.2000000000000003E-2</c:v>
                </c:pt>
                <c:pt idx="6">
                  <c:v>4.9000000000000002E-2</c:v>
                </c:pt>
                <c:pt idx="7">
                  <c:v>5.3999999999999999E-2</c:v>
                </c:pt>
                <c:pt idx="8">
                  <c:v>8.4000000000000005E-2</c:v>
                </c:pt>
                <c:pt idx="9">
                  <c:v>0.11600000000000001</c:v>
                </c:pt>
                <c:pt idx="10">
                  <c:v>0.24</c:v>
                </c:pt>
                <c:pt idx="11">
                  <c:v>0.33600000000000002</c:v>
                </c:pt>
                <c:pt idx="12">
                  <c:v>0.49399999999999999</c:v>
                </c:pt>
                <c:pt idx="13">
                  <c:v>0.70899999999999996</c:v>
                </c:pt>
              </c:numCache>
            </c:numRef>
          </c:val>
          <c:extLst>
            <c:ext xmlns:c16="http://schemas.microsoft.com/office/drawing/2014/chart" uri="{C3380CC4-5D6E-409C-BE32-E72D297353CC}">
              <c16:uniqueId val="{00000001-8C85-4415-A2DA-14B996783B34}"/>
            </c:ext>
          </c:extLst>
        </c:ser>
        <c:dLbls>
          <c:showLegendKey val="0"/>
          <c:showVal val="0"/>
          <c:showCatName val="0"/>
          <c:showSerName val="0"/>
          <c:showPercent val="0"/>
          <c:showBubbleSize val="0"/>
        </c:dLbls>
        <c:gapWidth val="50"/>
        <c:overlap val="-50"/>
        <c:axId val="1868633967"/>
        <c:axId val="1868638127"/>
      </c:barChart>
      <c:catAx>
        <c:axId val="1868633967"/>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D2456"/>
                </a:solidFill>
                <a:latin typeface="+mn-lt"/>
                <a:ea typeface="+mn-ea"/>
                <a:cs typeface="+mn-cs"/>
              </a:defRPr>
            </a:pPr>
            <a:endParaRPr lang="en-US"/>
          </a:p>
        </c:txPr>
        <c:crossAx val="1868638127"/>
        <c:crosses val="autoZero"/>
        <c:auto val="1"/>
        <c:lblAlgn val="ctr"/>
        <c:lblOffset val="100"/>
        <c:noMultiLvlLbl val="0"/>
      </c:catAx>
      <c:valAx>
        <c:axId val="1868638127"/>
        <c:scaling>
          <c:orientation val="minMax"/>
        </c:scaling>
        <c:delete val="1"/>
        <c:axPos val="b"/>
        <c:numFmt formatCode="0.0%" sourceLinked="1"/>
        <c:majorTickMark val="none"/>
        <c:minorTickMark val="none"/>
        <c:tickLblPos val="nextTo"/>
        <c:crossAx val="1868633967"/>
        <c:crosses val="autoZero"/>
        <c:crossBetween val="between"/>
      </c:valAx>
      <c:spPr>
        <a:noFill/>
        <a:ln>
          <a:noFill/>
        </a:ln>
        <a:effectLst/>
      </c:spPr>
    </c:plotArea>
    <c:legend>
      <c:legendPos val="b"/>
      <c:layout>
        <c:manualLayout>
          <c:xMode val="edge"/>
          <c:yMode val="edge"/>
          <c:x val="5.4466200872091489E-3"/>
          <c:y val="0.93595004534508308"/>
          <c:w val="0.18422136139909992"/>
          <c:h val="5.147335374769833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149590274132"/>
          <c:y val="6.7754856596603893E-2"/>
          <c:w val="0.76021180641757602"/>
          <c:h val="0.69247743044381038"/>
        </c:manualLayout>
      </c:layout>
      <c:barChart>
        <c:barDir val="col"/>
        <c:grouping val="stacked"/>
        <c:varyColors val="0"/>
        <c:ser>
          <c:idx val="0"/>
          <c:order val="0"/>
          <c:tx>
            <c:strRef>
              <c:f>Sheet1!$B$1</c:f>
              <c:strCache>
                <c:ptCount val="1"/>
                <c:pt idx="0">
                  <c:v>Fatalities</c:v>
                </c:pt>
              </c:strCache>
            </c:strRef>
          </c:tx>
          <c:spPr>
            <a:solidFill>
              <a:srgbClr val="FECC50"/>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33</c:v>
                </c:pt>
                <c:pt idx="1">
                  <c:v>38</c:v>
                </c:pt>
                <c:pt idx="2">
                  <c:v>47</c:v>
                </c:pt>
                <c:pt idx="3">
                  <c:v>29</c:v>
                </c:pt>
                <c:pt idx="4">
                  <c:v>36</c:v>
                </c:pt>
                <c:pt idx="5">
                  <c:v>46</c:v>
                </c:pt>
              </c:numCache>
            </c:numRef>
          </c:val>
          <c:extLst>
            <c:ext xmlns:c16="http://schemas.microsoft.com/office/drawing/2014/chart" uri="{C3380CC4-5D6E-409C-BE32-E72D297353CC}">
              <c16:uniqueId val="{00000000-E7EA-48BC-8709-A52E1AC484A1}"/>
            </c:ext>
          </c:extLst>
        </c:ser>
        <c:ser>
          <c:idx val="1"/>
          <c:order val="1"/>
          <c:tx>
            <c:strRef>
              <c:f>Sheet1!$C$1</c:f>
              <c:strCache>
                <c:ptCount val="1"/>
                <c:pt idx="0">
                  <c:v>Serious Injuries</c:v>
                </c:pt>
              </c:strCache>
            </c:strRef>
          </c:tx>
          <c:spPr>
            <a:solidFill>
              <a:srgbClr val="231E55"/>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180</c:v>
                </c:pt>
                <c:pt idx="1">
                  <c:v>128</c:v>
                </c:pt>
                <c:pt idx="2">
                  <c:v>139</c:v>
                </c:pt>
                <c:pt idx="3">
                  <c:v>136</c:v>
                </c:pt>
                <c:pt idx="4">
                  <c:v>176</c:v>
                </c:pt>
                <c:pt idx="5">
                  <c:v>177</c:v>
                </c:pt>
              </c:numCache>
            </c:numRef>
          </c:val>
          <c:extLst>
            <c:ext xmlns:c16="http://schemas.microsoft.com/office/drawing/2014/chart" uri="{C3380CC4-5D6E-409C-BE32-E72D297353CC}">
              <c16:uniqueId val="{00000001-E7EA-48BC-8709-A52E1AC484A1}"/>
            </c:ext>
          </c:extLst>
        </c:ser>
        <c:dLbls>
          <c:showLegendKey val="0"/>
          <c:showVal val="0"/>
          <c:showCatName val="0"/>
          <c:showSerName val="0"/>
          <c:showPercent val="0"/>
          <c:showBubbleSize val="0"/>
        </c:dLbls>
        <c:gapWidth val="150"/>
        <c:overlap val="100"/>
        <c:axId val="205272248"/>
        <c:axId val="206330936"/>
      </c:barChart>
      <c:catAx>
        <c:axId val="205272248"/>
        <c:scaling>
          <c:orientation val="minMax"/>
        </c:scaling>
        <c:delete val="0"/>
        <c:axPos val="b"/>
        <c:title>
          <c:tx>
            <c:rich>
              <a:bodyPr/>
              <a:lstStyle/>
              <a:p>
                <a:pPr>
                  <a:defRPr sz="1400">
                    <a:solidFill>
                      <a:srgbClr val="231E55"/>
                    </a:solidFill>
                  </a:defRPr>
                </a:pPr>
                <a:r>
                  <a:rPr lang="en-US" sz="1400" dirty="0">
                    <a:solidFill>
                      <a:srgbClr val="231E55"/>
                    </a:solidFill>
                  </a:rPr>
                  <a:t>Year</a:t>
                </a:r>
              </a:p>
            </c:rich>
          </c:tx>
          <c:overlay val="0"/>
        </c:title>
        <c:numFmt formatCode="General" sourceLinked="1"/>
        <c:majorTickMark val="out"/>
        <c:minorTickMark val="none"/>
        <c:tickLblPos val="nextTo"/>
        <c:txPr>
          <a:bodyPr/>
          <a:lstStyle/>
          <a:p>
            <a:pPr>
              <a:defRPr sz="1400">
                <a:solidFill>
                  <a:srgbClr val="231E55"/>
                </a:solidFill>
              </a:defRPr>
            </a:pPr>
            <a:endParaRPr lang="en-US"/>
          </a:p>
        </c:txPr>
        <c:crossAx val="206330936"/>
        <c:crosses val="autoZero"/>
        <c:auto val="1"/>
        <c:lblAlgn val="ctr"/>
        <c:lblOffset val="100"/>
        <c:noMultiLvlLbl val="0"/>
      </c:catAx>
      <c:valAx>
        <c:axId val="206330936"/>
        <c:scaling>
          <c:orientation val="minMax"/>
        </c:scaling>
        <c:delete val="0"/>
        <c:axPos val="l"/>
        <c:majorGridlines/>
        <c:title>
          <c:tx>
            <c:rich>
              <a:bodyPr/>
              <a:lstStyle/>
              <a:p>
                <a:pPr>
                  <a:defRPr sz="1400">
                    <a:solidFill>
                      <a:srgbClr val="231E55"/>
                    </a:solidFill>
                  </a:defRPr>
                </a:pPr>
                <a:r>
                  <a:rPr lang="en-US" sz="1400" dirty="0">
                    <a:solidFill>
                      <a:srgbClr val="231E55"/>
                    </a:solidFill>
                  </a:rPr>
                  <a:t>Number of Fatalities and</a:t>
                </a:r>
                <a:endParaRPr lang="en-US" sz="1400" baseline="0" dirty="0">
                  <a:solidFill>
                    <a:srgbClr val="231E55"/>
                  </a:solidFill>
                </a:endParaRPr>
              </a:p>
              <a:p>
                <a:pPr>
                  <a:defRPr sz="1400">
                    <a:solidFill>
                      <a:srgbClr val="231E55"/>
                    </a:solidFill>
                  </a:defRPr>
                </a:pPr>
                <a:r>
                  <a:rPr lang="en-US" sz="1400" baseline="0" dirty="0">
                    <a:solidFill>
                      <a:srgbClr val="231E55"/>
                    </a:solidFill>
                  </a:rPr>
                  <a:t>Serious Injuries</a:t>
                </a:r>
                <a:endParaRPr lang="en-US" sz="1400" dirty="0">
                  <a:solidFill>
                    <a:srgbClr val="231E55"/>
                  </a:solidFill>
                </a:endParaRPr>
              </a:p>
            </c:rich>
          </c:tx>
          <c:layout>
            <c:manualLayout>
              <c:xMode val="edge"/>
              <c:yMode val="edge"/>
              <c:x val="2.4585321397442385E-2"/>
              <c:y val="0.1547969395514934"/>
            </c:manualLayout>
          </c:layout>
          <c:overlay val="0"/>
        </c:title>
        <c:numFmt formatCode="General" sourceLinked="1"/>
        <c:majorTickMark val="out"/>
        <c:minorTickMark val="none"/>
        <c:tickLblPos val="nextTo"/>
        <c:txPr>
          <a:bodyPr/>
          <a:lstStyle/>
          <a:p>
            <a:pPr>
              <a:defRPr sz="1400">
                <a:solidFill>
                  <a:srgbClr val="231E55"/>
                </a:solidFill>
              </a:defRPr>
            </a:pPr>
            <a:endParaRPr lang="en-US"/>
          </a:p>
        </c:txPr>
        <c:crossAx val="205272248"/>
        <c:crosses val="autoZero"/>
        <c:crossBetween val="between"/>
      </c:valAx>
    </c:plotArea>
    <c:legend>
      <c:legendPos val="b"/>
      <c:layout>
        <c:manualLayout>
          <c:xMode val="edge"/>
          <c:yMode val="edge"/>
          <c:x val="3.2459130717505037E-4"/>
          <c:y val="0.87537998112296234"/>
          <c:w val="0.36665030420676703"/>
          <c:h val="0.11762650678396915"/>
        </c:manualLayout>
      </c:layout>
      <c:overlay val="0"/>
      <c:txPr>
        <a:bodyPr/>
        <a:lstStyle/>
        <a:p>
          <a:pPr>
            <a:defRPr sz="1400">
              <a:solidFill>
                <a:srgbClr val="231E5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5843576690801"/>
          <c:y val="3.0183842177324526E-2"/>
          <c:w val="0.76854540936756099"/>
          <c:h val="0.91079684353064605"/>
        </c:manualLayout>
      </c:layout>
      <c:barChart>
        <c:barDir val="bar"/>
        <c:grouping val="clustered"/>
        <c:varyColors val="0"/>
        <c:ser>
          <c:idx val="1"/>
          <c:order val="0"/>
          <c:tx>
            <c:strRef>
              <c:f>Sheet1!$C$1</c:f>
              <c:strCache>
                <c:ptCount val="1"/>
                <c:pt idx="0">
                  <c:v>Serious Injuries</c:v>
                </c:pt>
              </c:strCache>
            </c:strRef>
          </c:tx>
          <c:spPr>
            <a:solidFill>
              <a:srgbClr val="231E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1E5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Train Involved</c:v>
                </c:pt>
                <c:pt idx="1">
                  <c:v>Roadway Departure</c:v>
                </c:pt>
                <c:pt idx="2">
                  <c:v>Work Zone Related</c:v>
                </c:pt>
                <c:pt idx="3">
                  <c:v>Fatigue Driving Related</c:v>
                </c:pt>
                <c:pt idx="4">
                  <c:v>Bicylce Involved</c:v>
                </c:pt>
                <c:pt idx="5">
                  <c:v>ATV Involved</c:v>
                </c:pt>
                <c:pt idx="6">
                  <c:v>Distracted Driving Related</c:v>
                </c:pt>
                <c:pt idx="7">
                  <c:v>Pedestrian Involved</c:v>
                </c:pt>
                <c:pt idx="8">
                  <c:v>Younger Driver (15-20) Involved</c:v>
                </c:pt>
                <c:pt idx="9">
                  <c:v>Alcohol or Drug Related</c:v>
                </c:pt>
                <c:pt idx="10">
                  <c:v>Motorcycle Involved</c:v>
                </c:pt>
                <c:pt idx="11">
                  <c:v>Occupant Protection</c:v>
                </c:pt>
                <c:pt idx="12">
                  <c:v>Older Driver (65+) Involved</c:v>
                </c:pt>
                <c:pt idx="13">
                  <c:v>Speeding &amp; Aggressive Driving Related</c:v>
                </c:pt>
                <c:pt idx="14">
                  <c:v>CMV Involved</c:v>
                </c:pt>
              </c:strCache>
            </c:strRef>
          </c:cat>
          <c:val>
            <c:numRef>
              <c:f>Sheet1!$C$2:$C$15</c:f>
              <c:numCache>
                <c:formatCode>0.0%</c:formatCode>
                <c:ptCount val="14"/>
                <c:pt idx="0">
                  <c:v>0</c:v>
                </c:pt>
                <c:pt idx="1">
                  <c:v>1E-3</c:v>
                </c:pt>
                <c:pt idx="2">
                  <c:v>3.0000000000000001E-3</c:v>
                </c:pt>
                <c:pt idx="3">
                  <c:v>1.6E-2</c:v>
                </c:pt>
                <c:pt idx="4">
                  <c:v>2.1999999999999999E-2</c:v>
                </c:pt>
                <c:pt idx="5">
                  <c:v>2.7E-2</c:v>
                </c:pt>
                <c:pt idx="6">
                  <c:v>6.3E-2</c:v>
                </c:pt>
                <c:pt idx="7">
                  <c:v>6.9000000000000006E-2</c:v>
                </c:pt>
                <c:pt idx="8">
                  <c:v>0.2</c:v>
                </c:pt>
                <c:pt idx="9">
                  <c:v>0.11</c:v>
                </c:pt>
                <c:pt idx="10">
                  <c:v>0.156</c:v>
                </c:pt>
                <c:pt idx="11">
                  <c:v>0.219</c:v>
                </c:pt>
                <c:pt idx="12">
                  <c:v>0.30299999999999999</c:v>
                </c:pt>
                <c:pt idx="13">
                  <c:v>0.79900000000000004</c:v>
                </c:pt>
              </c:numCache>
            </c:numRef>
          </c:val>
          <c:extLst>
            <c:ext xmlns:c16="http://schemas.microsoft.com/office/drawing/2014/chart" uri="{C3380CC4-5D6E-409C-BE32-E72D297353CC}">
              <c16:uniqueId val="{00000000-2E44-45FC-AEA4-28D1FAEE07D1}"/>
            </c:ext>
          </c:extLst>
        </c:ser>
        <c:ser>
          <c:idx val="0"/>
          <c:order val="1"/>
          <c:tx>
            <c:strRef>
              <c:f>Sheet1!$B$1</c:f>
              <c:strCache>
                <c:ptCount val="1"/>
                <c:pt idx="0">
                  <c:v>Fatalities</c:v>
                </c:pt>
              </c:strCache>
            </c:strRef>
          </c:tx>
          <c:spPr>
            <a:solidFill>
              <a:srgbClr val="FECC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ECC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Train Involved</c:v>
                </c:pt>
                <c:pt idx="1">
                  <c:v>Roadway Departure</c:v>
                </c:pt>
                <c:pt idx="2">
                  <c:v>Work Zone Related</c:v>
                </c:pt>
                <c:pt idx="3">
                  <c:v>Fatigue Driving Related</c:v>
                </c:pt>
                <c:pt idx="4">
                  <c:v>Bicylce Involved</c:v>
                </c:pt>
                <c:pt idx="5">
                  <c:v>ATV Involved</c:v>
                </c:pt>
                <c:pt idx="6">
                  <c:v>Distracted Driving Related</c:v>
                </c:pt>
                <c:pt idx="7">
                  <c:v>Pedestrian Involved</c:v>
                </c:pt>
                <c:pt idx="8">
                  <c:v>Younger Driver (15-20) Involved</c:v>
                </c:pt>
                <c:pt idx="9">
                  <c:v>Alcohol or Drug Related</c:v>
                </c:pt>
                <c:pt idx="10">
                  <c:v>Motorcycle Involved</c:v>
                </c:pt>
                <c:pt idx="11">
                  <c:v>Occupant Protection</c:v>
                </c:pt>
                <c:pt idx="12">
                  <c:v>Older Driver (65+) Involved</c:v>
                </c:pt>
                <c:pt idx="13">
                  <c:v>Speeding &amp; Aggressive Driving Related</c:v>
                </c:pt>
                <c:pt idx="14">
                  <c:v>CMV Involved</c:v>
                </c:pt>
              </c:strCache>
            </c:strRef>
          </c:cat>
          <c:val>
            <c:numRef>
              <c:f>Sheet1!$B$2:$B$15</c:f>
              <c:numCache>
                <c:formatCode>0.0%</c:formatCode>
                <c:ptCount val="14"/>
                <c:pt idx="0">
                  <c:v>0</c:v>
                </c:pt>
                <c:pt idx="1">
                  <c:v>0</c:v>
                </c:pt>
                <c:pt idx="2">
                  <c:v>4.0000000000000001E-3</c:v>
                </c:pt>
                <c:pt idx="3">
                  <c:v>4.0000000000000001E-3</c:v>
                </c:pt>
                <c:pt idx="4">
                  <c:v>1.7000000000000001E-2</c:v>
                </c:pt>
                <c:pt idx="5">
                  <c:v>3.9E-2</c:v>
                </c:pt>
                <c:pt idx="6">
                  <c:v>5.1999999999999998E-2</c:v>
                </c:pt>
                <c:pt idx="7">
                  <c:v>7.9000000000000001E-2</c:v>
                </c:pt>
                <c:pt idx="8">
                  <c:v>7.9000000000000001E-2</c:v>
                </c:pt>
                <c:pt idx="9">
                  <c:v>9.6000000000000002E-2</c:v>
                </c:pt>
                <c:pt idx="10">
                  <c:v>0.16200000000000001</c:v>
                </c:pt>
                <c:pt idx="11">
                  <c:v>0.36699999999999999</c:v>
                </c:pt>
                <c:pt idx="12">
                  <c:v>0.42399999999999999</c:v>
                </c:pt>
                <c:pt idx="13">
                  <c:v>0.747</c:v>
                </c:pt>
              </c:numCache>
            </c:numRef>
          </c:val>
          <c:extLst>
            <c:ext xmlns:c16="http://schemas.microsoft.com/office/drawing/2014/chart" uri="{C3380CC4-5D6E-409C-BE32-E72D297353CC}">
              <c16:uniqueId val="{00000001-2E44-45FC-AEA4-28D1FAEE07D1}"/>
            </c:ext>
          </c:extLst>
        </c:ser>
        <c:dLbls>
          <c:showLegendKey val="0"/>
          <c:showVal val="0"/>
          <c:showCatName val="0"/>
          <c:showSerName val="0"/>
          <c:showPercent val="0"/>
          <c:showBubbleSize val="0"/>
        </c:dLbls>
        <c:gapWidth val="50"/>
        <c:overlap val="-50"/>
        <c:axId val="1868633967"/>
        <c:axId val="1868638127"/>
      </c:barChart>
      <c:catAx>
        <c:axId val="1868633967"/>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D2456"/>
                </a:solidFill>
                <a:latin typeface="+mn-lt"/>
                <a:ea typeface="+mn-ea"/>
                <a:cs typeface="+mn-cs"/>
              </a:defRPr>
            </a:pPr>
            <a:endParaRPr lang="en-US"/>
          </a:p>
        </c:txPr>
        <c:crossAx val="1868638127"/>
        <c:crosses val="autoZero"/>
        <c:auto val="1"/>
        <c:lblAlgn val="ctr"/>
        <c:lblOffset val="100"/>
        <c:noMultiLvlLbl val="0"/>
      </c:catAx>
      <c:valAx>
        <c:axId val="1868638127"/>
        <c:scaling>
          <c:orientation val="minMax"/>
        </c:scaling>
        <c:delete val="1"/>
        <c:axPos val="b"/>
        <c:numFmt formatCode="0.0%" sourceLinked="1"/>
        <c:majorTickMark val="none"/>
        <c:minorTickMark val="none"/>
        <c:tickLblPos val="nextTo"/>
        <c:crossAx val="1868633967"/>
        <c:crosses val="autoZero"/>
        <c:crossBetween val="between"/>
      </c:valAx>
      <c:spPr>
        <a:noFill/>
        <a:ln>
          <a:noFill/>
        </a:ln>
        <a:effectLst/>
      </c:spPr>
    </c:plotArea>
    <c:legend>
      <c:legendPos val="b"/>
      <c:layout>
        <c:manualLayout>
          <c:xMode val="edge"/>
          <c:yMode val="edge"/>
          <c:x val="5.4466200872091489E-3"/>
          <c:y val="0.93595004534508308"/>
          <c:w val="0.18422136139909992"/>
          <c:h val="5.147335374769833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149590274132"/>
          <c:y val="6.7754856596603893E-2"/>
          <c:w val="0.76021180641757602"/>
          <c:h val="0.69247743044381038"/>
        </c:manualLayout>
      </c:layout>
      <c:barChart>
        <c:barDir val="col"/>
        <c:grouping val="stacked"/>
        <c:varyColors val="0"/>
        <c:ser>
          <c:idx val="0"/>
          <c:order val="0"/>
          <c:tx>
            <c:strRef>
              <c:f>Sheet1!$B$1</c:f>
              <c:strCache>
                <c:ptCount val="1"/>
                <c:pt idx="0">
                  <c:v>Fatalities</c:v>
                </c:pt>
              </c:strCache>
            </c:strRef>
          </c:tx>
          <c:spPr>
            <a:solidFill>
              <a:srgbClr val="FECC50"/>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33</c:v>
                </c:pt>
                <c:pt idx="1">
                  <c:v>31</c:v>
                </c:pt>
                <c:pt idx="2">
                  <c:v>28</c:v>
                </c:pt>
                <c:pt idx="3">
                  <c:v>26</c:v>
                </c:pt>
                <c:pt idx="4">
                  <c:v>35</c:v>
                </c:pt>
                <c:pt idx="5">
                  <c:v>36</c:v>
                </c:pt>
              </c:numCache>
            </c:numRef>
          </c:val>
          <c:extLst>
            <c:ext xmlns:c16="http://schemas.microsoft.com/office/drawing/2014/chart" uri="{C3380CC4-5D6E-409C-BE32-E72D297353CC}">
              <c16:uniqueId val="{00000000-1179-4766-B39A-E56422CE6467}"/>
            </c:ext>
          </c:extLst>
        </c:ser>
        <c:ser>
          <c:idx val="1"/>
          <c:order val="1"/>
          <c:tx>
            <c:strRef>
              <c:f>Sheet1!$C$1</c:f>
              <c:strCache>
                <c:ptCount val="1"/>
                <c:pt idx="0">
                  <c:v>Serious Injuries</c:v>
                </c:pt>
              </c:strCache>
            </c:strRef>
          </c:tx>
          <c:spPr>
            <a:solidFill>
              <a:srgbClr val="231E55"/>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159</c:v>
                </c:pt>
                <c:pt idx="1">
                  <c:v>115</c:v>
                </c:pt>
                <c:pt idx="2">
                  <c:v>140</c:v>
                </c:pt>
                <c:pt idx="3">
                  <c:v>146</c:v>
                </c:pt>
                <c:pt idx="4">
                  <c:v>141</c:v>
                </c:pt>
                <c:pt idx="5">
                  <c:v>128</c:v>
                </c:pt>
              </c:numCache>
            </c:numRef>
          </c:val>
          <c:extLst>
            <c:ext xmlns:c16="http://schemas.microsoft.com/office/drawing/2014/chart" uri="{C3380CC4-5D6E-409C-BE32-E72D297353CC}">
              <c16:uniqueId val="{00000001-1179-4766-B39A-E56422CE6467}"/>
            </c:ext>
          </c:extLst>
        </c:ser>
        <c:dLbls>
          <c:showLegendKey val="0"/>
          <c:showVal val="0"/>
          <c:showCatName val="0"/>
          <c:showSerName val="0"/>
          <c:showPercent val="0"/>
          <c:showBubbleSize val="0"/>
        </c:dLbls>
        <c:gapWidth val="150"/>
        <c:overlap val="100"/>
        <c:axId val="205272248"/>
        <c:axId val="206330936"/>
      </c:barChart>
      <c:catAx>
        <c:axId val="205272248"/>
        <c:scaling>
          <c:orientation val="minMax"/>
        </c:scaling>
        <c:delete val="0"/>
        <c:axPos val="b"/>
        <c:title>
          <c:tx>
            <c:rich>
              <a:bodyPr/>
              <a:lstStyle/>
              <a:p>
                <a:pPr>
                  <a:defRPr sz="1400">
                    <a:solidFill>
                      <a:srgbClr val="231E55"/>
                    </a:solidFill>
                  </a:defRPr>
                </a:pPr>
                <a:r>
                  <a:rPr lang="en-US" sz="1400" dirty="0">
                    <a:solidFill>
                      <a:srgbClr val="231E55"/>
                    </a:solidFill>
                  </a:rPr>
                  <a:t>Year</a:t>
                </a:r>
              </a:p>
            </c:rich>
          </c:tx>
          <c:overlay val="0"/>
        </c:title>
        <c:numFmt formatCode="General" sourceLinked="1"/>
        <c:majorTickMark val="out"/>
        <c:minorTickMark val="none"/>
        <c:tickLblPos val="nextTo"/>
        <c:txPr>
          <a:bodyPr/>
          <a:lstStyle/>
          <a:p>
            <a:pPr>
              <a:defRPr sz="1400">
                <a:solidFill>
                  <a:srgbClr val="231E55"/>
                </a:solidFill>
              </a:defRPr>
            </a:pPr>
            <a:endParaRPr lang="en-US"/>
          </a:p>
        </c:txPr>
        <c:crossAx val="206330936"/>
        <c:crosses val="autoZero"/>
        <c:auto val="1"/>
        <c:lblAlgn val="ctr"/>
        <c:lblOffset val="100"/>
        <c:noMultiLvlLbl val="0"/>
      </c:catAx>
      <c:valAx>
        <c:axId val="206330936"/>
        <c:scaling>
          <c:orientation val="minMax"/>
        </c:scaling>
        <c:delete val="0"/>
        <c:axPos val="l"/>
        <c:majorGridlines/>
        <c:title>
          <c:tx>
            <c:rich>
              <a:bodyPr/>
              <a:lstStyle/>
              <a:p>
                <a:pPr>
                  <a:defRPr sz="1400">
                    <a:solidFill>
                      <a:srgbClr val="231E55"/>
                    </a:solidFill>
                  </a:defRPr>
                </a:pPr>
                <a:r>
                  <a:rPr lang="en-US" sz="1400" dirty="0">
                    <a:solidFill>
                      <a:srgbClr val="231E55"/>
                    </a:solidFill>
                  </a:rPr>
                  <a:t>Number of Fatalities and</a:t>
                </a:r>
                <a:endParaRPr lang="en-US" sz="1400" baseline="0" dirty="0">
                  <a:solidFill>
                    <a:srgbClr val="231E55"/>
                  </a:solidFill>
                </a:endParaRPr>
              </a:p>
              <a:p>
                <a:pPr>
                  <a:defRPr sz="1400">
                    <a:solidFill>
                      <a:srgbClr val="231E55"/>
                    </a:solidFill>
                  </a:defRPr>
                </a:pPr>
                <a:r>
                  <a:rPr lang="en-US" sz="1400" baseline="0" dirty="0">
                    <a:solidFill>
                      <a:srgbClr val="231E55"/>
                    </a:solidFill>
                  </a:rPr>
                  <a:t>Serious Injuries</a:t>
                </a:r>
                <a:endParaRPr lang="en-US" sz="1400" dirty="0">
                  <a:solidFill>
                    <a:srgbClr val="231E55"/>
                  </a:solidFill>
                </a:endParaRPr>
              </a:p>
            </c:rich>
          </c:tx>
          <c:layout>
            <c:manualLayout>
              <c:xMode val="edge"/>
              <c:yMode val="edge"/>
              <c:x val="2.4585321397442385E-2"/>
              <c:y val="0.1547969395514934"/>
            </c:manualLayout>
          </c:layout>
          <c:overlay val="0"/>
        </c:title>
        <c:numFmt formatCode="General" sourceLinked="1"/>
        <c:majorTickMark val="out"/>
        <c:minorTickMark val="none"/>
        <c:tickLblPos val="nextTo"/>
        <c:txPr>
          <a:bodyPr/>
          <a:lstStyle/>
          <a:p>
            <a:pPr>
              <a:defRPr sz="1400">
                <a:solidFill>
                  <a:srgbClr val="231E55"/>
                </a:solidFill>
              </a:defRPr>
            </a:pPr>
            <a:endParaRPr lang="en-US"/>
          </a:p>
        </c:txPr>
        <c:crossAx val="205272248"/>
        <c:crosses val="autoZero"/>
        <c:crossBetween val="between"/>
      </c:valAx>
    </c:plotArea>
    <c:legend>
      <c:legendPos val="b"/>
      <c:layout>
        <c:manualLayout>
          <c:xMode val="edge"/>
          <c:yMode val="edge"/>
          <c:x val="3.2459130717505037E-4"/>
          <c:y val="0.87537998112296234"/>
          <c:w val="0.36665030420676703"/>
          <c:h val="0.11762650678396915"/>
        </c:manualLayout>
      </c:layout>
      <c:overlay val="0"/>
      <c:txPr>
        <a:bodyPr/>
        <a:lstStyle/>
        <a:p>
          <a:pPr>
            <a:defRPr sz="1400">
              <a:solidFill>
                <a:srgbClr val="231E5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149590274132"/>
          <c:y val="6.7754856596603893E-2"/>
          <c:w val="0.76021180641757602"/>
          <c:h val="0.69247743044381038"/>
        </c:manualLayout>
      </c:layout>
      <c:barChart>
        <c:barDir val="col"/>
        <c:grouping val="stacked"/>
        <c:varyColors val="0"/>
        <c:ser>
          <c:idx val="0"/>
          <c:order val="0"/>
          <c:tx>
            <c:strRef>
              <c:f>Sheet1!$B$1</c:f>
              <c:strCache>
                <c:ptCount val="1"/>
                <c:pt idx="0">
                  <c:v>Fatalities</c:v>
                </c:pt>
              </c:strCache>
            </c:strRef>
          </c:tx>
          <c:spPr>
            <a:solidFill>
              <a:srgbClr val="FECC50"/>
            </a:solidFill>
          </c:spPr>
          <c:invertIfNegative val="0"/>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38</c:v>
                </c:pt>
                <c:pt idx="1">
                  <c:v>53</c:v>
                </c:pt>
                <c:pt idx="2">
                  <c:v>41</c:v>
                </c:pt>
                <c:pt idx="3">
                  <c:v>41</c:v>
                </c:pt>
                <c:pt idx="4">
                  <c:v>34</c:v>
                </c:pt>
              </c:numCache>
            </c:numRef>
          </c:val>
          <c:extLst>
            <c:ext xmlns:c16="http://schemas.microsoft.com/office/drawing/2014/chart" uri="{C3380CC4-5D6E-409C-BE32-E72D297353CC}">
              <c16:uniqueId val="{00000000-A262-492A-A709-E73D027294F5}"/>
            </c:ext>
          </c:extLst>
        </c:ser>
        <c:ser>
          <c:idx val="1"/>
          <c:order val="1"/>
          <c:tx>
            <c:strRef>
              <c:f>Sheet1!$C$1</c:f>
              <c:strCache>
                <c:ptCount val="1"/>
                <c:pt idx="0">
                  <c:v>Serious Injuries</c:v>
                </c:pt>
              </c:strCache>
            </c:strRef>
          </c:tx>
          <c:spPr>
            <a:solidFill>
              <a:srgbClr val="231E55"/>
            </a:solidFill>
          </c:spPr>
          <c:invertIfNegative val="0"/>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128</c:v>
                </c:pt>
                <c:pt idx="1">
                  <c:v>131</c:v>
                </c:pt>
                <c:pt idx="2">
                  <c:v>89</c:v>
                </c:pt>
                <c:pt idx="3">
                  <c:v>93</c:v>
                </c:pt>
                <c:pt idx="4">
                  <c:v>102</c:v>
                </c:pt>
              </c:numCache>
            </c:numRef>
          </c:val>
          <c:extLst>
            <c:ext xmlns:c16="http://schemas.microsoft.com/office/drawing/2014/chart" uri="{C3380CC4-5D6E-409C-BE32-E72D297353CC}">
              <c16:uniqueId val="{00000001-A262-492A-A709-E73D027294F5}"/>
            </c:ext>
          </c:extLst>
        </c:ser>
        <c:dLbls>
          <c:showLegendKey val="0"/>
          <c:showVal val="0"/>
          <c:showCatName val="0"/>
          <c:showSerName val="0"/>
          <c:showPercent val="0"/>
          <c:showBubbleSize val="0"/>
        </c:dLbls>
        <c:gapWidth val="150"/>
        <c:overlap val="100"/>
        <c:axId val="205272248"/>
        <c:axId val="206330936"/>
      </c:barChart>
      <c:catAx>
        <c:axId val="205272248"/>
        <c:scaling>
          <c:orientation val="minMax"/>
        </c:scaling>
        <c:delete val="0"/>
        <c:axPos val="b"/>
        <c:title>
          <c:tx>
            <c:rich>
              <a:bodyPr/>
              <a:lstStyle/>
              <a:p>
                <a:pPr>
                  <a:defRPr sz="1400">
                    <a:solidFill>
                      <a:srgbClr val="231E55"/>
                    </a:solidFill>
                  </a:defRPr>
                </a:pPr>
                <a:r>
                  <a:rPr lang="en-US" sz="1400" dirty="0">
                    <a:solidFill>
                      <a:srgbClr val="231E55"/>
                    </a:solidFill>
                  </a:rPr>
                  <a:t>Year</a:t>
                </a:r>
              </a:p>
            </c:rich>
          </c:tx>
          <c:overlay val="0"/>
        </c:title>
        <c:numFmt formatCode="General" sourceLinked="1"/>
        <c:majorTickMark val="out"/>
        <c:minorTickMark val="none"/>
        <c:tickLblPos val="nextTo"/>
        <c:txPr>
          <a:bodyPr/>
          <a:lstStyle/>
          <a:p>
            <a:pPr>
              <a:defRPr sz="1400">
                <a:solidFill>
                  <a:srgbClr val="231E55"/>
                </a:solidFill>
              </a:defRPr>
            </a:pPr>
            <a:endParaRPr lang="en-US"/>
          </a:p>
        </c:txPr>
        <c:crossAx val="206330936"/>
        <c:crosses val="autoZero"/>
        <c:auto val="1"/>
        <c:lblAlgn val="ctr"/>
        <c:lblOffset val="100"/>
        <c:noMultiLvlLbl val="0"/>
      </c:catAx>
      <c:valAx>
        <c:axId val="206330936"/>
        <c:scaling>
          <c:orientation val="minMax"/>
        </c:scaling>
        <c:delete val="0"/>
        <c:axPos val="l"/>
        <c:majorGridlines/>
        <c:title>
          <c:tx>
            <c:rich>
              <a:bodyPr/>
              <a:lstStyle/>
              <a:p>
                <a:pPr>
                  <a:defRPr sz="1400">
                    <a:solidFill>
                      <a:srgbClr val="231E55"/>
                    </a:solidFill>
                  </a:defRPr>
                </a:pPr>
                <a:r>
                  <a:rPr lang="en-US" sz="1400" dirty="0">
                    <a:solidFill>
                      <a:srgbClr val="231E55"/>
                    </a:solidFill>
                  </a:rPr>
                  <a:t>Number of Fatalities and</a:t>
                </a:r>
                <a:endParaRPr lang="en-US" sz="1400" baseline="0" dirty="0">
                  <a:solidFill>
                    <a:srgbClr val="231E55"/>
                  </a:solidFill>
                </a:endParaRPr>
              </a:p>
              <a:p>
                <a:pPr>
                  <a:defRPr sz="1400">
                    <a:solidFill>
                      <a:srgbClr val="231E55"/>
                    </a:solidFill>
                  </a:defRPr>
                </a:pPr>
                <a:r>
                  <a:rPr lang="en-US" sz="1400" baseline="0" dirty="0">
                    <a:solidFill>
                      <a:srgbClr val="231E55"/>
                    </a:solidFill>
                  </a:rPr>
                  <a:t>Serious Injuries</a:t>
                </a:r>
                <a:endParaRPr lang="en-US" sz="1400" dirty="0">
                  <a:solidFill>
                    <a:srgbClr val="231E55"/>
                  </a:solidFill>
                </a:endParaRPr>
              </a:p>
            </c:rich>
          </c:tx>
          <c:layout>
            <c:manualLayout>
              <c:xMode val="edge"/>
              <c:yMode val="edge"/>
              <c:x val="2.4585321397442385E-2"/>
              <c:y val="0.1547969395514934"/>
            </c:manualLayout>
          </c:layout>
          <c:overlay val="0"/>
        </c:title>
        <c:numFmt formatCode="General" sourceLinked="1"/>
        <c:majorTickMark val="out"/>
        <c:minorTickMark val="none"/>
        <c:tickLblPos val="nextTo"/>
        <c:txPr>
          <a:bodyPr/>
          <a:lstStyle/>
          <a:p>
            <a:pPr>
              <a:defRPr sz="1400">
                <a:solidFill>
                  <a:srgbClr val="231E55"/>
                </a:solidFill>
              </a:defRPr>
            </a:pPr>
            <a:endParaRPr lang="en-US"/>
          </a:p>
        </c:txPr>
        <c:crossAx val="205272248"/>
        <c:crosses val="autoZero"/>
        <c:crossBetween val="between"/>
      </c:valAx>
    </c:plotArea>
    <c:legend>
      <c:legendPos val="b"/>
      <c:layout>
        <c:manualLayout>
          <c:xMode val="edge"/>
          <c:yMode val="edge"/>
          <c:x val="3.2459130717505037E-4"/>
          <c:y val="0.87537998112296234"/>
          <c:w val="0.36665030420676703"/>
          <c:h val="0.11762650678396915"/>
        </c:manualLayout>
      </c:layout>
      <c:overlay val="0"/>
      <c:txPr>
        <a:bodyPr/>
        <a:lstStyle/>
        <a:p>
          <a:pPr>
            <a:defRPr sz="1400">
              <a:solidFill>
                <a:srgbClr val="231E5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5843576690801"/>
          <c:y val="3.0183842177324526E-2"/>
          <c:w val="0.76854540936756099"/>
          <c:h val="0.91079684353064605"/>
        </c:manualLayout>
      </c:layout>
      <c:barChart>
        <c:barDir val="bar"/>
        <c:grouping val="clustered"/>
        <c:varyColors val="0"/>
        <c:ser>
          <c:idx val="1"/>
          <c:order val="0"/>
          <c:tx>
            <c:strRef>
              <c:f>Sheet1!$C$1</c:f>
              <c:strCache>
                <c:ptCount val="1"/>
                <c:pt idx="0">
                  <c:v>Serious Injuries</c:v>
                </c:pt>
              </c:strCache>
            </c:strRef>
          </c:tx>
          <c:spPr>
            <a:solidFill>
              <a:srgbClr val="231E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1E5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Train Involved</c:v>
                </c:pt>
                <c:pt idx="1">
                  <c:v>Fatigue Driving Related</c:v>
                </c:pt>
                <c:pt idx="2">
                  <c:v>Work Zone Related</c:v>
                </c:pt>
                <c:pt idx="3">
                  <c:v>Bicylce Involved</c:v>
                </c:pt>
                <c:pt idx="4">
                  <c:v>Distracted Driving Related</c:v>
                </c:pt>
                <c:pt idx="5">
                  <c:v>Intersection Related</c:v>
                </c:pt>
                <c:pt idx="6">
                  <c:v>Motorcycle Involved</c:v>
                </c:pt>
                <c:pt idx="7">
                  <c:v>Younger Driver (15-20) Involved</c:v>
                </c:pt>
                <c:pt idx="8">
                  <c:v>ATV Involved</c:v>
                </c:pt>
                <c:pt idx="9">
                  <c:v>Older Driver (65+) Involved</c:v>
                </c:pt>
                <c:pt idx="10">
                  <c:v>Pedestrian Involved</c:v>
                </c:pt>
                <c:pt idx="11">
                  <c:v>Occupant Protection</c:v>
                </c:pt>
                <c:pt idx="12">
                  <c:v>Speeding or Aggressive Driving Related</c:v>
                </c:pt>
                <c:pt idx="13">
                  <c:v>Roadway Departure</c:v>
                </c:pt>
                <c:pt idx="14">
                  <c:v>CMV Involved</c:v>
                </c:pt>
              </c:strCache>
            </c:strRef>
          </c:cat>
          <c:val>
            <c:numRef>
              <c:f>Sheet1!$C$2:$C$15</c:f>
              <c:numCache>
                <c:formatCode>0.0%</c:formatCode>
                <c:ptCount val="14"/>
                <c:pt idx="0">
                  <c:v>0</c:v>
                </c:pt>
                <c:pt idx="1">
                  <c:v>0</c:v>
                </c:pt>
                <c:pt idx="2">
                  <c:v>8.9999999999999993E-3</c:v>
                </c:pt>
                <c:pt idx="3">
                  <c:v>1.4E-2</c:v>
                </c:pt>
                <c:pt idx="4">
                  <c:v>7.5999999999999998E-2</c:v>
                </c:pt>
                <c:pt idx="5">
                  <c:v>0.16300000000000001</c:v>
                </c:pt>
                <c:pt idx="6">
                  <c:v>0.06</c:v>
                </c:pt>
                <c:pt idx="7">
                  <c:v>0.13800000000000001</c:v>
                </c:pt>
                <c:pt idx="8">
                  <c:v>8.6999999999999994E-2</c:v>
                </c:pt>
                <c:pt idx="9">
                  <c:v>0.11600000000000001</c:v>
                </c:pt>
                <c:pt idx="10">
                  <c:v>8.6999999999999994E-2</c:v>
                </c:pt>
                <c:pt idx="11">
                  <c:v>0.42099999999999999</c:v>
                </c:pt>
                <c:pt idx="12">
                  <c:v>0.73599999999999999</c:v>
                </c:pt>
                <c:pt idx="13">
                  <c:v>0.628</c:v>
                </c:pt>
              </c:numCache>
            </c:numRef>
          </c:val>
          <c:extLst>
            <c:ext xmlns:c16="http://schemas.microsoft.com/office/drawing/2014/chart" uri="{C3380CC4-5D6E-409C-BE32-E72D297353CC}">
              <c16:uniqueId val="{00000000-BA2C-4A1D-8707-147691407EA4}"/>
            </c:ext>
          </c:extLst>
        </c:ser>
        <c:ser>
          <c:idx val="0"/>
          <c:order val="1"/>
          <c:tx>
            <c:strRef>
              <c:f>Sheet1!$B$1</c:f>
              <c:strCache>
                <c:ptCount val="1"/>
                <c:pt idx="0">
                  <c:v>Fatalities</c:v>
                </c:pt>
              </c:strCache>
            </c:strRef>
          </c:tx>
          <c:spPr>
            <a:solidFill>
              <a:srgbClr val="FECC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ECC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Train Involved</c:v>
                </c:pt>
                <c:pt idx="1">
                  <c:v>Fatigue Driving Related</c:v>
                </c:pt>
                <c:pt idx="2">
                  <c:v>Work Zone Related</c:v>
                </c:pt>
                <c:pt idx="3">
                  <c:v>Bicylce Involved</c:v>
                </c:pt>
                <c:pt idx="4">
                  <c:v>Distracted Driving Related</c:v>
                </c:pt>
                <c:pt idx="5">
                  <c:v>Intersection Related</c:v>
                </c:pt>
                <c:pt idx="6">
                  <c:v>Motorcycle Involved</c:v>
                </c:pt>
                <c:pt idx="7">
                  <c:v>Younger Driver (15-20) Involved</c:v>
                </c:pt>
                <c:pt idx="8">
                  <c:v>ATV Involved</c:v>
                </c:pt>
                <c:pt idx="9">
                  <c:v>Older Driver (65+) Involved</c:v>
                </c:pt>
                <c:pt idx="10">
                  <c:v>Pedestrian Involved</c:v>
                </c:pt>
                <c:pt idx="11">
                  <c:v>Occupant Protection</c:v>
                </c:pt>
                <c:pt idx="12">
                  <c:v>Speeding or Aggressive Driving Related</c:v>
                </c:pt>
                <c:pt idx="13">
                  <c:v>Roadway Departure</c:v>
                </c:pt>
                <c:pt idx="14">
                  <c:v>CMV Involved</c:v>
                </c:pt>
              </c:strCache>
            </c:strRef>
          </c:cat>
          <c:val>
            <c:numRef>
              <c:f>Sheet1!$B$2:$B$15</c:f>
              <c:numCache>
                <c:formatCode>0.0%</c:formatCode>
                <c:ptCount val="14"/>
                <c:pt idx="0">
                  <c:v>0</c:v>
                </c:pt>
                <c:pt idx="1">
                  <c:v>0</c:v>
                </c:pt>
                <c:pt idx="2">
                  <c:v>0.02</c:v>
                </c:pt>
                <c:pt idx="3">
                  <c:v>2.8000000000000001E-2</c:v>
                </c:pt>
                <c:pt idx="4">
                  <c:v>7.4999999999999997E-2</c:v>
                </c:pt>
                <c:pt idx="5">
                  <c:v>8.6999999999999994E-2</c:v>
                </c:pt>
                <c:pt idx="6">
                  <c:v>9.5000000000000001E-2</c:v>
                </c:pt>
                <c:pt idx="7">
                  <c:v>0.10299999999999999</c:v>
                </c:pt>
                <c:pt idx="8">
                  <c:v>0.126</c:v>
                </c:pt>
                <c:pt idx="9">
                  <c:v>0.13400000000000001</c:v>
                </c:pt>
                <c:pt idx="10">
                  <c:v>0.17799999999999999</c:v>
                </c:pt>
                <c:pt idx="11">
                  <c:v>0.53800000000000003</c:v>
                </c:pt>
                <c:pt idx="12">
                  <c:v>0.60099999999999998</c:v>
                </c:pt>
                <c:pt idx="13">
                  <c:v>0.621</c:v>
                </c:pt>
              </c:numCache>
            </c:numRef>
          </c:val>
          <c:extLst>
            <c:ext xmlns:c16="http://schemas.microsoft.com/office/drawing/2014/chart" uri="{C3380CC4-5D6E-409C-BE32-E72D297353CC}">
              <c16:uniqueId val="{00000001-BA2C-4A1D-8707-147691407EA4}"/>
            </c:ext>
          </c:extLst>
        </c:ser>
        <c:dLbls>
          <c:showLegendKey val="0"/>
          <c:showVal val="0"/>
          <c:showCatName val="0"/>
          <c:showSerName val="0"/>
          <c:showPercent val="0"/>
          <c:showBubbleSize val="0"/>
        </c:dLbls>
        <c:gapWidth val="50"/>
        <c:overlap val="-50"/>
        <c:axId val="1868633967"/>
        <c:axId val="1868638127"/>
      </c:barChart>
      <c:catAx>
        <c:axId val="1868633967"/>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D2456"/>
                </a:solidFill>
                <a:latin typeface="+mn-lt"/>
                <a:ea typeface="+mn-ea"/>
                <a:cs typeface="+mn-cs"/>
              </a:defRPr>
            </a:pPr>
            <a:endParaRPr lang="en-US"/>
          </a:p>
        </c:txPr>
        <c:crossAx val="1868638127"/>
        <c:crosses val="autoZero"/>
        <c:auto val="1"/>
        <c:lblAlgn val="ctr"/>
        <c:lblOffset val="100"/>
        <c:noMultiLvlLbl val="0"/>
      </c:catAx>
      <c:valAx>
        <c:axId val="1868638127"/>
        <c:scaling>
          <c:orientation val="minMax"/>
        </c:scaling>
        <c:delete val="1"/>
        <c:axPos val="b"/>
        <c:numFmt formatCode="0.0%" sourceLinked="1"/>
        <c:majorTickMark val="none"/>
        <c:minorTickMark val="none"/>
        <c:tickLblPos val="nextTo"/>
        <c:crossAx val="1868633967"/>
        <c:crosses val="autoZero"/>
        <c:crossBetween val="between"/>
      </c:valAx>
      <c:spPr>
        <a:noFill/>
        <a:ln>
          <a:noFill/>
        </a:ln>
        <a:effectLst/>
      </c:spPr>
    </c:plotArea>
    <c:legend>
      <c:legendPos val="b"/>
      <c:layout>
        <c:manualLayout>
          <c:xMode val="edge"/>
          <c:yMode val="edge"/>
          <c:x val="5.4466200872091489E-3"/>
          <c:y val="0.93595004534508308"/>
          <c:w val="0.18422136139909992"/>
          <c:h val="5.147335374769833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149590274132"/>
          <c:y val="6.7754856596603893E-2"/>
          <c:w val="0.76021180641757602"/>
          <c:h val="0.69247743044381038"/>
        </c:manualLayout>
      </c:layout>
      <c:barChart>
        <c:barDir val="col"/>
        <c:grouping val="stacked"/>
        <c:varyColors val="0"/>
        <c:ser>
          <c:idx val="0"/>
          <c:order val="0"/>
          <c:tx>
            <c:strRef>
              <c:f>Sheet1!$B$1</c:f>
              <c:strCache>
                <c:ptCount val="1"/>
                <c:pt idx="0">
                  <c:v>Fatalities</c:v>
                </c:pt>
              </c:strCache>
            </c:strRef>
          </c:tx>
          <c:spPr>
            <a:solidFill>
              <a:srgbClr val="FECC50"/>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27</c:v>
                </c:pt>
                <c:pt idx="1">
                  <c:v>36</c:v>
                </c:pt>
                <c:pt idx="2">
                  <c:v>27</c:v>
                </c:pt>
                <c:pt idx="3">
                  <c:v>41</c:v>
                </c:pt>
                <c:pt idx="4">
                  <c:v>35</c:v>
                </c:pt>
                <c:pt idx="5">
                  <c:v>34</c:v>
                </c:pt>
              </c:numCache>
            </c:numRef>
          </c:val>
          <c:extLst>
            <c:ext xmlns:c16="http://schemas.microsoft.com/office/drawing/2014/chart" uri="{C3380CC4-5D6E-409C-BE32-E72D297353CC}">
              <c16:uniqueId val="{00000000-5CA8-4243-9261-476372FAE639}"/>
            </c:ext>
          </c:extLst>
        </c:ser>
        <c:ser>
          <c:idx val="1"/>
          <c:order val="1"/>
          <c:tx>
            <c:strRef>
              <c:f>Sheet1!$C$1</c:f>
              <c:strCache>
                <c:ptCount val="1"/>
                <c:pt idx="0">
                  <c:v>Serious Injuries</c:v>
                </c:pt>
              </c:strCache>
            </c:strRef>
          </c:tx>
          <c:spPr>
            <a:solidFill>
              <a:srgbClr val="231E55"/>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131</c:v>
                </c:pt>
                <c:pt idx="1">
                  <c:v>110</c:v>
                </c:pt>
                <c:pt idx="2">
                  <c:v>100</c:v>
                </c:pt>
                <c:pt idx="3">
                  <c:v>113</c:v>
                </c:pt>
                <c:pt idx="4">
                  <c:v>106</c:v>
                </c:pt>
                <c:pt idx="5">
                  <c:v>114</c:v>
                </c:pt>
              </c:numCache>
            </c:numRef>
          </c:val>
          <c:extLst>
            <c:ext xmlns:c16="http://schemas.microsoft.com/office/drawing/2014/chart" uri="{C3380CC4-5D6E-409C-BE32-E72D297353CC}">
              <c16:uniqueId val="{00000001-5CA8-4243-9261-476372FAE639}"/>
            </c:ext>
          </c:extLst>
        </c:ser>
        <c:dLbls>
          <c:showLegendKey val="0"/>
          <c:showVal val="0"/>
          <c:showCatName val="0"/>
          <c:showSerName val="0"/>
          <c:showPercent val="0"/>
          <c:showBubbleSize val="0"/>
        </c:dLbls>
        <c:gapWidth val="150"/>
        <c:overlap val="100"/>
        <c:axId val="205272248"/>
        <c:axId val="206330936"/>
      </c:barChart>
      <c:catAx>
        <c:axId val="205272248"/>
        <c:scaling>
          <c:orientation val="minMax"/>
        </c:scaling>
        <c:delete val="0"/>
        <c:axPos val="b"/>
        <c:title>
          <c:tx>
            <c:rich>
              <a:bodyPr/>
              <a:lstStyle/>
              <a:p>
                <a:pPr>
                  <a:defRPr sz="1400">
                    <a:solidFill>
                      <a:srgbClr val="231E55"/>
                    </a:solidFill>
                  </a:defRPr>
                </a:pPr>
                <a:r>
                  <a:rPr lang="en-US" sz="1400" dirty="0">
                    <a:solidFill>
                      <a:srgbClr val="231E55"/>
                    </a:solidFill>
                  </a:rPr>
                  <a:t>Year</a:t>
                </a:r>
              </a:p>
            </c:rich>
          </c:tx>
          <c:overlay val="0"/>
        </c:title>
        <c:numFmt formatCode="General" sourceLinked="1"/>
        <c:majorTickMark val="out"/>
        <c:minorTickMark val="none"/>
        <c:tickLblPos val="nextTo"/>
        <c:txPr>
          <a:bodyPr/>
          <a:lstStyle/>
          <a:p>
            <a:pPr>
              <a:defRPr sz="1400">
                <a:solidFill>
                  <a:srgbClr val="231E55"/>
                </a:solidFill>
              </a:defRPr>
            </a:pPr>
            <a:endParaRPr lang="en-US"/>
          </a:p>
        </c:txPr>
        <c:crossAx val="206330936"/>
        <c:crosses val="autoZero"/>
        <c:auto val="1"/>
        <c:lblAlgn val="ctr"/>
        <c:lblOffset val="100"/>
        <c:noMultiLvlLbl val="0"/>
      </c:catAx>
      <c:valAx>
        <c:axId val="206330936"/>
        <c:scaling>
          <c:orientation val="minMax"/>
        </c:scaling>
        <c:delete val="0"/>
        <c:axPos val="l"/>
        <c:majorGridlines/>
        <c:title>
          <c:tx>
            <c:rich>
              <a:bodyPr/>
              <a:lstStyle/>
              <a:p>
                <a:pPr>
                  <a:defRPr sz="1400">
                    <a:solidFill>
                      <a:srgbClr val="231E55"/>
                    </a:solidFill>
                  </a:defRPr>
                </a:pPr>
                <a:r>
                  <a:rPr lang="en-US" sz="1400" dirty="0">
                    <a:solidFill>
                      <a:srgbClr val="231E55"/>
                    </a:solidFill>
                  </a:rPr>
                  <a:t>Number of Fatalities and</a:t>
                </a:r>
                <a:endParaRPr lang="en-US" sz="1400" baseline="0" dirty="0">
                  <a:solidFill>
                    <a:srgbClr val="231E55"/>
                  </a:solidFill>
                </a:endParaRPr>
              </a:p>
              <a:p>
                <a:pPr>
                  <a:defRPr sz="1400">
                    <a:solidFill>
                      <a:srgbClr val="231E55"/>
                    </a:solidFill>
                  </a:defRPr>
                </a:pPr>
                <a:r>
                  <a:rPr lang="en-US" sz="1400" baseline="0" dirty="0">
                    <a:solidFill>
                      <a:srgbClr val="231E55"/>
                    </a:solidFill>
                  </a:rPr>
                  <a:t>Serious Injuries</a:t>
                </a:r>
                <a:endParaRPr lang="en-US" sz="1400" dirty="0">
                  <a:solidFill>
                    <a:srgbClr val="231E55"/>
                  </a:solidFill>
                </a:endParaRPr>
              </a:p>
            </c:rich>
          </c:tx>
          <c:layout>
            <c:manualLayout>
              <c:xMode val="edge"/>
              <c:yMode val="edge"/>
              <c:x val="2.4585321397442385E-2"/>
              <c:y val="0.1547969395514934"/>
            </c:manualLayout>
          </c:layout>
          <c:overlay val="0"/>
        </c:title>
        <c:numFmt formatCode="General" sourceLinked="1"/>
        <c:majorTickMark val="out"/>
        <c:minorTickMark val="none"/>
        <c:tickLblPos val="nextTo"/>
        <c:txPr>
          <a:bodyPr/>
          <a:lstStyle/>
          <a:p>
            <a:pPr>
              <a:defRPr sz="1400">
                <a:solidFill>
                  <a:srgbClr val="231E55"/>
                </a:solidFill>
              </a:defRPr>
            </a:pPr>
            <a:endParaRPr lang="en-US"/>
          </a:p>
        </c:txPr>
        <c:crossAx val="205272248"/>
        <c:crosses val="autoZero"/>
        <c:crossBetween val="between"/>
      </c:valAx>
    </c:plotArea>
    <c:legend>
      <c:legendPos val="b"/>
      <c:layout>
        <c:manualLayout>
          <c:xMode val="edge"/>
          <c:yMode val="edge"/>
          <c:x val="3.2459130717505037E-4"/>
          <c:y val="0.87537998112296234"/>
          <c:w val="0.36665030420676703"/>
          <c:h val="0.11762650678396915"/>
        </c:manualLayout>
      </c:layout>
      <c:overlay val="0"/>
      <c:txPr>
        <a:bodyPr/>
        <a:lstStyle/>
        <a:p>
          <a:pPr>
            <a:defRPr sz="1400">
              <a:solidFill>
                <a:srgbClr val="231E5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149590274132"/>
          <c:y val="6.7754856596603893E-2"/>
          <c:w val="0.76021180641757602"/>
          <c:h val="0.69247743044381038"/>
        </c:manualLayout>
      </c:layout>
      <c:barChart>
        <c:barDir val="col"/>
        <c:grouping val="stacked"/>
        <c:varyColors val="0"/>
        <c:ser>
          <c:idx val="0"/>
          <c:order val="0"/>
          <c:tx>
            <c:strRef>
              <c:f>Sheet1!$B$1</c:f>
              <c:strCache>
                <c:ptCount val="1"/>
                <c:pt idx="0">
                  <c:v>Fatalities</c:v>
                </c:pt>
              </c:strCache>
            </c:strRef>
          </c:tx>
          <c:spPr>
            <a:solidFill>
              <a:srgbClr val="FECC50"/>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16</c:v>
                </c:pt>
                <c:pt idx="1">
                  <c:v>19</c:v>
                </c:pt>
                <c:pt idx="2">
                  <c:v>19</c:v>
                </c:pt>
                <c:pt idx="3">
                  <c:v>19</c:v>
                </c:pt>
                <c:pt idx="4">
                  <c:v>11</c:v>
                </c:pt>
                <c:pt idx="5">
                  <c:v>19</c:v>
                </c:pt>
              </c:numCache>
            </c:numRef>
          </c:val>
          <c:extLst>
            <c:ext xmlns:c16="http://schemas.microsoft.com/office/drawing/2014/chart" uri="{C3380CC4-5D6E-409C-BE32-E72D297353CC}">
              <c16:uniqueId val="{00000000-41F5-4DBA-BC69-15B41FBCB297}"/>
            </c:ext>
          </c:extLst>
        </c:ser>
        <c:ser>
          <c:idx val="1"/>
          <c:order val="1"/>
          <c:tx>
            <c:strRef>
              <c:f>Sheet1!$C$1</c:f>
              <c:strCache>
                <c:ptCount val="1"/>
                <c:pt idx="0">
                  <c:v>Serious Injuries</c:v>
                </c:pt>
              </c:strCache>
            </c:strRef>
          </c:tx>
          <c:spPr>
            <a:solidFill>
              <a:srgbClr val="231E55"/>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43</c:v>
                </c:pt>
                <c:pt idx="1">
                  <c:v>38</c:v>
                </c:pt>
                <c:pt idx="2">
                  <c:v>42</c:v>
                </c:pt>
                <c:pt idx="3">
                  <c:v>34</c:v>
                </c:pt>
                <c:pt idx="4">
                  <c:v>33</c:v>
                </c:pt>
                <c:pt idx="5">
                  <c:v>32</c:v>
                </c:pt>
              </c:numCache>
            </c:numRef>
          </c:val>
          <c:extLst>
            <c:ext xmlns:c16="http://schemas.microsoft.com/office/drawing/2014/chart" uri="{C3380CC4-5D6E-409C-BE32-E72D297353CC}">
              <c16:uniqueId val="{00000001-41F5-4DBA-BC69-15B41FBCB297}"/>
            </c:ext>
          </c:extLst>
        </c:ser>
        <c:dLbls>
          <c:showLegendKey val="0"/>
          <c:showVal val="0"/>
          <c:showCatName val="0"/>
          <c:showSerName val="0"/>
          <c:showPercent val="0"/>
          <c:showBubbleSize val="0"/>
        </c:dLbls>
        <c:gapWidth val="150"/>
        <c:overlap val="100"/>
        <c:axId val="205272248"/>
        <c:axId val="206330936"/>
      </c:barChart>
      <c:catAx>
        <c:axId val="205272248"/>
        <c:scaling>
          <c:orientation val="minMax"/>
        </c:scaling>
        <c:delete val="0"/>
        <c:axPos val="b"/>
        <c:title>
          <c:tx>
            <c:rich>
              <a:bodyPr/>
              <a:lstStyle/>
              <a:p>
                <a:pPr>
                  <a:defRPr sz="1400">
                    <a:solidFill>
                      <a:srgbClr val="231E55"/>
                    </a:solidFill>
                  </a:defRPr>
                </a:pPr>
                <a:r>
                  <a:rPr lang="en-US" sz="1400" dirty="0">
                    <a:solidFill>
                      <a:srgbClr val="231E55"/>
                    </a:solidFill>
                  </a:rPr>
                  <a:t>Year</a:t>
                </a:r>
              </a:p>
            </c:rich>
          </c:tx>
          <c:overlay val="0"/>
        </c:title>
        <c:numFmt formatCode="General" sourceLinked="1"/>
        <c:majorTickMark val="out"/>
        <c:minorTickMark val="none"/>
        <c:tickLblPos val="nextTo"/>
        <c:txPr>
          <a:bodyPr/>
          <a:lstStyle/>
          <a:p>
            <a:pPr>
              <a:defRPr sz="1400">
                <a:solidFill>
                  <a:srgbClr val="231E55"/>
                </a:solidFill>
              </a:defRPr>
            </a:pPr>
            <a:endParaRPr lang="en-US"/>
          </a:p>
        </c:txPr>
        <c:crossAx val="206330936"/>
        <c:crosses val="autoZero"/>
        <c:auto val="1"/>
        <c:lblAlgn val="ctr"/>
        <c:lblOffset val="100"/>
        <c:noMultiLvlLbl val="0"/>
      </c:catAx>
      <c:valAx>
        <c:axId val="206330936"/>
        <c:scaling>
          <c:orientation val="minMax"/>
        </c:scaling>
        <c:delete val="0"/>
        <c:axPos val="l"/>
        <c:majorGridlines/>
        <c:title>
          <c:tx>
            <c:rich>
              <a:bodyPr/>
              <a:lstStyle/>
              <a:p>
                <a:pPr>
                  <a:defRPr sz="1400">
                    <a:solidFill>
                      <a:srgbClr val="231E55"/>
                    </a:solidFill>
                  </a:defRPr>
                </a:pPr>
                <a:r>
                  <a:rPr lang="en-US" sz="1400" dirty="0">
                    <a:solidFill>
                      <a:srgbClr val="231E55"/>
                    </a:solidFill>
                  </a:rPr>
                  <a:t>Number of Fatalities and</a:t>
                </a:r>
                <a:endParaRPr lang="en-US" sz="1400" baseline="0" dirty="0">
                  <a:solidFill>
                    <a:srgbClr val="231E55"/>
                  </a:solidFill>
                </a:endParaRPr>
              </a:p>
              <a:p>
                <a:pPr>
                  <a:defRPr sz="1400">
                    <a:solidFill>
                      <a:srgbClr val="231E55"/>
                    </a:solidFill>
                  </a:defRPr>
                </a:pPr>
                <a:r>
                  <a:rPr lang="en-US" sz="1400" baseline="0" dirty="0">
                    <a:solidFill>
                      <a:srgbClr val="231E55"/>
                    </a:solidFill>
                  </a:rPr>
                  <a:t>Serious Injuries</a:t>
                </a:r>
                <a:endParaRPr lang="en-US" sz="1400" dirty="0">
                  <a:solidFill>
                    <a:srgbClr val="231E55"/>
                  </a:solidFill>
                </a:endParaRPr>
              </a:p>
            </c:rich>
          </c:tx>
          <c:layout>
            <c:manualLayout>
              <c:xMode val="edge"/>
              <c:yMode val="edge"/>
              <c:x val="2.4585321397442385E-2"/>
              <c:y val="0.1547969395514934"/>
            </c:manualLayout>
          </c:layout>
          <c:overlay val="0"/>
        </c:title>
        <c:numFmt formatCode="General" sourceLinked="1"/>
        <c:majorTickMark val="out"/>
        <c:minorTickMark val="none"/>
        <c:tickLblPos val="nextTo"/>
        <c:txPr>
          <a:bodyPr/>
          <a:lstStyle/>
          <a:p>
            <a:pPr>
              <a:defRPr sz="1400">
                <a:solidFill>
                  <a:srgbClr val="231E55"/>
                </a:solidFill>
              </a:defRPr>
            </a:pPr>
            <a:endParaRPr lang="en-US"/>
          </a:p>
        </c:txPr>
        <c:crossAx val="205272248"/>
        <c:crosses val="autoZero"/>
        <c:crossBetween val="between"/>
      </c:valAx>
    </c:plotArea>
    <c:legend>
      <c:legendPos val="b"/>
      <c:layout>
        <c:manualLayout>
          <c:xMode val="edge"/>
          <c:yMode val="edge"/>
          <c:x val="3.2459130717505037E-4"/>
          <c:y val="0.87537998112296234"/>
          <c:w val="0.36665030420676703"/>
          <c:h val="0.11762650678396915"/>
        </c:manualLayout>
      </c:layout>
      <c:overlay val="0"/>
      <c:txPr>
        <a:bodyPr/>
        <a:lstStyle/>
        <a:p>
          <a:pPr>
            <a:defRPr sz="1400">
              <a:solidFill>
                <a:srgbClr val="231E5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149590274132"/>
          <c:y val="6.7754856596603893E-2"/>
          <c:w val="0.76021180641757602"/>
          <c:h val="0.69247743044381038"/>
        </c:manualLayout>
      </c:layout>
      <c:barChart>
        <c:barDir val="col"/>
        <c:grouping val="stacked"/>
        <c:varyColors val="0"/>
        <c:ser>
          <c:idx val="0"/>
          <c:order val="0"/>
          <c:tx>
            <c:strRef>
              <c:f>Sheet1!$B$1</c:f>
              <c:strCache>
                <c:ptCount val="1"/>
                <c:pt idx="0">
                  <c:v>Fatalities</c:v>
                </c:pt>
              </c:strCache>
            </c:strRef>
          </c:tx>
          <c:spPr>
            <a:solidFill>
              <a:srgbClr val="FECC50"/>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32</c:v>
                </c:pt>
                <c:pt idx="1">
                  <c:v>18</c:v>
                </c:pt>
                <c:pt idx="2">
                  <c:v>32</c:v>
                </c:pt>
                <c:pt idx="3">
                  <c:v>19</c:v>
                </c:pt>
                <c:pt idx="4">
                  <c:v>14</c:v>
                </c:pt>
                <c:pt idx="5">
                  <c:v>23</c:v>
                </c:pt>
              </c:numCache>
            </c:numRef>
          </c:val>
          <c:extLst>
            <c:ext xmlns:c16="http://schemas.microsoft.com/office/drawing/2014/chart" uri="{C3380CC4-5D6E-409C-BE32-E72D297353CC}">
              <c16:uniqueId val="{00000000-13EE-4A4F-B36E-C9AB154E60B5}"/>
            </c:ext>
          </c:extLst>
        </c:ser>
        <c:ser>
          <c:idx val="1"/>
          <c:order val="1"/>
          <c:tx>
            <c:strRef>
              <c:f>Sheet1!$C$1</c:f>
              <c:strCache>
                <c:ptCount val="1"/>
                <c:pt idx="0">
                  <c:v>Serious Injuries</c:v>
                </c:pt>
              </c:strCache>
            </c:strRef>
          </c:tx>
          <c:spPr>
            <a:solidFill>
              <a:srgbClr val="231E55"/>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52</c:v>
                </c:pt>
                <c:pt idx="1">
                  <c:v>36</c:v>
                </c:pt>
                <c:pt idx="2">
                  <c:v>31</c:v>
                </c:pt>
                <c:pt idx="3">
                  <c:v>43</c:v>
                </c:pt>
                <c:pt idx="4">
                  <c:v>49</c:v>
                </c:pt>
                <c:pt idx="5">
                  <c:v>26</c:v>
                </c:pt>
              </c:numCache>
            </c:numRef>
          </c:val>
          <c:extLst>
            <c:ext xmlns:c16="http://schemas.microsoft.com/office/drawing/2014/chart" uri="{C3380CC4-5D6E-409C-BE32-E72D297353CC}">
              <c16:uniqueId val="{00000001-13EE-4A4F-B36E-C9AB154E60B5}"/>
            </c:ext>
          </c:extLst>
        </c:ser>
        <c:dLbls>
          <c:showLegendKey val="0"/>
          <c:showVal val="0"/>
          <c:showCatName val="0"/>
          <c:showSerName val="0"/>
          <c:showPercent val="0"/>
          <c:showBubbleSize val="0"/>
        </c:dLbls>
        <c:gapWidth val="150"/>
        <c:overlap val="100"/>
        <c:axId val="205272248"/>
        <c:axId val="206330936"/>
      </c:barChart>
      <c:catAx>
        <c:axId val="205272248"/>
        <c:scaling>
          <c:orientation val="minMax"/>
        </c:scaling>
        <c:delete val="0"/>
        <c:axPos val="b"/>
        <c:title>
          <c:tx>
            <c:rich>
              <a:bodyPr/>
              <a:lstStyle/>
              <a:p>
                <a:pPr>
                  <a:defRPr sz="1400">
                    <a:solidFill>
                      <a:srgbClr val="231E55"/>
                    </a:solidFill>
                  </a:defRPr>
                </a:pPr>
                <a:r>
                  <a:rPr lang="en-US" sz="1400" dirty="0">
                    <a:solidFill>
                      <a:srgbClr val="231E55"/>
                    </a:solidFill>
                  </a:rPr>
                  <a:t>Year</a:t>
                </a:r>
              </a:p>
            </c:rich>
          </c:tx>
          <c:overlay val="0"/>
        </c:title>
        <c:numFmt formatCode="General" sourceLinked="1"/>
        <c:majorTickMark val="out"/>
        <c:minorTickMark val="none"/>
        <c:tickLblPos val="nextTo"/>
        <c:txPr>
          <a:bodyPr/>
          <a:lstStyle/>
          <a:p>
            <a:pPr>
              <a:defRPr sz="1400">
                <a:solidFill>
                  <a:srgbClr val="231E55"/>
                </a:solidFill>
              </a:defRPr>
            </a:pPr>
            <a:endParaRPr lang="en-US"/>
          </a:p>
        </c:txPr>
        <c:crossAx val="206330936"/>
        <c:crosses val="autoZero"/>
        <c:auto val="1"/>
        <c:lblAlgn val="ctr"/>
        <c:lblOffset val="100"/>
        <c:noMultiLvlLbl val="0"/>
      </c:catAx>
      <c:valAx>
        <c:axId val="206330936"/>
        <c:scaling>
          <c:orientation val="minMax"/>
        </c:scaling>
        <c:delete val="0"/>
        <c:axPos val="l"/>
        <c:majorGridlines/>
        <c:title>
          <c:tx>
            <c:rich>
              <a:bodyPr/>
              <a:lstStyle/>
              <a:p>
                <a:pPr>
                  <a:defRPr sz="1400">
                    <a:solidFill>
                      <a:srgbClr val="231E55"/>
                    </a:solidFill>
                  </a:defRPr>
                </a:pPr>
                <a:r>
                  <a:rPr lang="en-US" sz="1400" dirty="0">
                    <a:solidFill>
                      <a:srgbClr val="231E55"/>
                    </a:solidFill>
                  </a:rPr>
                  <a:t>Number of Fatalities and</a:t>
                </a:r>
                <a:endParaRPr lang="en-US" sz="1400" baseline="0" dirty="0">
                  <a:solidFill>
                    <a:srgbClr val="231E55"/>
                  </a:solidFill>
                </a:endParaRPr>
              </a:p>
              <a:p>
                <a:pPr>
                  <a:defRPr sz="1400">
                    <a:solidFill>
                      <a:srgbClr val="231E55"/>
                    </a:solidFill>
                  </a:defRPr>
                </a:pPr>
                <a:r>
                  <a:rPr lang="en-US" sz="1400" baseline="0" dirty="0">
                    <a:solidFill>
                      <a:srgbClr val="231E55"/>
                    </a:solidFill>
                  </a:rPr>
                  <a:t>Serious Injuries</a:t>
                </a:r>
                <a:endParaRPr lang="en-US" sz="1400" dirty="0">
                  <a:solidFill>
                    <a:srgbClr val="231E55"/>
                  </a:solidFill>
                </a:endParaRPr>
              </a:p>
            </c:rich>
          </c:tx>
          <c:layout>
            <c:manualLayout>
              <c:xMode val="edge"/>
              <c:yMode val="edge"/>
              <c:x val="2.4585321397442385E-2"/>
              <c:y val="0.1547969395514934"/>
            </c:manualLayout>
          </c:layout>
          <c:overlay val="0"/>
        </c:title>
        <c:numFmt formatCode="General" sourceLinked="1"/>
        <c:majorTickMark val="out"/>
        <c:minorTickMark val="none"/>
        <c:tickLblPos val="nextTo"/>
        <c:txPr>
          <a:bodyPr/>
          <a:lstStyle/>
          <a:p>
            <a:pPr>
              <a:defRPr sz="1400">
                <a:solidFill>
                  <a:srgbClr val="231E55"/>
                </a:solidFill>
              </a:defRPr>
            </a:pPr>
            <a:endParaRPr lang="en-US"/>
          </a:p>
        </c:txPr>
        <c:crossAx val="205272248"/>
        <c:crosses val="autoZero"/>
        <c:crossBetween val="between"/>
      </c:valAx>
    </c:plotArea>
    <c:legend>
      <c:legendPos val="b"/>
      <c:layout>
        <c:manualLayout>
          <c:xMode val="edge"/>
          <c:yMode val="edge"/>
          <c:x val="3.2459130717505037E-4"/>
          <c:y val="0.87537998112296234"/>
          <c:w val="0.36665030420676703"/>
          <c:h val="0.11762650678396915"/>
        </c:manualLayout>
      </c:layout>
      <c:overlay val="0"/>
      <c:txPr>
        <a:bodyPr/>
        <a:lstStyle/>
        <a:p>
          <a:pPr>
            <a:defRPr sz="1400">
              <a:solidFill>
                <a:srgbClr val="231E5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Fatalities</c:v>
                </c:pt>
              </c:strCache>
            </c:strRef>
          </c:tx>
          <c:spPr>
            <a:solidFill>
              <a:schemeClr val="accent1"/>
            </a:solidFill>
            <a:ln>
              <a:noFill/>
            </a:ln>
            <a:effectLst/>
          </c:spPr>
          <c:invertIfNegative val="0"/>
          <c:dPt>
            <c:idx val="44"/>
            <c:invertIfNegative val="0"/>
            <c:bubble3D val="0"/>
            <c:spPr>
              <a:solidFill>
                <a:schemeClr val="accent1"/>
              </a:solidFill>
              <a:ln>
                <a:noFill/>
              </a:ln>
              <a:effectLst/>
            </c:spPr>
            <c:extLst>
              <c:ext xmlns:c16="http://schemas.microsoft.com/office/drawing/2014/chart" uri="{C3380CC4-5D6E-409C-BE32-E72D297353CC}">
                <c16:uniqueId val="{00000001-B10F-41C0-83CD-0C80657FD9BD}"/>
              </c:ext>
            </c:extLst>
          </c:dPt>
          <c:dPt>
            <c:idx val="46"/>
            <c:invertIfNegative val="0"/>
            <c:bubble3D val="0"/>
            <c:spPr>
              <a:solidFill>
                <a:schemeClr val="accent2"/>
              </a:solidFill>
              <a:ln w="12700">
                <a:solidFill>
                  <a:schemeClr val="accent2"/>
                </a:solidFill>
              </a:ln>
              <a:effectLst/>
            </c:spPr>
            <c:extLst>
              <c:ext xmlns:c16="http://schemas.microsoft.com/office/drawing/2014/chart" uri="{C3380CC4-5D6E-409C-BE32-E72D297353CC}">
                <c16:uniqueId val="{00000003-B10F-41C0-83CD-0C80657FD9BD}"/>
              </c:ext>
            </c:extLst>
          </c:dPt>
          <c:cat>
            <c:strRef>
              <c:f>Sheet1!$A$2:$A$52</c:f>
              <c:strCache>
                <c:ptCount val="51"/>
                <c:pt idx="0">
                  <c:v>Massachusetts</c:v>
                </c:pt>
                <c:pt idx="1">
                  <c:v>Minnesota</c:v>
                </c:pt>
                <c:pt idx="2">
                  <c:v>New Jersey</c:v>
                </c:pt>
                <c:pt idx="3">
                  <c:v>Utah</c:v>
                </c:pt>
                <c:pt idx="4">
                  <c:v>Wisconsin</c:v>
                </c:pt>
                <c:pt idx="5">
                  <c:v>Hawaii</c:v>
                </c:pt>
                <c:pt idx="6">
                  <c:v>Maine</c:v>
                </c:pt>
                <c:pt idx="7">
                  <c:v>New York</c:v>
                </c:pt>
                <c:pt idx="8">
                  <c:v>Rhode Island</c:v>
                </c:pt>
                <c:pt idx="9">
                  <c:v>Vermont</c:v>
                </c:pt>
                <c:pt idx="10">
                  <c:v>New Hampshire</c:v>
                </c:pt>
                <c:pt idx="11">
                  <c:v>Connecticut</c:v>
                </c:pt>
                <c:pt idx="12">
                  <c:v>Virginia</c:v>
                </c:pt>
                <c:pt idx="13">
                  <c:v>Indiana</c:v>
                </c:pt>
                <c:pt idx="14">
                  <c:v>North Dakota</c:v>
                </c:pt>
                <c:pt idx="15">
                  <c:v>Alaska</c:v>
                </c:pt>
                <c:pt idx="16">
                  <c:v>Nebraska</c:v>
                </c:pt>
                <c:pt idx="17">
                  <c:v>Maryland</c:v>
                </c:pt>
                <c:pt idx="18">
                  <c:v>Ohio</c:v>
                </c:pt>
                <c:pt idx="19">
                  <c:v>Michigan</c:v>
                </c:pt>
                <c:pt idx="20">
                  <c:v>Iowa</c:v>
                </c:pt>
                <c:pt idx="21">
                  <c:v>Illinois</c:v>
                </c:pt>
                <c:pt idx="22">
                  <c:v>Pennsylvania</c:v>
                </c:pt>
                <c:pt idx="23">
                  <c:v>Kansas</c:v>
                </c:pt>
                <c:pt idx="24">
                  <c:v>Missouri</c:v>
                </c:pt>
                <c:pt idx="25">
                  <c:v>District of Columbia</c:v>
                </c:pt>
                <c:pt idx="26">
                  <c:v>Georgia</c:v>
                </c:pt>
                <c:pt idx="27">
                  <c:v>North Carolina</c:v>
                </c:pt>
                <c:pt idx="28">
                  <c:v>California</c:v>
                </c:pt>
                <c:pt idx="29">
                  <c:v>Colorado</c:v>
                </c:pt>
                <c:pt idx="30">
                  <c:v>Washington</c:v>
                </c:pt>
                <c:pt idx="31">
                  <c:v>South Dakota</c:v>
                </c:pt>
                <c:pt idx="32">
                  <c:v>Alabama</c:v>
                </c:pt>
                <c:pt idx="33">
                  <c:v>Delaware</c:v>
                </c:pt>
                <c:pt idx="34">
                  <c:v>Idaho</c:v>
                </c:pt>
                <c:pt idx="35">
                  <c:v>Nevada</c:v>
                </c:pt>
                <c:pt idx="36">
                  <c:v>Florida</c:v>
                </c:pt>
                <c:pt idx="37">
                  <c:v>Texas</c:v>
                </c:pt>
                <c:pt idx="38">
                  <c:v>Louisiana</c:v>
                </c:pt>
                <c:pt idx="39">
                  <c:v>Wyoming</c:v>
                </c:pt>
                <c:pt idx="40">
                  <c:v>Arkansas</c:v>
                </c:pt>
                <c:pt idx="41">
                  <c:v>Montana</c:v>
                </c:pt>
                <c:pt idx="42">
                  <c:v>New Mexico</c:v>
                </c:pt>
                <c:pt idx="43">
                  <c:v>Oklahoma</c:v>
                </c:pt>
                <c:pt idx="44">
                  <c:v>Oregon</c:v>
                </c:pt>
                <c:pt idx="45">
                  <c:v>Tennessee</c:v>
                </c:pt>
                <c:pt idx="46">
                  <c:v>West Virginia</c:v>
                </c:pt>
                <c:pt idx="47">
                  <c:v>Kentucky</c:v>
                </c:pt>
                <c:pt idx="48">
                  <c:v>South Carolina</c:v>
                </c:pt>
                <c:pt idx="49">
                  <c:v>Arizona</c:v>
                </c:pt>
                <c:pt idx="50">
                  <c:v>Mississippi</c:v>
                </c:pt>
              </c:strCache>
            </c:strRef>
          </c:cat>
          <c:val>
            <c:numRef>
              <c:f>Sheet1!$B$2:$B$52</c:f>
              <c:numCache>
                <c:formatCode>General</c:formatCode>
                <c:ptCount val="51"/>
                <c:pt idx="0">
                  <c:v>0.56000000000000005</c:v>
                </c:pt>
                <c:pt idx="1">
                  <c:v>0.7</c:v>
                </c:pt>
                <c:pt idx="2">
                  <c:v>0.78</c:v>
                </c:pt>
                <c:pt idx="3">
                  <c:v>0.81</c:v>
                </c:pt>
                <c:pt idx="4">
                  <c:v>0.87</c:v>
                </c:pt>
                <c:pt idx="5">
                  <c:v>0.89</c:v>
                </c:pt>
                <c:pt idx="6">
                  <c:v>0.91</c:v>
                </c:pt>
                <c:pt idx="7">
                  <c:v>0.93</c:v>
                </c:pt>
                <c:pt idx="8">
                  <c:v>0.94</c:v>
                </c:pt>
                <c:pt idx="9">
                  <c:v>0.96</c:v>
                </c:pt>
                <c:pt idx="10">
                  <c:v>0.96</c:v>
                </c:pt>
                <c:pt idx="11">
                  <c:v>1.01</c:v>
                </c:pt>
                <c:pt idx="12">
                  <c:v>1.04</c:v>
                </c:pt>
                <c:pt idx="13">
                  <c:v>1.05</c:v>
                </c:pt>
                <c:pt idx="14">
                  <c:v>1.07</c:v>
                </c:pt>
                <c:pt idx="15">
                  <c:v>1.07</c:v>
                </c:pt>
                <c:pt idx="16">
                  <c:v>1.07</c:v>
                </c:pt>
                <c:pt idx="17">
                  <c:v>1.08</c:v>
                </c:pt>
                <c:pt idx="18">
                  <c:v>1.1000000000000001</c:v>
                </c:pt>
                <c:pt idx="19">
                  <c:v>1.1100000000000001</c:v>
                </c:pt>
                <c:pt idx="20">
                  <c:v>1.1299999999999999</c:v>
                </c:pt>
                <c:pt idx="21">
                  <c:v>1.21</c:v>
                </c:pt>
                <c:pt idx="22">
                  <c:v>1.21</c:v>
                </c:pt>
                <c:pt idx="23">
                  <c:v>1.22</c:v>
                </c:pt>
                <c:pt idx="24">
                  <c:v>1.23</c:v>
                </c:pt>
                <c:pt idx="25">
                  <c:v>1.26</c:v>
                </c:pt>
                <c:pt idx="26">
                  <c:v>1.28</c:v>
                </c:pt>
                <c:pt idx="27">
                  <c:v>1.28</c:v>
                </c:pt>
                <c:pt idx="28">
                  <c:v>1.28</c:v>
                </c:pt>
                <c:pt idx="29">
                  <c:v>1.32</c:v>
                </c:pt>
                <c:pt idx="30">
                  <c:v>1.35</c:v>
                </c:pt>
                <c:pt idx="31">
                  <c:v>1.35</c:v>
                </c:pt>
                <c:pt idx="32">
                  <c:v>1.35</c:v>
                </c:pt>
                <c:pt idx="33">
                  <c:v>1.39</c:v>
                </c:pt>
                <c:pt idx="34">
                  <c:v>1.39</c:v>
                </c:pt>
                <c:pt idx="35">
                  <c:v>1.4</c:v>
                </c:pt>
                <c:pt idx="36">
                  <c:v>1.42</c:v>
                </c:pt>
                <c:pt idx="37">
                  <c:v>1.43</c:v>
                </c:pt>
                <c:pt idx="38">
                  <c:v>1.46</c:v>
                </c:pt>
                <c:pt idx="39">
                  <c:v>1.51</c:v>
                </c:pt>
                <c:pt idx="40">
                  <c:v>1.52</c:v>
                </c:pt>
                <c:pt idx="41">
                  <c:v>1.52</c:v>
                </c:pt>
                <c:pt idx="42">
                  <c:v>1.55</c:v>
                </c:pt>
                <c:pt idx="43">
                  <c:v>1.57</c:v>
                </c:pt>
                <c:pt idx="44">
                  <c:v>1.59</c:v>
                </c:pt>
                <c:pt idx="45">
                  <c:v>1.59</c:v>
                </c:pt>
                <c:pt idx="46">
                  <c:v>1.63</c:v>
                </c:pt>
                <c:pt idx="47">
                  <c:v>1.66</c:v>
                </c:pt>
                <c:pt idx="48">
                  <c:v>1.72</c:v>
                </c:pt>
                <c:pt idx="49">
                  <c:v>1.73</c:v>
                </c:pt>
                <c:pt idx="50">
                  <c:v>1.79</c:v>
                </c:pt>
              </c:numCache>
            </c:numRef>
          </c:val>
          <c:extLst>
            <c:ext xmlns:c16="http://schemas.microsoft.com/office/drawing/2014/chart" uri="{C3380CC4-5D6E-409C-BE32-E72D297353CC}">
              <c16:uniqueId val="{00000004-B10F-41C0-83CD-0C80657FD9BD}"/>
            </c:ext>
          </c:extLst>
        </c:ser>
        <c:dLbls>
          <c:showLegendKey val="0"/>
          <c:showVal val="0"/>
          <c:showCatName val="0"/>
          <c:showSerName val="0"/>
          <c:showPercent val="0"/>
          <c:showBubbleSize val="0"/>
        </c:dLbls>
        <c:gapWidth val="219"/>
        <c:axId val="764754511"/>
        <c:axId val="764752015"/>
      </c:barChart>
      <c:lineChart>
        <c:grouping val="standard"/>
        <c:varyColors val="0"/>
        <c:ser>
          <c:idx val="1"/>
          <c:order val="1"/>
          <c:tx>
            <c:strRef>
              <c:f>Sheet1!$C$1</c:f>
              <c:strCache>
                <c:ptCount val="1"/>
                <c:pt idx="0">
                  <c:v>Column1</c:v>
                </c:pt>
              </c:strCache>
            </c:strRef>
          </c:tx>
          <c:spPr>
            <a:ln w="25400" cap="rnd">
              <a:solidFill>
                <a:srgbClr val="231E55"/>
              </a:solidFill>
              <a:prstDash val="sysDash"/>
              <a:round/>
            </a:ln>
            <a:effectLst/>
          </c:spPr>
          <c:marker>
            <c:symbol val="none"/>
          </c:marker>
          <c:cat>
            <c:strRef>
              <c:f>Sheet1!$A$2:$A$52</c:f>
              <c:strCache>
                <c:ptCount val="51"/>
                <c:pt idx="0">
                  <c:v>Massachusetts</c:v>
                </c:pt>
                <c:pt idx="1">
                  <c:v>Minnesota</c:v>
                </c:pt>
                <c:pt idx="2">
                  <c:v>New Jersey</c:v>
                </c:pt>
                <c:pt idx="3">
                  <c:v>Utah</c:v>
                </c:pt>
                <c:pt idx="4">
                  <c:v>Wisconsin</c:v>
                </c:pt>
                <c:pt idx="5">
                  <c:v>Hawaii</c:v>
                </c:pt>
                <c:pt idx="6">
                  <c:v>Maine</c:v>
                </c:pt>
                <c:pt idx="7">
                  <c:v>New York</c:v>
                </c:pt>
                <c:pt idx="8">
                  <c:v>Rhode Island</c:v>
                </c:pt>
                <c:pt idx="9">
                  <c:v>Vermont</c:v>
                </c:pt>
                <c:pt idx="10">
                  <c:v>New Hampshire</c:v>
                </c:pt>
                <c:pt idx="11">
                  <c:v>Connecticut</c:v>
                </c:pt>
                <c:pt idx="12">
                  <c:v>Virginia</c:v>
                </c:pt>
                <c:pt idx="13">
                  <c:v>Indiana</c:v>
                </c:pt>
                <c:pt idx="14">
                  <c:v>North Dakota</c:v>
                </c:pt>
                <c:pt idx="15">
                  <c:v>Alaska</c:v>
                </c:pt>
                <c:pt idx="16">
                  <c:v>Nebraska</c:v>
                </c:pt>
                <c:pt idx="17">
                  <c:v>Maryland</c:v>
                </c:pt>
                <c:pt idx="18">
                  <c:v>Ohio</c:v>
                </c:pt>
                <c:pt idx="19">
                  <c:v>Michigan</c:v>
                </c:pt>
                <c:pt idx="20">
                  <c:v>Iowa</c:v>
                </c:pt>
                <c:pt idx="21">
                  <c:v>Illinois</c:v>
                </c:pt>
                <c:pt idx="22">
                  <c:v>Pennsylvania</c:v>
                </c:pt>
                <c:pt idx="23">
                  <c:v>Kansas</c:v>
                </c:pt>
                <c:pt idx="24">
                  <c:v>Missouri</c:v>
                </c:pt>
                <c:pt idx="25">
                  <c:v>District of Columbia</c:v>
                </c:pt>
                <c:pt idx="26">
                  <c:v>Georgia</c:v>
                </c:pt>
                <c:pt idx="27">
                  <c:v>North Carolina</c:v>
                </c:pt>
                <c:pt idx="28">
                  <c:v>California</c:v>
                </c:pt>
                <c:pt idx="29">
                  <c:v>Colorado</c:v>
                </c:pt>
                <c:pt idx="30">
                  <c:v>Washington</c:v>
                </c:pt>
                <c:pt idx="31">
                  <c:v>South Dakota</c:v>
                </c:pt>
                <c:pt idx="32">
                  <c:v>Alabama</c:v>
                </c:pt>
                <c:pt idx="33">
                  <c:v>Delaware</c:v>
                </c:pt>
                <c:pt idx="34">
                  <c:v>Idaho</c:v>
                </c:pt>
                <c:pt idx="35">
                  <c:v>Nevada</c:v>
                </c:pt>
                <c:pt idx="36">
                  <c:v>Florida</c:v>
                </c:pt>
                <c:pt idx="37">
                  <c:v>Texas</c:v>
                </c:pt>
                <c:pt idx="38">
                  <c:v>Louisiana</c:v>
                </c:pt>
                <c:pt idx="39">
                  <c:v>Wyoming</c:v>
                </c:pt>
                <c:pt idx="40">
                  <c:v>Arkansas</c:v>
                </c:pt>
                <c:pt idx="41">
                  <c:v>Montana</c:v>
                </c:pt>
                <c:pt idx="42">
                  <c:v>New Mexico</c:v>
                </c:pt>
                <c:pt idx="43">
                  <c:v>Oklahoma</c:v>
                </c:pt>
                <c:pt idx="44">
                  <c:v>Oregon</c:v>
                </c:pt>
                <c:pt idx="45">
                  <c:v>Tennessee</c:v>
                </c:pt>
                <c:pt idx="46">
                  <c:v>West Virginia</c:v>
                </c:pt>
                <c:pt idx="47">
                  <c:v>Kentucky</c:v>
                </c:pt>
                <c:pt idx="48">
                  <c:v>South Carolina</c:v>
                </c:pt>
                <c:pt idx="49">
                  <c:v>Arizona</c:v>
                </c:pt>
                <c:pt idx="50">
                  <c:v>Mississippi</c:v>
                </c:pt>
              </c:strCache>
            </c:strRef>
          </c:cat>
          <c:val>
            <c:numRef>
              <c:f>Sheet1!$C$2:$C$52</c:f>
              <c:numCache>
                <c:formatCode>General</c:formatCode>
                <c:ptCount val="51"/>
                <c:pt idx="0">
                  <c:v>1.26</c:v>
                </c:pt>
                <c:pt idx="1">
                  <c:v>1.26</c:v>
                </c:pt>
                <c:pt idx="2">
                  <c:v>1.26</c:v>
                </c:pt>
                <c:pt idx="3">
                  <c:v>1.26</c:v>
                </c:pt>
                <c:pt idx="4">
                  <c:v>1.26</c:v>
                </c:pt>
                <c:pt idx="5">
                  <c:v>1.26</c:v>
                </c:pt>
                <c:pt idx="6">
                  <c:v>1.26</c:v>
                </c:pt>
                <c:pt idx="7">
                  <c:v>1.26</c:v>
                </c:pt>
                <c:pt idx="8">
                  <c:v>1.26</c:v>
                </c:pt>
                <c:pt idx="9">
                  <c:v>1.26</c:v>
                </c:pt>
                <c:pt idx="10">
                  <c:v>1.26</c:v>
                </c:pt>
                <c:pt idx="11">
                  <c:v>1.26</c:v>
                </c:pt>
                <c:pt idx="12">
                  <c:v>1.26</c:v>
                </c:pt>
                <c:pt idx="13">
                  <c:v>1.26</c:v>
                </c:pt>
                <c:pt idx="14">
                  <c:v>1.26</c:v>
                </c:pt>
                <c:pt idx="15">
                  <c:v>1.26</c:v>
                </c:pt>
                <c:pt idx="16">
                  <c:v>1.26</c:v>
                </c:pt>
                <c:pt idx="17">
                  <c:v>1.26</c:v>
                </c:pt>
                <c:pt idx="18">
                  <c:v>1.26</c:v>
                </c:pt>
                <c:pt idx="19">
                  <c:v>1.26</c:v>
                </c:pt>
                <c:pt idx="20">
                  <c:v>1.26</c:v>
                </c:pt>
                <c:pt idx="21">
                  <c:v>1.26</c:v>
                </c:pt>
                <c:pt idx="22">
                  <c:v>1.26</c:v>
                </c:pt>
                <c:pt idx="23">
                  <c:v>1.26</c:v>
                </c:pt>
                <c:pt idx="24">
                  <c:v>1.26</c:v>
                </c:pt>
                <c:pt idx="25">
                  <c:v>1.26</c:v>
                </c:pt>
                <c:pt idx="26">
                  <c:v>1.26</c:v>
                </c:pt>
                <c:pt idx="27">
                  <c:v>1.26</c:v>
                </c:pt>
                <c:pt idx="28">
                  <c:v>1.26</c:v>
                </c:pt>
                <c:pt idx="29">
                  <c:v>1.26</c:v>
                </c:pt>
                <c:pt idx="30">
                  <c:v>1.26</c:v>
                </c:pt>
                <c:pt idx="31">
                  <c:v>1.26</c:v>
                </c:pt>
                <c:pt idx="32">
                  <c:v>1.26</c:v>
                </c:pt>
                <c:pt idx="33">
                  <c:v>1.26</c:v>
                </c:pt>
                <c:pt idx="34">
                  <c:v>1.26</c:v>
                </c:pt>
                <c:pt idx="35">
                  <c:v>1.26</c:v>
                </c:pt>
                <c:pt idx="36">
                  <c:v>1.26</c:v>
                </c:pt>
                <c:pt idx="37">
                  <c:v>1.26</c:v>
                </c:pt>
                <c:pt idx="38">
                  <c:v>1.26</c:v>
                </c:pt>
                <c:pt idx="39">
                  <c:v>1.26</c:v>
                </c:pt>
                <c:pt idx="40">
                  <c:v>1.26</c:v>
                </c:pt>
                <c:pt idx="41">
                  <c:v>1.26</c:v>
                </c:pt>
                <c:pt idx="42">
                  <c:v>1.26</c:v>
                </c:pt>
                <c:pt idx="43">
                  <c:v>1.26</c:v>
                </c:pt>
                <c:pt idx="44">
                  <c:v>1.26</c:v>
                </c:pt>
                <c:pt idx="45">
                  <c:v>1.26</c:v>
                </c:pt>
                <c:pt idx="46">
                  <c:v>1.26</c:v>
                </c:pt>
                <c:pt idx="47">
                  <c:v>1.26</c:v>
                </c:pt>
                <c:pt idx="48">
                  <c:v>1.26</c:v>
                </c:pt>
                <c:pt idx="49">
                  <c:v>1.26</c:v>
                </c:pt>
                <c:pt idx="50">
                  <c:v>1.26</c:v>
                </c:pt>
              </c:numCache>
            </c:numRef>
          </c:val>
          <c:smooth val="0"/>
          <c:extLst>
            <c:ext xmlns:c16="http://schemas.microsoft.com/office/drawing/2014/chart" uri="{C3380CC4-5D6E-409C-BE32-E72D297353CC}">
              <c16:uniqueId val="{00000005-B10F-41C0-83CD-0C80657FD9BD}"/>
            </c:ext>
          </c:extLst>
        </c:ser>
        <c:dLbls>
          <c:showLegendKey val="0"/>
          <c:showVal val="0"/>
          <c:showCatName val="0"/>
          <c:showSerName val="0"/>
          <c:showPercent val="0"/>
          <c:showBubbleSize val="0"/>
        </c:dLbls>
        <c:marker val="1"/>
        <c:smooth val="0"/>
        <c:axId val="764754511"/>
        <c:axId val="764752015"/>
      </c:lineChart>
      <c:catAx>
        <c:axId val="764754511"/>
        <c:scaling>
          <c:orientation val="minMax"/>
        </c:scaling>
        <c:delete val="1"/>
        <c:axPos val="b"/>
        <c:title>
          <c:tx>
            <c:rich>
              <a:bodyPr rot="0" spcFirstLastPara="1" vertOverflow="ellipsis" vert="horz" wrap="square" anchor="ctr" anchorCtr="1"/>
              <a:lstStyle/>
              <a:p>
                <a:pPr algn="ctr" rtl="0">
                  <a:defRPr lang="en-US" sz="1400" b="1" i="0" u="none" strike="noStrike" kern="1200" baseline="0" dirty="0" smtClean="0">
                    <a:solidFill>
                      <a:srgbClr val="002060"/>
                    </a:solidFill>
                    <a:latin typeface="+mn-lt"/>
                    <a:ea typeface="+mn-ea"/>
                    <a:cs typeface="+mn-cs"/>
                  </a:defRPr>
                </a:pPr>
                <a:r>
                  <a:rPr lang="en-US" sz="1400" b="1" i="0" u="none" strike="noStrike" kern="1200" baseline="0" dirty="0">
                    <a:solidFill>
                      <a:srgbClr val="002060"/>
                    </a:solidFill>
                    <a:latin typeface="+mn-lt"/>
                    <a:ea typeface="+mn-ea"/>
                    <a:cs typeface="+mn-cs"/>
                  </a:rPr>
                  <a:t>States</a:t>
                </a:r>
              </a:p>
            </c:rich>
          </c:tx>
          <c:overlay val="0"/>
          <c:spPr>
            <a:noFill/>
            <a:ln>
              <a:noFill/>
            </a:ln>
            <a:effectLst/>
          </c:spPr>
          <c:txPr>
            <a:bodyPr rot="0" spcFirstLastPara="1" vertOverflow="ellipsis" vert="horz" wrap="square" anchor="ctr" anchorCtr="1"/>
            <a:lstStyle/>
            <a:p>
              <a:pPr algn="ctr" rtl="0">
                <a:defRPr lang="en-US" sz="1400" b="1" i="0" u="none" strike="noStrike" kern="1200" baseline="0" dirty="0" smtClean="0">
                  <a:solidFill>
                    <a:srgbClr val="002060"/>
                  </a:solidFill>
                  <a:latin typeface="+mn-lt"/>
                  <a:ea typeface="+mn-ea"/>
                  <a:cs typeface="+mn-cs"/>
                </a:defRPr>
              </a:pPr>
              <a:endParaRPr lang="en-US"/>
            </a:p>
          </c:txPr>
        </c:title>
        <c:numFmt formatCode="General" sourceLinked="1"/>
        <c:majorTickMark val="out"/>
        <c:minorTickMark val="none"/>
        <c:tickLblPos val="nextTo"/>
        <c:crossAx val="764752015"/>
        <c:crosses val="autoZero"/>
        <c:auto val="1"/>
        <c:lblAlgn val="ctr"/>
        <c:lblOffset val="100"/>
        <c:noMultiLvlLbl val="0"/>
      </c:catAx>
      <c:valAx>
        <c:axId val="7647520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dirty="0">
                    <a:solidFill>
                      <a:srgbClr val="002060"/>
                    </a:solidFill>
                  </a:rPr>
                  <a:t>Fatality</a:t>
                </a:r>
                <a:r>
                  <a:rPr lang="en-US" sz="1400" b="1" baseline="0" dirty="0">
                    <a:solidFill>
                      <a:srgbClr val="002060"/>
                    </a:solidFill>
                  </a:rPr>
                  <a:t> Rate</a:t>
                </a:r>
              </a:p>
              <a:p>
                <a:pPr>
                  <a:defRPr/>
                </a:pPr>
                <a:r>
                  <a:rPr lang="en-US" sz="1400" b="1" baseline="0" dirty="0">
                    <a:solidFill>
                      <a:srgbClr val="002060"/>
                    </a:solidFill>
                  </a:rPr>
                  <a:t>Crashes/100 MVMT)</a:t>
                </a:r>
                <a:endParaRPr lang="en-US" sz="1400" b="1" dirty="0">
                  <a:solidFill>
                    <a:srgbClr val="002060"/>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lumMod val="75000"/>
                  </a:schemeClr>
                </a:solidFill>
                <a:latin typeface="+mn-lt"/>
                <a:ea typeface="+mn-ea"/>
                <a:cs typeface="+mn-cs"/>
              </a:defRPr>
            </a:pPr>
            <a:endParaRPr lang="en-US"/>
          </a:p>
        </c:txPr>
        <c:crossAx val="7647545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149590274132"/>
          <c:y val="6.7754856596603893E-2"/>
          <c:w val="0.76021180641757602"/>
          <c:h val="0.69247743044381038"/>
        </c:manualLayout>
      </c:layout>
      <c:barChart>
        <c:barDir val="col"/>
        <c:grouping val="stacked"/>
        <c:varyColors val="0"/>
        <c:ser>
          <c:idx val="0"/>
          <c:order val="0"/>
          <c:tx>
            <c:strRef>
              <c:f>Sheet1!$B$1</c:f>
              <c:strCache>
                <c:ptCount val="1"/>
                <c:pt idx="0">
                  <c:v>Fatalities</c:v>
                </c:pt>
              </c:strCache>
            </c:strRef>
          </c:tx>
          <c:spPr>
            <a:solidFill>
              <a:srgbClr val="FECC50"/>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2</c:v>
                </c:pt>
                <c:pt idx="1">
                  <c:v>2</c:v>
                </c:pt>
                <c:pt idx="2">
                  <c:v>0</c:v>
                </c:pt>
                <c:pt idx="3">
                  <c:v>2</c:v>
                </c:pt>
                <c:pt idx="4">
                  <c:v>4</c:v>
                </c:pt>
                <c:pt idx="5">
                  <c:v>5</c:v>
                </c:pt>
              </c:numCache>
            </c:numRef>
          </c:val>
          <c:extLst>
            <c:ext xmlns:c16="http://schemas.microsoft.com/office/drawing/2014/chart" uri="{C3380CC4-5D6E-409C-BE32-E72D297353CC}">
              <c16:uniqueId val="{00000000-BEB0-4524-A104-2A8F320E8506}"/>
            </c:ext>
          </c:extLst>
        </c:ser>
        <c:ser>
          <c:idx val="1"/>
          <c:order val="1"/>
          <c:tx>
            <c:strRef>
              <c:f>Sheet1!$C$1</c:f>
              <c:strCache>
                <c:ptCount val="1"/>
                <c:pt idx="0">
                  <c:v>Serious Injuries</c:v>
                </c:pt>
              </c:strCache>
            </c:strRef>
          </c:tx>
          <c:spPr>
            <a:solidFill>
              <a:srgbClr val="231E55"/>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7</c:v>
                </c:pt>
                <c:pt idx="1">
                  <c:v>6</c:v>
                </c:pt>
                <c:pt idx="2">
                  <c:v>8</c:v>
                </c:pt>
                <c:pt idx="3">
                  <c:v>13</c:v>
                </c:pt>
                <c:pt idx="4">
                  <c:v>8</c:v>
                </c:pt>
                <c:pt idx="5">
                  <c:v>7</c:v>
                </c:pt>
              </c:numCache>
            </c:numRef>
          </c:val>
          <c:extLst>
            <c:ext xmlns:c16="http://schemas.microsoft.com/office/drawing/2014/chart" uri="{C3380CC4-5D6E-409C-BE32-E72D297353CC}">
              <c16:uniqueId val="{00000001-BEB0-4524-A104-2A8F320E8506}"/>
            </c:ext>
          </c:extLst>
        </c:ser>
        <c:dLbls>
          <c:showLegendKey val="0"/>
          <c:showVal val="0"/>
          <c:showCatName val="0"/>
          <c:showSerName val="0"/>
          <c:showPercent val="0"/>
          <c:showBubbleSize val="0"/>
        </c:dLbls>
        <c:gapWidth val="150"/>
        <c:overlap val="100"/>
        <c:axId val="205272248"/>
        <c:axId val="206330936"/>
      </c:barChart>
      <c:catAx>
        <c:axId val="205272248"/>
        <c:scaling>
          <c:orientation val="minMax"/>
        </c:scaling>
        <c:delete val="0"/>
        <c:axPos val="b"/>
        <c:title>
          <c:tx>
            <c:rich>
              <a:bodyPr/>
              <a:lstStyle/>
              <a:p>
                <a:pPr>
                  <a:defRPr sz="1400">
                    <a:solidFill>
                      <a:srgbClr val="231E55"/>
                    </a:solidFill>
                  </a:defRPr>
                </a:pPr>
                <a:r>
                  <a:rPr lang="en-US" sz="1400" dirty="0">
                    <a:solidFill>
                      <a:srgbClr val="231E55"/>
                    </a:solidFill>
                  </a:rPr>
                  <a:t>Year</a:t>
                </a:r>
              </a:p>
            </c:rich>
          </c:tx>
          <c:overlay val="0"/>
        </c:title>
        <c:numFmt formatCode="General" sourceLinked="1"/>
        <c:majorTickMark val="out"/>
        <c:minorTickMark val="none"/>
        <c:tickLblPos val="nextTo"/>
        <c:txPr>
          <a:bodyPr/>
          <a:lstStyle/>
          <a:p>
            <a:pPr>
              <a:defRPr sz="1400">
                <a:solidFill>
                  <a:srgbClr val="231E55"/>
                </a:solidFill>
              </a:defRPr>
            </a:pPr>
            <a:endParaRPr lang="en-US"/>
          </a:p>
        </c:txPr>
        <c:crossAx val="206330936"/>
        <c:crosses val="autoZero"/>
        <c:auto val="1"/>
        <c:lblAlgn val="ctr"/>
        <c:lblOffset val="100"/>
        <c:noMultiLvlLbl val="0"/>
      </c:catAx>
      <c:valAx>
        <c:axId val="206330936"/>
        <c:scaling>
          <c:orientation val="minMax"/>
        </c:scaling>
        <c:delete val="0"/>
        <c:axPos val="l"/>
        <c:majorGridlines/>
        <c:title>
          <c:tx>
            <c:rich>
              <a:bodyPr/>
              <a:lstStyle/>
              <a:p>
                <a:pPr>
                  <a:defRPr sz="1400">
                    <a:solidFill>
                      <a:srgbClr val="231E55"/>
                    </a:solidFill>
                  </a:defRPr>
                </a:pPr>
                <a:r>
                  <a:rPr lang="en-US" sz="1400" dirty="0">
                    <a:solidFill>
                      <a:srgbClr val="231E55"/>
                    </a:solidFill>
                  </a:rPr>
                  <a:t>Number of Fatalities and</a:t>
                </a:r>
                <a:endParaRPr lang="en-US" sz="1400" baseline="0" dirty="0">
                  <a:solidFill>
                    <a:srgbClr val="231E55"/>
                  </a:solidFill>
                </a:endParaRPr>
              </a:p>
              <a:p>
                <a:pPr>
                  <a:defRPr sz="1400">
                    <a:solidFill>
                      <a:srgbClr val="231E55"/>
                    </a:solidFill>
                  </a:defRPr>
                </a:pPr>
                <a:r>
                  <a:rPr lang="en-US" sz="1400" baseline="0" dirty="0">
                    <a:solidFill>
                      <a:srgbClr val="231E55"/>
                    </a:solidFill>
                  </a:rPr>
                  <a:t>Serious Injuries</a:t>
                </a:r>
                <a:endParaRPr lang="en-US" sz="1400" dirty="0">
                  <a:solidFill>
                    <a:srgbClr val="231E55"/>
                  </a:solidFill>
                </a:endParaRPr>
              </a:p>
            </c:rich>
          </c:tx>
          <c:layout>
            <c:manualLayout>
              <c:xMode val="edge"/>
              <c:yMode val="edge"/>
              <c:x val="2.4585321397442385E-2"/>
              <c:y val="0.1547969395514934"/>
            </c:manualLayout>
          </c:layout>
          <c:overlay val="0"/>
        </c:title>
        <c:numFmt formatCode="General" sourceLinked="1"/>
        <c:majorTickMark val="out"/>
        <c:minorTickMark val="none"/>
        <c:tickLblPos val="nextTo"/>
        <c:txPr>
          <a:bodyPr/>
          <a:lstStyle/>
          <a:p>
            <a:pPr>
              <a:defRPr sz="1400">
                <a:solidFill>
                  <a:srgbClr val="231E55"/>
                </a:solidFill>
              </a:defRPr>
            </a:pPr>
            <a:endParaRPr lang="en-US"/>
          </a:p>
        </c:txPr>
        <c:crossAx val="205272248"/>
        <c:crosses val="autoZero"/>
        <c:crossBetween val="between"/>
      </c:valAx>
    </c:plotArea>
    <c:legend>
      <c:legendPos val="b"/>
      <c:layout>
        <c:manualLayout>
          <c:xMode val="edge"/>
          <c:yMode val="edge"/>
          <c:x val="3.2459130717505037E-4"/>
          <c:y val="0.87537998112296234"/>
          <c:w val="0.36665030420676703"/>
          <c:h val="0.11762650678396915"/>
        </c:manualLayout>
      </c:layout>
      <c:overlay val="0"/>
      <c:txPr>
        <a:bodyPr/>
        <a:lstStyle/>
        <a:p>
          <a:pPr>
            <a:defRPr sz="1400">
              <a:solidFill>
                <a:srgbClr val="231E5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149590274132"/>
          <c:y val="6.7754856596603893E-2"/>
          <c:w val="0.76021180641757602"/>
          <c:h val="0.69247743044381038"/>
        </c:manualLayout>
      </c:layout>
      <c:barChart>
        <c:barDir val="col"/>
        <c:grouping val="stacked"/>
        <c:varyColors val="0"/>
        <c:ser>
          <c:idx val="0"/>
          <c:order val="0"/>
          <c:tx>
            <c:strRef>
              <c:f>Sheet1!$B$1</c:f>
              <c:strCache>
                <c:ptCount val="1"/>
                <c:pt idx="0">
                  <c:v>Fatalities</c:v>
                </c:pt>
              </c:strCache>
            </c:strRef>
          </c:tx>
          <c:spPr>
            <a:solidFill>
              <a:srgbClr val="FECC50"/>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4</c:v>
                </c:pt>
                <c:pt idx="1">
                  <c:v>4</c:v>
                </c:pt>
                <c:pt idx="2">
                  <c:v>5</c:v>
                </c:pt>
                <c:pt idx="3">
                  <c:v>8</c:v>
                </c:pt>
                <c:pt idx="4">
                  <c:v>6</c:v>
                </c:pt>
                <c:pt idx="5">
                  <c:v>7</c:v>
                </c:pt>
              </c:numCache>
            </c:numRef>
          </c:val>
          <c:extLst>
            <c:ext xmlns:c16="http://schemas.microsoft.com/office/drawing/2014/chart" uri="{C3380CC4-5D6E-409C-BE32-E72D297353CC}">
              <c16:uniqueId val="{00000000-005B-498E-9C21-1F3531FB8D38}"/>
            </c:ext>
          </c:extLst>
        </c:ser>
        <c:ser>
          <c:idx val="1"/>
          <c:order val="1"/>
          <c:tx>
            <c:strRef>
              <c:f>Sheet1!$C$1</c:f>
              <c:strCache>
                <c:ptCount val="1"/>
                <c:pt idx="0">
                  <c:v>Serious Injuries</c:v>
                </c:pt>
              </c:strCache>
            </c:strRef>
          </c:tx>
          <c:spPr>
            <a:solidFill>
              <a:srgbClr val="231E55"/>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6</c:v>
                </c:pt>
                <c:pt idx="1">
                  <c:v>12</c:v>
                </c:pt>
                <c:pt idx="2">
                  <c:v>16</c:v>
                </c:pt>
                <c:pt idx="3">
                  <c:v>19</c:v>
                </c:pt>
                <c:pt idx="4">
                  <c:v>14</c:v>
                </c:pt>
                <c:pt idx="5">
                  <c:v>21</c:v>
                </c:pt>
              </c:numCache>
            </c:numRef>
          </c:val>
          <c:extLst>
            <c:ext xmlns:c16="http://schemas.microsoft.com/office/drawing/2014/chart" uri="{C3380CC4-5D6E-409C-BE32-E72D297353CC}">
              <c16:uniqueId val="{00000001-005B-498E-9C21-1F3531FB8D38}"/>
            </c:ext>
          </c:extLst>
        </c:ser>
        <c:dLbls>
          <c:showLegendKey val="0"/>
          <c:showVal val="0"/>
          <c:showCatName val="0"/>
          <c:showSerName val="0"/>
          <c:showPercent val="0"/>
          <c:showBubbleSize val="0"/>
        </c:dLbls>
        <c:gapWidth val="150"/>
        <c:overlap val="100"/>
        <c:axId val="205272248"/>
        <c:axId val="206330936"/>
      </c:barChart>
      <c:catAx>
        <c:axId val="205272248"/>
        <c:scaling>
          <c:orientation val="minMax"/>
        </c:scaling>
        <c:delete val="0"/>
        <c:axPos val="b"/>
        <c:title>
          <c:tx>
            <c:rich>
              <a:bodyPr/>
              <a:lstStyle/>
              <a:p>
                <a:pPr>
                  <a:defRPr sz="1400">
                    <a:solidFill>
                      <a:srgbClr val="231E55"/>
                    </a:solidFill>
                  </a:defRPr>
                </a:pPr>
                <a:r>
                  <a:rPr lang="en-US" sz="1400" dirty="0">
                    <a:solidFill>
                      <a:srgbClr val="231E55"/>
                    </a:solidFill>
                  </a:rPr>
                  <a:t>Year</a:t>
                </a:r>
              </a:p>
            </c:rich>
          </c:tx>
          <c:overlay val="0"/>
        </c:title>
        <c:numFmt formatCode="General" sourceLinked="1"/>
        <c:majorTickMark val="out"/>
        <c:minorTickMark val="none"/>
        <c:tickLblPos val="nextTo"/>
        <c:txPr>
          <a:bodyPr/>
          <a:lstStyle/>
          <a:p>
            <a:pPr>
              <a:defRPr sz="1400">
                <a:solidFill>
                  <a:srgbClr val="231E55"/>
                </a:solidFill>
              </a:defRPr>
            </a:pPr>
            <a:endParaRPr lang="en-US"/>
          </a:p>
        </c:txPr>
        <c:crossAx val="206330936"/>
        <c:crosses val="autoZero"/>
        <c:auto val="1"/>
        <c:lblAlgn val="ctr"/>
        <c:lblOffset val="100"/>
        <c:noMultiLvlLbl val="0"/>
      </c:catAx>
      <c:valAx>
        <c:axId val="206330936"/>
        <c:scaling>
          <c:orientation val="minMax"/>
        </c:scaling>
        <c:delete val="0"/>
        <c:axPos val="l"/>
        <c:majorGridlines/>
        <c:title>
          <c:tx>
            <c:rich>
              <a:bodyPr/>
              <a:lstStyle/>
              <a:p>
                <a:pPr>
                  <a:defRPr sz="1400">
                    <a:solidFill>
                      <a:srgbClr val="231E55"/>
                    </a:solidFill>
                  </a:defRPr>
                </a:pPr>
                <a:r>
                  <a:rPr lang="en-US" sz="1400" dirty="0">
                    <a:solidFill>
                      <a:srgbClr val="231E55"/>
                    </a:solidFill>
                  </a:rPr>
                  <a:t>Number of Fatalities and</a:t>
                </a:r>
                <a:endParaRPr lang="en-US" sz="1400" baseline="0" dirty="0">
                  <a:solidFill>
                    <a:srgbClr val="231E55"/>
                  </a:solidFill>
                </a:endParaRPr>
              </a:p>
              <a:p>
                <a:pPr>
                  <a:defRPr sz="1400">
                    <a:solidFill>
                      <a:srgbClr val="231E55"/>
                    </a:solidFill>
                  </a:defRPr>
                </a:pPr>
                <a:r>
                  <a:rPr lang="en-US" sz="1400" baseline="0" dirty="0">
                    <a:solidFill>
                      <a:srgbClr val="231E55"/>
                    </a:solidFill>
                  </a:rPr>
                  <a:t>Serious Injuries</a:t>
                </a:r>
                <a:endParaRPr lang="en-US" sz="1400" dirty="0">
                  <a:solidFill>
                    <a:srgbClr val="231E55"/>
                  </a:solidFill>
                </a:endParaRPr>
              </a:p>
            </c:rich>
          </c:tx>
          <c:layout>
            <c:manualLayout>
              <c:xMode val="edge"/>
              <c:yMode val="edge"/>
              <c:x val="2.4585321397442385E-2"/>
              <c:y val="0.1547969395514934"/>
            </c:manualLayout>
          </c:layout>
          <c:overlay val="0"/>
        </c:title>
        <c:numFmt formatCode="General" sourceLinked="1"/>
        <c:majorTickMark val="out"/>
        <c:minorTickMark val="none"/>
        <c:tickLblPos val="nextTo"/>
        <c:txPr>
          <a:bodyPr/>
          <a:lstStyle/>
          <a:p>
            <a:pPr>
              <a:defRPr sz="1400">
                <a:solidFill>
                  <a:srgbClr val="231E55"/>
                </a:solidFill>
              </a:defRPr>
            </a:pPr>
            <a:endParaRPr lang="en-US"/>
          </a:p>
        </c:txPr>
        <c:crossAx val="205272248"/>
        <c:crosses val="autoZero"/>
        <c:crossBetween val="between"/>
      </c:valAx>
    </c:plotArea>
    <c:legend>
      <c:legendPos val="b"/>
      <c:layout>
        <c:manualLayout>
          <c:xMode val="edge"/>
          <c:yMode val="edge"/>
          <c:x val="3.2459130717505037E-4"/>
          <c:y val="0.87537998112296234"/>
          <c:w val="0.36665030420676703"/>
          <c:h val="0.11762650678396915"/>
        </c:manualLayout>
      </c:layout>
      <c:overlay val="0"/>
      <c:txPr>
        <a:bodyPr/>
        <a:lstStyle/>
        <a:p>
          <a:pPr>
            <a:defRPr sz="1400">
              <a:solidFill>
                <a:srgbClr val="231E5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27143482064743E-2"/>
          <c:y val="3.1911409154768519E-2"/>
          <c:w val="0.89649507874015744"/>
          <c:h val="0.6461124089260627"/>
        </c:manualLayout>
      </c:layout>
      <c:barChart>
        <c:barDir val="col"/>
        <c:grouping val="clustered"/>
        <c:varyColors val="0"/>
        <c:ser>
          <c:idx val="0"/>
          <c:order val="0"/>
          <c:spPr>
            <a:solidFill>
              <a:srgbClr val="231E5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Speeding and Aggressive Driving Related</c:v>
                </c:pt>
                <c:pt idx="1">
                  <c:v>Roadway Departure Related</c:v>
                </c:pt>
                <c:pt idx="2">
                  <c:v>Speeding Related</c:v>
                </c:pt>
                <c:pt idx="3">
                  <c:v>Aggressive Driving Related</c:v>
                </c:pt>
                <c:pt idx="4">
                  <c:v>Occupant Protection</c:v>
                </c:pt>
                <c:pt idx="5">
                  <c:v>Older Driver (65+) Involved</c:v>
                </c:pt>
                <c:pt idx="6">
                  <c:v>Intersection Related</c:v>
                </c:pt>
                <c:pt idx="7">
                  <c:v>Younger Driver (15-20) Involved</c:v>
                </c:pt>
                <c:pt idx="8">
                  <c:v>Alcohol or Drug Related</c:v>
                </c:pt>
                <c:pt idx="9">
                  <c:v>Motorcylce Involved</c:v>
                </c:pt>
                <c:pt idx="10">
                  <c:v>Pedestrian</c:v>
                </c:pt>
                <c:pt idx="11">
                  <c:v>Distracted Driving Related</c:v>
                </c:pt>
                <c:pt idx="12">
                  <c:v>ATV Involved</c:v>
                </c:pt>
                <c:pt idx="13">
                  <c:v>Fatigued Driving Related</c:v>
                </c:pt>
                <c:pt idx="14">
                  <c:v>Work Zone Related</c:v>
                </c:pt>
                <c:pt idx="15">
                  <c:v>Bicycle</c:v>
                </c:pt>
                <c:pt idx="16">
                  <c:v>Train Related</c:v>
                </c:pt>
              </c:strCache>
            </c:strRef>
          </c:cat>
          <c:val>
            <c:numRef>
              <c:f>Sheet1!$B$2:$B$18</c:f>
              <c:numCache>
                <c:formatCode>0.0%</c:formatCode>
                <c:ptCount val="17"/>
                <c:pt idx="0">
                  <c:v>0.69299999999999995</c:v>
                </c:pt>
                <c:pt idx="1">
                  <c:v>0.52300000000000002</c:v>
                </c:pt>
                <c:pt idx="2">
                  <c:v>0.51</c:v>
                </c:pt>
                <c:pt idx="3">
                  <c:v>0.47</c:v>
                </c:pt>
                <c:pt idx="4">
                  <c:v>0.32200000000000001</c:v>
                </c:pt>
                <c:pt idx="5">
                  <c:v>0.23200000000000001</c:v>
                </c:pt>
                <c:pt idx="6">
                  <c:v>0.19500000000000001</c:v>
                </c:pt>
                <c:pt idx="7">
                  <c:v>0.17</c:v>
                </c:pt>
                <c:pt idx="8">
                  <c:v>0.14799999999999999</c:v>
                </c:pt>
                <c:pt idx="9">
                  <c:v>0.14599999999999999</c:v>
                </c:pt>
                <c:pt idx="10">
                  <c:v>6.3E-2</c:v>
                </c:pt>
                <c:pt idx="11">
                  <c:v>0.06</c:v>
                </c:pt>
                <c:pt idx="12">
                  <c:v>5.3999999999999999E-2</c:v>
                </c:pt>
                <c:pt idx="13">
                  <c:v>4.2000000000000003E-2</c:v>
                </c:pt>
                <c:pt idx="14">
                  <c:v>0.02</c:v>
                </c:pt>
                <c:pt idx="15">
                  <c:v>1.0999999999999999E-2</c:v>
                </c:pt>
                <c:pt idx="16">
                  <c:v>1E-3</c:v>
                </c:pt>
              </c:numCache>
            </c:numRef>
          </c:val>
          <c:extLst>
            <c:ext xmlns:c16="http://schemas.microsoft.com/office/drawing/2014/chart" uri="{C3380CC4-5D6E-409C-BE32-E72D297353CC}">
              <c16:uniqueId val="{00000000-F7A6-4EA8-B08B-86A5D38D07CB}"/>
            </c:ext>
          </c:extLst>
        </c:ser>
        <c:dLbls>
          <c:showLegendKey val="0"/>
          <c:showVal val="0"/>
          <c:showCatName val="0"/>
          <c:showSerName val="0"/>
          <c:showPercent val="0"/>
          <c:showBubbleSize val="0"/>
        </c:dLbls>
        <c:gapWidth val="219"/>
        <c:overlap val="-27"/>
        <c:axId val="909100864"/>
        <c:axId val="909094960"/>
      </c:barChart>
      <c:catAx>
        <c:axId val="909100864"/>
        <c:scaling>
          <c:orientation val="minMax"/>
        </c:scaling>
        <c:delete val="0"/>
        <c:axPos val="b"/>
        <c:title>
          <c:tx>
            <c:rich>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r>
                  <a:rPr lang="en-US" sz="1400" b="1" dirty="0">
                    <a:solidFill>
                      <a:srgbClr val="002060"/>
                    </a:solidFill>
                  </a:rPr>
                  <a:t>Emphasis Areas</a:t>
                </a:r>
              </a:p>
            </c:rich>
          </c:tx>
          <c:layout>
            <c:manualLayout>
              <c:xMode val="edge"/>
              <c:yMode val="edge"/>
              <c:x val="0.4513786738922308"/>
              <c:y val="0.92581989323004021"/>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231E55"/>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909094960"/>
        <c:crosses val="autoZero"/>
        <c:auto val="1"/>
        <c:lblAlgn val="ctr"/>
        <c:lblOffset val="100"/>
        <c:noMultiLvlLbl val="0"/>
      </c:catAx>
      <c:valAx>
        <c:axId val="909094960"/>
        <c:scaling>
          <c:orientation val="minMax"/>
        </c:scaling>
        <c:delete val="0"/>
        <c:axPos val="l"/>
        <c:majorGridlines>
          <c:spPr>
            <a:ln w="9525" cap="flat" cmpd="sng" algn="ctr">
              <a:solidFill>
                <a:schemeClr val="bg2">
                  <a:lumMod val="75000"/>
                </a:schemeClr>
              </a:solidFill>
              <a:round/>
            </a:ln>
            <a:effectLst/>
          </c:spPr>
        </c:majorGridlines>
        <c:title>
          <c:tx>
            <c:rich>
              <a:bodyPr rot="-5400000" spcFirstLastPara="1" vertOverflow="ellipsis" vert="horz" wrap="square" anchor="ctr" anchorCtr="1"/>
              <a:lstStyle/>
              <a:p>
                <a:pPr>
                  <a:defRPr sz="1400" b="1" i="0" u="none" strike="noStrike" kern="1200" baseline="0">
                    <a:solidFill>
                      <a:srgbClr val="002060"/>
                    </a:solidFill>
                    <a:latin typeface="+mn-lt"/>
                    <a:ea typeface="+mn-ea"/>
                    <a:cs typeface="+mn-cs"/>
                  </a:defRPr>
                </a:pPr>
                <a:r>
                  <a:rPr lang="en-US" sz="1400" b="1" dirty="0">
                    <a:solidFill>
                      <a:srgbClr val="002060"/>
                    </a:solidFill>
                  </a:rPr>
                  <a:t>% of</a:t>
                </a:r>
                <a:r>
                  <a:rPr lang="en-US" sz="1400" b="1" baseline="0" dirty="0">
                    <a:solidFill>
                      <a:srgbClr val="002060"/>
                    </a:solidFill>
                  </a:rPr>
                  <a:t> Total Fatalities &amp; Serious Injuries</a:t>
                </a:r>
                <a:endParaRPr lang="en-US" sz="1400" b="1" dirty="0">
                  <a:solidFill>
                    <a:srgbClr val="002060"/>
                  </a:solidFill>
                </a:endParaRPr>
              </a:p>
            </c:rich>
          </c:tx>
          <c:layout>
            <c:manualLayout>
              <c:xMode val="edge"/>
              <c:yMode val="edge"/>
              <c:x val="9.7222222222222224E-3"/>
              <c:y val="7.7406272810573232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231E55"/>
                </a:solidFill>
                <a:latin typeface="+mn-lt"/>
                <a:ea typeface="+mn-ea"/>
                <a:cs typeface="+mn-cs"/>
              </a:defRPr>
            </a:pPr>
            <a:endParaRPr lang="en-US"/>
          </a:p>
        </c:txPr>
        <c:crossAx val="9091008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149590274132"/>
          <c:y val="6.7754856596603893E-2"/>
          <c:w val="0.76021180641757602"/>
          <c:h val="0.69247743044381038"/>
        </c:manualLayout>
      </c:layout>
      <c:barChart>
        <c:barDir val="col"/>
        <c:grouping val="stacked"/>
        <c:varyColors val="0"/>
        <c:ser>
          <c:idx val="0"/>
          <c:order val="0"/>
          <c:tx>
            <c:strRef>
              <c:f>Sheet1!$B$1</c:f>
              <c:strCache>
                <c:ptCount val="1"/>
                <c:pt idx="0">
                  <c:v>Fatalities</c:v>
                </c:pt>
              </c:strCache>
            </c:strRef>
          </c:tx>
          <c:spPr>
            <a:solidFill>
              <a:srgbClr val="FECC50"/>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159</c:v>
                </c:pt>
                <c:pt idx="1">
                  <c:v>183</c:v>
                </c:pt>
                <c:pt idx="2">
                  <c:v>172</c:v>
                </c:pt>
                <c:pt idx="3">
                  <c:v>151</c:v>
                </c:pt>
                <c:pt idx="4">
                  <c:v>166</c:v>
                </c:pt>
                <c:pt idx="5">
                  <c:v>149</c:v>
                </c:pt>
              </c:numCache>
            </c:numRef>
          </c:val>
          <c:extLst>
            <c:ext xmlns:c16="http://schemas.microsoft.com/office/drawing/2014/chart" uri="{C3380CC4-5D6E-409C-BE32-E72D297353CC}">
              <c16:uniqueId val="{00000000-01F1-4BEA-9AE5-85A76B2171A1}"/>
            </c:ext>
          </c:extLst>
        </c:ser>
        <c:ser>
          <c:idx val="1"/>
          <c:order val="1"/>
          <c:tx>
            <c:strRef>
              <c:f>Sheet1!$C$1</c:f>
              <c:strCache>
                <c:ptCount val="1"/>
                <c:pt idx="0">
                  <c:v>Serious Injuries</c:v>
                </c:pt>
              </c:strCache>
            </c:strRef>
          </c:tx>
          <c:spPr>
            <a:solidFill>
              <a:srgbClr val="231E55"/>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574</c:v>
                </c:pt>
                <c:pt idx="1">
                  <c:v>539</c:v>
                </c:pt>
                <c:pt idx="2">
                  <c:v>544</c:v>
                </c:pt>
                <c:pt idx="3">
                  <c:v>507</c:v>
                </c:pt>
                <c:pt idx="4">
                  <c:v>517</c:v>
                </c:pt>
                <c:pt idx="5">
                  <c:v>478</c:v>
                </c:pt>
              </c:numCache>
            </c:numRef>
          </c:val>
          <c:extLst>
            <c:ext xmlns:c16="http://schemas.microsoft.com/office/drawing/2014/chart" uri="{C3380CC4-5D6E-409C-BE32-E72D297353CC}">
              <c16:uniqueId val="{00000001-01F1-4BEA-9AE5-85A76B2171A1}"/>
            </c:ext>
          </c:extLst>
        </c:ser>
        <c:dLbls>
          <c:showLegendKey val="0"/>
          <c:showVal val="0"/>
          <c:showCatName val="0"/>
          <c:showSerName val="0"/>
          <c:showPercent val="0"/>
          <c:showBubbleSize val="0"/>
        </c:dLbls>
        <c:gapWidth val="150"/>
        <c:overlap val="100"/>
        <c:axId val="205272248"/>
        <c:axId val="206330936"/>
      </c:barChart>
      <c:catAx>
        <c:axId val="205272248"/>
        <c:scaling>
          <c:orientation val="minMax"/>
        </c:scaling>
        <c:delete val="0"/>
        <c:axPos val="b"/>
        <c:title>
          <c:tx>
            <c:rich>
              <a:bodyPr/>
              <a:lstStyle/>
              <a:p>
                <a:pPr>
                  <a:defRPr sz="1400">
                    <a:solidFill>
                      <a:srgbClr val="231E55"/>
                    </a:solidFill>
                  </a:defRPr>
                </a:pPr>
                <a:r>
                  <a:rPr lang="en-US" sz="1400" dirty="0">
                    <a:solidFill>
                      <a:srgbClr val="231E55"/>
                    </a:solidFill>
                  </a:rPr>
                  <a:t>Year</a:t>
                </a:r>
              </a:p>
            </c:rich>
          </c:tx>
          <c:overlay val="0"/>
        </c:title>
        <c:numFmt formatCode="General" sourceLinked="1"/>
        <c:majorTickMark val="out"/>
        <c:minorTickMark val="none"/>
        <c:tickLblPos val="nextTo"/>
        <c:txPr>
          <a:bodyPr/>
          <a:lstStyle/>
          <a:p>
            <a:pPr>
              <a:defRPr sz="1400">
                <a:solidFill>
                  <a:srgbClr val="231E55"/>
                </a:solidFill>
              </a:defRPr>
            </a:pPr>
            <a:endParaRPr lang="en-US"/>
          </a:p>
        </c:txPr>
        <c:crossAx val="206330936"/>
        <c:crosses val="autoZero"/>
        <c:auto val="1"/>
        <c:lblAlgn val="ctr"/>
        <c:lblOffset val="100"/>
        <c:noMultiLvlLbl val="0"/>
      </c:catAx>
      <c:valAx>
        <c:axId val="206330936"/>
        <c:scaling>
          <c:orientation val="minMax"/>
        </c:scaling>
        <c:delete val="0"/>
        <c:axPos val="l"/>
        <c:majorGridlines/>
        <c:title>
          <c:tx>
            <c:rich>
              <a:bodyPr/>
              <a:lstStyle/>
              <a:p>
                <a:pPr>
                  <a:defRPr sz="1400">
                    <a:solidFill>
                      <a:srgbClr val="231E55"/>
                    </a:solidFill>
                  </a:defRPr>
                </a:pPr>
                <a:r>
                  <a:rPr lang="en-US" sz="1400" dirty="0">
                    <a:solidFill>
                      <a:srgbClr val="231E55"/>
                    </a:solidFill>
                  </a:rPr>
                  <a:t>Number of Fatalities and</a:t>
                </a:r>
                <a:endParaRPr lang="en-US" sz="1400" baseline="0" dirty="0">
                  <a:solidFill>
                    <a:srgbClr val="231E55"/>
                  </a:solidFill>
                </a:endParaRPr>
              </a:p>
              <a:p>
                <a:pPr>
                  <a:defRPr sz="1400">
                    <a:solidFill>
                      <a:srgbClr val="231E55"/>
                    </a:solidFill>
                  </a:defRPr>
                </a:pPr>
                <a:r>
                  <a:rPr lang="en-US" sz="1400" baseline="0" dirty="0">
                    <a:solidFill>
                      <a:srgbClr val="231E55"/>
                    </a:solidFill>
                  </a:rPr>
                  <a:t>Serious Injuries</a:t>
                </a:r>
                <a:endParaRPr lang="en-US" sz="1400" dirty="0">
                  <a:solidFill>
                    <a:srgbClr val="231E55"/>
                  </a:solidFill>
                </a:endParaRPr>
              </a:p>
            </c:rich>
          </c:tx>
          <c:layout>
            <c:manualLayout>
              <c:xMode val="edge"/>
              <c:yMode val="edge"/>
              <c:x val="2.4585321397442385E-2"/>
              <c:y val="0.1547969395514934"/>
            </c:manualLayout>
          </c:layout>
          <c:overlay val="0"/>
        </c:title>
        <c:numFmt formatCode="General" sourceLinked="1"/>
        <c:majorTickMark val="out"/>
        <c:minorTickMark val="none"/>
        <c:tickLblPos val="nextTo"/>
        <c:txPr>
          <a:bodyPr/>
          <a:lstStyle/>
          <a:p>
            <a:pPr>
              <a:defRPr sz="1400">
                <a:solidFill>
                  <a:srgbClr val="231E55"/>
                </a:solidFill>
              </a:defRPr>
            </a:pPr>
            <a:endParaRPr lang="en-US"/>
          </a:p>
        </c:txPr>
        <c:crossAx val="205272248"/>
        <c:crosses val="autoZero"/>
        <c:crossBetween val="between"/>
      </c:valAx>
    </c:plotArea>
    <c:legend>
      <c:legendPos val="b"/>
      <c:layout>
        <c:manualLayout>
          <c:xMode val="edge"/>
          <c:yMode val="edge"/>
          <c:x val="3.2459130717505037E-4"/>
          <c:y val="0.87537998112296234"/>
          <c:w val="0.36665030420676703"/>
          <c:h val="0.11762650678396915"/>
        </c:manualLayout>
      </c:layout>
      <c:overlay val="0"/>
      <c:txPr>
        <a:bodyPr/>
        <a:lstStyle/>
        <a:p>
          <a:pPr>
            <a:defRPr sz="1400">
              <a:solidFill>
                <a:srgbClr val="231E5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5843576690801"/>
          <c:y val="3.0183842177324526E-2"/>
          <c:w val="0.76854540936756099"/>
          <c:h val="0.91079684353064605"/>
        </c:manualLayout>
      </c:layout>
      <c:barChart>
        <c:barDir val="bar"/>
        <c:grouping val="clustered"/>
        <c:varyColors val="0"/>
        <c:ser>
          <c:idx val="1"/>
          <c:order val="0"/>
          <c:tx>
            <c:strRef>
              <c:f>Sheet1!$C$1</c:f>
              <c:strCache>
                <c:ptCount val="1"/>
                <c:pt idx="0">
                  <c:v>Serious Injuries</c:v>
                </c:pt>
              </c:strCache>
            </c:strRef>
          </c:tx>
          <c:spPr>
            <a:solidFill>
              <a:srgbClr val="231E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1E5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Train Involved</c:v>
                </c:pt>
                <c:pt idx="1">
                  <c:v>Bicylce Involved</c:v>
                </c:pt>
                <c:pt idx="2">
                  <c:v>Fatigue Driving Related</c:v>
                </c:pt>
                <c:pt idx="3">
                  <c:v>Pedestrian Involved</c:v>
                </c:pt>
                <c:pt idx="4">
                  <c:v>Work Zone Related</c:v>
                </c:pt>
                <c:pt idx="5">
                  <c:v>Distracted Driving Related</c:v>
                </c:pt>
                <c:pt idx="6">
                  <c:v>ATV Involved</c:v>
                </c:pt>
                <c:pt idx="7">
                  <c:v>Younger Driver (15-20) Involved</c:v>
                </c:pt>
                <c:pt idx="8">
                  <c:v>Motorcycle Involved</c:v>
                </c:pt>
                <c:pt idx="9">
                  <c:v>Alcohol or Drug Related</c:v>
                </c:pt>
                <c:pt idx="10">
                  <c:v>Intersection Related</c:v>
                </c:pt>
                <c:pt idx="11">
                  <c:v>Older Driver (65+) Involved</c:v>
                </c:pt>
                <c:pt idx="12">
                  <c:v>Occupant Protection</c:v>
                </c:pt>
                <c:pt idx="13">
                  <c:v>Roadway Departure</c:v>
                </c:pt>
                <c:pt idx="14">
                  <c:v>CMV Involved </c:v>
                </c:pt>
              </c:strCache>
            </c:strRef>
          </c:cat>
          <c:val>
            <c:numRef>
              <c:f>Sheet1!$C$2:$C$15</c:f>
              <c:numCache>
                <c:formatCode>0.0%</c:formatCode>
                <c:ptCount val="14"/>
                <c:pt idx="0">
                  <c:v>1E-3</c:v>
                </c:pt>
                <c:pt idx="1">
                  <c:v>3.0000000000000001E-3</c:v>
                </c:pt>
                <c:pt idx="2">
                  <c:v>4.2999999999999997E-2</c:v>
                </c:pt>
                <c:pt idx="3">
                  <c:v>2.1999999999999999E-2</c:v>
                </c:pt>
                <c:pt idx="4">
                  <c:v>2.4E-2</c:v>
                </c:pt>
                <c:pt idx="5">
                  <c:v>6.7000000000000004E-2</c:v>
                </c:pt>
                <c:pt idx="6">
                  <c:v>5.2999999999999999E-2</c:v>
                </c:pt>
                <c:pt idx="7">
                  <c:v>0.20599999999999999</c:v>
                </c:pt>
                <c:pt idx="8">
                  <c:v>0.14199999999999999</c:v>
                </c:pt>
                <c:pt idx="9">
                  <c:v>0.14699999999999999</c:v>
                </c:pt>
                <c:pt idx="10">
                  <c:v>0.23699999999999999</c:v>
                </c:pt>
                <c:pt idx="11">
                  <c:v>0.22</c:v>
                </c:pt>
                <c:pt idx="12">
                  <c:v>0.30499999999999999</c:v>
                </c:pt>
                <c:pt idx="13">
                  <c:v>0.495</c:v>
                </c:pt>
              </c:numCache>
            </c:numRef>
          </c:val>
          <c:extLst>
            <c:ext xmlns:c16="http://schemas.microsoft.com/office/drawing/2014/chart" uri="{C3380CC4-5D6E-409C-BE32-E72D297353CC}">
              <c16:uniqueId val="{00000000-90B5-4F30-88FA-81C8BA7CE9D6}"/>
            </c:ext>
          </c:extLst>
        </c:ser>
        <c:ser>
          <c:idx val="0"/>
          <c:order val="1"/>
          <c:tx>
            <c:strRef>
              <c:f>Sheet1!$B$1</c:f>
              <c:strCache>
                <c:ptCount val="1"/>
                <c:pt idx="0">
                  <c:v>Fatalities</c:v>
                </c:pt>
              </c:strCache>
            </c:strRef>
          </c:tx>
          <c:spPr>
            <a:solidFill>
              <a:srgbClr val="FECC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ECC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Train Involved</c:v>
                </c:pt>
                <c:pt idx="1">
                  <c:v>Bicylce Involved</c:v>
                </c:pt>
                <c:pt idx="2">
                  <c:v>Fatigue Driving Related</c:v>
                </c:pt>
                <c:pt idx="3">
                  <c:v>Pedestrian Involved</c:v>
                </c:pt>
                <c:pt idx="4">
                  <c:v>Work Zone Related</c:v>
                </c:pt>
                <c:pt idx="5">
                  <c:v>Distracted Driving Related</c:v>
                </c:pt>
                <c:pt idx="6">
                  <c:v>ATV Involved</c:v>
                </c:pt>
                <c:pt idx="7">
                  <c:v>Younger Driver (15-20) Involved</c:v>
                </c:pt>
                <c:pt idx="8">
                  <c:v>Motorcycle Involved</c:v>
                </c:pt>
                <c:pt idx="9">
                  <c:v>Alcohol or Drug Related</c:v>
                </c:pt>
                <c:pt idx="10">
                  <c:v>Intersection Related</c:v>
                </c:pt>
                <c:pt idx="11">
                  <c:v>Older Driver (65+) Involved</c:v>
                </c:pt>
                <c:pt idx="12">
                  <c:v>Occupant Protection</c:v>
                </c:pt>
                <c:pt idx="13">
                  <c:v>Roadway Departure</c:v>
                </c:pt>
                <c:pt idx="14">
                  <c:v>CMV Involved </c:v>
                </c:pt>
              </c:strCache>
            </c:strRef>
          </c:cat>
          <c:val>
            <c:numRef>
              <c:f>Sheet1!$B$2:$B$15</c:f>
              <c:numCache>
                <c:formatCode>0.0%</c:formatCode>
                <c:ptCount val="14"/>
                <c:pt idx="0">
                  <c:v>1E-3</c:v>
                </c:pt>
                <c:pt idx="1">
                  <c:v>6.0000000000000001E-3</c:v>
                </c:pt>
                <c:pt idx="2">
                  <c:v>1.9E-2</c:v>
                </c:pt>
                <c:pt idx="3">
                  <c:v>0.03</c:v>
                </c:pt>
                <c:pt idx="4">
                  <c:v>0.03</c:v>
                </c:pt>
                <c:pt idx="5">
                  <c:v>5.6000000000000001E-2</c:v>
                </c:pt>
                <c:pt idx="6">
                  <c:v>6.5000000000000002E-2</c:v>
                </c:pt>
                <c:pt idx="7">
                  <c:v>0.13600000000000001</c:v>
                </c:pt>
                <c:pt idx="8">
                  <c:v>0.14299999999999999</c:v>
                </c:pt>
                <c:pt idx="9">
                  <c:v>0.155</c:v>
                </c:pt>
                <c:pt idx="10">
                  <c:v>0.17399999999999999</c:v>
                </c:pt>
                <c:pt idx="11">
                  <c:v>0.27400000000000002</c:v>
                </c:pt>
                <c:pt idx="12">
                  <c:v>0.45600000000000002</c:v>
                </c:pt>
                <c:pt idx="13">
                  <c:v>0.60199999999999998</c:v>
                </c:pt>
              </c:numCache>
            </c:numRef>
          </c:val>
          <c:extLst>
            <c:ext xmlns:c16="http://schemas.microsoft.com/office/drawing/2014/chart" uri="{C3380CC4-5D6E-409C-BE32-E72D297353CC}">
              <c16:uniqueId val="{00000001-90B5-4F30-88FA-81C8BA7CE9D6}"/>
            </c:ext>
          </c:extLst>
        </c:ser>
        <c:dLbls>
          <c:showLegendKey val="0"/>
          <c:showVal val="0"/>
          <c:showCatName val="0"/>
          <c:showSerName val="0"/>
          <c:showPercent val="0"/>
          <c:showBubbleSize val="0"/>
        </c:dLbls>
        <c:gapWidth val="50"/>
        <c:overlap val="-50"/>
        <c:axId val="1868633967"/>
        <c:axId val="1868638127"/>
      </c:barChart>
      <c:catAx>
        <c:axId val="1868633967"/>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D2456"/>
                </a:solidFill>
                <a:latin typeface="+mn-lt"/>
                <a:ea typeface="+mn-ea"/>
                <a:cs typeface="+mn-cs"/>
              </a:defRPr>
            </a:pPr>
            <a:endParaRPr lang="en-US"/>
          </a:p>
        </c:txPr>
        <c:crossAx val="1868638127"/>
        <c:crosses val="autoZero"/>
        <c:auto val="1"/>
        <c:lblAlgn val="ctr"/>
        <c:lblOffset val="100"/>
        <c:noMultiLvlLbl val="0"/>
      </c:catAx>
      <c:valAx>
        <c:axId val="1868638127"/>
        <c:scaling>
          <c:orientation val="minMax"/>
        </c:scaling>
        <c:delete val="1"/>
        <c:axPos val="b"/>
        <c:numFmt formatCode="0.0%" sourceLinked="1"/>
        <c:majorTickMark val="none"/>
        <c:minorTickMark val="none"/>
        <c:tickLblPos val="nextTo"/>
        <c:crossAx val="1868633967"/>
        <c:crosses val="autoZero"/>
        <c:crossBetween val="between"/>
      </c:valAx>
      <c:spPr>
        <a:noFill/>
        <a:ln>
          <a:noFill/>
        </a:ln>
        <a:effectLst/>
      </c:spPr>
    </c:plotArea>
    <c:legend>
      <c:legendPos val="b"/>
      <c:layout>
        <c:manualLayout>
          <c:xMode val="edge"/>
          <c:yMode val="edge"/>
          <c:x val="5.4466200872091489E-3"/>
          <c:y val="0.93595004534508308"/>
          <c:w val="0.18422136139909992"/>
          <c:h val="5.147335374769833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149590274132"/>
          <c:y val="6.7754856596603893E-2"/>
          <c:w val="0.76021180641757602"/>
          <c:h val="0.69247743044381038"/>
        </c:manualLayout>
      </c:layout>
      <c:barChart>
        <c:barDir val="col"/>
        <c:grouping val="stacked"/>
        <c:varyColors val="0"/>
        <c:ser>
          <c:idx val="0"/>
          <c:order val="0"/>
          <c:tx>
            <c:strRef>
              <c:f>Sheet1!$B$1</c:f>
              <c:strCache>
                <c:ptCount val="1"/>
                <c:pt idx="0">
                  <c:v>Fatalities</c:v>
                </c:pt>
              </c:strCache>
            </c:strRef>
          </c:tx>
          <c:spPr>
            <a:solidFill>
              <a:srgbClr val="FECC50"/>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147</c:v>
                </c:pt>
                <c:pt idx="1">
                  <c:v>155</c:v>
                </c:pt>
                <c:pt idx="2">
                  <c:v>140</c:v>
                </c:pt>
                <c:pt idx="3">
                  <c:v>152</c:v>
                </c:pt>
                <c:pt idx="4">
                  <c:v>135</c:v>
                </c:pt>
                <c:pt idx="5">
                  <c:v>132</c:v>
                </c:pt>
              </c:numCache>
            </c:numRef>
          </c:val>
          <c:extLst>
            <c:ext xmlns:c16="http://schemas.microsoft.com/office/drawing/2014/chart" uri="{C3380CC4-5D6E-409C-BE32-E72D297353CC}">
              <c16:uniqueId val="{00000000-5C84-4ECE-A48B-F79AA1CBA572}"/>
            </c:ext>
          </c:extLst>
        </c:ser>
        <c:ser>
          <c:idx val="1"/>
          <c:order val="1"/>
          <c:tx>
            <c:strRef>
              <c:f>Sheet1!$C$1</c:f>
              <c:strCache>
                <c:ptCount val="1"/>
                <c:pt idx="0">
                  <c:v>Serious Injuries</c:v>
                </c:pt>
              </c:strCache>
            </c:strRef>
          </c:tx>
          <c:spPr>
            <a:solidFill>
              <a:srgbClr val="231E55"/>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442</c:v>
                </c:pt>
                <c:pt idx="1">
                  <c:v>417</c:v>
                </c:pt>
                <c:pt idx="2">
                  <c:v>377</c:v>
                </c:pt>
                <c:pt idx="3">
                  <c:v>360</c:v>
                </c:pt>
                <c:pt idx="4">
                  <c:v>382</c:v>
                </c:pt>
                <c:pt idx="5">
                  <c:v>287</c:v>
                </c:pt>
              </c:numCache>
            </c:numRef>
          </c:val>
          <c:extLst>
            <c:ext xmlns:c16="http://schemas.microsoft.com/office/drawing/2014/chart" uri="{C3380CC4-5D6E-409C-BE32-E72D297353CC}">
              <c16:uniqueId val="{00000001-5C84-4ECE-A48B-F79AA1CBA572}"/>
            </c:ext>
          </c:extLst>
        </c:ser>
        <c:dLbls>
          <c:showLegendKey val="0"/>
          <c:showVal val="0"/>
          <c:showCatName val="0"/>
          <c:showSerName val="0"/>
          <c:showPercent val="0"/>
          <c:showBubbleSize val="0"/>
        </c:dLbls>
        <c:gapWidth val="150"/>
        <c:overlap val="100"/>
        <c:axId val="205272248"/>
        <c:axId val="206330936"/>
      </c:barChart>
      <c:catAx>
        <c:axId val="205272248"/>
        <c:scaling>
          <c:orientation val="minMax"/>
        </c:scaling>
        <c:delete val="0"/>
        <c:axPos val="b"/>
        <c:title>
          <c:tx>
            <c:rich>
              <a:bodyPr/>
              <a:lstStyle/>
              <a:p>
                <a:pPr>
                  <a:defRPr sz="1400">
                    <a:solidFill>
                      <a:srgbClr val="231E55"/>
                    </a:solidFill>
                  </a:defRPr>
                </a:pPr>
                <a:r>
                  <a:rPr lang="en-US" sz="1400" dirty="0">
                    <a:solidFill>
                      <a:srgbClr val="231E55"/>
                    </a:solidFill>
                  </a:rPr>
                  <a:t>Year</a:t>
                </a:r>
              </a:p>
            </c:rich>
          </c:tx>
          <c:overlay val="0"/>
        </c:title>
        <c:numFmt formatCode="General" sourceLinked="1"/>
        <c:majorTickMark val="out"/>
        <c:minorTickMark val="none"/>
        <c:tickLblPos val="nextTo"/>
        <c:txPr>
          <a:bodyPr/>
          <a:lstStyle/>
          <a:p>
            <a:pPr>
              <a:defRPr sz="1400">
                <a:solidFill>
                  <a:srgbClr val="231E55"/>
                </a:solidFill>
              </a:defRPr>
            </a:pPr>
            <a:endParaRPr lang="en-US"/>
          </a:p>
        </c:txPr>
        <c:crossAx val="206330936"/>
        <c:crosses val="autoZero"/>
        <c:auto val="1"/>
        <c:lblAlgn val="ctr"/>
        <c:lblOffset val="100"/>
        <c:noMultiLvlLbl val="0"/>
      </c:catAx>
      <c:valAx>
        <c:axId val="206330936"/>
        <c:scaling>
          <c:orientation val="minMax"/>
        </c:scaling>
        <c:delete val="0"/>
        <c:axPos val="l"/>
        <c:majorGridlines/>
        <c:title>
          <c:tx>
            <c:rich>
              <a:bodyPr/>
              <a:lstStyle/>
              <a:p>
                <a:pPr>
                  <a:defRPr sz="1400">
                    <a:solidFill>
                      <a:srgbClr val="231E55"/>
                    </a:solidFill>
                  </a:defRPr>
                </a:pPr>
                <a:r>
                  <a:rPr lang="en-US" sz="1400" dirty="0">
                    <a:solidFill>
                      <a:srgbClr val="231E55"/>
                    </a:solidFill>
                  </a:rPr>
                  <a:t>Number of Fatalities and</a:t>
                </a:r>
                <a:endParaRPr lang="en-US" sz="1400" baseline="0" dirty="0">
                  <a:solidFill>
                    <a:srgbClr val="231E55"/>
                  </a:solidFill>
                </a:endParaRPr>
              </a:p>
              <a:p>
                <a:pPr>
                  <a:defRPr sz="1400">
                    <a:solidFill>
                      <a:srgbClr val="231E55"/>
                    </a:solidFill>
                  </a:defRPr>
                </a:pPr>
                <a:r>
                  <a:rPr lang="en-US" sz="1400" baseline="0" dirty="0">
                    <a:solidFill>
                      <a:srgbClr val="231E55"/>
                    </a:solidFill>
                  </a:rPr>
                  <a:t>Serious Injuries</a:t>
                </a:r>
                <a:endParaRPr lang="en-US" sz="1400" dirty="0">
                  <a:solidFill>
                    <a:srgbClr val="231E55"/>
                  </a:solidFill>
                </a:endParaRPr>
              </a:p>
            </c:rich>
          </c:tx>
          <c:layout>
            <c:manualLayout>
              <c:xMode val="edge"/>
              <c:yMode val="edge"/>
              <c:x val="2.4585321397442385E-2"/>
              <c:y val="0.1547969395514934"/>
            </c:manualLayout>
          </c:layout>
          <c:overlay val="0"/>
        </c:title>
        <c:numFmt formatCode="General" sourceLinked="1"/>
        <c:majorTickMark val="out"/>
        <c:minorTickMark val="none"/>
        <c:tickLblPos val="nextTo"/>
        <c:txPr>
          <a:bodyPr/>
          <a:lstStyle/>
          <a:p>
            <a:pPr>
              <a:defRPr sz="1400">
                <a:solidFill>
                  <a:srgbClr val="231E55"/>
                </a:solidFill>
              </a:defRPr>
            </a:pPr>
            <a:endParaRPr lang="en-US"/>
          </a:p>
        </c:txPr>
        <c:crossAx val="205272248"/>
        <c:crosses val="autoZero"/>
        <c:crossBetween val="between"/>
      </c:valAx>
    </c:plotArea>
    <c:legend>
      <c:legendPos val="b"/>
      <c:layout>
        <c:manualLayout>
          <c:xMode val="edge"/>
          <c:yMode val="edge"/>
          <c:x val="3.2459130717505037E-4"/>
          <c:y val="0.87537998112296234"/>
          <c:w val="0.36665030420676703"/>
          <c:h val="0.11762650678396915"/>
        </c:manualLayout>
      </c:layout>
      <c:overlay val="0"/>
      <c:txPr>
        <a:bodyPr/>
        <a:lstStyle/>
        <a:p>
          <a:pPr>
            <a:defRPr sz="1400">
              <a:solidFill>
                <a:srgbClr val="231E5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5843576690801"/>
          <c:y val="3.0183842177324526E-2"/>
          <c:w val="0.76854540936756099"/>
          <c:h val="0.91079684353064605"/>
        </c:manualLayout>
      </c:layout>
      <c:barChart>
        <c:barDir val="bar"/>
        <c:grouping val="clustered"/>
        <c:varyColors val="0"/>
        <c:ser>
          <c:idx val="1"/>
          <c:order val="0"/>
          <c:tx>
            <c:strRef>
              <c:f>Sheet1!$C$1</c:f>
              <c:strCache>
                <c:ptCount val="1"/>
                <c:pt idx="0">
                  <c:v>Serious Injuries</c:v>
                </c:pt>
              </c:strCache>
            </c:strRef>
          </c:tx>
          <c:spPr>
            <a:solidFill>
              <a:srgbClr val="231E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1E5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Train Involved</c:v>
                </c:pt>
                <c:pt idx="1">
                  <c:v>Intersection Related</c:v>
                </c:pt>
                <c:pt idx="2">
                  <c:v>Bicylce Involved</c:v>
                </c:pt>
                <c:pt idx="3">
                  <c:v>Pedestrian Involved</c:v>
                </c:pt>
                <c:pt idx="4">
                  <c:v>Work Zone Related</c:v>
                </c:pt>
                <c:pt idx="5">
                  <c:v>Fatigue Driving Related</c:v>
                </c:pt>
                <c:pt idx="6">
                  <c:v>Distracted Driving Related</c:v>
                </c:pt>
                <c:pt idx="7">
                  <c:v>ATV Involved</c:v>
                </c:pt>
                <c:pt idx="8">
                  <c:v>Motorcycle Involved</c:v>
                </c:pt>
                <c:pt idx="9">
                  <c:v>Younger Driver (15-20) Involved</c:v>
                </c:pt>
                <c:pt idx="10">
                  <c:v>Alcohol or Drug Related</c:v>
                </c:pt>
                <c:pt idx="11">
                  <c:v>Older Driver (65+) Involved</c:v>
                </c:pt>
                <c:pt idx="12">
                  <c:v>Occupant Protection</c:v>
                </c:pt>
                <c:pt idx="13">
                  <c:v>Speeding &amp; Aggressive Driving</c:v>
                </c:pt>
              </c:strCache>
            </c:strRef>
          </c:cat>
          <c:val>
            <c:numRef>
              <c:f>Sheet1!$C$2:$C$15</c:f>
              <c:numCache>
                <c:formatCode>0.0%</c:formatCode>
                <c:ptCount val="14"/>
                <c:pt idx="0">
                  <c:v>0</c:v>
                </c:pt>
                <c:pt idx="1">
                  <c:v>4.0000000000000002E-4</c:v>
                </c:pt>
                <c:pt idx="2">
                  <c:v>8.9999999999999998E-4</c:v>
                </c:pt>
                <c:pt idx="3">
                  <c:v>9.7000000000000003E-3</c:v>
                </c:pt>
                <c:pt idx="4">
                  <c:v>1.24E-2</c:v>
                </c:pt>
                <c:pt idx="5">
                  <c:v>7.3700000000000002E-2</c:v>
                </c:pt>
                <c:pt idx="6">
                  <c:v>5.4300000000000001E-2</c:v>
                </c:pt>
                <c:pt idx="7">
                  <c:v>5.21E-2</c:v>
                </c:pt>
                <c:pt idx="8">
                  <c:v>0.1258</c:v>
                </c:pt>
                <c:pt idx="9">
                  <c:v>0.1709</c:v>
                </c:pt>
                <c:pt idx="10">
                  <c:v>0.17444000000000001</c:v>
                </c:pt>
                <c:pt idx="11">
                  <c:v>0.1784</c:v>
                </c:pt>
                <c:pt idx="12">
                  <c:v>0.32800000000000001</c:v>
                </c:pt>
                <c:pt idx="13">
                  <c:v>0.69089999999999996</c:v>
                </c:pt>
              </c:numCache>
            </c:numRef>
          </c:val>
          <c:extLst>
            <c:ext xmlns:c16="http://schemas.microsoft.com/office/drawing/2014/chart" uri="{C3380CC4-5D6E-409C-BE32-E72D297353CC}">
              <c16:uniqueId val="{00000000-963A-4496-B4C6-00DAE36DE5C2}"/>
            </c:ext>
          </c:extLst>
        </c:ser>
        <c:ser>
          <c:idx val="0"/>
          <c:order val="1"/>
          <c:tx>
            <c:strRef>
              <c:f>Sheet1!$B$1</c:f>
              <c:strCache>
                <c:ptCount val="1"/>
                <c:pt idx="0">
                  <c:v>Fatalities</c:v>
                </c:pt>
              </c:strCache>
            </c:strRef>
          </c:tx>
          <c:spPr>
            <a:solidFill>
              <a:srgbClr val="FECC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ECC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Train Involved</c:v>
                </c:pt>
                <c:pt idx="1">
                  <c:v>Intersection Related</c:v>
                </c:pt>
                <c:pt idx="2">
                  <c:v>Bicylce Involved</c:v>
                </c:pt>
                <c:pt idx="3">
                  <c:v>Pedestrian Involved</c:v>
                </c:pt>
                <c:pt idx="4">
                  <c:v>Work Zone Related</c:v>
                </c:pt>
                <c:pt idx="5">
                  <c:v>Fatigue Driving Related</c:v>
                </c:pt>
                <c:pt idx="6">
                  <c:v>Distracted Driving Related</c:v>
                </c:pt>
                <c:pt idx="7">
                  <c:v>ATV Involved</c:v>
                </c:pt>
                <c:pt idx="8">
                  <c:v>Motorcycle Involved</c:v>
                </c:pt>
                <c:pt idx="9">
                  <c:v>Younger Driver (15-20) Involved</c:v>
                </c:pt>
                <c:pt idx="10">
                  <c:v>Alcohol or Drug Related</c:v>
                </c:pt>
                <c:pt idx="11">
                  <c:v>Older Driver (65+) Involved</c:v>
                </c:pt>
                <c:pt idx="12">
                  <c:v>Occupant Protection</c:v>
                </c:pt>
                <c:pt idx="13">
                  <c:v>Speeding &amp; Aggressive Driving</c:v>
                </c:pt>
              </c:strCache>
            </c:strRef>
          </c:cat>
          <c:val>
            <c:numRef>
              <c:f>Sheet1!$B$2:$B$15</c:f>
              <c:numCache>
                <c:formatCode>0.0%</c:formatCode>
                <c:ptCount val="14"/>
                <c:pt idx="0">
                  <c:v>0</c:v>
                </c:pt>
                <c:pt idx="1">
                  <c:v>0</c:v>
                </c:pt>
                <c:pt idx="2">
                  <c:v>2.3E-3</c:v>
                </c:pt>
                <c:pt idx="3">
                  <c:v>1.5100000000000001E-2</c:v>
                </c:pt>
                <c:pt idx="4">
                  <c:v>1.6299999999999999E-2</c:v>
                </c:pt>
                <c:pt idx="5">
                  <c:v>2.7900000000000001E-2</c:v>
                </c:pt>
                <c:pt idx="6">
                  <c:v>5.2299999999999999E-2</c:v>
                </c:pt>
                <c:pt idx="7">
                  <c:v>7.7799999999999994E-2</c:v>
                </c:pt>
                <c:pt idx="8">
                  <c:v>0.1196</c:v>
                </c:pt>
                <c:pt idx="9">
                  <c:v>0.1394</c:v>
                </c:pt>
                <c:pt idx="10">
                  <c:v>0.18229999999999999</c:v>
                </c:pt>
                <c:pt idx="11">
                  <c:v>0.23230000000000001</c:v>
                </c:pt>
                <c:pt idx="12">
                  <c:v>0.50990000000000002</c:v>
                </c:pt>
                <c:pt idx="13">
                  <c:v>0.68520000000000003</c:v>
                </c:pt>
              </c:numCache>
            </c:numRef>
          </c:val>
          <c:extLst>
            <c:ext xmlns:c16="http://schemas.microsoft.com/office/drawing/2014/chart" uri="{C3380CC4-5D6E-409C-BE32-E72D297353CC}">
              <c16:uniqueId val="{00000001-963A-4496-B4C6-00DAE36DE5C2}"/>
            </c:ext>
          </c:extLst>
        </c:ser>
        <c:dLbls>
          <c:showLegendKey val="0"/>
          <c:showVal val="0"/>
          <c:showCatName val="0"/>
          <c:showSerName val="0"/>
          <c:showPercent val="0"/>
          <c:showBubbleSize val="0"/>
        </c:dLbls>
        <c:gapWidth val="50"/>
        <c:overlap val="-50"/>
        <c:axId val="1868633967"/>
        <c:axId val="1868638127"/>
      </c:barChart>
      <c:catAx>
        <c:axId val="1868633967"/>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D2456"/>
                </a:solidFill>
                <a:latin typeface="+mn-lt"/>
                <a:ea typeface="+mn-ea"/>
                <a:cs typeface="+mn-cs"/>
              </a:defRPr>
            </a:pPr>
            <a:endParaRPr lang="en-US"/>
          </a:p>
        </c:txPr>
        <c:crossAx val="1868638127"/>
        <c:crosses val="autoZero"/>
        <c:auto val="1"/>
        <c:lblAlgn val="ctr"/>
        <c:lblOffset val="100"/>
        <c:noMultiLvlLbl val="0"/>
      </c:catAx>
      <c:valAx>
        <c:axId val="1868638127"/>
        <c:scaling>
          <c:orientation val="minMax"/>
        </c:scaling>
        <c:delete val="1"/>
        <c:axPos val="b"/>
        <c:numFmt formatCode="0.0%" sourceLinked="1"/>
        <c:majorTickMark val="none"/>
        <c:minorTickMark val="none"/>
        <c:tickLblPos val="nextTo"/>
        <c:crossAx val="1868633967"/>
        <c:crosses val="autoZero"/>
        <c:crossBetween val="between"/>
      </c:valAx>
      <c:spPr>
        <a:noFill/>
        <a:ln>
          <a:noFill/>
        </a:ln>
        <a:effectLst/>
      </c:spPr>
    </c:plotArea>
    <c:legend>
      <c:legendPos val="b"/>
      <c:layout>
        <c:manualLayout>
          <c:xMode val="edge"/>
          <c:yMode val="edge"/>
          <c:x val="5.4466200872091489E-3"/>
          <c:y val="0.93595004534508308"/>
          <c:w val="0.18422136139909992"/>
          <c:h val="5.147335374769833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149590274132"/>
          <c:y val="6.7754856596603893E-2"/>
          <c:w val="0.76021180641757602"/>
          <c:h val="0.69247743044381038"/>
        </c:manualLayout>
      </c:layout>
      <c:barChart>
        <c:barDir val="col"/>
        <c:grouping val="stacked"/>
        <c:varyColors val="0"/>
        <c:ser>
          <c:idx val="0"/>
          <c:order val="0"/>
          <c:tx>
            <c:strRef>
              <c:f>Sheet1!$B$1</c:f>
              <c:strCache>
                <c:ptCount val="1"/>
                <c:pt idx="0">
                  <c:v>Fatalities</c:v>
                </c:pt>
              </c:strCache>
            </c:strRef>
          </c:tx>
          <c:spPr>
            <a:solidFill>
              <a:srgbClr val="FECC50"/>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104</c:v>
                </c:pt>
                <c:pt idx="1">
                  <c:v>122</c:v>
                </c:pt>
                <c:pt idx="2">
                  <c:v>113</c:v>
                </c:pt>
                <c:pt idx="3">
                  <c:v>110</c:v>
                </c:pt>
                <c:pt idx="4">
                  <c:v>101</c:v>
                </c:pt>
                <c:pt idx="5">
                  <c:v>104</c:v>
                </c:pt>
              </c:numCache>
            </c:numRef>
          </c:val>
          <c:extLst>
            <c:ext xmlns:c16="http://schemas.microsoft.com/office/drawing/2014/chart" uri="{C3380CC4-5D6E-409C-BE32-E72D297353CC}">
              <c16:uniqueId val="{00000000-D76A-4C61-AB5D-359133BFF090}"/>
            </c:ext>
          </c:extLst>
        </c:ser>
        <c:ser>
          <c:idx val="1"/>
          <c:order val="1"/>
          <c:tx>
            <c:strRef>
              <c:f>Sheet1!$C$1</c:f>
              <c:strCache>
                <c:ptCount val="1"/>
                <c:pt idx="0">
                  <c:v>Serious Injuries</c:v>
                </c:pt>
              </c:strCache>
            </c:strRef>
          </c:tx>
          <c:spPr>
            <a:solidFill>
              <a:srgbClr val="231E55"/>
            </a:solidFill>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232</c:v>
                </c:pt>
                <c:pt idx="1">
                  <c:v>222</c:v>
                </c:pt>
                <c:pt idx="2">
                  <c:v>215</c:v>
                </c:pt>
                <c:pt idx="3">
                  <c:v>201</c:v>
                </c:pt>
                <c:pt idx="4">
                  <c:v>228</c:v>
                </c:pt>
                <c:pt idx="5">
                  <c:v>174</c:v>
                </c:pt>
              </c:numCache>
            </c:numRef>
          </c:val>
          <c:extLst>
            <c:ext xmlns:c16="http://schemas.microsoft.com/office/drawing/2014/chart" uri="{C3380CC4-5D6E-409C-BE32-E72D297353CC}">
              <c16:uniqueId val="{00000001-D76A-4C61-AB5D-359133BFF090}"/>
            </c:ext>
          </c:extLst>
        </c:ser>
        <c:dLbls>
          <c:showLegendKey val="0"/>
          <c:showVal val="0"/>
          <c:showCatName val="0"/>
          <c:showSerName val="0"/>
          <c:showPercent val="0"/>
          <c:showBubbleSize val="0"/>
        </c:dLbls>
        <c:gapWidth val="150"/>
        <c:overlap val="100"/>
        <c:axId val="205272248"/>
        <c:axId val="206330936"/>
      </c:barChart>
      <c:catAx>
        <c:axId val="205272248"/>
        <c:scaling>
          <c:orientation val="minMax"/>
        </c:scaling>
        <c:delete val="0"/>
        <c:axPos val="b"/>
        <c:title>
          <c:tx>
            <c:rich>
              <a:bodyPr/>
              <a:lstStyle/>
              <a:p>
                <a:pPr>
                  <a:defRPr sz="1400">
                    <a:solidFill>
                      <a:srgbClr val="231E55"/>
                    </a:solidFill>
                  </a:defRPr>
                </a:pPr>
                <a:r>
                  <a:rPr lang="en-US" sz="1400" dirty="0">
                    <a:solidFill>
                      <a:srgbClr val="231E55"/>
                    </a:solidFill>
                  </a:rPr>
                  <a:t>Year</a:t>
                </a:r>
              </a:p>
            </c:rich>
          </c:tx>
          <c:overlay val="0"/>
        </c:title>
        <c:numFmt formatCode="General" sourceLinked="1"/>
        <c:majorTickMark val="out"/>
        <c:minorTickMark val="none"/>
        <c:tickLblPos val="nextTo"/>
        <c:txPr>
          <a:bodyPr/>
          <a:lstStyle/>
          <a:p>
            <a:pPr>
              <a:defRPr sz="1400">
                <a:solidFill>
                  <a:srgbClr val="231E55"/>
                </a:solidFill>
              </a:defRPr>
            </a:pPr>
            <a:endParaRPr lang="en-US"/>
          </a:p>
        </c:txPr>
        <c:crossAx val="206330936"/>
        <c:crosses val="autoZero"/>
        <c:auto val="1"/>
        <c:lblAlgn val="ctr"/>
        <c:lblOffset val="100"/>
        <c:noMultiLvlLbl val="0"/>
      </c:catAx>
      <c:valAx>
        <c:axId val="206330936"/>
        <c:scaling>
          <c:orientation val="minMax"/>
        </c:scaling>
        <c:delete val="0"/>
        <c:axPos val="l"/>
        <c:majorGridlines/>
        <c:title>
          <c:tx>
            <c:rich>
              <a:bodyPr/>
              <a:lstStyle/>
              <a:p>
                <a:pPr>
                  <a:defRPr sz="1400">
                    <a:solidFill>
                      <a:srgbClr val="231E55"/>
                    </a:solidFill>
                  </a:defRPr>
                </a:pPr>
                <a:r>
                  <a:rPr lang="en-US" sz="1400" dirty="0">
                    <a:solidFill>
                      <a:srgbClr val="231E55"/>
                    </a:solidFill>
                  </a:rPr>
                  <a:t>Number of Fatalities and</a:t>
                </a:r>
                <a:endParaRPr lang="en-US" sz="1400" baseline="0" dirty="0">
                  <a:solidFill>
                    <a:srgbClr val="231E55"/>
                  </a:solidFill>
                </a:endParaRPr>
              </a:p>
              <a:p>
                <a:pPr>
                  <a:defRPr sz="1400">
                    <a:solidFill>
                      <a:srgbClr val="231E55"/>
                    </a:solidFill>
                  </a:defRPr>
                </a:pPr>
                <a:r>
                  <a:rPr lang="en-US" sz="1400" baseline="0" dirty="0">
                    <a:solidFill>
                      <a:srgbClr val="231E55"/>
                    </a:solidFill>
                  </a:rPr>
                  <a:t>Serious Injuries</a:t>
                </a:r>
                <a:endParaRPr lang="en-US" sz="1400" dirty="0">
                  <a:solidFill>
                    <a:srgbClr val="231E55"/>
                  </a:solidFill>
                </a:endParaRPr>
              </a:p>
            </c:rich>
          </c:tx>
          <c:layout>
            <c:manualLayout>
              <c:xMode val="edge"/>
              <c:yMode val="edge"/>
              <c:x val="2.4585321397442385E-2"/>
              <c:y val="0.1547969395514934"/>
            </c:manualLayout>
          </c:layout>
          <c:overlay val="0"/>
        </c:title>
        <c:numFmt formatCode="General" sourceLinked="1"/>
        <c:majorTickMark val="out"/>
        <c:minorTickMark val="none"/>
        <c:tickLblPos val="nextTo"/>
        <c:txPr>
          <a:bodyPr/>
          <a:lstStyle/>
          <a:p>
            <a:pPr>
              <a:defRPr sz="1400">
                <a:solidFill>
                  <a:srgbClr val="231E55"/>
                </a:solidFill>
              </a:defRPr>
            </a:pPr>
            <a:endParaRPr lang="en-US"/>
          </a:p>
        </c:txPr>
        <c:crossAx val="205272248"/>
        <c:crosses val="autoZero"/>
        <c:crossBetween val="between"/>
      </c:valAx>
    </c:plotArea>
    <c:legend>
      <c:legendPos val="b"/>
      <c:layout>
        <c:manualLayout>
          <c:xMode val="edge"/>
          <c:yMode val="edge"/>
          <c:x val="3.2459130717505037E-4"/>
          <c:y val="0.87537998112296234"/>
          <c:w val="0.36665030420676703"/>
          <c:h val="0.11762650678396915"/>
        </c:manualLayout>
      </c:layout>
      <c:overlay val="0"/>
      <c:txPr>
        <a:bodyPr/>
        <a:lstStyle/>
        <a:p>
          <a:pPr>
            <a:defRPr sz="1400">
              <a:solidFill>
                <a:srgbClr val="231E5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5843576690801"/>
          <c:y val="3.0183842177324526E-2"/>
          <c:w val="0.76854540936756099"/>
          <c:h val="0.91079684353064605"/>
        </c:manualLayout>
      </c:layout>
      <c:barChart>
        <c:barDir val="bar"/>
        <c:grouping val="clustered"/>
        <c:varyColors val="0"/>
        <c:ser>
          <c:idx val="1"/>
          <c:order val="0"/>
          <c:tx>
            <c:strRef>
              <c:f>Sheet1!$C$1</c:f>
              <c:strCache>
                <c:ptCount val="1"/>
                <c:pt idx="0">
                  <c:v>Serious Injuries</c:v>
                </c:pt>
              </c:strCache>
            </c:strRef>
          </c:tx>
          <c:spPr>
            <a:solidFill>
              <a:srgbClr val="231E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1E5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Train Involved</c:v>
                </c:pt>
                <c:pt idx="1">
                  <c:v>Bicylce Involved</c:v>
                </c:pt>
                <c:pt idx="2">
                  <c:v>Pedestrian Involved</c:v>
                </c:pt>
                <c:pt idx="3">
                  <c:v>Fatigue Driving Related</c:v>
                </c:pt>
                <c:pt idx="4">
                  <c:v>Work Zone Related</c:v>
                </c:pt>
                <c:pt idx="5">
                  <c:v>Distracted Driving Related</c:v>
                </c:pt>
                <c:pt idx="6">
                  <c:v>Motorcycle Involved</c:v>
                </c:pt>
                <c:pt idx="7">
                  <c:v>ATV Involved</c:v>
                </c:pt>
                <c:pt idx="8">
                  <c:v>Intersection Related</c:v>
                </c:pt>
                <c:pt idx="9">
                  <c:v>Younger Driver (15-20) Involved</c:v>
                </c:pt>
                <c:pt idx="10">
                  <c:v>Older Driver (65+) Involved</c:v>
                </c:pt>
                <c:pt idx="11">
                  <c:v>Alcohol or Drug Related</c:v>
                </c:pt>
                <c:pt idx="12">
                  <c:v>Roadway Departure</c:v>
                </c:pt>
                <c:pt idx="13">
                  <c:v>Speeding &amp; Aggressive Driving Related</c:v>
                </c:pt>
                <c:pt idx="14">
                  <c:v>CMV Involved</c:v>
                </c:pt>
              </c:strCache>
            </c:strRef>
          </c:cat>
          <c:val>
            <c:numRef>
              <c:f>Sheet1!$C$2:$C$15</c:f>
              <c:numCache>
                <c:formatCode>0.0%</c:formatCode>
                <c:ptCount val="14"/>
                <c:pt idx="0">
                  <c:v>2E-3</c:v>
                </c:pt>
                <c:pt idx="1">
                  <c:v>1E-3</c:v>
                </c:pt>
                <c:pt idx="2">
                  <c:v>8.9999999999999993E-3</c:v>
                </c:pt>
                <c:pt idx="3">
                  <c:v>4.5999999999999999E-2</c:v>
                </c:pt>
                <c:pt idx="4">
                  <c:v>2.1999999999999999E-2</c:v>
                </c:pt>
                <c:pt idx="5">
                  <c:v>6.8000000000000005E-2</c:v>
                </c:pt>
                <c:pt idx="6">
                  <c:v>0.14199999999999999</c:v>
                </c:pt>
                <c:pt idx="7">
                  <c:v>0.13300000000000001</c:v>
                </c:pt>
                <c:pt idx="8">
                  <c:v>0.161</c:v>
                </c:pt>
                <c:pt idx="9">
                  <c:v>0.21299999999999999</c:v>
                </c:pt>
                <c:pt idx="10">
                  <c:v>0.16400000000000001</c:v>
                </c:pt>
                <c:pt idx="11">
                  <c:v>0.20899999999999999</c:v>
                </c:pt>
                <c:pt idx="12">
                  <c:v>0.58399999999999996</c:v>
                </c:pt>
                <c:pt idx="13">
                  <c:v>0.75900000000000001</c:v>
                </c:pt>
              </c:numCache>
            </c:numRef>
          </c:val>
          <c:extLst>
            <c:ext xmlns:c16="http://schemas.microsoft.com/office/drawing/2014/chart" uri="{C3380CC4-5D6E-409C-BE32-E72D297353CC}">
              <c16:uniqueId val="{00000000-6788-4D74-8666-AE87D3181FF0}"/>
            </c:ext>
          </c:extLst>
        </c:ser>
        <c:ser>
          <c:idx val="0"/>
          <c:order val="1"/>
          <c:tx>
            <c:strRef>
              <c:f>Sheet1!$B$1</c:f>
              <c:strCache>
                <c:ptCount val="1"/>
                <c:pt idx="0">
                  <c:v>Fatalities</c:v>
                </c:pt>
              </c:strCache>
            </c:strRef>
          </c:tx>
          <c:spPr>
            <a:solidFill>
              <a:srgbClr val="FECC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ECC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Train Involved</c:v>
                </c:pt>
                <c:pt idx="1">
                  <c:v>Bicylce Involved</c:v>
                </c:pt>
                <c:pt idx="2">
                  <c:v>Pedestrian Involved</c:v>
                </c:pt>
                <c:pt idx="3">
                  <c:v>Fatigue Driving Related</c:v>
                </c:pt>
                <c:pt idx="4">
                  <c:v>Work Zone Related</c:v>
                </c:pt>
                <c:pt idx="5">
                  <c:v>Distracted Driving Related</c:v>
                </c:pt>
                <c:pt idx="6">
                  <c:v>Motorcycle Involved</c:v>
                </c:pt>
                <c:pt idx="7">
                  <c:v>ATV Involved</c:v>
                </c:pt>
                <c:pt idx="8">
                  <c:v>Intersection Related</c:v>
                </c:pt>
                <c:pt idx="9">
                  <c:v>Younger Driver (15-20) Involved</c:v>
                </c:pt>
                <c:pt idx="10">
                  <c:v>Older Driver (65+) Involved</c:v>
                </c:pt>
                <c:pt idx="11">
                  <c:v>Alcohol or Drug Related</c:v>
                </c:pt>
                <c:pt idx="12">
                  <c:v>Roadway Departure</c:v>
                </c:pt>
                <c:pt idx="13">
                  <c:v>Speeding &amp; Aggressive Driving Related</c:v>
                </c:pt>
                <c:pt idx="14">
                  <c:v>CMV Involved</c:v>
                </c:pt>
              </c:strCache>
            </c:strRef>
          </c:cat>
          <c:val>
            <c:numRef>
              <c:f>Sheet1!$B$2:$B$15</c:f>
              <c:numCache>
                <c:formatCode>0.0%</c:formatCode>
                <c:ptCount val="14"/>
                <c:pt idx="0">
                  <c:v>2E-3</c:v>
                </c:pt>
                <c:pt idx="1">
                  <c:v>2E-3</c:v>
                </c:pt>
                <c:pt idx="2">
                  <c:v>1.2E-2</c:v>
                </c:pt>
                <c:pt idx="3">
                  <c:v>1.2E-2</c:v>
                </c:pt>
                <c:pt idx="4">
                  <c:v>1.4E-2</c:v>
                </c:pt>
                <c:pt idx="5">
                  <c:v>6.0999999999999999E-2</c:v>
                </c:pt>
                <c:pt idx="6">
                  <c:v>7.4999999999999997E-2</c:v>
                </c:pt>
                <c:pt idx="7">
                  <c:v>0.125</c:v>
                </c:pt>
                <c:pt idx="8">
                  <c:v>0.128</c:v>
                </c:pt>
                <c:pt idx="9">
                  <c:v>0.17</c:v>
                </c:pt>
                <c:pt idx="10">
                  <c:v>0.20799999999999999</c:v>
                </c:pt>
                <c:pt idx="11">
                  <c:v>0.20799999999999999</c:v>
                </c:pt>
                <c:pt idx="12">
                  <c:v>0.67100000000000004</c:v>
                </c:pt>
                <c:pt idx="13">
                  <c:v>0.68300000000000005</c:v>
                </c:pt>
              </c:numCache>
            </c:numRef>
          </c:val>
          <c:extLst>
            <c:ext xmlns:c16="http://schemas.microsoft.com/office/drawing/2014/chart" uri="{C3380CC4-5D6E-409C-BE32-E72D297353CC}">
              <c16:uniqueId val="{00000001-6788-4D74-8666-AE87D3181FF0}"/>
            </c:ext>
          </c:extLst>
        </c:ser>
        <c:dLbls>
          <c:showLegendKey val="0"/>
          <c:showVal val="0"/>
          <c:showCatName val="0"/>
          <c:showSerName val="0"/>
          <c:showPercent val="0"/>
          <c:showBubbleSize val="0"/>
        </c:dLbls>
        <c:gapWidth val="50"/>
        <c:overlap val="-50"/>
        <c:axId val="1868633967"/>
        <c:axId val="1868638127"/>
      </c:barChart>
      <c:catAx>
        <c:axId val="1868633967"/>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D2456"/>
                </a:solidFill>
                <a:latin typeface="+mn-lt"/>
                <a:ea typeface="+mn-ea"/>
                <a:cs typeface="+mn-cs"/>
              </a:defRPr>
            </a:pPr>
            <a:endParaRPr lang="en-US"/>
          </a:p>
        </c:txPr>
        <c:crossAx val="1868638127"/>
        <c:crosses val="autoZero"/>
        <c:auto val="1"/>
        <c:lblAlgn val="ctr"/>
        <c:lblOffset val="100"/>
        <c:noMultiLvlLbl val="0"/>
      </c:catAx>
      <c:valAx>
        <c:axId val="1868638127"/>
        <c:scaling>
          <c:orientation val="minMax"/>
        </c:scaling>
        <c:delete val="1"/>
        <c:axPos val="b"/>
        <c:numFmt formatCode="0.0%" sourceLinked="1"/>
        <c:majorTickMark val="none"/>
        <c:minorTickMark val="none"/>
        <c:tickLblPos val="nextTo"/>
        <c:crossAx val="1868633967"/>
        <c:crosses val="autoZero"/>
        <c:crossBetween val="between"/>
      </c:valAx>
      <c:spPr>
        <a:noFill/>
        <a:ln>
          <a:noFill/>
        </a:ln>
        <a:effectLst/>
      </c:spPr>
    </c:plotArea>
    <c:legend>
      <c:legendPos val="b"/>
      <c:layout>
        <c:manualLayout>
          <c:xMode val="edge"/>
          <c:yMode val="edge"/>
          <c:x val="5.4466200872091489E-3"/>
          <c:y val="0.93595004534508308"/>
          <c:w val="0.18422136139909992"/>
          <c:h val="5.147335374769833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F6438-9475-4244-89C5-59F379355671}" type="datetimeFigureOut">
              <a:rPr lang="en-US" smtClean="0"/>
              <a:t>6/4/2026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4B043-5A9B-4ED2-8DF8-674DF6B76A8D}" type="slidenum">
              <a:rPr lang="en-US" smtClean="0"/>
              <a:t>‹#›</a:t>
            </a:fld>
            <a:endParaRPr lang="en-US"/>
          </a:p>
        </p:txBody>
      </p:sp>
    </p:spTree>
    <p:extLst>
      <p:ext uri="{BB962C8B-B14F-4D97-AF65-F5344CB8AC3E}">
        <p14:creationId xmlns:p14="http://schemas.microsoft.com/office/powerpoint/2010/main" val="249991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781119-3E3C-48A2-9D8C-E6857F382404}" type="slidenum">
              <a:rPr lang="en-US" smtClean="0"/>
              <a:t>3</a:t>
            </a:fld>
            <a:endParaRPr lang="en-US" dirty="0"/>
          </a:p>
        </p:txBody>
      </p:sp>
    </p:spTree>
    <p:extLst>
      <p:ext uri="{BB962C8B-B14F-4D97-AF65-F5344CB8AC3E}">
        <p14:creationId xmlns:p14="http://schemas.microsoft.com/office/powerpoint/2010/main" val="170405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781119-3E3C-48A2-9D8C-E6857F382404}" type="slidenum">
              <a:rPr lang="en-US" smtClean="0"/>
              <a:t>4</a:t>
            </a:fld>
            <a:endParaRPr lang="en-US" dirty="0"/>
          </a:p>
        </p:txBody>
      </p:sp>
    </p:spTree>
    <p:extLst>
      <p:ext uri="{BB962C8B-B14F-4D97-AF65-F5344CB8AC3E}">
        <p14:creationId xmlns:p14="http://schemas.microsoft.com/office/powerpoint/2010/main" val="116703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WV is ranked 5</a:t>
            </a:r>
            <a:r>
              <a:rPr lang="en-US" baseline="30000" dirty="0"/>
              <a:t>th</a:t>
            </a:r>
            <a:r>
              <a:rPr lang="en-US" dirty="0"/>
              <a:t> in highest fatality rate in the nation, based on 2023 data which is the latest available for all states. In the previous plan, WV was ranked 13</a:t>
            </a:r>
            <a:r>
              <a:rPr lang="en-US" baseline="30000" dirty="0"/>
              <a:t>th</a:t>
            </a:r>
            <a:r>
              <a:rPr lang="en-US" dirty="0"/>
              <a:t> highest, based on 2019 data. So while the fatality rate has increased, our fatality numbers have gone down.</a:t>
            </a:r>
          </a:p>
        </p:txBody>
      </p:sp>
      <p:sp>
        <p:nvSpPr>
          <p:cNvPr id="4" name="Slide Number Placeholder 3"/>
          <p:cNvSpPr>
            <a:spLocks noGrp="1"/>
          </p:cNvSpPr>
          <p:nvPr>
            <p:ph type="sldNum" sz="quarter" idx="5"/>
          </p:nvPr>
        </p:nvSpPr>
        <p:spPr/>
        <p:txBody>
          <a:bodyPr/>
          <a:lstStyle/>
          <a:p>
            <a:fld id="{4104B043-5A9B-4ED2-8DF8-674DF6B76A8D}" type="slidenum">
              <a:rPr lang="en-US" smtClean="0"/>
              <a:t>12</a:t>
            </a:fld>
            <a:endParaRPr lang="en-US"/>
          </a:p>
        </p:txBody>
      </p:sp>
    </p:spTree>
    <p:extLst>
      <p:ext uri="{BB962C8B-B14F-4D97-AF65-F5344CB8AC3E}">
        <p14:creationId xmlns:p14="http://schemas.microsoft.com/office/powerpoint/2010/main" val="287996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04B043-5A9B-4ED2-8DF8-674DF6B76A8D}" type="slidenum">
              <a:rPr lang="en-US" smtClean="0"/>
              <a:t>26</a:t>
            </a:fld>
            <a:endParaRPr lang="en-US"/>
          </a:p>
        </p:txBody>
      </p:sp>
    </p:spTree>
    <p:extLst>
      <p:ext uri="{BB962C8B-B14F-4D97-AF65-F5344CB8AC3E}">
        <p14:creationId xmlns:p14="http://schemas.microsoft.com/office/powerpoint/2010/main" val="318515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04B043-5A9B-4ED2-8DF8-674DF6B76A8D}" type="slidenum">
              <a:rPr lang="en-US" smtClean="0"/>
              <a:t>40</a:t>
            </a:fld>
            <a:endParaRPr lang="en-US"/>
          </a:p>
        </p:txBody>
      </p:sp>
    </p:spTree>
    <p:extLst>
      <p:ext uri="{BB962C8B-B14F-4D97-AF65-F5344CB8AC3E}">
        <p14:creationId xmlns:p14="http://schemas.microsoft.com/office/powerpoint/2010/main" val="4060963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EDC4-7926-E5A4-D894-7B7E5F688A7C}"/>
              </a:ext>
            </a:extLst>
          </p:cNvPr>
          <p:cNvSpPr>
            <a:spLocks noGrp="1"/>
          </p:cNvSpPr>
          <p:nvPr>
            <p:ph type="ctrTitle"/>
          </p:nvPr>
        </p:nvSpPr>
        <p:spPr>
          <a:xfrm>
            <a:off x="523875" y="2808287"/>
            <a:ext cx="5486400" cy="1647825"/>
          </a:xfrm>
        </p:spPr>
        <p:txBody>
          <a:bodyPr anchor="b"/>
          <a:lstStyle>
            <a:lvl1pPr algn="l">
              <a:defRPr sz="6000" b="1">
                <a:solidFill>
                  <a:srgbClr val="F1B22D"/>
                </a:solidFill>
                <a:latin typeface="Arial Narrow" panose="020B0606020202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CCC30D6-5050-C396-70D6-75E7F5532989}"/>
              </a:ext>
            </a:extLst>
          </p:cNvPr>
          <p:cNvSpPr>
            <a:spLocks noGrp="1"/>
          </p:cNvSpPr>
          <p:nvPr>
            <p:ph type="subTitle" idx="1" hasCustomPrompt="1"/>
          </p:nvPr>
        </p:nvSpPr>
        <p:spPr>
          <a:xfrm>
            <a:off x="523875" y="4635500"/>
            <a:ext cx="5572125" cy="365125"/>
          </a:xfrm>
        </p:spPr>
        <p:txBody>
          <a:bodyPr/>
          <a:lstStyle>
            <a:lvl1pPr marL="0" indent="0" algn="l">
              <a:buNone/>
              <a:defRPr sz="24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1979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A1FE7-D538-FCBF-4920-D6861F52337D}"/>
              </a:ext>
            </a:extLst>
          </p:cNvPr>
          <p:cNvSpPr>
            <a:spLocks noGrp="1"/>
          </p:cNvSpPr>
          <p:nvPr>
            <p:ph type="title"/>
          </p:nvPr>
        </p:nvSpPr>
        <p:spPr>
          <a:xfrm>
            <a:off x="1390650" y="365126"/>
            <a:ext cx="8772525" cy="730250"/>
          </a:xfrm>
        </p:spPr>
        <p:txBody>
          <a:bodyPr/>
          <a:lstStyle>
            <a:lvl1pPr>
              <a:defRPr b="1">
                <a:solidFill>
                  <a:srgbClr val="F1B22D"/>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37DBABE-3651-63DE-9F90-48113B427E69}"/>
              </a:ext>
            </a:extLst>
          </p:cNvPr>
          <p:cNvSpPr>
            <a:spLocks noGrp="1"/>
          </p:cNvSpPr>
          <p:nvPr>
            <p:ph idx="1"/>
          </p:nvPr>
        </p:nvSpPr>
        <p:spPr>
          <a:xfrm>
            <a:off x="414337" y="1581150"/>
            <a:ext cx="11363325" cy="4586288"/>
          </a:xfrm>
        </p:spPr>
        <p:txBody>
          <a:bodyPr/>
          <a:lstStyle>
            <a:lvl1pPr>
              <a:defRPr>
                <a:solidFill>
                  <a:srgbClr val="142131"/>
                </a:solidFill>
                <a:latin typeface="Arial Narrow" panose="020B0606020202030204" pitchFamily="34" charset="0"/>
              </a:defRPr>
            </a:lvl1pPr>
            <a:lvl2pPr>
              <a:defRPr>
                <a:solidFill>
                  <a:srgbClr val="142131"/>
                </a:solidFill>
                <a:latin typeface="Arial Narrow" panose="020B0606020202030204" pitchFamily="34" charset="0"/>
              </a:defRPr>
            </a:lvl2pPr>
            <a:lvl3pPr>
              <a:defRPr>
                <a:solidFill>
                  <a:srgbClr val="142131"/>
                </a:solidFill>
                <a:latin typeface="Arial Narrow" panose="020B0606020202030204" pitchFamily="34" charset="0"/>
              </a:defRPr>
            </a:lvl3pPr>
            <a:lvl4pPr>
              <a:defRPr>
                <a:solidFill>
                  <a:srgbClr val="142131"/>
                </a:solidFill>
                <a:latin typeface="Arial Narrow" panose="020B0606020202030204" pitchFamily="34" charset="0"/>
              </a:defRPr>
            </a:lvl4pPr>
            <a:lvl5pPr>
              <a:defRPr>
                <a:solidFill>
                  <a:srgbClr val="142131"/>
                </a:solidFill>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3D98EB8-B279-5560-892D-7AAC10F316E6}"/>
              </a:ext>
            </a:extLst>
          </p:cNvPr>
          <p:cNvSpPr>
            <a:spLocks noGrp="1"/>
          </p:cNvSpPr>
          <p:nvPr>
            <p:ph type="ftr" sz="quarter" idx="11"/>
          </p:nvPr>
        </p:nvSpPr>
        <p:spPr>
          <a:xfrm>
            <a:off x="2362199" y="6356350"/>
            <a:ext cx="8029575" cy="365125"/>
          </a:xfrm>
        </p:spPr>
        <p:txBody>
          <a:bodyPr/>
          <a:lstStyle>
            <a:lvl1pPr algn="ctr">
              <a:defRPr sz="1400">
                <a:solidFill>
                  <a:srgbClr val="142131"/>
                </a:solidFill>
                <a:latin typeface="Arial Narrow" panose="020B0606020202030204" pitchFamily="34" charset="0"/>
              </a:defRPr>
            </a:lvl1pPr>
          </a:lstStyle>
          <a:p>
            <a:pPr algn="ctr"/>
            <a:r>
              <a:rPr lang="en-US"/>
              <a:t>2027-2031 WEST VIRGINIA STRATEGIC HIGHWAY SAFETY PLAN</a:t>
            </a:r>
            <a:endParaRPr lang="en-US" sz="1600" dirty="0"/>
          </a:p>
        </p:txBody>
      </p:sp>
      <p:sp>
        <p:nvSpPr>
          <p:cNvPr id="6" name="Slide Number Placeholder 5">
            <a:extLst>
              <a:ext uri="{FF2B5EF4-FFF2-40B4-BE49-F238E27FC236}">
                <a16:creationId xmlns:a16="http://schemas.microsoft.com/office/drawing/2014/main" id="{28301E50-2F3A-18DE-B192-C8B3E239D169}"/>
              </a:ext>
            </a:extLst>
          </p:cNvPr>
          <p:cNvSpPr>
            <a:spLocks noGrp="1"/>
          </p:cNvSpPr>
          <p:nvPr>
            <p:ph type="sldNum" sz="quarter" idx="12"/>
          </p:nvPr>
        </p:nvSpPr>
        <p:spPr>
          <a:xfrm>
            <a:off x="10610850" y="6356350"/>
            <a:ext cx="1171574" cy="365125"/>
          </a:xfrm>
        </p:spPr>
        <p:txBody>
          <a:bodyPr/>
          <a:lstStyle>
            <a:lvl1pPr>
              <a:defRPr>
                <a:solidFill>
                  <a:srgbClr val="141727"/>
                </a:solidFill>
              </a:defRPr>
            </a:lvl1pPr>
          </a:lstStyle>
          <a:p>
            <a:fld id="{3BC4ED46-E281-43C2-A13B-04751E5D5B41}" type="slidenum">
              <a:rPr lang="en-US" smtClean="0"/>
              <a:pPr/>
              <a:t>‹#›</a:t>
            </a:fld>
            <a:endParaRPr lang="en-US"/>
          </a:p>
        </p:txBody>
      </p:sp>
    </p:spTree>
    <p:extLst>
      <p:ext uri="{BB962C8B-B14F-4D97-AF65-F5344CB8AC3E}">
        <p14:creationId xmlns:p14="http://schemas.microsoft.com/office/powerpoint/2010/main" val="385716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1E2B25B-7CE6-3F38-2381-9E334E4C18FA}"/>
              </a:ext>
            </a:extLst>
          </p:cNvPr>
          <p:cNvSpPr>
            <a:spLocks noGrp="1"/>
          </p:cNvSpPr>
          <p:nvPr>
            <p:ph sz="half" idx="1"/>
          </p:nvPr>
        </p:nvSpPr>
        <p:spPr>
          <a:xfrm>
            <a:off x="419100" y="1419225"/>
            <a:ext cx="5600700" cy="4757738"/>
          </a:xfrm>
        </p:spPr>
        <p:txBody>
          <a:bodyPr/>
          <a:lstStyle>
            <a:lvl1pPr>
              <a:defRPr>
                <a:solidFill>
                  <a:srgbClr val="142131"/>
                </a:solidFill>
              </a:defRPr>
            </a:lvl1pPr>
            <a:lvl2pPr>
              <a:defRPr>
                <a:solidFill>
                  <a:srgbClr val="142131"/>
                </a:solidFill>
              </a:defRPr>
            </a:lvl2pPr>
            <a:lvl3pPr>
              <a:defRPr>
                <a:solidFill>
                  <a:srgbClr val="142131"/>
                </a:solidFill>
              </a:defRPr>
            </a:lvl3pPr>
            <a:lvl4pPr>
              <a:defRPr>
                <a:solidFill>
                  <a:srgbClr val="142131"/>
                </a:solidFill>
              </a:defRPr>
            </a:lvl4pPr>
            <a:lvl5pPr>
              <a:defRPr>
                <a:solidFill>
                  <a:srgbClr val="14213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0000F087-522D-DD57-F4F4-E45514EBD6C5}"/>
              </a:ext>
            </a:extLst>
          </p:cNvPr>
          <p:cNvSpPr>
            <a:spLocks noGrp="1"/>
          </p:cNvSpPr>
          <p:nvPr>
            <p:ph sz="half" idx="2"/>
          </p:nvPr>
        </p:nvSpPr>
        <p:spPr>
          <a:xfrm>
            <a:off x="6172200" y="1419225"/>
            <a:ext cx="5600700" cy="4757738"/>
          </a:xfrm>
        </p:spPr>
        <p:txBody>
          <a:bodyPr/>
          <a:lstStyle>
            <a:lvl1pPr>
              <a:defRPr>
                <a:solidFill>
                  <a:srgbClr val="142131"/>
                </a:solidFill>
              </a:defRPr>
            </a:lvl1pPr>
            <a:lvl2pPr>
              <a:defRPr>
                <a:solidFill>
                  <a:srgbClr val="142131"/>
                </a:solidFill>
              </a:defRPr>
            </a:lvl2pPr>
            <a:lvl3pPr>
              <a:defRPr>
                <a:solidFill>
                  <a:srgbClr val="142131"/>
                </a:solidFill>
              </a:defRPr>
            </a:lvl3pPr>
            <a:lvl4pPr>
              <a:defRPr>
                <a:solidFill>
                  <a:srgbClr val="142131"/>
                </a:solidFill>
              </a:defRPr>
            </a:lvl4pPr>
            <a:lvl5pPr>
              <a:defRPr>
                <a:solidFill>
                  <a:srgbClr val="14213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E41BC38D-C082-395F-0D8C-46A76293DE32}"/>
              </a:ext>
            </a:extLst>
          </p:cNvPr>
          <p:cNvSpPr>
            <a:spLocks noGrp="1"/>
          </p:cNvSpPr>
          <p:nvPr>
            <p:ph type="title"/>
          </p:nvPr>
        </p:nvSpPr>
        <p:spPr>
          <a:xfrm>
            <a:off x="1390650" y="365126"/>
            <a:ext cx="8772525" cy="730250"/>
          </a:xfrm>
        </p:spPr>
        <p:txBody>
          <a:bodyPr/>
          <a:lstStyle>
            <a:lvl1pPr>
              <a:defRPr b="1">
                <a:solidFill>
                  <a:srgbClr val="F1B22D"/>
                </a:solidFill>
                <a:latin typeface="Arial Narrow" panose="020B0606020202030204" pitchFamily="34" charset="0"/>
              </a:defRPr>
            </a:lvl1pPr>
          </a:lstStyle>
          <a:p>
            <a:r>
              <a:rPr lang="en-US" dirty="0"/>
              <a:t>Click to edit Master title style</a:t>
            </a:r>
          </a:p>
        </p:txBody>
      </p:sp>
      <p:sp>
        <p:nvSpPr>
          <p:cNvPr id="2" name="Footer Placeholder 4">
            <a:extLst>
              <a:ext uri="{FF2B5EF4-FFF2-40B4-BE49-F238E27FC236}">
                <a16:creationId xmlns:a16="http://schemas.microsoft.com/office/drawing/2014/main" id="{5D0CD0C9-8101-35DD-D66F-611B08E8AC51}"/>
              </a:ext>
            </a:extLst>
          </p:cNvPr>
          <p:cNvSpPr>
            <a:spLocks noGrp="1"/>
          </p:cNvSpPr>
          <p:nvPr>
            <p:ph type="ftr" sz="quarter" idx="11"/>
          </p:nvPr>
        </p:nvSpPr>
        <p:spPr>
          <a:xfrm>
            <a:off x="2362199" y="6356350"/>
            <a:ext cx="8029575" cy="365125"/>
          </a:xfrm>
        </p:spPr>
        <p:txBody>
          <a:bodyPr/>
          <a:lstStyle>
            <a:lvl1pPr algn="ctr">
              <a:defRPr sz="1400">
                <a:solidFill>
                  <a:srgbClr val="142131"/>
                </a:solidFill>
                <a:latin typeface="Arial Narrow" panose="020B0606020202030204" pitchFamily="34" charset="0"/>
              </a:defRPr>
            </a:lvl1pPr>
          </a:lstStyle>
          <a:p>
            <a:pPr algn="ctr"/>
            <a:r>
              <a:rPr lang="en-US"/>
              <a:t>2027-2031 WEST VIRGINIA STRATEGIC HIGHWAY SAFETY PLAN</a:t>
            </a:r>
            <a:endParaRPr lang="en-US" sz="1600" dirty="0"/>
          </a:p>
        </p:txBody>
      </p:sp>
      <p:sp>
        <p:nvSpPr>
          <p:cNvPr id="5" name="Slide Number Placeholder 5">
            <a:extLst>
              <a:ext uri="{FF2B5EF4-FFF2-40B4-BE49-F238E27FC236}">
                <a16:creationId xmlns:a16="http://schemas.microsoft.com/office/drawing/2014/main" id="{13C4C48F-ACEF-1B85-D14C-76DC25A16577}"/>
              </a:ext>
            </a:extLst>
          </p:cNvPr>
          <p:cNvSpPr>
            <a:spLocks noGrp="1"/>
          </p:cNvSpPr>
          <p:nvPr>
            <p:ph type="sldNum" sz="quarter" idx="12"/>
          </p:nvPr>
        </p:nvSpPr>
        <p:spPr>
          <a:xfrm>
            <a:off x="10610850" y="6356350"/>
            <a:ext cx="1171574" cy="365125"/>
          </a:xfrm>
        </p:spPr>
        <p:txBody>
          <a:bodyPr/>
          <a:lstStyle>
            <a:lvl1pPr>
              <a:defRPr>
                <a:solidFill>
                  <a:srgbClr val="141727"/>
                </a:solidFill>
              </a:defRPr>
            </a:lvl1pPr>
          </a:lstStyle>
          <a:p>
            <a:fld id="{3BC4ED46-E281-43C2-A13B-04751E5D5B41}" type="slidenum">
              <a:rPr lang="en-US" smtClean="0"/>
              <a:pPr/>
              <a:t>‹#›</a:t>
            </a:fld>
            <a:endParaRPr lang="en-US"/>
          </a:p>
        </p:txBody>
      </p:sp>
    </p:spTree>
    <p:extLst>
      <p:ext uri="{BB962C8B-B14F-4D97-AF65-F5344CB8AC3E}">
        <p14:creationId xmlns:p14="http://schemas.microsoft.com/office/powerpoint/2010/main" val="1112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1E2B25B-7CE6-3F38-2381-9E334E4C18FA}"/>
              </a:ext>
            </a:extLst>
          </p:cNvPr>
          <p:cNvSpPr>
            <a:spLocks noGrp="1"/>
          </p:cNvSpPr>
          <p:nvPr>
            <p:ph sz="half" idx="1"/>
          </p:nvPr>
        </p:nvSpPr>
        <p:spPr>
          <a:xfrm>
            <a:off x="419100" y="1933574"/>
            <a:ext cx="5600700" cy="4119563"/>
          </a:xfrm>
        </p:spPr>
        <p:txBody>
          <a:bodyPr/>
          <a:lstStyle>
            <a:lvl1pPr>
              <a:defRPr>
                <a:solidFill>
                  <a:srgbClr val="142131"/>
                </a:solidFill>
              </a:defRPr>
            </a:lvl1pPr>
            <a:lvl2pPr>
              <a:defRPr>
                <a:solidFill>
                  <a:srgbClr val="142131"/>
                </a:solidFill>
              </a:defRPr>
            </a:lvl2pPr>
            <a:lvl3pPr>
              <a:defRPr>
                <a:solidFill>
                  <a:srgbClr val="142131"/>
                </a:solidFill>
              </a:defRPr>
            </a:lvl3pPr>
            <a:lvl4pPr>
              <a:defRPr>
                <a:solidFill>
                  <a:srgbClr val="142131"/>
                </a:solidFill>
              </a:defRPr>
            </a:lvl4pPr>
            <a:lvl5pPr>
              <a:defRPr>
                <a:solidFill>
                  <a:srgbClr val="14213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0000F087-522D-DD57-F4F4-E45514EBD6C5}"/>
              </a:ext>
            </a:extLst>
          </p:cNvPr>
          <p:cNvSpPr>
            <a:spLocks noGrp="1"/>
          </p:cNvSpPr>
          <p:nvPr>
            <p:ph sz="half" idx="2"/>
          </p:nvPr>
        </p:nvSpPr>
        <p:spPr>
          <a:xfrm>
            <a:off x="6172200" y="1933574"/>
            <a:ext cx="5600700" cy="4119563"/>
          </a:xfrm>
        </p:spPr>
        <p:txBody>
          <a:bodyPr/>
          <a:lstStyle>
            <a:lvl1pPr>
              <a:defRPr>
                <a:solidFill>
                  <a:srgbClr val="142131"/>
                </a:solidFill>
              </a:defRPr>
            </a:lvl1pPr>
            <a:lvl2pPr>
              <a:defRPr>
                <a:solidFill>
                  <a:srgbClr val="142131"/>
                </a:solidFill>
              </a:defRPr>
            </a:lvl2pPr>
            <a:lvl3pPr>
              <a:defRPr>
                <a:solidFill>
                  <a:srgbClr val="142131"/>
                </a:solidFill>
              </a:defRPr>
            </a:lvl3pPr>
            <a:lvl4pPr>
              <a:defRPr>
                <a:solidFill>
                  <a:srgbClr val="142131"/>
                </a:solidFill>
              </a:defRPr>
            </a:lvl4pPr>
            <a:lvl5pPr>
              <a:defRPr>
                <a:solidFill>
                  <a:srgbClr val="14213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4B61E8D1-C452-6822-73A7-C1C472FAC8A4}"/>
              </a:ext>
            </a:extLst>
          </p:cNvPr>
          <p:cNvSpPr>
            <a:spLocks noGrp="1"/>
          </p:cNvSpPr>
          <p:nvPr>
            <p:ph type="body" idx="13"/>
          </p:nvPr>
        </p:nvSpPr>
        <p:spPr>
          <a:xfrm>
            <a:off x="419100" y="1304924"/>
            <a:ext cx="5600700" cy="559593"/>
          </a:xfrm>
        </p:spPr>
        <p:txBody>
          <a:bodyPr anchor="ctr"/>
          <a:lstStyle>
            <a:lvl1pPr marL="0" indent="0">
              <a:buNone/>
              <a:defRPr sz="2400" b="1">
                <a:solidFill>
                  <a:srgbClr val="1421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463DF29D-EFEB-7C50-B032-58BD2E4DC79E}"/>
              </a:ext>
            </a:extLst>
          </p:cNvPr>
          <p:cNvSpPr>
            <a:spLocks noGrp="1"/>
          </p:cNvSpPr>
          <p:nvPr>
            <p:ph type="body" sz="quarter" idx="3"/>
          </p:nvPr>
        </p:nvSpPr>
        <p:spPr>
          <a:xfrm>
            <a:off x="6181724" y="1304924"/>
            <a:ext cx="5600700" cy="559593"/>
          </a:xfrm>
        </p:spPr>
        <p:txBody>
          <a:bodyPr anchor="ctr"/>
          <a:lstStyle>
            <a:lvl1pPr marL="0" indent="0">
              <a:buNone/>
              <a:defRPr sz="2400" b="1">
                <a:solidFill>
                  <a:srgbClr val="1421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tle 1">
            <a:extLst>
              <a:ext uri="{FF2B5EF4-FFF2-40B4-BE49-F238E27FC236}">
                <a16:creationId xmlns:a16="http://schemas.microsoft.com/office/drawing/2014/main" id="{8A59FCE3-0A26-B384-FAA8-C9667CF1DA65}"/>
              </a:ext>
            </a:extLst>
          </p:cNvPr>
          <p:cNvSpPr>
            <a:spLocks noGrp="1"/>
          </p:cNvSpPr>
          <p:nvPr>
            <p:ph type="title"/>
          </p:nvPr>
        </p:nvSpPr>
        <p:spPr>
          <a:xfrm>
            <a:off x="1390650" y="365126"/>
            <a:ext cx="8772525" cy="730250"/>
          </a:xfrm>
        </p:spPr>
        <p:txBody>
          <a:bodyPr/>
          <a:lstStyle>
            <a:lvl1pPr>
              <a:defRPr b="1">
                <a:solidFill>
                  <a:srgbClr val="F1B22D"/>
                </a:solidFill>
                <a:latin typeface="Arial Narrow" panose="020B0606020202030204" pitchFamily="34" charset="0"/>
              </a:defRPr>
            </a:lvl1pPr>
          </a:lstStyle>
          <a:p>
            <a:r>
              <a:rPr lang="en-US" dirty="0"/>
              <a:t>Click to edit Master title style</a:t>
            </a:r>
          </a:p>
        </p:txBody>
      </p:sp>
      <p:sp>
        <p:nvSpPr>
          <p:cNvPr id="2" name="Footer Placeholder 4">
            <a:extLst>
              <a:ext uri="{FF2B5EF4-FFF2-40B4-BE49-F238E27FC236}">
                <a16:creationId xmlns:a16="http://schemas.microsoft.com/office/drawing/2014/main" id="{339589C3-435B-F070-2856-78C2ED216303}"/>
              </a:ext>
            </a:extLst>
          </p:cNvPr>
          <p:cNvSpPr>
            <a:spLocks noGrp="1"/>
          </p:cNvSpPr>
          <p:nvPr>
            <p:ph type="ftr" sz="quarter" idx="11"/>
          </p:nvPr>
        </p:nvSpPr>
        <p:spPr>
          <a:xfrm>
            <a:off x="2362199" y="6356350"/>
            <a:ext cx="8029575" cy="365125"/>
          </a:xfrm>
        </p:spPr>
        <p:txBody>
          <a:bodyPr/>
          <a:lstStyle>
            <a:lvl1pPr algn="ctr">
              <a:defRPr sz="1400">
                <a:solidFill>
                  <a:srgbClr val="142131"/>
                </a:solidFill>
                <a:latin typeface="Arial Narrow" panose="020B0606020202030204" pitchFamily="34" charset="0"/>
              </a:defRPr>
            </a:lvl1pPr>
          </a:lstStyle>
          <a:p>
            <a:pPr algn="ctr"/>
            <a:r>
              <a:rPr lang="en-US"/>
              <a:t>2027-2031 WEST VIRGINIA STRATEGIC HIGHWAY SAFETY PLAN</a:t>
            </a:r>
            <a:endParaRPr lang="en-US" sz="1600" dirty="0"/>
          </a:p>
        </p:txBody>
      </p:sp>
      <p:sp>
        <p:nvSpPr>
          <p:cNvPr id="5" name="Slide Number Placeholder 5">
            <a:extLst>
              <a:ext uri="{FF2B5EF4-FFF2-40B4-BE49-F238E27FC236}">
                <a16:creationId xmlns:a16="http://schemas.microsoft.com/office/drawing/2014/main" id="{613E3ED7-C0CC-7CB6-2352-C512D701FB59}"/>
              </a:ext>
            </a:extLst>
          </p:cNvPr>
          <p:cNvSpPr>
            <a:spLocks noGrp="1"/>
          </p:cNvSpPr>
          <p:nvPr>
            <p:ph type="sldNum" sz="quarter" idx="12"/>
          </p:nvPr>
        </p:nvSpPr>
        <p:spPr>
          <a:xfrm>
            <a:off x="10610850" y="6356350"/>
            <a:ext cx="1171574" cy="365125"/>
          </a:xfrm>
        </p:spPr>
        <p:txBody>
          <a:bodyPr/>
          <a:lstStyle>
            <a:lvl1pPr>
              <a:defRPr>
                <a:solidFill>
                  <a:srgbClr val="141727"/>
                </a:solidFill>
              </a:defRPr>
            </a:lvl1pPr>
          </a:lstStyle>
          <a:p>
            <a:fld id="{3BC4ED46-E281-43C2-A13B-04751E5D5B41}" type="slidenum">
              <a:rPr lang="en-US" smtClean="0"/>
              <a:pPr/>
              <a:t>‹#›</a:t>
            </a:fld>
            <a:endParaRPr lang="en-US"/>
          </a:p>
        </p:txBody>
      </p:sp>
    </p:spTree>
    <p:extLst>
      <p:ext uri="{BB962C8B-B14F-4D97-AF65-F5344CB8AC3E}">
        <p14:creationId xmlns:p14="http://schemas.microsoft.com/office/powerpoint/2010/main" val="32279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8C68A0-8D4D-6FCA-6133-9108AEEA2896}"/>
              </a:ext>
            </a:extLst>
          </p:cNvPr>
          <p:cNvSpPr>
            <a:spLocks noGrp="1"/>
          </p:cNvSpPr>
          <p:nvPr>
            <p:ph type="title"/>
          </p:nvPr>
        </p:nvSpPr>
        <p:spPr>
          <a:xfrm>
            <a:off x="1390650" y="365126"/>
            <a:ext cx="8772525" cy="730250"/>
          </a:xfrm>
        </p:spPr>
        <p:txBody>
          <a:bodyPr/>
          <a:lstStyle>
            <a:lvl1pPr>
              <a:defRPr b="1">
                <a:solidFill>
                  <a:srgbClr val="F1B22D"/>
                </a:solidFill>
                <a:latin typeface="Arial Narrow" panose="020B0606020202030204" pitchFamily="34" charset="0"/>
              </a:defRPr>
            </a:lvl1pPr>
          </a:lstStyle>
          <a:p>
            <a:r>
              <a:rPr lang="en-US" dirty="0"/>
              <a:t>Click to edit Master title style</a:t>
            </a:r>
          </a:p>
        </p:txBody>
      </p:sp>
      <p:sp>
        <p:nvSpPr>
          <p:cNvPr id="2" name="Footer Placeholder 4">
            <a:extLst>
              <a:ext uri="{FF2B5EF4-FFF2-40B4-BE49-F238E27FC236}">
                <a16:creationId xmlns:a16="http://schemas.microsoft.com/office/drawing/2014/main" id="{818283F7-2D12-EFE7-F08E-F8B9C80984EB}"/>
              </a:ext>
            </a:extLst>
          </p:cNvPr>
          <p:cNvSpPr>
            <a:spLocks noGrp="1"/>
          </p:cNvSpPr>
          <p:nvPr>
            <p:ph type="ftr" sz="quarter" idx="11"/>
          </p:nvPr>
        </p:nvSpPr>
        <p:spPr>
          <a:xfrm>
            <a:off x="2362199" y="6356350"/>
            <a:ext cx="8029575" cy="365125"/>
          </a:xfrm>
        </p:spPr>
        <p:txBody>
          <a:bodyPr/>
          <a:lstStyle>
            <a:lvl1pPr algn="ctr">
              <a:defRPr sz="1400">
                <a:solidFill>
                  <a:srgbClr val="142131"/>
                </a:solidFill>
                <a:latin typeface="Arial Narrow" panose="020B0606020202030204" pitchFamily="34" charset="0"/>
              </a:defRPr>
            </a:lvl1pPr>
          </a:lstStyle>
          <a:p>
            <a:pPr algn="ctr"/>
            <a:r>
              <a:rPr lang="en-US"/>
              <a:t>2027-2031 WEST VIRGINIA STRATEGIC HIGHWAY SAFETY PLAN</a:t>
            </a:r>
            <a:endParaRPr lang="en-US" sz="1600" dirty="0"/>
          </a:p>
        </p:txBody>
      </p:sp>
      <p:sp>
        <p:nvSpPr>
          <p:cNvPr id="5" name="Slide Number Placeholder 5">
            <a:extLst>
              <a:ext uri="{FF2B5EF4-FFF2-40B4-BE49-F238E27FC236}">
                <a16:creationId xmlns:a16="http://schemas.microsoft.com/office/drawing/2014/main" id="{C2992527-6D29-4BF7-A65F-31EC4EFCCD9B}"/>
              </a:ext>
            </a:extLst>
          </p:cNvPr>
          <p:cNvSpPr>
            <a:spLocks noGrp="1"/>
          </p:cNvSpPr>
          <p:nvPr>
            <p:ph type="sldNum" sz="quarter" idx="12"/>
          </p:nvPr>
        </p:nvSpPr>
        <p:spPr>
          <a:xfrm>
            <a:off x="10610850" y="6356350"/>
            <a:ext cx="1171574" cy="365125"/>
          </a:xfrm>
        </p:spPr>
        <p:txBody>
          <a:bodyPr/>
          <a:lstStyle>
            <a:lvl1pPr>
              <a:defRPr>
                <a:solidFill>
                  <a:srgbClr val="141727"/>
                </a:solidFill>
              </a:defRPr>
            </a:lvl1pPr>
          </a:lstStyle>
          <a:p>
            <a:fld id="{3BC4ED46-E281-43C2-A13B-04751E5D5B41}" type="slidenum">
              <a:rPr lang="en-US" smtClean="0"/>
              <a:pPr/>
              <a:t>‹#›</a:t>
            </a:fld>
            <a:endParaRPr lang="en-US"/>
          </a:p>
        </p:txBody>
      </p:sp>
    </p:spTree>
    <p:extLst>
      <p:ext uri="{BB962C8B-B14F-4D97-AF65-F5344CB8AC3E}">
        <p14:creationId xmlns:p14="http://schemas.microsoft.com/office/powerpoint/2010/main" val="262829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C79D-6950-A237-7CA0-95E36167595F}"/>
              </a:ext>
            </a:extLst>
          </p:cNvPr>
          <p:cNvSpPr>
            <a:spLocks noGrp="1"/>
          </p:cNvSpPr>
          <p:nvPr>
            <p:ph type="title"/>
          </p:nvPr>
        </p:nvSpPr>
        <p:spPr>
          <a:xfrm>
            <a:off x="1495425" y="2381250"/>
            <a:ext cx="8867776" cy="1304926"/>
          </a:xfrm>
        </p:spPr>
        <p:txBody>
          <a:bodyPr anchor="b"/>
          <a:lstStyle>
            <a:lvl1pPr>
              <a:defRPr sz="6000" b="1">
                <a:solidFill>
                  <a:srgbClr val="F1B22D"/>
                </a:solidFill>
                <a:latin typeface="Arial Narrow" panose="020B0606020202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79D1BED6-9E41-3A47-48B8-8D438BA4551F}"/>
              </a:ext>
            </a:extLst>
          </p:cNvPr>
          <p:cNvSpPr>
            <a:spLocks noGrp="1"/>
          </p:cNvSpPr>
          <p:nvPr>
            <p:ph type="body" idx="1"/>
          </p:nvPr>
        </p:nvSpPr>
        <p:spPr>
          <a:xfrm>
            <a:off x="1495424" y="3869532"/>
            <a:ext cx="8873493" cy="616744"/>
          </a:xfrm>
        </p:spPr>
        <p:txBody>
          <a:bodyPr/>
          <a:lstStyle>
            <a:lvl1pPr marL="0" indent="0">
              <a:buNone/>
              <a:defRPr sz="2400">
                <a:solidFill>
                  <a:schemeClr val="bg1"/>
                </a:solidFill>
                <a:latin typeface="Arial Narrow" panose="020B060602020203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F91F2D6-8B0E-E7F6-700B-D1E8650D143A}"/>
              </a:ext>
            </a:extLst>
          </p:cNvPr>
          <p:cNvSpPr>
            <a:spLocks noGrp="1"/>
          </p:cNvSpPr>
          <p:nvPr>
            <p:ph type="ftr" sz="quarter" idx="11"/>
          </p:nvPr>
        </p:nvSpPr>
        <p:spPr>
          <a:xfrm>
            <a:off x="1495424" y="6423026"/>
            <a:ext cx="6657976" cy="292100"/>
          </a:xfrm>
        </p:spPr>
        <p:txBody>
          <a:bodyPr anchor="t"/>
          <a:lstStyle>
            <a:lvl1pPr algn="l">
              <a:defRPr sz="1400">
                <a:solidFill>
                  <a:srgbClr val="141727"/>
                </a:solidFill>
                <a:latin typeface="Arial Narrow" panose="020B0606020202030204" pitchFamily="34" charset="0"/>
              </a:defRPr>
            </a:lvl1pPr>
          </a:lstStyle>
          <a:p>
            <a:r>
              <a:rPr lang="en-US"/>
              <a:t>2027-2031 WEST VIRGINIA STRATEGIC HIGHWAY SAFETY PLAN</a:t>
            </a:r>
            <a:endParaRPr lang="en-US" dirty="0"/>
          </a:p>
        </p:txBody>
      </p:sp>
      <p:sp>
        <p:nvSpPr>
          <p:cNvPr id="6" name="Slide Number Placeholder 5">
            <a:extLst>
              <a:ext uri="{FF2B5EF4-FFF2-40B4-BE49-F238E27FC236}">
                <a16:creationId xmlns:a16="http://schemas.microsoft.com/office/drawing/2014/main" id="{D7DFAEDF-DDF8-0224-7EBA-3699EC5DD74A}"/>
              </a:ext>
            </a:extLst>
          </p:cNvPr>
          <p:cNvSpPr>
            <a:spLocks noGrp="1"/>
          </p:cNvSpPr>
          <p:nvPr>
            <p:ph type="sldNum" sz="quarter" idx="12"/>
          </p:nvPr>
        </p:nvSpPr>
        <p:spPr>
          <a:xfrm>
            <a:off x="9791700" y="6423026"/>
            <a:ext cx="2057400" cy="292100"/>
          </a:xfrm>
        </p:spPr>
        <p:txBody>
          <a:bodyPr/>
          <a:lstStyle>
            <a:lvl1pPr>
              <a:defRPr>
                <a:solidFill>
                  <a:srgbClr val="141727"/>
                </a:solidFill>
              </a:defRPr>
            </a:lvl1pPr>
          </a:lstStyle>
          <a:p>
            <a:fld id="{88393508-1A09-40D6-8BF6-2B69CB3921CF}" type="slidenum">
              <a:rPr lang="en-US" smtClean="0"/>
              <a:pPr/>
              <a:t>‹#›</a:t>
            </a:fld>
            <a:endParaRPr lang="en-US"/>
          </a:p>
        </p:txBody>
      </p:sp>
    </p:spTree>
    <p:extLst>
      <p:ext uri="{BB962C8B-B14F-4D97-AF65-F5344CB8AC3E}">
        <p14:creationId xmlns:p14="http://schemas.microsoft.com/office/powerpoint/2010/main" val="101375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CAD9-0BB5-5C63-B688-53AFEFF4371C}"/>
              </a:ext>
            </a:extLst>
          </p:cNvPr>
          <p:cNvSpPr>
            <a:spLocks noGrp="1"/>
          </p:cNvSpPr>
          <p:nvPr>
            <p:ph type="title"/>
          </p:nvPr>
        </p:nvSpPr>
        <p:spPr>
          <a:xfrm>
            <a:off x="1181099" y="495300"/>
            <a:ext cx="8686801" cy="657225"/>
          </a:xfrm>
        </p:spPr>
        <p:txBody>
          <a:bodyPr/>
          <a:lstStyle>
            <a:lvl1pPr>
              <a:defRPr b="1">
                <a:solidFill>
                  <a:srgbClr val="F1B22D"/>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A0EF5A9-C409-EDCC-7DA1-912D51F62857}"/>
              </a:ext>
            </a:extLst>
          </p:cNvPr>
          <p:cNvSpPr>
            <a:spLocks noGrp="1"/>
          </p:cNvSpPr>
          <p:nvPr>
            <p:ph idx="1"/>
          </p:nvPr>
        </p:nvSpPr>
        <p:spPr>
          <a:xfrm>
            <a:off x="404813" y="1466850"/>
            <a:ext cx="11382374" cy="4710113"/>
          </a:xfrm>
        </p:spPr>
        <p:txBody>
          <a:bodyPr/>
          <a:lstStyle>
            <a:lvl1pPr>
              <a:defRPr>
                <a:solidFill>
                  <a:srgbClr val="142131"/>
                </a:solidFill>
                <a:latin typeface="Arial Narrow" panose="020B0606020202030204" pitchFamily="34" charset="0"/>
              </a:defRPr>
            </a:lvl1pPr>
            <a:lvl2pPr>
              <a:defRPr>
                <a:solidFill>
                  <a:srgbClr val="142131"/>
                </a:solidFill>
                <a:latin typeface="Arial Narrow" panose="020B0606020202030204" pitchFamily="34" charset="0"/>
              </a:defRPr>
            </a:lvl2pPr>
            <a:lvl3pPr>
              <a:defRPr>
                <a:solidFill>
                  <a:srgbClr val="142131"/>
                </a:solidFill>
                <a:latin typeface="Arial Narrow" panose="020B0606020202030204" pitchFamily="34" charset="0"/>
              </a:defRPr>
            </a:lvl3pPr>
            <a:lvl4pPr>
              <a:defRPr>
                <a:solidFill>
                  <a:srgbClr val="142131"/>
                </a:solidFill>
                <a:latin typeface="Arial Narrow" panose="020B0606020202030204" pitchFamily="34" charset="0"/>
              </a:defRPr>
            </a:lvl4pPr>
            <a:lvl5pPr>
              <a:defRPr>
                <a:solidFill>
                  <a:srgbClr val="142131"/>
                </a:solidFill>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BF55B2F-7850-2684-9839-4A78ECE45370}"/>
              </a:ext>
            </a:extLst>
          </p:cNvPr>
          <p:cNvSpPr>
            <a:spLocks noGrp="1"/>
          </p:cNvSpPr>
          <p:nvPr>
            <p:ph type="ftr" sz="quarter" idx="11"/>
          </p:nvPr>
        </p:nvSpPr>
        <p:spPr>
          <a:xfrm>
            <a:off x="2305050" y="6384925"/>
            <a:ext cx="8572500" cy="365125"/>
          </a:xfrm>
        </p:spPr>
        <p:txBody>
          <a:bodyPr/>
          <a:lstStyle>
            <a:lvl1pPr algn="ctr">
              <a:defRPr sz="1400">
                <a:solidFill>
                  <a:srgbClr val="142131"/>
                </a:solidFill>
                <a:latin typeface="Arial Narrow" panose="020B0606020202030204" pitchFamily="34" charset="0"/>
              </a:defRPr>
            </a:lvl1pPr>
          </a:lstStyle>
          <a:p>
            <a:pPr algn="ctr"/>
            <a:r>
              <a:rPr lang="en-US"/>
              <a:t>2027-2031 WEST VIRGINIA STRATEGIC HIGHWAY SAFETY PLAN</a:t>
            </a:r>
            <a:endParaRPr lang="en-US" dirty="0"/>
          </a:p>
        </p:txBody>
      </p:sp>
      <p:sp>
        <p:nvSpPr>
          <p:cNvPr id="6" name="Slide Number Placeholder 5">
            <a:extLst>
              <a:ext uri="{FF2B5EF4-FFF2-40B4-BE49-F238E27FC236}">
                <a16:creationId xmlns:a16="http://schemas.microsoft.com/office/drawing/2014/main" id="{4112480A-5B19-868D-5DE8-DC7BE50C1D4A}"/>
              </a:ext>
            </a:extLst>
          </p:cNvPr>
          <p:cNvSpPr>
            <a:spLocks noGrp="1"/>
          </p:cNvSpPr>
          <p:nvPr>
            <p:ph type="sldNum" sz="quarter" idx="12"/>
          </p:nvPr>
        </p:nvSpPr>
        <p:spPr>
          <a:xfrm>
            <a:off x="10877550" y="6356350"/>
            <a:ext cx="904874" cy="365125"/>
          </a:xfrm>
        </p:spPr>
        <p:txBody>
          <a:bodyPr/>
          <a:lstStyle>
            <a:lvl1pPr>
              <a:defRPr>
                <a:solidFill>
                  <a:srgbClr val="142131"/>
                </a:solidFill>
              </a:defRPr>
            </a:lvl1pPr>
          </a:lstStyle>
          <a:p>
            <a:fld id="{88393508-1A09-40D6-8BF6-2B69CB3921CF}" type="slidenum">
              <a:rPr lang="en-US" smtClean="0"/>
              <a:pPr/>
              <a:t>‹#›</a:t>
            </a:fld>
            <a:endParaRPr lang="en-US" dirty="0">
              <a:solidFill>
                <a:srgbClr val="142131"/>
              </a:solidFill>
            </a:endParaRPr>
          </a:p>
        </p:txBody>
      </p:sp>
    </p:spTree>
    <p:extLst>
      <p:ext uri="{BB962C8B-B14F-4D97-AF65-F5344CB8AC3E}">
        <p14:creationId xmlns:p14="http://schemas.microsoft.com/office/powerpoint/2010/main" val="82997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EB2542A-E0BF-C9CC-39B5-2A135A9D1278}"/>
              </a:ext>
            </a:extLst>
          </p:cNvPr>
          <p:cNvSpPr>
            <a:spLocks noGrp="1"/>
          </p:cNvSpPr>
          <p:nvPr>
            <p:ph sz="half" idx="1"/>
          </p:nvPr>
        </p:nvSpPr>
        <p:spPr>
          <a:xfrm>
            <a:off x="404813" y="1459705"/>
            <a:ext cx="5557837" cy="4607719"/>
          </a:xfrm>
        </p:spPr>
        <p:txBody>
          <a:bodyPr/>
          <a:lstStyle>
            <a:lvl1pPr>
              <a:defRPr>
                <a:solidFill>
                  <a:srgbClr val="142131"/>
                </a:solidFill>
                <a:latin typeface="Arial Narrow" panose="020B0606020202030204" pitchFamily="34" charset="0"/>
              </a:defRPr>
            </a:lvl1pPr>
            <a:lvl2pPr>
              <a:defRPr>
                <a:solidFill>
                  <a:srgbClr val="142131"/>
                </a:solidFill>
                <a:latin typeface="Arial Narrow" panose="020B0606020202030204" pitchFamily="34" charset="0"/>
              </a:defRPr>
            </a:lvl2pPr>
            <a:lvl3pPr>
              <a:defRPr>
                <a:solidFill>
                  <a:srgbClr val="142131"/>
                </a:solidFill>
                <a:latin typeface="Arial Narrow" panose="020B0606020202030204" pitchFamily="34" charset="0"/>
              </a:defRPr>
            </a:lvl3pPr>
            <a:lvl4pPr>
              <a:defRPr>
                <a:solidFill>
                  <a:srgbClr val="142131"/>
                </a:solidFill>
                <a:latin typeface="Arial Narrow" panose="020B0606020202030204" pitchFamily="34" charset="0"/>
              </a:defRPr>
            </a:lvl4pPr>
            <a:lvl5pPr>
              <a:defRPr>
                <a:solidFill>
                  <a:srgbClr val="142131"/>
                </a:solidFill>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A6C9C17D-0A0C-0A28-1C53-2D295A005A7B}"/>
              </a:ext>
            </a:extLst>
          </p:cNvPr>
          <p:cNvSpPr>
            <a:spLocks noGrp="1"/>
          </p:cNvSpPr>
          <p:nvPr>
            <p:ph sz="half" idx="2"/>
          </p:nvPr>
        </p:nvSpPr>
        <p:spPr>
          <a:xfrm>
            <a:off x="6224587" y="1459706"/>
            <a:ext cx="5557837" cy="4607718"/>
          </a:xfrm>
        </p:spPr>
        <p:txBody>
          <a:bodyPr/>
          <a:lstStyle>
            <a:lvl1pPr>
              <a:defRPr>
                <a:solidFill>
                  <a:srgbClr val="142131"/>
                </a:solidFill>
                <a:latin typeface="Arial Narrow" panose="020B0606020202030204" pitchFamily="34" charset="0"/>
              </a:defRPr>
            </a:lvl1pPr>
            <a:lvl2pPr>
              <a:defRPr>
                <a:solidFill>
                  <a:srgbClr val="142131"/>
                </a:solidFill>
                <a:latin typeface="Arial Narrow" panose="020B0606020202030204" pitchFamily="34" charset="0"/>
              </a:defRPr>
            </a:lvl2pPr>
            <a:lvl3pPr>
              <a:defRPr>
                <a:solidFill>
                  <a:srgbClr val="142131"/>
                </a:solidFill>
                <a:latin typeface="Arial Narrow" panose="020B0606020202030204" pitchFamily="34" charset="0"/>
              </a:defRPr>
            </a:lvl3pPr>
            <a:lvl4pPr>
              <a:defRPr>
                <a:solidFill>
                  <a:srgbClr val="142131"/>
                </a:solidFill>
                <a:latin typeface="Arial Narrow" panose="020B0606020202030204" pitchFamily="34" charset="0"/>
              </a:defRPr>
            </a:lvl4pPr>
            <a:lvl5pPr>
              <a:defRPr>
                <a:solidFill>
                  <a:srgbClr val="142131"/>
                </a:solidFill>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C3AFAFB6-A411-0B09-3AF4-CB4881F55EED}"/>
              </a:ext>
            </a:extLst>
          </p:cNvPr>
          <p:cNvSpPr>
            <a:spLocks noGrp="1"/>
          </p:cNvSpPr>
          <p:nvPr>
            <p:ph type="title"/>
          </p:nvPr>
        </p:nvSpPr>
        <p:spPr>
          <a:xfrm>
            <a:off x="1181099" y="495300"/>
            <a:ext cx="8686801" cy="657225"/>
          </a:xfrm>
        </p:spPr>
        <p:txBody>
          <a:bodyPr/>
          <a:lstStyle>
            <a:lvl1pPr>
              <a:defRPr b="1">
                <a:solidFill>
                  <a:srgbClr val="F1B22D"/>
                </a:solidFill>
                <a:latin typeface="Arial Narrow" panose="020B060602020203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DE716D06-3DE5-58B3-CBE7-F0783399CDE2}"/>
              </a:ext>
            </a:extLst>
          </p:cNvPr>
          <p:cNvSpPr>
            <a:spLocks noGrp="1"/>
          </p:cNvSpPr>
          <p:nvPr>
            <p:ph type="sldNum" sz="quarter" idx="12"/>
          </p:nvPr>
        </p:nvSpPr>
        <p:spPr>
          <a:xfrm>
            <a:off x="10877550" y="6356350"/>
            <a:ext cx="904874" cy="365125"/>
          </a:xfrm>
        </p:spPr>
        <p:txBody>
          <a:bodyPr/>
          <a:lstStyle>
            <a:lvl1pPr>
              <a:defRPr>
                <a:solidFill>
                  <a:srgbClr val="142131"/>
                </a:solidFill>
              </a:defRPr>
            </a:lvl1pPr>
          </a:lstStyle>
          <a:p>
            <a:fld id="{88393508-1A09-40D6-8BF6-2B69CB3921CF}" type="slidenum">
              <a:rPr lang="en-US" smtClean="0"/>
              <a:pPr/>
              <a:t>‹#›</a:t>
            </a:fld>
            <a:endParaRPr lang="en-US" dirty="0">
              <a:solidFill>
                <a:srgbClr val="142131"/>
              </a:solidFill>
            </a:endParaRPr>
          </a:p>
        </p:txBody>
      </p:sp>
      <p:sp>
        <p:nvSpPr>
          <p:cNvPr id="2" name="Footer Placeholder 4">
            <a:extLst>
              <a:ext uri="{FF2B5EF4-FFF2-40B4-BE49-F238E27FC236}">
                <a16:creationId xmlns:a16="http://schemas.microsoft.com/office/drawing/2014/main" id="{8B67A8E0-E0EF-D9EF-542D-539D4B5D631C}"/>
              </a:ext>
            </a:extLst>
          </p:cNvPr>
          <p:cNvSpPr>
            <a:spLocks noGrp="1"/>
          </p:cNvSpPr>
          <p:nvPr>
            <p:ph type="ftr" sz="quarter" idx="11"/>
          </p:nvPr>
        </p:nvSpPr>
        <p:spPr>
          <a:xfrm>
            <a:off x="2305050" y="6384925"/>
            <a:ext cx="8572500" cy="365125"/>
          </a:xfrm>
        </p:spPr>
        <p:txBody>
          <a:bodyPr/>
          <a:lstStyle>
            <a:lvl1pPr algn="ctr">
              <a:defRPr sz="1400">
                <a:solidFill>
                  <a:srgbClr val="142131"/>
                </a:solidFill>
                <a:latin typeface="Arial Narrow" panose="020B0606020202030204" pitchFamily="34" charset="0"/>
              </a:defRPr>
            </a:lvl1pPr>
          </a:lstStyle>
          <a:p>
            <a:pPr algn="ctr"/>
            <a:r>
              <a:rPr lang="en-US"/>
              <a:t>2027-2031 WEST VIRGINIA STRATEGIC HIGHWAY SAFETY PLAN</a:t>
            </a:r>
            <a:endParaRPr lang="en-US" dirty="0"/>
          </a:p>
        </p:txBody>
      </p:sp>
    </p:spTree>
    <p:extLst>
      <p:ext uri="{BB962C8B-B14F-4D97-AF65-F5344CB8AC3E}">
        <p14:creationId xmlns:p14="http://schemas.microsoft.com/office/powerpoint/2010/main" val="68701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EB2542A-E0BF-C9CC-39B5-2A135A9D1278}"/>
              </a:ext>
            </a:extLst>
          </p:cNvPr>
          <p:cNvSpPr>
            <a:spLocks noGrp="1"/>
          </p:cNvSpPr>
          <p:nvPr>
            <p:ph sz="half" idx="1"/>
          </p:nvPr>
        </p:nvSpPr>
        <p:spPr>
          <a:xfrm>
            <a:off x="404813" y="2181225"/>
            <a:ext cx="5557837" cy="3886199"/>
          </a:xfrm>
        </p:spPr>
        <p:txBody>
          <a:bodyPr/>
          <a:lstStyle>
            <a:lvl1pPr>
              <a:defRPr>
                <a:solidFill>
                  <a:srgbClr val="142131"/>
                </a:solidFill>
                <a:latin typeface="Arial Narrow" panose="020B0606020202030204" pitchFamily="34" charset="0"/>
              </a:defRPr>
            </a:lvl1pPr>
            <a:lvl2pPr>
              <a:defRPr>
                <a:solidFill>
                  <a:srgbClr val="142131"/>
                </a:solidFill>
                <a:latin typeface="Arial Narrow" panose="020B0606020202030204" pitchFamily="34" charset="0"/>
              </a:defRPr>
            </a:lvl2pPr>
            <a:lvl3pPr>
              <a:defRPr>
                <a:solidFill>
                  <a:srgbClr val="142131"/>
                </a:solidFill>
                <a:latin typeface="Arial Narrow" panose="020B0606020202030204" pitchFamily="34" charset="0"/>
              </a:defRPr>
            </a:lvl3pPr>
            <a:lvl4pPr>
              <a:defRPr>
                <a:solidFill>
                  <a:srgbClr val="142131"/>
                </a:solidFill>
                <a:latin typeface="Arial Narrow" panose="020B0606020202030204" pitchFamily="34" charset="0"/>
              </a:defRPr>
            </a:lvl4pPr>
            <a:lvl5pPr>
              <a:defRPr>
                <a:solidFill>
                  <a:srgbClr val="142131"/>
                </a:solidFill>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A6C9C17D-0A0C-0A28-1C53-2D295A005A7B}"/>
              </a:ext>
            </a:extLst>
          </p:cNvPr>
          <p:cNvSpPr>
            <a:spLocks noGrp="1"/>
          </p:cNvSpPr>
          <p:nvPr>
            <p:ph sz="half" idx="2"/>
          </p:nvPr>
        </p:nvSpPr>
        <p:spPr>
          <a:xfrm>
            <a:off x="6224587" y="2181226"/>
            <a:ext cx="5557837" cy="3886198"/>
          </a:xfrm>
        </p:spPr>
        <p:txBody>
          <a:bodyPr/>
          <a:lstStyle>
            <a:lvl1pPr>
              <a:defRPr>
                <a:solidFill>
                  <a:srgbClr val="142131"/>
                </a:solidFill>
                <a:latin typeface="Arial Narrow" panose="020B0606020202030204" pitchFamily="34" charset="0"/>
              </a:defRPr>
            </a:lvl1pPr>
            <a:lvl2pPr>
              <a:defRPr>
                <a:solidFill>
                  <a:srgbClr val="142131"/>
                </a:solidFill>
                <a:latin typeface="Arial Narrow" panose="020B0606020202030204" pitchFamily="34" charset="0"/>
              </a:defRPr>
            </a:lvl2pPr>
            <a:lvl3pPr>
              <a:defRPr>
                <a:solidFill>
                  <a:srgbClr val="142131"/>
                </a:solidFill>
                <a:latin typeface="Arial Narrow" panose="020B0606020202030204" pitchFamily="34" charset="0"/>
              </a:defRPr>
            </a:lvl3pPr>
            <a:lvl4pPr>
              <a:defRPr>
                <a:solidFill>
                  <a:srgbClr val="142131"/>
                </a:solidFill>
                <a:latin typeface="Arial Narrow" panose="020B0606020202030204" pitchFamily="34" charset="0"/>
              </a:defRPr>
            </a:lvl4pPr>
            <a:lvl5pPr>
              <a:defRPr>
                <a:solidFill>
                  <a:srgbClr val="142131"/>
                </a:solidFill>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0849AD06-F8A0-4CD7-B283-D273C7A2F9ED}"/>
              </a:ext>
            </a:extLst>
          </p:cNvPr>
          <p:cNvSpPr>
            <a:spLocks noGrp="1"/>
          </p:cNvSpPr>
          <p:nvPr>
            <p:ph type="body" idx="13"/>
          </p:nvPr>
        </p:nvSpPr>
        <p:spPr>
          <a:xfrm>
            <a:off x="404813" y="1485900"/>
            <a:ext cx="5557837" cy="550862"/>
          </a:xfrm>
        </p:spPr>
        <p:txBody>
          <a:bodyPr anchor="ctr"/>
          <a:lstStyle>
            <a:lvl1pPr marL="0" indent="0">
              <a:buNone/>
              <a:defRPr sz="2400" b="1">
                <a:solidFill>
                  <a:srgbClr val="14213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E25FCB48-403B-872B-C5D4-6F33472EC8E3}"/>
              </a:ext>
            </a:extLst>
          </p:cNvPr>
          <p:cNvSpPr>
            <a:spLocks noGrp="1"/>
          </p:cNvSpPr>
          <p:nvPr>
            <p:ph type="body" sz="quarter" idx="3"/>
          </p:nvPr>
        </p:nvSpPr>
        <p:spPr>
          <a:xfrm>
            <a:off x="6224586" y="1485900"/>
            <a:ext cx="5557837" cy="550862"/>
          </a:xfrm>
        </p:spPr>
        <p:txBody>
          <a:bodyPr anchor="ctr"/>
          <a:lstStyle>
            <a:lvl1pPr marL="0" indent="0">
              <a:buNone/>
              <a:defRPr sz="2400" b="1">
                <a:solidFill>
                  <a:srgbClr val="14213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tle 1">
            <a:extLst>
              <a:ext uri="{FF2B5EF4-FFF2-40B4-BE49-F238E27FC236}">
                <a16:creationId xmlns:a16="http://schemas.microsoft.com/office/drawing/2014/main" id="{EDBE8BE8-F5D5-69E9-FDBC-4BED510FEF1E}"/>
              </a:ext>
            </a:extLst>
          </p:cNvPr>
          <p:cNvSpPr>
            <a:spLocks noGrp="1"/>
          </p:cNvSpPr>
          <p:nvPr>
            <p:ph type="title"/>
          </p:nvPr>
        </p:nvSpPr>
        <p:spPr>
          <a:xfrm>
            <a:off x="1181099" y="495300"/>
            <a:ext cx="8686801" cy="657225"/>
          </a:xfrm>
        </p:spPr>
        <p:txBody>
          <a:bodyPr/>
          <a:lstStyle>
            <a:lvl1pPr>
              <a:defRPr b="1">
                <a:solidFill>
                  <a:srgbClr val="F1B22D"/>
                </a:solidFill>
                <a:latin typeface="Arial Narrow" panose="020B0606020202030204" pitchFamily="34" charset="0"/>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F8BABA7A-BFBF-27A9-C1DA-693477608AA6}"/>
              </a:ext>
            </a:extLst>
          </p:cNvPr>
          <p:cNvSpPr>
            <a:spLocks noGrp="1"/>
          </p:cNvSpPr>
          <p:nvPr>
            <p:ph type="sldNum" sz="quarter" idx="12"/>
          </p:nvPr>
        </p:nvSpPr>
        <p:spPr>
          <a:xfrm>
            <a:off x="10877550" y="6356350"/>
            <a:ext cx="904874" cy="365125"/>
          </a:xfrm>
        </p:spPr>
        <p:txBody>
          <a:bodyPr/>
          <a:lstStyle>
            <a:lvl1pPr>
              <a:defRPr>
                <a:solidFill>
                  <a:srgbClr val="142131"/>
                </a:solidFill>
              </a:defRPr>
            </a:lvl1pPr>
          </a:lstStyle>
          <a:p>
            <a:fld id="{88393508-1A09-40D6-8BF6-2B69CB3921CF}" type="slidenum">
              <a:rPr lang="en-US" smtClean="0"/>
              <a:pPr/>
              <a:t>‹#›</a:t>
            </a:fld>
            <a:endParaRPr lang="en-US" dirty="0">
              <a:solidFill>
                <a:srgbClr val="142131"/>
              </a:solidFill>
            </a:endParaRPr>
          </a:p>
        </p:txBody>
      </p:sp>
      <p:sp>
        <p:nvSpPr>
          <p:cNvPr id="2" name="Footer Placeholder 4">
            <a:extLst>
              <a:ext uri="{FF2B5EF4-FFF2-40B4-BE49-F238E27FC236}">
                <a16:creationId xmlns:a16="http://schemas.microsoft.com/office/drawing/2014/main" id="{3E6E04F8-09FF-13D9-F9FA-5CCAAD7D47F9}"/>
              </a:ext>
            </a:extLst>
          </p:cNvPr>
          <p:cNvSpPr>
            <a:spLocks noGrp="1"/>
          </p:cNvSpPr>
          <p:nvPr>
            <p:ph type="ftr" sz="quarter" idx="11"/>
          </p:nvPr>
        </p:nvSpPr>
        <p:spPr>
          <a:xfrm>
            <a:off x="2305050" y="6384925"/>
            <a:ext cx="8572500" cy="365125"/>
          </a:xfrm>
        </p:spPr>
        <p:txBody>
          <a:bodyPr/>
          <a:lstStyle>
            <a:lvl1pPr algn="ctr">
              <a:defRPr sz="1400">
                <a:solidFill>
                  <a:srgbClr val="142131"/>
                </a:solidFill>
                <a:latin typeface="Arial Narrow" panose="020B0606020202030204" pitchFamily="34" charset="0"/>
              </a:defRPr>
            </a:lvl1pPr>
          </a:lstStyle>
          <a:p>
            <a:pPr algn="ctr"/>
            <a:r>
              <a:rPr lang="en-US"/>
              <a:t>2027-2031 WEST VIRGINIA STRATEGIC HIGHWAY SAFETY PLAN</a:t>
            </a:r>
            <a:endParaRPr lang="en-US" dirty="0"/>
          </a:p>
        </p:txBody>
      </p:sp>
    </p:spTree>
    <p:extLst>
      <p:ext uri="{BB962C8B-B14F-4D97-AF65-F5344CB8AC3E}">
        <p14:creationId xmlns:p14="http://schemas.microsoft.com/office/powerpoint/2010/main" val="143558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94DE0E-0245-7BD1-89D7-4946FFD72221}"/>
              </a:ext>
            </a:extLst>
          </p:cNvPr>
          <p:cNvSpPr>
            <a:spLocks noGrp="1"/>
          </p:cNvSpPr>
          <p:nvPr>
            <p:ph type="title"/>
          </p:nvPr>
        </p:nvSpPr>
        <p:spPr>
          <a:xfrm>
            <a:off x="1181099" y="495300"/>
            <a:ext cx="8686801" cy="657225"/>
          </a:xfrm>
        </p:spPr>
        <p:txBody>
          <a:bodyPr/>
          <a:lstStyle>
            <a:lvl1pPr>
              <a:defRPr b="1">
                <a:solidFill>
                  <a:srgbClr val="F1B22D"/>
                </a:solidFill>
                <a:latin typeface="Arial Narrow" panose="020B060602020203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CCB7ACE9-7F46-E97E-6A85-5BC86B14FAE2}"/>
              </a:ext>
            </a:extLst>
          </p:cNvPr>
          <p:cNvSpPr>
            <a:spLocks noGrp="1"/>
          </p:cNvSpPr>
          <p:nvPr>
            <p:ph type="sldNum" sz="quarter" idx="12"/>
          </p:nvPr>
        </p:nvSpPr>
        <p:spPr>
          <a:xfrm>
            <a:off x="10877550" y="6356350"/>
            <a:ext cx="904874" cy="365125"/>
          </a:xfrm>
        </p:spPr>
        <p:txBody>
          <a:bodyPr/>
          <a:lstStyle>
            <a:lvl1pPr>
              <a:defRPr>
                <a:solidFill>
                  <a:srgbClr val="142131"/>
                </a:solidFill>
              </a:defRPr>
            </a:lvl1pPr>
          </a:lstStyle>
          <a:p>
            <a:fld id="{88393508-1A09-40D6-8BF6-2B69CB3921CF}" type="slidenum">
              <a:rPr lang="en-US" smtClean="0"/>
              <a:pPr/>
              <a:t>‹#›</a:t>
            </a:fld>
            <a:endParaRPr lang="en-US" dirty="0">
              <a:solidFill>
                <a:srgbClr val="142131"/>
              </a:solidFill>
            </a:endParaRPr>
          </a:p>
        </p:txBody>
      </p:sp>
      <p:sp>
        <p:nvSpPr>
          <p:cNvPr id="2" name="Footer Placeholder 4">
            <a:extLst>
              <a:ext uri="{FF2B5EF4-FFF2-40B4-BE49-F238E27FC236}">
                <a16:creationId xmlns:a16="http://schemas.microsoft.com/office/drawing/2014/main" id="{A89DCE7D-287E-9BE2-32E5-BFFB3EB452A4}"/>
              </a:ext>
            </a:extLst>
          </p:cNvPr>
          <p:cNvSpPr>
            <a:spLocks noGrp="1"/>
          </p:cNvSpPr>
          <p:nvPr>
            <p:ph type="ftr" sz="quarter" idx="11"/>
          </p:nvPr>
        </p:nvSpPr>
        <p:spPr>
          <a:xfrm>
            <a:off x="2305050" y="6384925"/>
            <a:ext cx="8572500" cy="365125"/>
          </a:xfrm>
        </p:spPr>
        <p:txBody>
          <a:bodyPr/>
          <a:lstStyle>
            <a:lvl1pPr algn="ctr">
              <a:defRPr sz="1400">
                <a:solidFill>
                  <a:srgbClr val="142131"/>
                </a:solidFill>
                <a:latin typeface="Arial Narrow" panose="020B0606020202030204" pitchFamily="34" charset="0"/>
              </a:defRPr>
            </a:lvl1pPr>
          </a:lstStyle>
          <a:p>
            <a:pPr algn="ctr"/>
            <a:r>
              <a:rPr lang="en-US"/>
              <a:t>2027-2031 WEST VIRGINIA STRATEGIC HIGHWAY SAFETY PLAN</a:t>
            </a:r>
            <a:endParaRPr lang="en-US" dirty="0"/>
          </a:p>
        </p:txBody>
      </p:sp>
    </p:spTree>
    <p:extLst>
      <p:ext uri="{BB962C8B-B14F-4D97-AF65-F5344CB8AC3E}">
        <p14:creationId xmlns:p14="http://schemas.microsoft.com/office/powerpoint/2010/main" val="109141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C7E5C35-19C1-0BB3-EAF0-29E9AE38361C}"/>
              </a:ext>
            </a:extLst>
          </p:cNvPr>
          <p:cNvSpPr>
            <a:spLocks noGrp="1"/>
          </p:cNvSpPr>
          <p:nvPr>
            <p:ph type="ftr" sz="quarter" idx="11"/>
          </p:nvPr>
        </p:nvSpPr>
        <p:spPr>
          <a:xfrm>
            <a:off x="404813" y="6356350"/>
            <a:ext cx="9220199" cy="365125"/>
          </a:xfrm>
        </p:spPr>
        <p:txBody>
          <a:bodyPr/>
          <a:lstStyle>
            <a:lvl1pPr algn="l">
              <a:defRPr sz="1400">
                <a:solidFill>
                  <a:srgbClr val="141727"/>
                </a:solidFill>
                <a:latin typeface="Arial Narrow" panose="020B0606020202030204" pitchFamily="34" charset="0"/>
              </a:defRPr>
            </a:lvl1pPr>
          </a:lstStyle>
          <a:p>
            <a:r>
              <a:rPr lang="en-US" dirty="0"/>
              <a:t>2027-2031 WEST VIRGINIA STRATEGIC HIGHWAY SAFETY PLAN</a:t>
            </a:r>
          </a:p>
        </p:txBody>
      </p:sp>
      <p:sp>
        <p:nvSpPr>
          <p:cNvPr id="6" name="Slide Number Placeholder 5">
            <a:extLst>
              <a:ext uri="{FF2B5EF4-FFF2-40B4-BE49-F238E27FC236}">
                <a16:creationId xmlns:a16="http://schemas.microsoft.com/office/drawing/2014/main" id="{CC423200-ECAC-D8C2-0CB6-B3832292E85B}"/>
              </a:ext>
            </a:extLst>
          </p:cNvPr>
          <p:cNvSpPr>
            <a:spLocks noGrp="1"/>
          </p:cNvSpPr>
          <p:nvPr>
            <p:ph type="sldNum" sz="quarter" idx="12"/>
          </p:nvPr>
        </p:nvSpPr>
        <p:spPr>
          <a:xfrm>
            <a:off x="10877550" y="6356350"/>
            <a:ext cx="904874" cy="365125"/>
          </a:xfrm>
        </p:spPr>
        <p:txBody>
          <a:bodyPr/>
          <a:lstStyle>
            <a:lvl1pPr>
              <a:defRPr>
                <a:solidFill>
                  <a:srgbClr val="141727"/>
                </a:solidFill>
              </a:defRPr>
            </a:lvl1pPr>
          </a:lstStyle>
          <a:p>
            <a:fld id="{88393508-1A09-40D6-8BF6-2B69CB3921CF}" type="slidenum">
              <a:rPr lang="en-US" smtClean="0"/>
              <a:pPr/>
              <a:t>‹#›</a:t>
            </a:fld>
            <a:endParaRPr lang="en-US" dirty="0">
              <a:solidFill>
                <a:srgbClr val="141727"/>
              </a:solidFill>
            </a:endParaRPr>
          </a:p>
        </p:txBody>
      </p:sp>
    </p:spTree>
    <p:extLst>
      <p:ext uri="{BB962C8B-B14F-4D97-AF65-F5344CB8AC3E}">
        <p14:creationId xmlns:p14="http://schemas.microsoft.com/office/powerpoint/2010/main" val="87529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14C8-6B64-05A9-A8EE-80D1299036AE}"/>
              </a:ext>
            </a:extLst>
          </p:cNvPr>
          <p:cNvSpPr>
            <a:spLocks noGrp="1"/>
          </p:cNvSpPr>
          <p:nvPr>
            <p:ph type="ctrTitle"/>
          </p:nvPr>
        </p:nvSpPr>
        <p:spPr>
          <a:xfrm>
            <a:off x="3086099" y="2819400"/>
            <a:ext cx="7153275" cy="1385888"/>
          </a:xfrm>
        </p:spPr>
        <p:txBody>
          <a:bodyPr anchor="ctr"/>
          <a:lstStyle>
            <a:lvl1pPr algn="l">
              <a:defRPr sz="6000" b="1">
                <a:solidFill>
                  <a:srgbClr val="F1B22D"/>
                </a:solidFill>
                <a:latin typeface="Arial Narrow" panose="020B0606020202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6FE923A-8D93-C7DF-0B6D-15613A8B3DF2}"/>
              </a:ext>
            </a:extLst>
          </p:cNvPr>
          <p:cNvSpPr>
            <a:spLocks noGrp="1"/>
          </p:cNvSpPr>
          <p:nvPr>
            <p:ph type="subTitle" idx="1"/>
          </p:nvPr>
        </p:nvSpPr>
        <p:spPr>
          <a:xfrm>
            <a:off x="3086100" y="4375944"/>
            <a:ext cx="7153275" cy="752475"/>
          </a:xfrm>
        </p:spPr>
        <p:txBody>
          <a:bodyPr/>
          <a:lstStyle>
            <a:lvl1pPr marL="0" indent="0" algn="l">
              <a:buNone/>
              <a:defRPr sz="24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4636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DCA3B-5F46-79BC-83CB-3EFCA238C04D}"/>
              </a:ext>
            </a:extLst>
          </p:cNvPr>
          <p:cNvSpPr>
            <a:spLocks noGrp="1"/>
          </p:cNvSpPr>
          <p:nvPr>
            <p:ph type="title"/>
          </p:nvPr>
        </p:nvSpPr>
        <p:spPr>
          <a:xfrm>
            <a:off x="2428875" y="2813050"/>
            <a:ext cx="6603359" cy="1409700"/>
          </a:xfrm>
        </p:spPr>
        <p:txBody>
          <a:bodyPr anchor="ctr"/>
          <a:lstStyle>
            <a:lvl1pPr>
              <a:defRPr sz="6000" b="1">
                <a:solidFill>
                  <a:srgbClr val="F1B22D"/>
                </a:solidFill>
                <a:latin typeface="Arial Narrow" panose="020B0606020202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CE4B00F-7B1C-A964-5F73-7CAD28CF7414}"/>
              </a:ext>
            </a:extLst>
          </p:cNvPr>
          <p:cNvSpPr>
            <a:spLocks noGrp="1"/>
          </p:cNvSpPr>
          <p:nvPr>
            <p:ph type="body" idx="1"/>
          </p:nvPr>
        </p:nvSpPr>
        <p:spPr>
          <a:xfrm>
            <a:off x="2428874" y="4648200"/>
            <a:ext cx="6603359" cy="533400"/>
          </a:xfrm>
        </p:spPr>
        <p:txBody>
          <a:bodyPr/>
          <a:lstStyle>
            <a:lvl1pPr marL="0" indent="0">
              <a:buNone/>
              <a:defRPr sz="2400">
                <a:solidFill>
                  <a:srgbClr val="142131"/>
                </a:solidFill>
                <a:latin typeface="Arial Narrow" panose="020B060602020203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6B41EAF0-7F4E-41CE-A7DB-201C4D41A074}"/>
              </a:ext>
            </a:extLst>
          </p:cNvPr>
          <p:cNvSpPr>
            <a:spLocks noGrp="1"/>
          </p:cNvSpPr>
          <p:nvPr>
            <p:ph type="ftr" sz="quarter" idx="11"/>
          </p:nvPr>
        </p:nvSpPr>
        <p:spPr>
          <a:xfrm>
            <a:off x="2428874" y="6340475"/>
            <a:ext cx="4625275" cy="365125"/>
          </a:xfrm>
        </p:spPr>
        <p:txBody>
          <a:bodyPr/>
          <a:lstStyle>
            <a:lvl1pPr algn="l">
              <a:defRPr>
                <a:solidFill>
                  <a:srgbClr val="142131"/>
                </a:solidFill>
                <a:latin typeface="Arial Narrow" panose="020B0606020202030204" pitchFamily="34" charset="0"/>
              </a:defRPr>
            </a:lvl1pPr>
          </a:lstStyle>
          <a:p>
            <a:r>
              <a:rPr lang="en-US"/>
              <a:t>2027-2031 WEST VIRGINIA STRATEGIC HIGHWAY SAFETY PLAN</a:t>
            </a:r>
            <a:endParaRPr lang="en-US" sz="1600" dirty="0"/>
          </a:p>
        </p:txBody>
      </p:sp>
      <p:sp>
        <p:nvSpPr>
          <p:cNvPr id="6" name="Slide Number Placeholder 5">
            <a:extLst>
              <a:ext uri="{FF2B5EF4-FFF2-40B4-BE49-F238E27FC236}">
                <a16:creationId xmlns:a16="http://schemas.microsoft.com/office/drawing/2014/main" id="{474AE160-03CE-500A-A81C-1AF7B88D4F0F}"/>
              </a:ext>
            </a:extLst>
          </p:cNvPr>
          <p:cNvSpPr>
            <a:spLocks noGrp="1"/>
          </p:cNvSpPr>
          <p:nvPr>
            <p:ph type="sldNum" sz="quarter" idx="12"/>
          </p:nvPr>
        </p:nvSpPr>
        <p:spPr>
          <a:xfrm>
            <a:off x="8610600" y="6356350"/>
            <a:ext cx="3238500" cy="365125"/>
          </a:xfrm>
        </p:spPr>
        <p:txBody>
          <a:bodyPr/>
          <a:lstStyle>
            <a:lvl1pPr>
              <a:defRPr>
                <a:solidFill>
                  <a:srgbClr val="141727"/>
                </a:solidFill>
              </a:defRPr>
            </a:lvl1pPr>
          </a:lstStyle>
          <a:p>
            <a:fld id="{3BC4ED46-E281-43C2-A13B-04751E5D5B41}" type="slidenum">
              <a:rPr lang="en-US" smtClean="0"/>
              <a:pPr/>
              <a:t>‹#›</a:t>
            </a:fld>
            <a:endParaRPr lang="en-US"/>
          </a:p>
        </p:txBody>
      </p:sp>
    </p:spTree>
    <p:extLst>
      <p:ext uri="{BB962C8B-B14F-4D97-AF65-F5344CB8AC3E}">
        <p14:creationId xmlns:p14="http://schemas.microsoft.com/office/powerpoint/2010/main" val="53546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BE217E-46E4-E389-5E50-91C4030F5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739EC-CF58-11BE-D728-6E2784B2C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882D1-5EC6-312F-73F3-D029EFBA2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8ABDAD-434C-4F3A-AE2F-FF7C0522834F}" type="datetime1">
              <a:rPr lang="en-US" smtClean="0"/>
              <a:t>6/4/2026</a:t>
            </a:fld>
            <a:endParaRPr lang="en-US"/>
          </a:p>
        </p:txBody>
      </p:sp>
      <p:sp>
        <p:nvSpPr>
          <p:cNvPr id="5" name="Footer Placeholder 4">
            <a:extLst>
              <a:ext uri="{FF2B5EF4-FFF2-40B4-BE49-F238E27FC236}">
                <a16:creationId xmlns:a16="http://schemas.microsoft.com/office/drawing/2014/main" id="{19663316-D010-AD47-5CDD-C8E0F4D87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2027-2031 WEST VIRGINIA STRATEGIC HIGHWAY SAFETY PLAN</a:t>
            </a:r>
          </a:p>
        </p:txBody>
      </p:sp>
      <p:sp>
        <p:nvSpPr>
          <p:cNvPr id="6" name="Slide Number Placeholder 5">
            <a:extLst>
              <a:ext uri="{FF2B5EF4-FFF2-40B4-BE49-F238E27FC236}">
                <a16:creationId xmlns:a16="http://schemas.microsoft.com/office/drawing/2014/main" id="{8C25EC5C-5AAF-59B5-CE27-67AE28E38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393508-1A09-40D6-8BF6-2B69CB3921CF}" type="slidenum">
              <a:rPr lang="en-US" smtClean="0"/>
              <a:t>‹#›</a:t>
            </a:fld>
            <a:endParaRPr lang="en-US"/>
          </a:p>
        </p:txBody>
      </p:sp>
    </p:spTree>
    <p:extLst>
      <p:ext uri="{BB962C8B-B14F-4D97-AF65-F5344CB8AC3E}">
        <p14:creationId xmlns:p14="http://schemas.microsoft.com/office/powerpoint/2010/main" val="368510168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1" r:id="rId5"/>
    <p:sldLayoutId id="2147483662" r:id="rId6"/>
    <p:sldLayoutId id="2147483655"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D987E-08CE-D0B7-6AED-85B17A055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7ED16C-7BB7-FBF5-1504-D8BACED3A6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BB4FF-2728-A462-65BC-0B89185CAC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5B4A5F-74DA-4531-814A-8BE27AE05F24}" type="datetime1">
              <a:rPr lang="en-US" smtClean="0"/>
              <a:t>6/4/2026</a:t>
            </a:fld>
            <a:endParaRPr lang="en-US"/>
          </a:p>
        </p:txBody>
      </p:sp>
      <p:sp>
        <p:nvSpPr>
          <p:cNvPr id="5" name="Footer Placeholder 4">
            <a:extLst>
              <a:ext uri="{FF2B5EF4-FFF2-40B4-BE49-F238E27FC236}">
                <a16:creationId xmlns:a16="http://schemas.microsoft.com/office/drawing/2014/main" id="{5F30BB4F-012E-2217-63ED-19E4E514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2027-2031 WEST VIRGINIA STRATEGIC HIGHWAY SAFETY PLAN</a:t>
            </a:r>
          </a:p>
        </p:txBody>
      </p:sp>
      <p:sp>
        <p:nvSpPr>
          <p:cNvPr id="6" name="Slide Number Placeholder 5">
            <a:extLst>
              <a:ext uri="{FF2B5EF4-FFF2-40B4-BE49-F238E27FC236}">
                <a16:creationId xmlns:a16="http://schemas.microsoft.com/office/drawing/2014/main" id="{8AA17F2D-83F7-E71D-07CB-37527C224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4ED46-E281-43C2-A13B-04751E5D5B41}" type="slidenum">
              <a:rPr lang="en-US" smtClean="0"/>
              <a:t>‹#›</a:t>
            </a:fld>
            <a:endParaRPr lang="en-US"/>
          </a:p>
        </p:txBody>
      </p:sp>
    </p:spTree>
    <p:extLst>
      <p:ext uri="{BB962C8B-B14F-4D97-AF65-F5344CB8AC3E}">
        <p14:creationId xmlns:p14="http://schemas.microsoft.com/office/powerpoint/2010/main" val="2140095099"/>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5" r:id="rId3"/>
    <p:sldLayoutId id="2147483675" r:id="rId4"/>
    <p:sldLayoutId id="2147483676" r:id="rId5"/>
    <p:sldLayoutId id="2147483677"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C9A9-F8AA-A84F-0691-A4031596679D}"/>
              </a:ext>
            </a:extLst>
          </p:cNvPr>
          <p:cNvSpPr>
            <a:spLocks noGrp="1"/>
          </p:cNvSpPr>
          <p:nvPr>
            <p:ph type="ctrTitle"/>
          </p:nvPr>
        </p:nvSpPr>
        <p:spPr>
          <a:xfrm>
            <a:off x="523875" y="3143250"/>
            <a:ext cx="6904813" cy="1000125"/>
          </a:xfrm>
        </p:spPr>
        <p:txBody>
          <a:bodyPr anchor="ctr">
            <a:noAutofit/>
          </a:bodyPr>
          <a:lstStyle/>
          <a:p>
            <a:r>
              <a:rPr lang="en-US" sz="9600" dirty="0"/>
              <a:t>2027-2031</a:t>
            </a:r>
          </a:p>
        </p:txBody>
      </p:sp>
      <p:sp>
        <p:nvSpPr>
          <p:cNvPr id="3" name="Subtitle 2">
            <a:extLst>
              <a:ext uri="{FF2B5EF4-FFF2-40B4-BE49-F238E27FC236}">
                <a16:creationId xmlns:a16="http://schemas.microsoft.com/office/drawing/2014/main" id="{49FA04FB-A0E0-7AA6-6866-18CFAB093BDB}"/>
              </a:ext>
            </a:extLst>
          </p:cNvPr>
          <p:cNvSpPr>
            <a:spLocks noGrp="1"/>
          </p:cNvSpPr>
          <p:nvPr>
            <p:ph type="subTitle" idx="1"/>
          </p:nvPr>
        </p:nvSpPr>
        <p:spPr>
          <a:xfrm>
            <a:off x="523875" y="4892675"/>
            <a:ext cx="5572125" cy="365125"/>
          </a:xfrm>
        </p:spPr>
        <p:txBody>
          <a:bodyPr>
            <a:normAutofit fontScale="92500" lnSpcReduction="10000"/>
          </a:bodyPr>
          <a:lstStyle/>
          <a:p>
            <a:r>
              <a:rPr lang="en-US" spc="220" dirty="0"/>
              <a:t>STRATEGIC HIGHWAY SAFETY PLAN</a:t>
            </a:r>
          </a:p>
        </p:txBody>
      </p:sp>
      <p:sp>
        <p:nvSpPr>
          <p:cNvPr id="6" name="TextBox 5">
            <a:extLst>
              <a:ext uri="{FF2B5EF4-FFF2-40B4-BE49-F238E27FC236}">
                <a16:creationId xmlns:a16="http://schemas.microsoft.com/office/drawing/2014/main" id="{856D4D66-3D31-8E0B-1EF9-19A06ECF08A1}"/>
              </a:ext>
            </a:extLst>
          </p:cNvPr>
          <p:cNvSpPr txBox="1"/>
          <p:nvPr/>
        </p:nvSpPr>
        <p:spPr>
          <a:xfrm>
            <a:off x="523875" y="2624435"/>
            <a:ext cx="6813908" cy="461665"/>
          </a:xfrm>
          <a:prstGeom prst="rect">
            <a:avLst/>
          </a:prstGeom>
          <a:noFill/>
        </p:spPr>
        <p:txBody>
          <a:bodyPr wrap="square" rtlCol="0">
            <a:spAutoFit/>
          </a:bodyPr>
          <a:lstStyle/>
          <a:p>
            <a:r>
              <a:rPr lang="en-US" sz="2400" dirty="0">
                <a:solidFill>
                  <a:schemeClr val="bg1"/>
                </a:solidFill>
                <a:latin typeface="Arial Narrow" panose="020B0606020202030204" pitchFamily="34" charset="0"/>
              </a:rPr>
              <a:t>June 4, 2026</a:t>
            </a:r>
            <a:endParaRPr lang="en-US" dirty="0">
              <a:solidFill>
                <a:schemeClr val="bg1"/>
              </a:solidFill>
              <a:latin typeface="Arial Narrow" panose="020B0606020202030204" pitchFamily="34" charset="0"/>
            </a:endParaRPr>
          </a:p>
        </p:txBody>
      </p:sp>
      <p:sp>
        <p:nvSpPr>
          <p:cNvPr id="7" name="TextBox 6">
            <a:extLst>
              <a:ext uri="{FF2B5EF4-FFF2-40B4-BE49-F238E27FC236}">
                <a16:creationId xmlns:a16="http://schemas.microsoft.com/office/drawing/2014/main" id="{7ED1ECCE-CDBF-5BDE-DE4C-ABE43A7D7136}"/>
              </a:ext>
            </a:extLst>
          </p:cNvPr>
          <p:cNvSpPr txBox="1"/>
          <p:nvPr/>
        </p:nvSpPr>
        <p:spPr>
          <a:xfrm>
            <a:off x="523875" y="3969345"/>
            <a:ext cx="5419726" cy="923330"/>
          </a:xfrm>
          <a:prstGeom prst="rect">
            <a:avLst/>
          </a:prstGeom>
          <a:noFill/>
        </p:spPr>
        <p:txBody>
          <a:bodyPr wrap="square" rtlCol="0">
            <a:spAutoFit/>
          </a:bodyPr>
          <a:lstStyle/>
          <a:p>
            <a:r>
              <a:rPr lang="en-US" sz="5400" b="1" spc="270" dirty="0">
                <a:solidFill>
                  <a:schemeClr val="bg1"/>
                </a:solidFill>
                <a:latin typeface="Arial Narrow" panose="020B0606020202030204" pitchFamily="34" charset="0"/>
              </a:rPr>
              <a:t>WEST VIRGINIA                                                               </a:t>
            </a:r>
          </a:p>
        </p:txBody>
      </p:sp>
    </p:spTree>
    <p:extLst>
      <p:ext uri="{BB962C8B-B14F-4D97-AF65-F5344CB8AC3E}">
        <p14:creationId xmlns:p14="http://schemas.microsoft.com/office/powerpoint/2010/main" val="3821855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BB047-B693-6531-E5CA-52A8CDC53F4C}"/>
              </a:ext>
            </a:extLst>
          </p:cNvPr>
          <p:cNvSpPr>
            <a:spLocks noGrp="1"/>
          </p:cNvSpPr>
          <p:nvPr>
            <p:ph type="title"/>
          </p:nvPr>
        </p:nvSpPr>
        <p:spPr>
          <a:xfrm>
            <a:off x="1495424" y="2266632"/>
            <a:ext cx="8867776" cy="2324736"/>
          </a:xfrm>
        </p:spPr>
        <p:txBody>
          <a:bodyPr>
            <a:normAutofit/>
          </a:bodyPr>
          <a:lstStyle/>
          <a:p>
            <a:r>
              <a:rPr lang="en-US" dirty="0"/>
              <a:t>West Virginia Fatalities and Serious Injuries</a:t>
            </a:r>
          </a:p>
        </p:txBody>
      </p:sp>
      <p:sp>
        <p:nvSpPr>
          <p:cNvPr id="4" name="Footer Placeholder 3">
            <a:extLst>
              <a:ext uri="{FF2B5EF4-FFF2-40B4-BE49-F238E27FC236}">
                <a16:creationId xmlns:a16="http://schemas.microsoft.com/office/drawing/2014/main" id="{9C4E2842-F022-81B6-38F3-7D5B094533E4}"/>
              </a:ext>
            </a:extLst>
          </p:cNvPr>
          <p:cNvSpPr>
            <a:spLocks noGrp="1"/>
          </p:cNvSpPr>
          <p:nvPr>
            <p:ph type="ftr" sz="quarter" idx="11"/>
          </p:nvPr>
        </p:nvSpPr>
        <p:spPr/>
        <p:txBody>
          <a:bodyPr/>
          <a:lstStyle/>
          <a:p>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58077DF3-0F0E-B0FF-ED44-DE6D9BC194C6}"/>
              </a:ext>
            </a:extLst>
          </p:cNvPr>
          <p:cNvSpPr>
            <a:spLocks noGrp="1"/>
          </p:cNvSpPr>
          <p:nvPr>
            <p:ph type="sldNum" sz="quarter" idx="12"/>
          </p:nvPr>
        </p:nvSpPr>
        <p:spPr/>
        <p:txBody>
          <a:bodyPr/>
          <a:lstStyle/>
          <a:p>
            <a:fld id="{88393508-1A09-40D6-8BF6-2B69CB3921CF}" type="slidenum">
              <a:rPr lang="en-US" smtClean="0"/>
              <a:pPr/>
              <a:t>10</a:t>
            </a:fld>
            <a:endParaRPr lang="en-US"/>
          </a:p>
        </p:txBody>
      </p:sp>
    </p:spTree>
    <p:extLst>
      <p:ext uri="{BB962C8B-B14F-4D97-AF65-F5344CB8AC3E}">
        <p14:creationId xmlns:p14="http://schemas.microsoft.com/office/powerpoint/2010/main" val="778352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537A-F148-C9D0-8B42-5FDB09ACF3EC}"/>
              </a:ext>
            </a:extLst>
          </p:cNvPr>
          <p:cNvSpPr>
            <a:spLocks noGrp="1"/>
          </p:cNvSpPr>
          <p:nvPr>
            <p:ph type="title"/>
          </p:nvPr>
        </p:nvSpPr>
        <p:spPr/>
        <p:txBody>
          <a:bodyPr>
            <a:normAutofit fontScale="90000"/>
          </a:bodyPr>
          <a:lstStyle/>
          <a:p>
            <a:r>
              <a:rPr lang="en-US" dirty="0"/>
              <a:t>Fatalities and Serious Injuries</a:t>
            </a:r>
          </a:p>
        </p:txBody>
      </p:sp>
      <p:sp>
        <p:nvSpPr>
          <p:cNvPr id="4" name="Footer Placeholder 3">
            <a:extLst>
              <a:ext uri="{FF2B5EF4-FFF2-40B4-BE49-F238E27FC236}">
                <a16:creationId xmlns:a16="http://schemas.microsoft.com/office/drawing/2014/main" id="{A68FD3B1-B812-605C-15EF-A0696850DDE5}"/>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35EC5695-FB51-3393-DA7C-402AB6F1230D}"/>
              </a:ext>
            </a:extLst>
          </p:cNvPr>
          <p:cNvSpPr>
            <a:spLocks noGrp="1"/>
          </p:cNvSpPr>
          <p:nvPr>
            <p:ph type="sldNum" sz="quarter" idx="12"/>
          </p:nvPr>
        </p:nvSpPr>
        <p:spPr/>
        <p:txBody>
          <a:bodyPr/>
          <a:lstStyle/>
          <a:p>
            <a:fld id="{88393508-1A09-40D6-8BF6-2B69CB3921CF}" type="slidenum">
              <a:rPr lang="en-US" smtClean="0"/>
              <a:pPr/>
              <a:t>11</a:t>
            </a:fld>
            <a:endParaRPr lang="en-US" dirty="0">
              <a:solidFill>
                <a:srgbClr val="142131"/>
              </a:solidFill>
            </a:endParaRPr>
          </a:p>
        </p:txBody>
      </p:sp>
      <p:graphicFrame>
        <p:nvGraphicFramePr>
          <p:cNvPr id="6" name="Chart 5">
            <a:extLst>
              <a:ext uri="{FF2B5EF4-FFF2-40B4-BE49-F238E27FC236}">
                <a16:creationId xmlns:a16="http://schemas.microsoft.com/office/drawing/2014/main" id="{57344DDC-C449-3AA8-7310-A6C0974DE98A}"/>
              </a:ext>
            </a:extLst>
          </p:cNvPr>
          <p:cNvGraphicFramePr/>
          <p:nvPr>
            <p:extLst>
              <p:ext uri="{D42A27DB-BD31-4B8C-83A1-F6EECF244321}">
                <p14:modId xmlns:p14="http://schemas.microsoft.com/office/powerpoint/2010/main" val="3736109550"/>
              </p:ext>
            </p:extLst>
          </p:nvPr>
        </p:nvGraphicFramePr>
        <p:xfrm>
          <a:off x="172720" y="1341120"/>
          <a:ext cx="11704320" cy="49089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807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C2C1E8-4F02-5793-B939-909DC526C48C}"/>
              </a:ext>
            </a:extLst>
          </p:cNvPr>
          <p:cNvSpPr>
            <a:spLocks noGrp="1"/>
          </p:cNvSpPr>
          <p:nvPr>
            <p:ph type="title"/>
          </p:nvPr>
        </p:nvSpPr>
        <p:spPr/>
        <p:txBody>
          <a:bodyPr>
            <a:normAutofit fontScale="90000"/>
          </a:bodyPr>
          <a:lstStyle/>
          <a:p>
            <a:r>
              <a:rPr lang="en-US" dirty="0"/>
              <a:t>West Virginia and the Nation</a:t>
            </a:r>
          </a:p>
        </p:txBody>
      </p:sp>
      <p:sp>
        <p:nvSpPr>
          <p:cNvPr id="4" name="Footer Placeholder 3">
            <a:extLst>
              <a:ext uri="{FF2B5EF4-FFF2-40B4-BE49-F238E27FC236}">
                <a16:creationId xmlns:a16="http://schemas.microsoft.com/office/drawing/2014/main" id="{2AA44D28-05F9-C606-984A-8C883A5B3D7D}"/>
              </a:ext>
            </a:extLst>
          </p:cNvPr>
          <p:cNvSpPr>
            <a:spLocks noGrp="1"/>
          </p:cNvSpPr>
          <p:nvPr>
            <p:ph type="ftr" sz="quarter" idx="11"/>
          </p:nvPr>
        </p:nvSpPr>
        <p:spPr/>
        <p:txBody>
          <a:bodyPr/>
          <a:lstStyle/>
          <a:p>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DA4D4190-9088-E309-F843-E047CB9908B7}"/>
              </a:ext>
            </a:extLst>
          </p:cNvPr>
          <p:cNvSpPr>
            <a:spLocks noGrp="1"/>
          </p:cNvSpPr>
          <p:nvPr>
            <p:ph type="sldNum" sz="quarter" idx="12"/>
          </p:nvPr>
        </p:nvSpPr>
        <p:spPr/>
        <p:txBody>
          <a:bodyPr/>
          <a:lstStyle/>
          <a:p>
            <a:fld id="{88393508-1A09-40D6-8BF6-2B69CB3921CF}" type="slidenum">
              <a:rPr lang="en-US" smtClean="0"/>
              <a:pPr/>
              <a:t>12</a:t>
            </a:fld>
            <a:endParaRPr lang="en-US"/>
          </a:p>
        </p:txBody>
      </p:sp>
      <p:graphicFrame>
        <p:nvGraphicFramePr>
          <p:cNvPr id="8" name="Chart 7">
            <a:extLst>
              <a:ext uri="{FF2B5EF4-FFF2-40B4-BE49-F238E27FC236}">
                <a16:creationId xmlns:a16="http://schemas.microsoft.com/office/drawing/2014/main" id="{2471553A-E757-7EBD-DBBE-FE81192504C1}"/>
              </a:ext>
            </a:extLst>
          </p:cNvPr>
          <p:cNvGraphicFramePr/>
          <p:nvPr>
            <p:extLst>
              <p:ext uri="{D42A27DB-BD31-4B8C-83A1-F6EECF244321}">
                <p14:modId xmlns:p14="http://schemas.microsoft.com/office/powerpoint/2010/main" val="2751040506"/>
              </p:ext>
            </p:extLst>
          </p:nvPr>
        </p:nvGraphicFramePr>
        <p:xfrm>
          <a:off x="0" y="1295869"/>
          <a:ext cx="12192000" cy="50319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0D3701B-335F-6478-096B-E3D2C3D7110E}"/>
              </a:ext>
            </a:extLst>
          </p:cNvPr>
          <p:cNvSpPr txBox="1"/>
          <p:nvPr/>
        </p:nvSpPr>
        <p:spPr>
          <a:xfrm>
            <a:off x="0" y="5976577"/>
            <a:ext cx="5588000" cy="307777"/>
          </a:xfrm>
          <a:prstGeom prst="rect">
            <a:avLst/>
          </a:prstGeom>
          <a:noFill/>
        </p:spPr>
        <p:txBody>
          <a:bodyPr wrap="square" rtlCol="0">
            <a:spAutoFit/>
          </a:bodyPr>
          <a:lstStyle/>
          <a:p>
            <a:r>
              <a:rPr lang="en-US" sz="1400" i="1" dirty="0"/>
              <a:t>Source: Fatality Analysis Reporting System, 2023 data, latest available</a:t>
            </a:r>
          </a:p>
        </p:txBody>
      </p:sp>
      <p:sp>
        <p:nvSpPr>
          <p:cNvPr id="10" name="TextBox 9">
            <a:extLst>
              <a:ext uri="{FF2B5EF4-FFF2-40B4-BE49-F238E27FC236}">
                <a16:creationId xmlns:a16="http://schemas.microsoft.com/office/drawing/2014/main" id="{EA06DC90-4411-0B9A-FFD9-6E2E6A939218}"/>
              </a:ext>
            </a:extLst>
          </p:cNvPr>
          <p:cNvSpPr txBox="1"/>
          <p:nvPr/>
        </p:nvSpPr>
        <p:spPr>
          <a:xfrm>
            <a:off x="1928392" y="2459299"/>
            <a:ext cx="2135811" cy="338554"/>
          </a:xfrm>
          <a:prstGeom prst="rect">
            <a:avLst/>
          </a:prstGeom>
          <a:noFill/>
        </p:spPr>
        <p:txBody>
          <a:bodyPr wrap="square" rtlCol="0">
            <a:spAutoFit/>
          </a:bodyPr>
          <a:lstStyle/>
          <a:p>
            <a:pPr algn="r"/>
            <a:r>
              <a:rPr lang="en-US" sz="1600" dirty="0">
                <a:ln w="6350">
                  <a:solidFill>
                    <a:srgbClr val="231E55"/>
                  </a:solidFill>
                </a:ln>
                <a:solidFill>
                  <a:srgbClr val="231E55"/>
                </a:solidFill>
              </a:rPr>
              <a:t>National Average</a:t>
            </a:r>
          </a:p>
        </p:txBody>
      </p:sp>
      <p:cxnSp>
        <p:nvCxnSpPr>
          <p:cNvPr id="11" name="Straight Arrow Connector 10">
            <a:extLst>
              <a:ext uri="{FF2B5EF4-FFF2-40B4-BE49-F238E27FC236}">
                <a16:creationId xmlns:a16="http://schemas.microsoft.com/office/drawing/2014/main" id="{DF72AEF6-E067-CD9B-D4EF-F12BB6E5B1F9}"/>
              </a:ext>
            </a:extLst>
          </p:cNvPr>
          <p:cNvCxnSpPr>
            <a:cxnSpLocks/>
          </p:cNvCxnSpPr>
          <p:nvPr/>
        </p:nvCxnSpPr>
        <p:spPr>
          <a:xfrm>
            <a:off x="4064203" y="2642863"/>
            <a:ext cx="440741" cy="457207"/>
          </a:xfrm>
          <a:prstGeom prst="straightConnector1">
            <a:avLst/>
          </a:prstGeom>
          <a:ln w="19050">
            <a:solidFill>
              <a:srgbClr val="231E5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80C2AE4-0A5C-8C48-7EE0-9DDC671BC1E6}"/>
              </a:ext>
            </a:extLst>
          </p:cNvPr>
          <p:cNvSpPr txBox="1"/>
          <p:nvPr/>
        </p:nvSpPr>
        <p:spPr>
          <a:xfrm>
            <a:off x="8564880" y="1537552"/>
            <a:ext cx="1742642" cy="338554"/>
          </a:xfrm>
          <a:prstGeom prst="rect">
            <a:avLst/>
          </a:prstGeom>
          <a:noFill/>
        </p:spPr>
        <p:txBody>
          <a:bodyPr wrap="square" rtlCol="0">
            <a:spAutoFit/>
          </a:bodyPr>
          <a:lstStyle/>
          <a:p>
            <a:pPr algn="r"/>
            <a:r>
              <a:rPr lang="en-US" sz="1600" dirty="0">
                <a:ln w="6350">
                  <a:solidFill>
                    <a:srgbClr val="E48A24"/>
                  </a:solidFill>
                </a:ln>
                <a:solidFill>
                  <a:srgbClr val="E48A24"/>
                </a:solidFill>
              </a:rPr>
              <a:t>West Virginia</a:t>
            </a:r>
          </a:p>
        </p:txBody>
      </p:sp>
      <p:cxnSp>
        <p:nvCxnSpPr>
          <p:cNvPr id="13" name="Straight Arrow Connector 12">
            <a:extLst>
              <a:ext uri="{FF2B5EF4-FFF2-40B4-BE49-F238E27FC236}">
                <a16:creationId xmlns:a16="http://schemas.microsoft.com/office/drawing/2014/main" id="{275DF8EF-4766-8E2D-05E8-FBA1FF3B7A6B}"/>
              </a:ext>
            </a:extLst>
          </p:cNvPr>
          <p:cNvCxnSpPr>
            <a:cxnSpLocks/>
          </p:cNvCxnSpPr>
          <p:nvPr/>
        </p:nvCxnSpPr>
        <p:spPr>
          <a:xfrm>
            <a:off x="10307522" y="1706829"/>
            <a:ext cx="754305" cy="558089"/>
          </a:xfrm>
          <a:prstGeom prst="straightConnector1">
            <a:avLst/>
          </a:prstGeom>
          <a:ln w="19050">
            <a:solidFill>
              <a:srgbClr val="E48A2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61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BCC2-F2BE-D1D5-F331-9A18194F8DB2}"/>
              </a:ext>
            </a:extLst>
          </p:cNvPr>
          <p:cNvSpPr>
            <a:spLocks noGrp="1"/>
          </p:cNvSpPr>
          <p:nvPr>
            <p:ph type="title"/>
          </p:nvPr>
        </p:nvSpPr>
        <p:spPr>
          <a:xfrm>
            <a:off x="1495424" y="2776537"/>
            <a:ext cx="8867776" cy="1304926"/>
          </a:xfrm>
        </p:spPr>
        <p:txBody>
          <a:bodyPr/>
          <a:lstStyle/>
          <a:p>
            <a:r>
              <a:rPr lang="en-US" dirty="0"/>
              <a:t>Goals and Objectives</a:t>
            </a:r>
          </a:p>
        </p:txBody>
      </p:sp>
      <p:sp>
        <p:nvSpPr>
          <p:cNvPr id="4" name="Footer Placeholder 3">
            <a:extLst>
              <a:ext uri="{FF2B5EF4-FFF2-40B4-BE49-F238E27FC236}">
                <a16:creationId xmlns:a16="http://schemas.microsoft.com/office/drawing/2014/main" id="{26E1DF0E-25F3-B655-A221-CE1E05DD1621}"/>
              </a:ext>
            </a:extLst>
          </p:cNvPr>
          <p:cNvSpPr>
            <a:spLocks noGrp="1"/>
          </p:cNvSpPr>
          <p:nvPr>
            <p:ph type="ftr" sz="quarter" idx="11"/>
          </p:nvPr>
        </p:nvSpPr>
        <p:spPr/>
        <p:txBody>
          <a:bodyPr/>
          <a:lstStyle/>
          <a:p>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CDECBC95-FC1B-90D6-584A-FB8CE2EF70B5}"/>
              </a:ext>
            </a:extLst>
          </p:cNvPr>
          <p:cNvSpPr>
            <a:spLocks noGrp="1"/>
          </p:cNvSpPr>
          <p:nvPr>
            <p:ph type="sldNum" sz="quarter" idx="12"/>
          </p:nvPr>
        </p:nvSpPr>
        <p:spPr/>
        <p:txBody>
          <a:bodyPr/>
          <a:lstStyle/>
          <a:p>
            <a:fld id="{88393508-1A09-40D6-8BF6-2B69CB3921CF}" type="slidenum">
              <a:rPr lang="en-US" smtClean="0"/>
              <a:pPr/>
              <a:t>13</a:t>
            </a:fld>
            <a:endParaRPr lang="en-US"/>
          </a:p>
        </p:txBody>
      </p:sp>
    </p:spTree>
    <p:extLst>
      <p:ext uri="{BB962C8B-B14F-4D97-AF65-F5344CB8AC3E}">
        <p14:creationId xmlns:p14="http://schemas.microsoft.com/office/powerpoint/2010/main" val="65411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F3A-1608-3006-5327-2AD6B4E6E2FF}"/>
              </a:ext>
            </a:extLst>
          </p:cNvPr>
          <p:cNvSpPr>
            <a:spLocks noGrp="1"/>
          </p:cNvSpPr>
          <p:nvPr>
            <p:ph type="title"/>
          </p:nvPr>
        </p:nvSpPr>
        <p:spPr/>
        <p:txBody>
          <a:bodyPr>
            <a:normAutofit fontScale="90000"/>
          </a:bodyPr>
          <a:lstStyle/>
          <a:p>
            <a:r>
              <a:rPr lang="en-US" dirty="0"/>
              <a:t>Goal and Objective</a:t>
            </a:r>
          </a:p>
        </p:txBody>
      </p:sp>
      <p:sp>
        <p:nvSpPr>
          <p:cNvPr id="3" name="Content Placeholder 2">
            <a:extLst>
              <a:ext uri="{FF2B5EF4-FFF2-40B4-BE49-F238E27FC236}">
                <a16:creationId xmlns:a16="http://schemas.microsoft.com/office/drawing/2014/main" id="{0ADC9538-D83C-C76D-7D69-6C5C52C55FE4}"/>
              </a:ext>
            </a:extLst>
          </p:cNvPr>
          <p:cNvSpPr>
            <a:spLocks noGrp="1"/>
          </p:cNvSpPr>
          <p:nvPr>
            <p:ph idx="1"/>
          </p:nvPr>
        </p:nvSpPr>
        <p:spPr/>
        <p:txBody>
          <a:bodyPr/>
          <a:lstStyle/>
          <a:p>
            <a:r>
              <a:rPr lang="en-US" dirty="0"/>
              <a:t>2022 – 2026 WV Strategic Highway Safety Plan goal:</a:t>
            </a:r>
          </a:p>
          <a:p>
            <a:pPr marL="457200" lvl="1" indent="0">
              <a:buNone/>
            </a:pPr>
            <a:r>
              <a:rPr lang="en-US" sz="3200" b="1" i="1" dirty="0">
                <a:solidFill>
                  <a:schemeClr val="tx2">
                    <a:lumMod val="75000"/>
                    <a:lumOff val="25000"/>
                  </a:schemeClr>
                </a:solidFill>
              </a:rPr>
              <a:t>Work cooperatively to improve roadway safety, eliminating fatalities and serious injuries through the coordinated efforts of enforcement, education, emergency medical services, and engineering.</a:t>
            </a:r>
          </a:p>
          <a:p>
            <a:pPr marL="457200" lvl="1" indent="0">
              <a:buNone/>
            </a:pPr>
            <a:endParaRPr lang="en-US" i="1" dirty="0"/>
          </a:p>
          <a:p>
            <a:r>
              <a:rPr lang="en-US" dirty="0"/>
              <a:t>2022 – 2026 WV Strategic Highway Safety Plan objective:</a:t>
            </a:r>
          </a:p>
          <a:p>
            <a:pPr marL="457200" lvl="1" indent="0">
              <a:buNone/>
            </a:pPr>
            <a:r>
              <a:rPr lang="en-US" sz="3200" b="1" i="1" dirty="0">
                <a:solidFill>
                  <a:schemeClr val="tx2">
                    <a:lumMod val="75000"/>
                    <a:lumOff val="25000"/>
                  </a:schemeClr>
                </a:solidFill>
              </a:rPr>
              <a:t>Achieve </a:t>
            </a:r>
            <a:r>
              <a:rPr lang="en-US" sz="3200" b="1" i="1" u="sng" dirty="0">
                <a:solidFill>
                  <a:schemeClr val="tx2">
                    <a:lumMod val="75000"/>
                    <a:lumOff val="25000"/>
                  </a:schemeClr>
                </a:solidFill>
              </a:rPr>
              <a:t>zero fatalities </a:t>
            </a:r>
            <a:r>
              <a:rPr lang="en-US" sz="3200" b="1" i="1" dirty="0">
                <a:solidFill>
                  <a:schemeClr val="tx2">
                    <a:lumMod val="75000"/>
                    <a:lumOff val="25000"/>
                  </a:schemeClr>
                </a:solidFill>
              </a:rPr>
              <a:t>by 2050 and ultimately zero serious injuries on our roadways, by reducing fatalities and serious injuries </a:t>
            </a:r>
            <a:r>
              <a:rPr lang="en-US" sz="3200" b="1" i="1" u="sng" dirty="0">
                <a:solidFill>
                  <a:schemeClr val="tx2">
                    <a:lumMod val="75000"/>
                    <a:lumOff val="25000"/>
                  </a:schemeClr>
                </a:solidFill>
              </a:rPr>
              <a:t>4% annually over the next five years</a:t>
            </a:r>
            <a:r>
              <a:rPr lang="en-US" sz="3200" b="1" i="1" dirty="0">
                <a:solidFill>
                  <a:schemeClr val="tx2">
                    <a:lumMod val="75000"/>
                    <a:lumOff val="25000"/>
                  </a:schemeClr>
                </a:solidFill>
              </a:rPr>
              <a:t>.</a:t>
            </a:r>
          </a:p>
        </p:txBody>
      </p:sp>
      <p:sp>
        <p:nvSpPr>
          <p:cNvPr id="4" name="Footer Placeholder 3">
            <a:extLst>
              <a:ext uri="{FF2B5EF4-FFF2-40B4-BE49-F238E27FC236}">
                <a16:creationId xmlns:a16="http://schemas.microsoft.com/office/drawing/2014/main" id="{6AF7D046-C764-5AC6-42F9-B4ABB50AA0F5}"/>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3ED9EE3D-51C8-75ED-AF75-642008705C45}"/>
              </a:ext>
            </a:extLst>
          </p:cNvPr>
          <p:cNvSpPr>
            <a:spLocks noGrp="1"/>
          </p:cNvSpPr>
          <p:nvPr>
            <p:ph type="sldNum" sz="quarter" idx="12"/>
          </p:nvPr>
        </p:nvSpPr>
        <p:spPr/>
        <p:txBody>
          <a:bodyPr/>
          <a:lstStyle/>
          <a:p>
            <a:fld id="{88393508-1A09-40D6-8BF6-2B69CB3921CF}" type="slidenum">
              <a:rPr lang="en-US" smtClean="0"/>
              <a:pPr/>
              <a:t>14</a:t>
            </a:fld>
            <a:endParaRPr lang="en-US" dirty="0">
              <a:solidFill>
                <a:srgbClr val="142131"/>
              </a:solidFill>
            </a:endParaRPr>
          </a:p>
        </p:txBody>
      </p:sp>
    </p:spTree>
    <p:extLst>
      <p:ext uri="{BB962C8B-B14F-4D97-AF65-F5344CB8AC3E}">
        <p14:creationId xmlns:p14="http://schemas.microsoft.com/office/powerpoint/2010/main" val="346435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0165-BF34-8CC2-C207-4C2FC12E9F5B}"/>
              </a:ext>
            </a:extLst>
          </p:cNvPr>
          <p:cNvSpPr>
            <a:spLocks noGrp="1"/>
          </p:cNvSpPr>
          <p:nvPr>
            <p:ph type="title"/>
          </p:nvPr>
        </p:nvSpPr>
        <p:spPr>
          <a:xfrm>
            <a:off x="1495424" y="2776537"/>
            <a:ext cx="8867776" cy="1304926"/>
          </a:xfrm>
        </p:spPr>
        <p:txBody>
          <a:bodyPr>
            <a:normAutofit fontScale="90000"/>
          </a:bodyPr>
          <a:lstStyle/>
          <a:p>
            <a:r>
              <a:rPr lang="en-US" dirty="0"/>
              <a:t>Introduction to the Safe System Approach</a:t>
            </a:r>
          </a:p>
        </p:txBody>
      </p:sp>
      <p:sp>
        <p:nvSpPr>
          <p:cNvPr id="4" name="Footer Placeholder 3">
            <a:extLst>
              <a:ext uri="{FF2B5EF4-FFF2-40B4-BE49-F238E27FC236}">
                <a16:creationId xmlns:a16="http://schemas.microsoft.com/office/drawing/2014/main" id="{3640872E-C67F-BED3-F198-8FB070766448}"/>
              </a:ext>
            </a:extLst>
          </p:cNvPr>
          <p:cNvSpPr>
            <a:spLocks noGrp="1"/>
          </p:cNvSpPr>
          <p:nvPr>
            <p:ph type="ftr" sz="quarter" idx="11"/>
          </p:nvPr>
        </p:nvSpPr>
        <p:spPr/>
        <p:txBody>
          <a:bodyPr/>
          <a:lstStyle/>
          <a:p>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C1B98B87-F508-750B-E9ED-0AED9391046F}"/>
              </a:ext>
            </a:extLst>
          </p:cNvPr>
          <p:cNvSpPr>
            <a:spLocks noGrp="1"/>
          </p:cNvSpPr>
          <p:nvPr>
            <p:ph type="sldNum" sz="quarter" idx="12"/>
          </p:nvPr>
        </p:nvSpPr>
        <p:spPr/>
        <p:txBody>
          <a:bodyPr/>
          <a:lstStyle/>
          <a:p>
            <a:fld id="{88393508-1A09-40D6-8BF6-2B69CB3921CF}" type="slidenum">
              <a:rPr lang="en-US" smtClean="0"/>
              <a:pPr/>
              <a:t>15</a:t>
            </a:fld>
            <a:endParaRPr lang="en-US"/>
          </a:p>
        </p:txBody>
      </p:sp>
    </p:spTree>
    <p:extLst>
      <p:ext uri="{BB962C8B-B14F-4D97-AF65-F5344CB8AC3E}">
        <p14:creationId xmlns:p14="http://schemas.microsoft.com/office/powerpoint/2010/main" val="41231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CFE3-21BF-3E50-FB35-5D557CEBAA18}"/>
              </a:ext>
            </a:extLst>
          </p:cNvPr>
          <p:cNvSpPr>
            <a:spLocks noGrp="1"/>
          </p:cNvSpPr>
          <p:nvPr>
            <p:ph type="title"/>
          </p:nvPr>
        </p:nvSpPr>
        <p:spPr/>
        <p:txBody>
          <a:bodyPr>
            <a:normAutofit fontScale="90000"/>
          </a:bodyPr>
          <a:lstStyle/>
          <a:p>
            <a:r>
              <a:rPr lang="en-US" dirty="0"/>
              <a:t>Safe System Approach</a:t>
            </a:r>
          </a:p>
        </p:txBody>
      </p:sp>
      <p:sp>
        <p:nvSpPr>
          <p:cNvPr id="3" name="Content Placeholder 2">
            <a:extLst>
              <a:ext uri="{FF2B5EF4-FFF2-40B4-BE49-F238E27FC236}">
                <a16:creationId xmlns:a16="http://schemas.microsoft.com/office/drawing/2014/main" id="{00382D92-07C1-FE1C-3FC2-010A268B147E}"/>
              </a:ext>
            </a:extLst>
          </p:cNvPr>
          <p:cNvSpPr>
            <a:spLocks noGrp="1"/>
          </p:cNvSpPr>
          <p:nvPr>
            <p:ph idx="1"/>
          </p:nvPr>
        </p:nvSpPr>
        <p:spPr>
          <a:xfrm>
            <a:off x="404813" y="1466850"/>
            <a:ext cx="7615237" cy="4710113"/>
          </a:xfrm>
        </p:spPr>
        <p:txBody>
          <a:bodyPr/>
          <a:lstStyle/>
          <a:p>
            <a:r>
              <a:rPr lang="en-US" dirty="0"/>
              <a:t>Safe System Approach has been adopted by the U.S. DOT as the guiding paradigm to address roadway safety</a:t>
            </a:r>
          </a:p>
          <a:p>
            <a:pPr lvl="1"/>
            <a:r>
              <a:rPr lang="en-US" dirty="0"/>
              <a:t>Supports implementation of the National Roadway Safety Strategy</a:t>
            </a:r>
          </a:p>
          <a:p>
            <a:r>
              <a:rPr lang="en-US" dirty="0"/>
              <a:t>Shift from our conventional reactive safety approach</a:t>
            </a:r>
          </a:p>
          <a:p>
            <a:pPr lvl="1"/>
            <a:r>
              <a:rPr lang="en-US" dirty="0"/>
              <a:t>Focuses on both human mistakes AND human vulnerability</a:t>
            </a:r>
          </a:p>
          <a:p>
            <a:pPr lvl="1"/>
            <a:r>
              <a:rPr lang="en-US" dirty="0"/>
              <a:t>Designs a system with many redundancies in place</a:t>
            </a:r>
          </a:p>
          <a:p>
            <a:r>
              <a:rPr lang="en-US" dirty="0"/>
              <a:t>Multiple layers of protection to both prevent crashes from happening in the first place and minimizing the harm caused to those involved when crashes do occur</a:t>
            </a:r>
          </a:p>
        </p:txBody>
      </p:sp>
      <p:sp>
        <p:nvSpPr>
          <p:cNvPr id="4" name="Footer Placeholder 3">
            <a:extLst>
              <a:ext uri="{FF2B5EF4-FFF2-40B4-BE49-F238E27FC236}">
                <a16:creationId xmlns:a16="http://schemas.microsoft.com/office/drawing/2014/main" id="{A0621696-A1F6-A57A-90A4-6B6DBBD7EA3A}"/>
              </a:ext>
            </a:extLst>
          </p:cNvPr>
          <p:cNvSpPr>
            <a:spLocks noGrp="1"/>
          </p:cNvSpPr>
          <p:nvPr>
            <p:ph type="ftr" sz="quarter" idx="11"/>
          </p:nvPr>
        </p:nvSpPr>
        <p:spPr/>
        <p:txBody>
          <a:bodyPr/>
          <a:lstStyle/>
          <a:p>
            <a:pPr algn="ctr"/>
            <a:r>
              <a:rPr lang="en-US" dirty="0"/>
              <a:t>2027-2031 WEST VIRGINIA STRATEGIC HIGHWAY SAFETY PLAN</a:t>
            </a:r>
          </a:p>
        </p:txBody>
      </p:sp>
      <p:sp>
        <p:nvSpPr>
          <p:cNvPr id="5" name="Slide Number Placeholder 4">
            <a:extLst>
              <a:ext uri="{FF2B5EF4-FFF2-40B4-BE49-F238E27FC236}">
                <a16:creationId xmlns:a16="http://schemas.microsoft.com/office/drawing/2014/main" id="{7D5486F2-653B-B6CF-DF40-D73AC7625353}"/>
              </a:ext>
            </a:extLst>
          </p:cNvPr>
          <p:cNvSpPr>
            <a:spLocks noGrp="1"/>
          </p:cNvSpPr>
          <p:nvPr>
            <p:ph type="sldNum" sz="quarter" idx="12"/>
          </p:nvPr>
        </p:nvSpPr>
        <p:spPr/>
        <p:txBody>
          <a:bodyPr/>
          <a:lstStyle/>
          <a:p>
            <a:fld id="{88393508-1A09-40D6-8BF6-2B69CB3921CF}" type="slidenum">
              <a:rPr lang="en-US" smtClean="0"/>
              <a:pPr/>
              <a:t>16</a:t>
            </a:fld>
            <a:endParaRPr lang="en-US" dirty="0">
              <a:solidFill>
                <a:srgbClr val="142131"/>
              </a:solidFill>
            </a:endParaRPr>
          </a:p>
        </p:txBody>
      </p:sp>
      <p:pic>
        <p:nvPicPr>
          <p:cNvPr id="1026" name="Picture 2" descr="This is a circular diagram about the Safe System Approach. On the circumference is a band with six safe system principles: Death and serious injuries are unacceptable, humans make mistakes, humans are vulnerable, responsibility is shared, safety is proactive, and redundancy is crucial. Inside this, the circle is divided into five sections with logos representing each section: Safer vehicles, safer speeds, safer roads, post-crash care, and safer people.">
            <a:extLst>
              <a:ext uri="{FF2B5EF4-FFF2-40B4-BE49-F238E27FC236}">
                <a16:creationId xmlns:a16="http://schemas.microsoft.com/office/drawing/2014/main" id="{B93BEEA9-7AC1-641D-3AD4-02F9B898AD4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0500" y="1438275"/>
            <a:ext cx="43815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84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7EEE7-1AD1-8F7C-790E-1910BD1BB03C}"/>
              </a:ext>
            </a:extLst>
          </p:cNvPr>
          <p:cNvSpPr>
            <a:spLocks noGrp="1"/>
          </p:cNvSpPr>
          <p:nvPr>
            <p:ph type="title"/>
          </p:nvPr>
        </p:nvSpPr>
        <p:spPr/>
        <p:txBody>
          <a:bodyPr>
            <a:normAutofit fontScale="90000"/>
          </a:bodyPr>
          <a:lstStyle/>
          <a:p>
            <a:r>
              <a:rPr lang="en-US" dirty="0"/>
              <a:t>Safe System Approach</a:t>
            </a:r>
          </a:p>
        </p:txBody>
      </p:sp>
      <p:sp>
        <p:nvSpPr>
          <p:cNvPr id="3" name="Content Placeholder 2">
            <a:extLst>
              <a:ext uri="{FF2B5EF4-FFF2-40B4-BE49-F238E27FC236}">
                <a16:creationId xmlns:a16="http://schemas.microsoft.com/office/drawing/2014/main" id="{3EE4D2AD-CB2C-001B-33D5-FED542677A68}"/>
              </a:ext>
            </a:extLst>
          </p:cNvPr>
          <p:cNvSpPr>
            <a:spLocks noGrp="1"/>
          </p:cNvSpPr>
          <p:nvPr>
            <p:ph idx="1"/>
          </p:nvPr>
        </p:nvSpPr>
        <p:spPr/>
        <p:txBody>
          <a:bodyPr/>
          <a:lstStyle/>
          <a:p>
            <a:r>
              <a:rPr lang="en-US" dirty="0"/>
              <a:t>Comparison of traditional approach to safety and the Safe System Approach</a:t>
            </a:r>
          </a:p>
        </p:txBody>
      </p:sp>
      <p:sp>
        <p:nvSpPr>
          <p:cNvPr id="4" name="Footer Placeholder 3">
            <a:extLst>
              <a:ext uri="{FF2B5EF4-FFF2-40B4-BE49-F238E27FC236}">
                <a16:creationId xmlns:a16="http://schemas.microsoft.com/office/drawing/2014/main" id="{9887EB8E-8F0D-D626-36EE-F525EC4CF500}"/>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60EA6595-53A4-FC4B-D5FE-D823F1545555}"/>
              </a:ext>
            </a:extLst>
          </p:cNvPr>
          <p:cNvSpPr>
            <a:spLocks noGrp="1"/>
          </p:cNvSpPr>
          <p:nvPr>
            <p:ph type="sldNum" sz="quarter" idx="12"/>
          </p:nvPr>
        </p:nvSpPr>
        <p:spPr/>
        <p:txBody>
          <a:bodyPr/>
          <a:lstStyle/>
          <a:p>
            <a:fld id="{88393508-1A09-40D6-8BF6-2B69CB3921CF}" type="slidenum">
              <a:rPr lang="en-US" smtClean="0"/>
              <a:pPr/>
              <a:t>17</a:t>
            </a:fld>
            <a:endParaRPr lang="en-US" dirty="0">
              <a:solidFill>
                <a:srgbClr val="142131"/>
              </a:solidFill>
            </a:endParaRPr>
          </a:p>
        </p:txBody>
      </p:sp>
      <p:pic>
        <p:nvPicPr>
          <p:cNvPr id="7" name="Picture 6">
            <a:extLst>
              <a:ext uri="{FF2B5EF4-FFF2-40B4-BE49-F238E27FC236}">
                <a16:creationId xmlns:a16="http://schemas.microsoft.com/office/drawing/2014/main" id="{7449B3DC-4E31-3E58-FE46-159B2E80DBC2}"/>
              </a:ext>
            </a:extLst>
          </p:cNvPr>
          <p:cNvPicPr>
            <a:picLocks noChangeAspect="1"/>
          </p:cNvPicPr>
          <p:nvPr/>
        </p:nvPicPr>
        <p:blipFill>
          <a:blip r:embed="rId2"/>
          <a:stretch>
            <a:fillRect/>
          </a:stretch>
        </p:blipFill>
        <p:spPr>
          <a:xfrm>
            <a:off x="187605" y="2551283"/>
            <a:ext cx="6981186" cy="2535067"/>
          </a:xfrm>
          <a:prstGeom prst="rect">
            <a:avLst/>
          </a:prstGeom>
        </p:spPr>
      </p:pic>
      <p:pic>
        <p:nvPicPr>
          <p:cNvPr id="6" name="Picture 2" descr="This is a circular diagram about the Safe System Approach. On the circumference is a band with six safe system principles: Death and serious injuries are unacceptable, humans make mistakes, humans are vulnerable, responsibility is shared, safety is proactive, and redundancy is crucial. Inside this, the circle is divided into five sections with logos representing each section: Safer vehicles, safer speeds, safer roads, post-crash care, and safer people.">
            <a:extLst>
              <a:ext uri="{FF2B5EF4-FFF2-40B4-BE49-F238E27FC236}">
                <a16:creationId xmlns:a16="http://schemas.microsoft.com/office/drawing/2014/main" id="{40C49AA9-5839-2B37-E9BE-AFD0EFD2C6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0500" y="1824038"/>
            <a:ext cx="43815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59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22C36-22C0-5074-1C0D-3A0033F581DD}"/>
              </a:ext>
            </a:extLst>
          </p:cNvPr>
          <p:cNvSpPr>
            <a:spLocks noGrp="1"/>
          </p:cNvSpPr>
          <p:nvPr>
            <p:ph type="title"/>
          </p:nvPr>
        </p:nvSpPr>
        <p:spPr/>
        <p:txBody>
          <a:bodyPr>
            <a:normAutofit fontScale="90000"/>
          </a:bodyPr>
          <a:lstStyle/>
          <a:p>
            <a:r>
              <a:rPr lang="en-US" dirty="0"/>
              <a:t>Safe System Approach - Principles</a:t>
            </a:r>
          </a:p>
        </p:txBody>
      </p:sp>
      <p:sp>
        <p:nvSpPr>
          <p:cNvPr id="4" name="Footer Placeholder 3">
            <a:extLst>
              <a:ext uri="{FF2B5EF4-FFF2-40B4-BE49-F238E27FC236}">
                <a16:creationId xmlns:a16="http://schemas.microsoft.com/office/drawing/2014/main" id="{1309962A-B452-1195-B062-3A11E820C000}"/>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1C18ED68-8410-407E-9BB2-6FAA337E9434}"/>
              </a:ext>
            </a:extLst>
          </p:cNvPr>
          <p:cNvSpPr>
            <a:spLocks noGrp="1"/>
          </p:cNvSpPr>
          <p:nvPr>
            <p:ph type="sldNum" sz="quarter" idx="12"/>
          </p:nvPr>
        </p:nvSpPr>
        <p:spPr/>
        <p:txBody>
          <a:bodyPr/>
          <a:lstStyle/>
          <a:p>
            <a:fld id="{88393508-1A09-40D6-8BF6-2B69CB3921CF}" type="slidenum">
              <a:rPr lang="en-US" smtClean="0"/>
              <a:pPr/>
              <a:t>18</a:t>
            </a:fld>
            <a:endParaRPr lang="en-US" dirty="0">
              <a:solidFill>
                <a:srgbClr val="142131"/>
              </a:solidFill>
            </a:endParaRPr>
          </a:p>
        </p:txBody>
      </p:sp>
      <p:pic>
        <p:nvPicPr>
          <p:cNvPr id="7" name="Picture 6">
            <a:extLst>
              <a:ext uri="{FF2B5EF4-FFF2-40B4-BE49-F238E27FC236}">
                <a16:creationId xmlns:a16="http://schemas.microsoft.com/office/drawing/2014/main" id="{E2496E12-D11F-9DFF-E762-226BCC963596}"/>
              </a:ext>
            </a:extLst>
          </p:cNvPr>
          <p:cNvPicPr>
            <a:picLocks noChangeAspect="1"/>
          </p:cNvPicPr>
          <p:nvPr/>
        </p:nvPicPr>
        <p:blipFill>
          <a:blip r:embed="rId2"/>
          <a:stretch>
            <a:fillRect/>
          </a:stretch>
        </p:blipFill>
        <p:spPr>
          <a:xfrm>
            <a:off x="638064" y="1451438"/>
            <a:ext cx="10915871" cy="4732947"/>
          </a:xfrm>
          <a:prstGeom prst="rect">
            <a:avLst/>
          </a:prstGeom>
        </p:spPr>
      </p:pic>
    </p:spTree>
    <p:extLst>
      <p:ext uri="{BB962C8B-B14F-4D97-AF65-F5344CB8AC3E}">
        <p14:creationId xmlns:p14="http://schemas.microsoft.com/office/powerpoint/2010/main" val="330070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DFFA-20E2-E5E0-CFF1-BCBA5B55B1A5}"/>
              </a:ext>
            </a:extLst>
          </p:cNvPr>
          <p:cNvSpPr>
            <a:spLocks noGrp="1"/>
          </p:cNvSpPr>
          <p:nvPr>
            <p:ph type="title"/>
          </p:nvPr>
        </p:nvSpPr>
        <p:spPr/>
        <p:txBody>
          <a:bodyPr>
            <a:normAutofit fontScale="90000"/>
          </a:bodyPr>
          <a:lstStyle/>
          <a:p>
            <a:r>
              <a:rPr lang="en-US" dirty="0"/>
              <a:t>Safe System Approach - Objectives</a:t>
            </a:r>
          </a:p>
        </p:txBody>
      </p:sp>
      <p:sp>
        <p:nvSpPr>
          <p:cNvPr id="3" name="Content Placeholder 2">
            <a:extLst>
              <a:ext uri="{FF2B5EF4-FFF2-40B4-BE49-F238E27FC236}">
                <a16:creationId xmlns:a16="http://schemas.microsoft.com/office/drawing/2014/main" id="{081FE038-1061-91BB-5080-E6EA1163AF83}"/>
              </a:ext>
            </a:extLst>
          </p:cNvPr>
          <p:cNvSpPr>
            <a:spLocks noGrp="1"/>
          </p:cNvSpPr>
          <p:nvPr>
            <p:ph idx="1"/>
          </p:nvPr>
        </p:nvSpPr>
        <p:spPr/>
        <p:txBody>
          <a:bodyPr>
            <a:normAutofit fontScale="92500" lnSpcReduction="10000"/>
          </a:bodyPr>
          <a:lstStyle/>
          <a:p>
            <a:r>
              <a:rPr lang="en-US" dirty="0"/>
              <a:t>Safer People</a:t>
            </a:r>
          </a:p>
          <a:p>
            <a:pPr lvl="1"/>
            <a:r>
              <a:rPr lang="en-US" dirty="0"/>
              <a:t>Encourage safe, responsible driving and behavior by all</a:t>
            </a:r>
            <a:br>
              <a:rPr lang="en-US" dirty="0"/>
            </a:br>
            <a:r>
              <a:rPr lang="en-US" dirty="0"/>
              <a:t>road users</a:t>
            </a:r>
          </a:p>
          <a:p>
            <a:pPr lvl="1"/>
            <a:r>
              <a:rPr lang="en-US" dirty="0"/>
              <a:t>Create conditions that prioritize their ability to reach their</a:t>
            </a:r>
            <a:br>
              <a:rPr lang="en-US" dirty="0"/>
            </a:br>
            <a:r>
              <a:rPr lang="en-US" dirty="0"/>
              <a:t>destination unharmed</a:t>
            </a:r>
          </a:p>
          <a:p>
            <a:r>
              <a:rPr lang="en-US" dirty="0"/>
              <a:t>Safer Vehicles</a:t>
            </a:r>
          </a:p>
          <a:p>
            <a:pPr lvl="1"/>
            <a:r>
              <a:rPr lang="en-US" dirty="0"/>
              <a:t>Expand the availability of vehicle systems and features</a:t>
            </a:r>
            <a:br>
              <a:rPr lang="en-US" dirty="0"/>
            </a:br>
            <a:r>
              <a:rPr lang="en-US" dirty="0"/>
              <a:t>that help to prevent crashes and minimize the impact of</a:t>
            </a:r>
            <a:br>
              <a:rPr lang="en-US" dirty="0"/>
            </a:br>
            <a:r>
              <a:rPr lang="en-US" dirty="0"/>
              <a:t>crashes on both occupants and non-occupants</a:t>
            </a:r>
          </a:p>
          <a:p>
            <a:r>
              <a:rPr lang="en-US" dirty="0"/>
              <a:t>Safer Speeds</a:t>
            </a:r>
          </a:p>
          <a:p>
            <a:pPr lvl="1"/>
            <a:r>
              <a:rPr lang="en-US" dirty="0"/>
              <a:t>Promote safer speeds in all roadway environments through a</a:t>
            </a:r>
            <a:br>
              <a:rPr lang="en-US" dirty="0"/>
            </a:br>
            <a:r>
              <a:rPr lang="en-US" dirty="0"/>
              <a:t>combination of thoughtful, equitable, context-appropriate</a:t>
            </a:r>
            <a:br>
              <a:rPr lang="en-US" dirty="0"/>
            </a:br>
            <a:r>
              <a:rPr lang="en-US" dirty="0"/>
              <a:t>roadway design, appropriate speed limit setting, targeted education,</a:t>
            </a:r>
            <a:br>
              <a:rPr lang="en-US" dirty="0"/>
            </a:br>
            <a:r>
              <a:rPr lang="en-US" dirty="0"/>
              <a:t>outreach campaigns, and enforcement</a:t>
            </a:r>
          </a:p>
        </p:txBody>
      </p:sp>
      <p:sp>
        <p:nvSpPr>
          <p:cNvPr id="4" name="Footer Placeholder 3">
            <a:extLst>
              <a:ext uri="{FF2B5EF4-FFF2-40B4-BE49-F238E27FC236}">
                <a16:creationId xmlns:a16="http://schemas.microsoft.com/office/drawing/2014/main" id="{6FB912C2-3D4F-3AF1-768E-8389BABAD937}"/>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8BFAF933-AFA4-A939-BD34-68BDAC571A05}"/>
              </a:ext>
            </a:extLst>
          </p:cNvPr>
          <p:cNvSpPr>
            <a:spLocks noGrp="1"/>
          </p:cNvSpPr>
          <p:nvPr>
            <p:ph type="sldNum" sz="quarter" idx="12"/>
          </p:nvPr>
        </p:nvSpPr>
        <p:spPr/>
        <p:txBody>
          <a:bodyPr/>
          <a:lstStyle/>
          <a:p>
            <a:fld id="{88393508-1A09-40D6-8BF6-2B69CB3921CF}" type="slidenum">
              <a:rPr lang="en-US" smtClean="0"/>
              <a:pPr/>
              <a:t>19</a:t>
            </a:fld>
            <a:endParaRPr lang="en-US" dirty="0">
              <a:solidFill>
                <a:srgbClr val="142131"/>
              </a:solidFill>
            </a:endParaRPr>
          </a:p>
        </p:txBody>
      </p:sp>
      <p:pic>
        <p:nvPicPr>
          <p:cNvPr id="6" name="Picture 2" descr="This is a circular diagram about the Safe System Approach. On the circumference is a band with six safe system principles: Death and serious injuries are unacceptable, humans make mistakes, humans are vulnerable, responsibility is shared, safety is proactive, and redundancy is crucial. Inside this, the circle is divided into five sections with logos representing each section: Safer vehicles, safer speeds, safer roads, post-crash care, and safer people.">
            <a:extLst>
              <a:ext uri="{FF2B5EF4-FFF2-40B4-BE49-F238E27FC236}">
                <a16:creationId xmlns:a16="http://schemas.microsoft.com/office/drawing/2014/main" id="{B6EDC561-B08C-0722-D980-2A62231C69F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0500" y="1631156"/>
            <a:ext cx="43815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32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BD47-60AF-EE78-C61D-54387EB5EC5D}"/>
              </a:ext>
            </a:extLst>
          </p:cNvPr>
          <p:cNvSpPr>
            <a:spLocks noGrp="1"/>
          </p:cNvSpPr>
          <p:nvPr>
            <p:ph type="title"/>
          </p:nvPr>
        </p:nvSpPr>
        <p:spPr/>
        <p:txBody>
          <a:bodyPr>
            <a:normAutofit fontScale="90000"/>
          </a:bodyPr>
          <a:lstStyle/>
          <a:p>
            <a:r>
              <a:rPr lang="en-US" dirty="0"/>
              <a:t>Today’s Agenda</a:t>
            </a:r>
          </a:p>
        </p:txBody>
      </p:sp>
      <p:sp>
        <p:nvSpPr>
          <p:cNvPr id="3" name="Content Placeholder 2">
            <a:extLst>
              <a:ext uri="{FF2B5EF4-FFF2-40B4-BE49-F238E27FC236}">
                <a16:creationId xmlns:a16="http://schemas.microsoft.com/office/drawing/2014/main" id="{537FFBB3-DBB6-EC39-9640-69065636DEF1}"/>
              </a:ext>
            </a:extLst>
          </p:cNvPr>
          <p:cNvSpPr>
            <a:spLocks noGrp="1"/>
          </p:cNvSpPr>
          <p:nvPr>
            <p:ph idx="1"/>
          </p:nvPr>
        </p:nvSpPr>
        <p:spPr/>
        <p:txBody>
          <a:bodyPr/>
          <a:lstStyle/>
          <a:p>
            <a:r>
              <a:rPr lang="en-US" dirty="0"/>
              <a:t>What is an SHSP?</a:t>
            </a:r>
          </a:p>
          <a:p>
            <a:r>
              <a:rPr lang="en-US" dirty="0"/>
              <a:t>Why Update? – Purpose and Process</a:t>
            </a:r>
          </a:p>
          <a:p>
            <a:r>
              <a:rPr lang="en-US" dirty="0"/>
              <a:t>SHSP History in West Virginia</a:t>
            </a:r>
          </a:p>
          <a:p>
            <a:r>
              <a:rPr lang="en-US" dirty="0"/>
              <a:t>Current SHSP</a:t>
            </a:r>
          </a:p>
          <a:p>
            <a:r>
              <a:rPr lang="en-US" dirty="0"/>
              <a:t>Safe System Approach</a:t>
            </a:r>
          </a:p>
          <a:p>
            <a:r>
              <a:rPr lang="en-US" dirty="0"/>
              <a:t>State of the State – West Virginia Serious Injuries and Fatalities</a:t>
            </a:r>
          </a:p>
          <a:p>
            <a:r>
              <a:rPr lang="en-US" dirty="0"/>
              <a:t>SHSP Goal and Objective</a:t>
            </a:r>
          </a:p>
          <a:p>
            <a:r>
              <a:rPr lang="en-US" dirty="0"/>
              <a:t>Emphasis Area Selection</a:t>
            </a:r>
          </a:p>
          <a:p>
            <a:r>
              <a:rPr lang="en-US" dirty="0"/>
              <a:t>Next Steps</a:t>
            </a:r>
          </a:p>
        </p:txBody>
      </p:sp>
      <p:sp>
        <p:nvSpPr>
          <p:cNvPr id="5" name="Footer Placeholder 4">
            <a:extLst>
              <a:ext uri="{FF2B5EF4-FFF2-40B4-BE49-F238E27FC236}">
                <a16:creationId xmlns:a16="http://schemas.microsoft.com/office/drawing/2014/main" id="{0C096200-6A96-DC43-818D-69CA9F6EB9B4}"/>
              </a:ext>
            </a:extLst>
          </p:cNvPr>
          <p:cNvSpPr>
            <a:spLocks noGrp="1"/>
          </p:cNvSpPr>
          <p:nvPr>
            <p:ph type="ftr" sz="quarter" idx="11"/>
          </p:nvPr>
        </p:nvSpPr>
        <p:spPr/>
        <p:txBody>
          <a:bodyPr/>
          <a:lstStyle/>
          <a:p>
            <a:r>
              <a:rPr lang="en-US"/>
              <a:t>2027-2031 WEST VIRGINIA STRATEGIC HIGHWAY SAFETY PLAN</a:t>
            </a:r>
            <a:endParaRPr lang="en-US" sz="1400" dirty="0"/>
          </a:p>
        </p:txBody>
      </p:sp>
      <p:sp>
        <p:nvSpPr>
          <p:cNvPr id="6" name="Slide Number Placeholder 5">
            <a:extLst>
              <a:ext uri="{FF2B5EF4-FFF2-40B4-BE49-F238E27FC236}">
                <a16:creationId xmlns:a16="http://schemas.microsoft.com/office/drawing/2014/main" id="{CAC17611-9238-2ACF-F49D-73CA7C5333C9}"/>
              </a:ext>
            </a:extLst>
          </p:cNvPr>
          <p:cNvSpPr>
            <a:spLocks noGrp="1"/>
          </p:cNvSpPr>
          <p:nvPr>
            <p:ph type="sldNum" sz="quarter" idx="12"/>
          </p:nvPr>
        </p:nvSpPr>
        <p:spPr/>
        <p:txBody>
          <a:bodyPr/>
          <a:lstStyle/>
          <a:p>
            <a:fld id="{88393508-1A09-40D6-8BF6-2B69CB3921CF}" type="slidenum">
              <a:rPr lang="en-US" smtClean="0"/>
              <a:pPr/>
              <a:t>2</a:t>
            </a:fld>
            <a:endParaRPr lang="en-US"/>
          </a:p>
        </p:txBody>
      </p:sp>
    </p:spTree>
    <p:extLst>
      <p:ext uri="{BB962C8B-B14F-4D97-AF65-F5344CB8AC3E}">
        <p14:creationId xmlns:p14="http://schemas.microsoft.com/office/powerpoint/2010/main" val="2231028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267C6-81E2-E81A-85E3-E235E4825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17C9E-3BAC-0B40-0568-F86A75930EE4}"/>
              </a:ext>
            </a:extLst>
          </p:cNvPr>
          <p:cNvSpPr>
            <a:spLocks noGrp="1"/>
          </p:cNvSpPr>
          <p:nvPr>
            <p:ph type="title"/>
          </p:nvPr>
        </p:nvSpPr>
        <p:spPr/>
        <p:txBody>
          <a:bodyPr>
            <a:normAutofit fontScale="90000"/>
          </a:bodyPr>
          <a:lstStyle/>
          <a:p>
            <a:r>
              <a:rPr lang="en-US" dirty="0"/>
              <a:t>Safe System Approach - Objectives</a:t>
            </a:r>
          </a:p>
        </p:txBody>
      </p:sp>
      <p:sp>
        <p:nvSpPr>
          <p:cNvPr id="3" name="Content Placeholder 2">
            <a:extLst>
              <a:ext uri="{FF2B5EF4-FFF2-40B4-BE49-F238E27FC236}">
                <a16:creationId xmlns:a16="http://schemas.microsoft.com/office/drawing/2014/main" id="{6290A100-A7FD-61A1-84C1-DF65309B88D4}"/>
              </a:ext>
            </a:extLst>
          </p:cNvPr>
          <p:cNvSpPr>
            <a:spLocks noGrp="1"/>
          </p:cNvSpPr>
          <p:nvPr>
            <p:ph idx="1"/>
          </p:nvPr>
        </p:nvSpPr>
        <p:spPr/>
        <p:txBody>
          <a:bodyPr>
            <a:normAutofit/>
          </a:bodyPr>
          <a:lstStyle/>
          <a:p>
            <a:r>
              <a:rPr lang="en-US" dirty="0"/>
              <a:t>Safer Roads</a:t>
            </a:r>
          </a:p>
          <a:p>
            <a:pPr lvl="1"/>
            <a:r>
              <a:rPr lang="en-US" dirty="0"/>
              <a:t>Design roadway environments to:</a:t>
            </a:r>
          </a:p>
          <a:p>
            <a:pPr lvl="2"/>
            <a:r>
              <a:rPr lang="en-US" dirty="0"/>
              <a:t>Mitigate human mistakes and account for injury tolerance</a:t>
            </a:r>
          </a:p>
          <a:p>
            <a:pPr lvl="2"/>
            <a:r>
              <a:rPr lang="en-US" dirty="0"/>
              <a:t>Encourage safer behaviors</a:t>
            </a:r>
          </a:p>
          <a:p>
            <a:pPr lvl="2"/>
            <a:r>
              <a:rPr lang="en-US" dirty="0"/>
              <a:t>Facilitate safe travel by the most vulnerable users</a:t>
            </a:r>
          </a:p>
          <a:p>
            <a:r>
              <a:rPr lang="en-US" dirty="0"/>
              <a:t>Post-Crash Care</a:t>
            </a:r>
          </a:p>
          <a:p>
            <a:pPr lvl="1"/>
            <a:r>
              <a:rPr lang="en-US" dirty="0"/>
              <a:t>Enhance the survivability of crashes through expedient</a:t>
            </a:r>
            <a:br>
              <a:rPr lang="en-US" dirty="0"/>
            </a:br>
            <a:r>
              <a:rPr lang="en-US" dirty="0"/>
              <a:t>access to emergency medical care, while creating a safe</a:t>
            </a:r>
            <a:br>
              <a:rPr lang="en-US" dirty="0"/>
            </a:br>
            <a:r>
              <a:rPr lang="en-US" dirty="0"/>
              <a:t>working environment for vital first responders and</a:t>
            </a:r>
            <a:br>
              <a:rPr lang="en-US" dirty="0"/>
            </a:br>
            <a:r>
              <a:rPr lang="en-US" dirty="0"/>
              <a:t>preventing secondary crashes through robust traffic incident</a:t>
            </a:r>
            <a:br>
              <a:rPr lang="en-US" dirty="0"/>
            </a:br>
            <a:r>
              <a:rPr lang="en-US" dirty="0"/>
              <a:t>management practices</a:t>
            </a:r>
          </a:p>
        </p:txBody>
      </p:sp>
      <p:sp>
        <p:nvSpPr>
          <p:cNvPr id="4" name="Footer Placeholder 3">
            <a:extLst>
              <a:ext uri="{FF2B5EF4-FFF2-40B4-BE49-F238E27FC236}">
                <a16:creationId xmlns:a16="http://schemas.microsoft.com/office/drawing/2014/main" id="{C37B04E1-42F5-EA18-CD45-FDDFC2C6999F}"/>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02213071-1CA2-5F3A-AC6F-E44B56C54F66}"/>
              </a:ext>
            </a:extLst>
          </p:cNvPr>
          <p:cNvSpPr>
            <a:spLocks noGrp="1"/>
          </p:cNvSpPr>
          <p:nvPr>
            <p:ph type="sldNum" sz="quarter" idx="12"/>
          </p:nvPr>
        </p:nvSpPr>
        <p:spPr/>
        <p:txBody>
          <a:bodyPr/>
          <a:lstStyle/>
          <a:p>
            <a:fld id="{88393508-1A09-40D6-8BF6-2B69CB3921CF}" type="slidenum">
              <a:rPr lang="en-US" smtClean="0"/>
              <a:pPr/>
              <a:t>20</a:t>
            </a:fld>
            <a:endParaRPr lang="en-US" dirty="0">
              <a:solidFill>
                <a:srgbClr val="142131"/>
              </a:solidFill>
            </a:endParaRPr>
          </a:p>
        </p:txBody>
      </p:sp>
      <p:pic>
        <p:nvPicPr>
          <p:cNvPr id="6" name="Picture 2" descr="This is a circular diagram about the Safe System Approach. On the circumference is a band with six safe system principles: Death and serious injuries are unacceptable, humans make mistakes, humans are vulnerable, responsibility is shared, safety is proactive, and redundancy is crucial. Inside this, the circle is divided into five sections with logos representing each section: Safer vehicles, safer speeds, safer roads, post-crash care, and safer people.">
            <a:extLst>
              <a:ext uri="{FF2B5EF4-FFF2-40B4-BE49-F238E27FC236}">
                <a16:creationId xmlns:a16="http://schemas.microsoft.com/office/drawing/2014/main" id="{FF6790A9-4FD7-5967-E7F6-9D64667C8F5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0500" y="1631156"/>
            <a:ext cx="43815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697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0029-8510-F722-5847-AE2D5C9A9216}"/>
              </a:ext>
            </a:extLst>
          </p:cNvPr>
          <p:cNvSpPr>
            <a:spLocks noGrp="1"/>
          </p:cNvSpPr>
          <p:nvPr>
            <p:ph type="title"/>
          </p:nvPr>
        </p:nvSpPr>
        <p:spPr/>
        <p:txBody>
          <a:bodyPr>
            <a:normAutofit fontScale="90000"/>
          </a:bodyPr>
          <a:lstStyle/>
          <a:p>
            <a:r>
              <a:rPr lang="en-US" dirty="0"/>
              <a:t>Safe System Approach</a:t>
            </a:r>
          </a:p>
        </p:txBody>
      </p:sp>
      <p:sp>
        <p:nvSpPr>
          <p:cNvPr id="4" name="Footer Placeholder 3">
            <a:extLst>
              <a:ext uri="{FF2B5EF4-FFF2-40B4-BE49-F238E27FC236}">
                <a16:creationId xmlns:a16="http://schemas.microsoft.com/office/drawing/2014/main" id="{7CC19945-8FD6-1DF2-CC13-3F13AE9420E5}"/>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91B8C0AB-456A-EF63-96B1-651E5E8815FD}"/>
              </a:ext>
            </a:extLst>
          </p:cNvPr>
          <p:cNvSpPr>
            <a:spLocks noGrp="1"/>
          </p:cNvSpPr>
          <p:nvPr>
            <p:ph type="sldNum" sz="quarter" idx="12"/>
          </p:nvPr>
        </p:nvSpPr>
        <p:spPr/>
        <p:txBody>
          <a:bodyPr/>
          <a:lstStyle/>
          <a:p>
            <a:fld id="{88393508-1A09-40D6-8BF6-2B69CB3921CF}" type="slidenum">
              <a:rPr lang="en-US" smtClean="0"/>
              <a:pPr/>
              <a:t>21</a:t>
            </a:fld>
            <a:endParaRPr lang="en-US" dirty="0">
              <a:solidFill>
                <a:srgbClr val="142131"/>
              </a:solidFill>
            </a:endParaRPr>
          </a:p>
        </p:txBody>
      </p:sp>
      <p:grpSp>
        <p:nvGrpSpPr>
          <p:cNvPr id="115" name="Group 114">
            <a:extLst>
              <a:ext uri="{FF2B5EF4-FFF2-40B4-BE49-F238E27FC236}">
                <a16:creationId xmlns:a16="http://schemas.microsoft.com/office/drawing/2014/main" id="{E8B36E80-3229-B945-17F1-A00A67924DC3}"/>
              </a:ext>
            </a:extLst>
          </p:cNvPr>
          <p:cNvGrpSpPr/>
          <p:nvPr/>
        </p:nvGrpSpPr>
        <p:grpSpPr>
          <a:xfrm>
            <a:off x="532434" y="1428668"/>
            <a:ext cx="11127132" cy="4680114"/>
            <a:chOff x="532435" y="1645454"/>
            <a:chExt cx="11127132" cy="4680114"/>
          </a:xfrm>
        </p:grpSpPr>
        <p:sp>
          <p:nvSpPr>
            <p:cNvPr id="7" name="Rectangle 6" descr="&quot;  &quot;">
              <a:extLst>
                <a:ext uri="{FF2B5EF4-FFF2-40B4-BE49-F238E27FC236}">
                  <a16:creationId xmlns:a16="http://schemas.microsoft.com/office/drawing/2014/main" id="{C0B7842A-FA7D-57D9-B96B-0181B5254D32}"/>
                </a:ext>
              </a:extLst>
            </p:cNvPr>
            <p:cNvSpPr/>
            <p:nvPr/>
          </p:nvSpPr>
          <p:spPr>
            <a:xfrm>
              <a:off x="532435" y="1645454"/>
              <a:ext cx="11127132" cy="4680114"/>
            </a:xfrm>
            <a:prstGeom prst="rect">
              <a:avLst/>
            </a:prstGeom>
            <a:solidFill>
              <a:srgbClr val="D87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9">
              <a:extLst>
                <a:ext uri="{FF2B5EF4-FFF2-40B4-BE49-F238E27FC236}">
                  <a16:creationId xmlns:a16="http://schemas.microsoft.com/office/drawing/2014/main" id="{2AE97BF1-E348-8F3F-A508-647750CA4DA0}"/>
                </a:ext>
              </a:extLst>
            </p:cNvPr>
            <p:cNvSpPr txBox="1">
              <a:spLocks/>
            </p:cNvSpPr>
            <p:nvPr/>
          </p:nvSpPr>
          <p:spPr>
            <a:xfrm>
              <a:off x="849421" y="1908055"/>
              <a:ext cx="4099528" cy="4985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The “Swiss Cheese Model” of redundancy creates layers of protection</a:t>
              </a:r>
            </a:p>
          </p:txBody>
        </p:sp>
        <p:sp>
          <p:nvSpPr>
            <p:cNvPr id="9" name="Content Placeholder 9">
              <a:extLst>
                <a:ext uri="{FF2B5EF4-FFF2-40B4-BE49-F238E27FC236}">
                  <a16:creationId xmlns:a16="http://schemas.microsoft.com/office/drawing/2014/main" id="{7956AC4E-E39C-9102-67D1-21E52121BC98}"/>
                </a:ext>
              </a:extLst>
            </p:cNvPr>
            <p:cNvSpPr txBox="1">
              <a:spLocks/>
            </p:cNvSpPr>
            <p:nvPr/>
          </p:nvSpPr>
          <p:spPr>
            <a:xfrm>
              <a:off x="6497648" y="1909025"/>
              <a:ext cx="4099528" cy="4985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Death and serious injuries only happen when all layers fail</a:t>
              </a:r>
            </a:p>
          </p:txBody>
        </p:sp>
        <p:grpSp>
          <p:nvGrpSpPr>
            <p:cNvPr id="10" name="Group 9" descr="The Swiss cheese model of redundancy where slices of Swiss cheese represent layers of protection of safe road users, safe vehicles, safe speeds, safe roads, and post-crash care. It represents two scenarios: where the combined elements prevent a crash, and where the combined elements fail. The model where the system works shows an arrow drawn through holes in three of the slices of cheese, but where the line does not hit a hole in the fourth slice, indicating that one of the redundancy layers offered protection. The second model shows an arrow through holes in all five slices of cheese, indicating that all file layers of protection failed.">
              <a:extLst>
                <a:ext uri="{FF2B5EF4-FFF2-40B4-BE49-F238E27FC236}">
                  <a16:creationId xmlns:a16="http://schemas.microsoft.com/office/drawing/2014/main" id="{667AE117-0442-9582-8AAA-0FF195A581C0}"/>
                </a:ext>
              </a:extLst>
            </p:cNvPr>
            <p:cNvGrpSpPr/>
            <p:nvPr/>
          </p:nvGrpSpPr>
          <p:grpSpPr>
            <a:xfrm>
              <a:off x="933161" y="2863609"/>
              <a:ext cx="10532994" cy="2888456"/>
              <a:chOff x="933161" y="2863609"/>
              <a:chExt cx="10532994" cy="2888456"/>
            </a:xfrm>
          </p:grpSpPr>
          <p:sp>
            <p:nvSpPr>
              <p:cNvPr id="11" name="Freeform: Shape 10">
                <a:extLst>
                  <a:ext uri="{FF2B5EF4-FFF2-40B4-BE49-F238E27FC236}">
                    <a16:creationId xmlns:a16="http://schemas.microsoft.com/office/drawing/2014/main" id="{3C681633-315D-ED9A-0A0F-D297A0FC4C03}"/>
                  </a:ext>
                </a:extLst>
              </p:cNvPr>
              <p:cNvSpPr/>
              <p:nvPr/>
            </p:nvSpPr>
            <p:spPr>
              <a:xfrm>
                <a:off x="4585079" y="3487515"/>
                <a:ext cx="69017" cy="126556"/>
              </a:xfrm>
              <a:custGeom>
                <a:avLst/>
                <a:gdLst>
                  <a:gd name="connsiteX0" fmla="*/ 151574 w 151574"/>
                  <a:gd name="connsiteY0" fmla="*/ 10053 h 277937"/>
                  <a:gd name="connsiteX1" fmla="*/ 110433 w 151574"/>
                  <a:gd name="connsiteY1" fmla="*/ 0 h 277937"/>
                  <a:gd name="connsiteX2" fmla="*/ 0 w 151574"/>
                  <a:gd name="connsiteY2" fmla="*/ 139046 h 277937"/>
                  <a:gd name="connsiteX3" fmla="*/ 110433 w 151574"/>
                  <a:gd name="connsiteY3" fmla="*/ 277938 h 277937"/>
                  <a:gd name="connsiteX4" fmla="*/ 151574 w 151574"/>
                  <a:gd name="connsiteY4" fmla="*/ 267884 h 277937"/>
                  <a:gd name="connsiteX5" fmla="*/ 73622 w 151574"/>
                  <a:gd name="connsiteY5" fmla="*/ 139046 h 277937"/>
                  <a:gd name="connsiteX6" fmla="*/ 151574 w 151574"/>
                  <a:gd name="connsiteY6" fmla="*/ 10053 h 27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74" h="277937">
                    <a:moveTo>
                      <a:pt x="151574" y="10053"/>
                    </a:moveTo>
                    <a:cubicBezTo>
                      <a:pt x="138892" y="3557"/>
                      <a:pt x="124972" y="0"/>
                      <a:pt x="110433" y="0"/>
                    </a:cubicBezTo>
                    <a:cubicBezTo>
                      <a:pt x="49494" y="0"/>
                      <a:pt x="0" y="62176"/>
                      <a:pt x="0" y="139046"/>
                    </a:cubicBezTo>
                    <a:cubicBezTo>
                      <a:pt x="0" y="215761"/>
                      <a:pt x="49494" y="277938"/>
                      <a:pt x="110433" y="277938"/>
                    </a:cubicBezTo>
                    <a:cubicBezTo>
                      <a:pt x="124972" y="277938"/>
                      <a:pt x="138892" y="274380"/>
                      <a:pt x="151574" y="267884"/>
                    </a:cubicBezTo>
                    <a:cubicBezTo>
                      <a:pt x="106411" y="250871"/>
                      <a:pt x="73622" y="199676"/>
                      <a:pt x="73622" y="139046"/>
                    </a:cubicBezTo>
                    <a:cubicBezTo>
                      <a:pt x="73622" y="78262"/>
                      <a:pt x="106411" y="27067"/>
                      <a:pt x="151574" y="10053"/>
                    </a:cubicBezTo>
                    <a:close/>
                  </a:path>
                </a:pathLst>
              </a:custGeom>
              <a:solidFill>
                <a:srgbClr val="D87D22"/>
              </a:solidFill>
              <a:ln w="1545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3F17EFD-2762-BD27-301B-39B3B5B725BB}"/>
                  </a:ext>
                </a:extLst>
              </p:cNvPr>
              <p:cNvSpPr/>
              <p:nvPr/>
            </p:nvSpPr>
            <p:spPr>
              <a:xfrm>
                <a:off x="10485084" y="2863609"/>
                <a:ext cx="112092" cy="901456"/>
              </a:xfrm>
              <a:custGeom>
                <a:avLst/>
                <a:gdLst>
                  <a:gd name="connsiteX0" fmla="*/ 204780 w 246173"/>
                  <a:gd name="connsiteY0" fmla="*/ 112753 h 1979744"/>
                  <a:gd name="connsiteX1" fmla="*/ 77952 w 246173"/>
                  <a:gd name="connsiteY1" fmla="*/ 0 h 1979744"/>
                  <a:gd name="connsiteX2" fmla="*/ 137809 w 246173"/>
                  <a:gd name="connsiteY2" fmla="*/ 479779 h 1979744"/>
                  <a:gd name="connsiteX3" fmla="*/ 0 w 246173"/>
                  <a:gd name="connsiteY3" fmla="*/ 658265 h 1979744"/>
                  <a:gd name="connsiteX4" fmla="*/ 147862 w 246173"/>
                  <a:gd name="connsiteY4" fmla="*/ 837989 h 1979744"/>
                  <a:gd name="connsiteX5" fmla="*/ 58464 w 246173"/>
                  <a:gd name="connsiteY5" fmla="*/ 1979745 h 1979744"/>
                  <a:gd name="connsiteX6" fmla="*/ 180497 w 246173"/>
                  <a:gd name="connsiteY6" fmla="*/ 1921590 h 1979744"/>
                  <a:gd name="connsiteX7" fmla="*/ 204780 w 246173"/>
                  <a:gd name="connsiteY7" fmla="*/ 112753 h 19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173" h="1979744">
                    <a:moveTo>
                      <a:pt x="204780" y="112753"/>
                    </a:moveTo>
                    <a:cubicBezTo>
                      <a:pt x="175238" y="79963"/>
                      <a:pt x="134870" y="37894"/>
                      <a:pt x="77952" y="0"/>
                    </a:cubicBezTo>
                    <a:cubicBezTo>
                      <a:pt x="105329" y="39595"/>
                      <a:pt x="126209" y="230609"/>
                      <a:pt x="137809" y="479779"/>
                    </a:cubicBezTo>
                    <a:cubicBezTo>
                      <a:pt x="59856" y="492152"/>
                      <a:pt x="0" y="567321"/>
                      <a:pt x="0" y="658265"/>
                    </a:cubicBezTo>
                    <a:cubicBezTo>
                      <a:pt x="0" y="753076"/>
                      <a:pt x="65115" y="830719"/>
                      <a:pt x="147862" y="837989"/>
                    </a:cubicBezTo>
                    <a:cubicBezTo>
                      <a:pt x="153585" y="1334472"/>
                      <a:pt x="128065" y="1883387"/>
                      <a:pt x="58464" y="1979745"/>
                    </a:cubicBezTo>
                    <a:cubicBezTo>
                      <a:pt x="103473" y="1958710"/>
                      <a:pt x="143841" y="1939531"/>
                      <a:pt x="180497" y="1921590"/>
                    </a:cubicBezTo>
                    <a:cubicBezTo>
                      <a:pt x="266492" y="1622308"/>
                      <a:pt x="260924" y="486893"/>
                      <a:pt x="204780" y="112753"/>
                    </a:cubicBezTo>
                    <a:close/>
                  </a:path>
                </a:pathLst>
              </a:custGeom>
              <a:solidFill>
                <a:srgbClr val="D87D22"/>
              </a:solidFill>
              <a:ln w="1545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4C60E50-B3C1-BEC0-E2E6-0896AE502920}"/>
                  </a:ext>
                </a:extLst>
              </p:cNvPr>
              <p:cNvSpPr/>
              <p:nvPr/>
            </p:nvSpPr>
            <p:spPr>
              <a:xfrm>
                <a:off x="10328879" y="3518573"/>
                <a:ext cx="82258" cy="150994"/>
              </a:xfrm>
              <a:custGeom>
                <a:avLst/>
                <a:gdLst>
                  <a:gd name="connsiteX0" fmla="*/ 180652 w 180652"/>
                  <a:gd name="connsiteY0" fmla="*/ 11909 h 331607"/>
                  <a:gd name="connsiteX1" fmla="*/ 131622 w 180652"/>
                  <a:gd name="connsiteY1" fmla="*/ 0 h 331607"/>
                  <a:gd name="connsiteX2" fmla="*/ 0 w 180652"/>
                  <a:gd name="connsiteY2" fmla="*/ 165804 h 331607"/>
                  <a:gd name="connsiteX3" fmla="*/ 131622 w 180652"/>
                  <a:gd name="connsiteY3" fmla="*/ 331607 h 331607"/>
                  <a:gd name="connsiteX4" fmla="*/ 180652 w 180652"/>
                  <a:gd name="connsiteY4" fmla="*/ 319698 h 331607"/>
                  <a:gd name="connsiteX5" fmla="*/ 87697 w 180652"/>
                  <a:gd name="connsiteY5" fmla="*/ 165804 h 331607"/>
                  <a:gd name="connsiteX6" fmla="*/ 180652 w 180652"/>
                  <a:gd name="connsiteY6" fmla="*/ 11909 h 33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652" h="331607">
                    <a:moveTo>
                      <a:pt x="180652" y="11909"/>
                    </a:moveTo>
                    <a:cubicBezTo>
                      <a:pt x="165494" y="4331"/>
                      <a:pt x="148945" y="0"/>
                      <a:pt x="131622" y="0"/>
                    </a:cubicBezTo>
                    <a:cubicBezTo>
                      <a:pt x="58929" y="0"/>
                      <a:pt x="0" y="74240"/>
                      <a:pt x="0" y="165804"/>
                    </a:cubicBezTo>
                    <a:cubicBezTo>
                      <a:pt x="0" y="257367"/>
                      <a:pt x="58929" y="331607"/>
                      <a:pt x="131622" y="331607"/>
                    </a:cubicBezTo>
                    <a:cubicBezTo>
                      <a:pt x="148945" y="331607"/>
                      <a:pt x="165494" y="327431"/>
                      <a:pt x="180652" y="319698"/>
                    </a:cubicBezTo>
                    <a:cubicBezTo>
                      <a:pt x="126828" y="299436"/>
                      <a:pt x="87697" y="238188"/>
                      <a:pt x="87697" y="165804"/>
                    </a:cubicBezTo>
                    <a:cubicBezTo>
                      <a:pt x="87697" y="93574"/>
                      <a:pt x="126828" y="32325"/>
                      <a:pt x="180652" y="11909"/>
                    </a:cubicBezTo>
                    <a:close/>
                  </a:path>
                </a:pathLst>
              </a:custGeom>
              <a:solidFill>
                <a:srgbClr val="D87D22"/>
              </a:solidFill>
              <a:ln w="1545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9C988C0-57FC-D4FD-207D-8FCBACFDEF1E}"/>
                  </a:ext>
                </a:extLst>
              </p:cNvPr>
              <p:cNvSpPr/>
              <p:nvPr/>
            </p:nvSpPr>
            <p:spPr>
              <a:xfrm>
                <a:off x="10333245" y="3332084"/>
                <a:ext cx="76271" cy="139866"/>
              </a:xfrm>
              <a:custGeom>
                <a:avLst/>
                <a:gdLst>
                  <a:gd name="connsiteX0" fmla="*/ 0 w 167504"/>
                  <a:gd name="connsiteY0" fmla="*/ 153585 h 307169"/>
                  <a:gd name="connsiteX1" fmla="*/ 122032 w 167504"/>
                  <a:gd name="connsiteY1" fmla="*/ 307170 h 307169"/>
                  <a:gd name="connsiteX2" fmla="*/ 167505 w 167504"/>
                  <a:gd name="connsiteY2" fmla="*/ 296188 h 307169"/>
                  <a:gd name="connsiteX3" fmla="*/ 81355 w 167504"/>
                  <a:gd name="connsiteY3" fmla="*/ 153585 h 307169"/>
                  <a:gd name="connsiteX4" fmla="*/ 167505 w 167504"/>
                  <a:gd name="connsiteY4" fmla="*/ 10982 h 307169"/>
                  <a:gd name="connsiteX5" fmla="*/ 122032 w 167504"/>
                  <a:gd name="connsiteY5" fmla="*/ 0 h 307169"/>
                  <a:gd name="connsiteX6" fmla="*/ 0 w 167504"/>
                  <a:gd name="connsiteY6" fmla="*/ 153585 h 3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04" h="307169">
                    <a:moveTo>
                      <a:pt x="0" y="153585"/>
                    </a:moveTo>
                    <a:cubicBezTo>
                      <a:pt x="0" y="238497"/>
                      <a:pt x="54752" y="307170"/>
                      <a:pt x="122032" y="307170"/>
                    </a:cubicBezTo>
                    <a:cubicBezTo>
                      <a:pt x="138118" y="307170"/>
                      <a:pt x="153430" y="303303"/>
                      <a:pt x="167505" y="296188"/>
                    </a:cubicBezTo>
                    <a:cubicBezTo>
                      <a:pt x="117702" y="277474"/>
                      <a:pt x="81355" y="220711"/>
                      <a:pt x="81355" y="153585"/>
                    </a:cubicBezTo>
                    <a:cubicBezTo>
                      <a:pt x="81355" y="86614"/>
                      <a:pt x="117702" y="29851"/>
                      <a:pt x="167505" y="10982"/>
                    </a:cubicBezTo>
                    <a:cubicBezTo>
                      <a:pt x="153430" y="3867"/>
                      <a:pt x="138118" y="0"/>
                      <a:pt x="122032" y="0"/>
                    </a:cubicBezTo>
                    <a:cubicBezTo>
                      <a:pt x="54752" y="0"/>
                      <a:pt x="0" y="68827"/>
                      <a:pt x="0" y="153585"/>
                    </a:cubicBezTo>
                    <a:close/>
                  </a:path>
                </a:pathLst>
              </a:custGeom>
              <a:solidFill>
                <a:srgbClr val="D87D22"/>
              </a:solidFill>
              <a:ln w="1545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7EF4A6A-A3C3-FDAA-0AAF-8D9046133BDE}"/>
                  </a:ext>
                </a:extLst>
              </p:cNvPr>
              <p:cNvSpPr/>
              <p:nvPr/>
            </p:nvSpPr>
            <p:spPr>
              <a:xfrm>
                <a:off x="10302962" y="3014603"/>
                <a:ext cx="82328" cy="150994"/>
              </a:xfrm>
              <a:custGeom>
                <a:avLst/>
                <a:gdLst>
                  <a:gd name="connsiteX0" fmla="*/ 180806 w 180806"/>
                  <a:gd name="connsiteY0" fmla="*/ 319543 h 331607"/>
                  <a:gd name="connsiteX1" fmla="*/ 87851 w 180806"/>
                  <a:gd name="connsiteY1" fmla="*/ 165804 h 331607"/>
                  <a:gd name="connsiteX2" fmla="*/ 180806 w 180806"/>
                  <a:gd name="connsiteY2" fmla="*/ 11909 h 331607"/>
                  <a:gd name="connsiteX3" fmla="*/ 131777 w 180806"/>
                  <a:gd name="connsiteY3" fmla="*/ 0 h 331607"/>
                  <a:gd name="connsiteX4" fmla="*/ 0 w 180806"/>
                  <a:gd name="connsiteY4" fmla="*/ 165804 h 331607"/>
                  <a:gd name="connsiteX5" fmla="*/ 131777 w 180806"/>
                  <a:gd name="connsiteY5" fmla="*/ 331607 h 331607"/>
                  <a:gd name="connsiteX6" fmla="*/ 180806 w 180806"/>
                  <a:gd name="connsiteY6" fmla="*/ 319543 h 33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06" h="331607">
                    <a:moveTo>
                      <a:pt x="180806" y="319543"/>
                    </a:moveTo>
                    <a:cubicBezTo>
                      <a:pt x="126982" y="299436"/>
                      <a:pt x="87851" y="238188"/>
                      <a:pt x="87851" y="165804"/>
                    </a:cubicBezTo>
                    <a:cubicBezTo>
                      <a:pt x="87851" y="93419"/>
                      <a:pt x="126982" y="32171"/>
                      <a:pt x="180806" y="11909"/>
                    </a:cubicBezTo>
                    <a:cubicBezTo>
                      <a:pt x="165649" y="4176"/>
                      <a:pt x="149100" y="0"/>
                      <a:pt x="131777" y="0"/>
                    </a:cubicBezTo>
                    <a:cubicBezTo>
                      <a:pt x="58928" y="0"/>
                      <a:pt x="0" y="74240"/>
                      <a:pt x="0" y="165804"/>
                    </a:cubicBezTo>
                    <a:cubicBezTo>
                      <a:pt x="0" y="257367"/>
                      <a:pt x="58928" y="331607"/>
                      <a:pt x="131777" y="331607"/>
                    </a:cubicBezTo>
                    <a:cubicBezTo>
                      <a:pt x="149100" y="331607"/>
                      <a:pt x="165649" y="327431"/>
                      <a:pt x="180806" y="319543"/>
                    </a:cubicBezTo>
                    <a:close/>
                  </a:path>
                </a:pathLst>
              </a:custGeom>
              <a:solidFill>
                <a:srgbClr val="D87D22"/>
              </a:solidFill>
              <a:ln w="1545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FB47C05-66C4-8DC7-D3E3-C44B3AB171DB}"/>
                  </a:ext>
                </a:extLst>
              </p:cNvPr>
              <p:cNvSpPr/>
              <p:nvPr/>
            </p:nvSpPr>
            <p:spPr>
              <a:xfrm>
                <a:off x="10165349" y="3487515"/>
                <a:ext cx="69017" cy="126556"/>
              </a:xfrm>
              <a:custGeom>
                <a:avLst/>
                <a:gdLst>
                  <a:gd name="connsiteX0" fmla="*/ 151574 w 151574"/>
                  <a:gd name="connsiteY0" fmla="*/ 10053 h 277937"/>
                  <a:gd name="connsiteX1" fmla="*/ 110433 w 151574"/>
                  <a:gd name="connsiteY1" fmla="*/ 0 h 277937"/>
                  <a:gd name="connsiteX2" fmla="*/ 0 w 151574"/>
                  <a:gd name="connsiteY2" fmla="*/ 139046 h 277937"/>
                  <a:gd name="connsiteX3" fmla="*/ 110433 w 151574"/>
                  <a:gd name="connsiteY3" fmla="*/ 277938 h 277937"/>
                  <a:gd name="connsiteX4" fmla="*/ 151574 w 151574"/>
                  <a:gd name="connsiteY4" fmla="*/ 267884 h 277937"/>
                  <a:gd name="connsiteX5" fmla="*/ 73622 w 151574"/>
                  <a:gd name="connsiteY5" fmla="*/ 139046 h 277937"/>
                  <a:gd name="connsiteX6" fmla="*/ 151574 w 151574"/>
                  <a:gd name="connsiteY6" fmla="*/ 10053 h 27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74" h="277937">
                    <a:moveTo>
                      <a:pt x="151574" y="10053"/>
                    </a:moveTo>
                    <a:cubicBezTo>
                      <a:pt x="138892" y="3557"/>
                      <a:pt x="124972" y="0"/>
                      <a:pt x="110433" y="0"/>
                    </a:cubicBezTo>
                    <a:cubicBezTo>
                      <a:pt x="49494" y="0"/>
                      <a:pt x="0" y="62176"/>
                      <a:pt x="0" y="139046"/>
                    </a:cubicBezTo>
                    <a:cubicBezTo>
                      <a:pt x="0" y="215761"/>
                      <a:pt x="49494" y="277938"/>
                      <a:pt x="110433" y="277938"/>
                    </a:cubicBezTo>
                    <a:cubicBezTo>
                      <a:pt x="124972" y="277938"/>
                      <a:pt x="138892" y="274380"/>
                      <a:pt x="151574" y="267884"/>
                    </a:cubicBezTo>
                    <a:cubicBezTo>
                      <a:pt x="106411" y="250871"/>
                      <a:pt x="73622" y="199676"/>
                      <a:pt x="73622" y="139046"/>
                    </a:cubicBezTo>
                    <a:cubicBezTo>
                      <a:pt x="73622" y="78262"/>
                      <a:pt x="106411" y="27067"/>
                      <a:pt x="151574" y="10053"/>
                    </a:cubicBezTo>
                    <a:close/>
                  </a:path>
                </a:pathLst>
              </a:custGeom>
              <a:solidFill>
                <a:srgbClr val="D87D22"/>
              </a:solidFill>
              <a:ln w="1545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DBBD203-E036-35B1-E4F1-4E6FB5AAD8FC}"/>
                  </a:ext>
                </a:extLst>
              </p:cNvPr>
              <p:cNvSpPr/>
              <p:nvPr/>
            </p:nvSpPr>
            <p:spPr>
              <a:xfrm>
                <a:off x="10160912" y="3194472"/>
                <a:ext cx="56904" cy="104301"/>
              </a:xfrm>
              <a:custGeom>
                <a:avLst/>
                <a:gdLst>
                  <a:gd name="connsiteX0" fmla="*/ 90944 w 124971"/>
                  <a:gd name="connsiteY0" fmla="*/ 229063 h 229062"/>
                  <a:gd name="connsiteX1" fmla="*/ 124971 w 124971"/>
                  <a:gd name="connsiteY1" fmla="*/ 220865 h 229062"/>
                  <a:gd name="connsiteX2" fmla="*/ 60629 w 124971"/>
                  <a:gd name="connsiteY2" fmla="*/ 114454 h 229062"/>
                  <a:gd name="connsiteX3" fmla="*/ 124971 w 124971"/>
                  <a:gd name="connsiteY3" fmla="*/ 8197 h 229062"/>
                  <a:gd name="connsiteX4" fmla="*/ 90944 w 124971"/>
                  <a:gd name="connsiteY4" fmla="*/ 0 h 229062"/>
                  <a:gd name="connsiteX5" fmla="*/ 0 w 124971"/>
                  <a:gd name="connsiteY5" fmla="*/ 114454 h 229062"/>
                  <a:gd name="connsiteX6" fmla="*/ 90944 w 124971"/>
                  <a:gd name="connsiteY6" fmla="*/ 229063 h 2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71" h="229062">
                    <a:moveTo>
                      <a:pt x="90944" y="229063"/>
                    </a:moveTo>
                    <a:cubicBezTo>
                      <a:pt x="103009" y="229063"/>
                      <a:pt x="114454" y="226124"/>
                      <a:pt x="124971" y="220865"/>
                    </a:cubicBezTo>
                    <a:cubicBezTo>
                      <a:pt x="87696" y="206945"/>
                      <a:pt x="60629" y="164721"/>
                      <a:pt x="60629" y="114454"/>
                    </a:cubicBezTo>
                    <a:cubicBezTo>
                      <a:pt x="60629" y="64342"/>
                      <a:pt x="87696" y="22117"/>
                      <a:pt x="124971" y="8197"/>
                    </a:cubicBezTo>
                    <a:cubicBezTo>
                      <a:pt x="114454" y="2784"/>
                      <a:pt x="103009" y="0"/>
                      <a:pt x="90944" y="0"/>
                    </a:cubicBezTo>
                    <a:cubicBezTo>
                      <a:pt x="40677" y="0"/>
                      <a:pt x="0" y="51195"/>
                      <a:pt x="0" y="114454"/>
                    </a:cubicBezTo>
                    <a:cubicBezTo>
                      <a:pt x="0" y="177868"/>
                      <a:pt x="40677" y="229063"/>
                      <a:pt x="90944" y="229063"/>
                    </a:cubicBezTo>
                    <a:close/>
                  </a:path>
                </a:pathLst>
              </a:custGeom>
              <a:solidFill>
                <a:srgbClr val="D87D22"/>
              </a:solidFill>
              <a:ln w="1545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C4F30FD-5B87-9772-C8C7-82FCF554CD28}"/>
                  </a:ext>
                </a:extLst>
              </p:cNvPr>
              <p:cNvSpPr/>
              <p:nvPr/>
            </p:nvSpPr>
            <p:spPr>
              <a:xfrm>
                <a:off x="10032103" y="2863609"/>
                <a:ext cx="520662" cy="901526"/>
              </a:xfrm>
              <a:custGeom>
                <a:avLst/>
                <a:gdLst>
                  <a:gd name="connsiteX0" fmla="*/ 783546 w 1143460"/>
                  <a:gd name="connsiteY0" fmla="*/ 1336018 h 1979899"/>
                  <a:gd name="connsiteX1" fmla="*/ 829018 w 1143460"/>
                  <a:gd name="connsiteY1" fmla="*/ 1325037 h 1979899"/>
                  <a:gd name="connsiteX2" fmla="*/ 905578 w 1143460"/>
                  <a:gd name="connsiteY2" fmla="*/ 1182434 h 1979899"/>
                  <a:gd name="connsiteX3" fmla="*/ 829018 w 1143460"/>
                  <a:gd name="connsiteY3" fmla="*/ 1039830 h 1979899"/>
                  <a:gd name="connsiteX4" fmla="*/ 783546 w 1143460"/>
                  <a:gd name="connsiteY4" fmla="*/ 1028849 h 1979899"/>
                  <a:gd name="connsiteX5" fmla="*/ 661513 w 1143460"/>
                  <a:gd name="connsiteY5" fmla="*/ 1182434 h 1979899"/>
                  <a:gd name="connsiteX6" fmla="*/ 783546 w 1143460"/>
                  <a:gd name="connsiteY6" fmla="*/ 1336018 h 1979899"/>
                  <a:gd name="connsiteX7" fmla="*/ 651769 w 1143460"/>
                  <a:gd name="connsiteY7" fmla="*/ 1604212 h 1979899"/>
                  <a:gd name="connsiteX8" fmla="*/ 783391 w 1143460"/>
                  <a:gd name="connsiteY8" fmla="*/ 1770016 h 1979899"/>
                  <a:gd name="connsiteX9" fmla="*/ 832421 w 1143460"/>
                  <a:gd name="connsiteY9" fmla="*/ 1758106 h 1979899"/>
                  <a:gd name="connsiteX10" fmla="*/ 915013 w 1143460"/>
                  <a:gd name="connsiteY10" fmla="*/ 1604212 h 1979899"/>
                  <a:gd name="connsiteX11" fmla="*/ 832421 w 1143460"/>
                  <a:gd name="connsiteY11" fmla="*/ 1450318 h 1979899"/>
                  <a:gd name="connsiteX12" fmla="*/ 783391 w 1143460"/>
                  <a:gd name="connsiteY12" fmla="*/ 1438408 h 1979899"/>
                  <a:gd name="connsiteX13" fmla="*/ 651769 w 1143460"/>
                  <a:gd name="connsiteY13" fmla="*/ 1604212 h 1979899"/>
                  <a:gd name="connsiteX14" fmla="*/ 595006 w 1143460"/>
                  <a:gd name="connsiteY14" fmla="*/ 497411 h 1979899"/>
                  <a:gd name="connsiteX15" fmla="*/ 726628 w 1143460"/>
                  <a:gd name="connsiteY15" fmla="*/ 663215 h 1979899"/>
                  <a:gd name="connsiteX16" fmla="*/ 775658 w 1143460"/>
                  <a:gd name="connsiteY16" fmla="*/ 651150 h 1979899"/>
                  <a:gd name="connsiteX17" fmla="*/ 858250 w 1143460"/>
                  <a:gd name="connsiteY17" fmla="*/ 497411 h 1979899"/>
                  <a:gd name="connsiteX18" fmla="*/ 775658 w 1143460"/>
                  <a:gd name="connsiteY18" fmla="*/ 343671 h 1979899"/>
                  <a:gd name="connsiteX19" fmla="*/ 726628 w 1143460"/>
                  <a:gd name="connsiteY19" fmla="*/ 331607 h 1979899"/>
                  <a:gd name="connsiteX20" fmla="*/ 595006 w 1143460"/>
                  <a:gd name="connsiteY20" fmla="*/ 497411 h 1979899"/>
                  <a:gd name="connsiteX21" fmla="*/ 1072774 w 1143460"/>
                  <a:gd name="connsiteY21" fmla="*/ 0 h 1979899"/>
                  <a:gd name="connsiteX22" fmla="*/ 1132631 w 1143460"/>
                  <a:gd name="connsiteY22" fmla="*/ 479779 h 1979899"/>
                  <a:gd name="connsiteX23" fmla="*/ 994667 w 1143460"/>
                  <a:gd name="connsiteY23" fmla="*/ 658420 h 1979899"/>
                  <a:gd name="connsiteX24" fmla="*/ 1142684 w 1143460"/>
                  <a:gd name="connsiteY24" fmla="*/ 838144 h 1979899"/>
                  <a:gd name="connsiteX25" fmla="*/ 1053286 w 1143460"/>
                  <a:gd name="connsiteY25" fmla="*/ 1979899 h 1979899"/>
                  <a:gd name="connsiteX26" fmla="*/ 126828 w 1143460"/>
                  <a:gd name="connsiteY26" fmla="*/ 1726399 h 1979899"/>
                  <a:gd name="connsiteX27" fmla="*/ 106875 w 1143460"/>
                  <a:gd name="connsiteY27" fmla="*/ 1343752 h 1979899"/>
                  <a:gd name="connsiteX28" fmla="*/ 214524 w 1143460"/>
                  <a:gd name="connsiteY28" fmla="*/ 1214295 h 1979899"/>
                  <a:gd name="connsiteX29" fmla="*/ 87696 w 1143460"/>
                  <a:gd name="connsiteY29" fmla="*/ 1082673 h 1979899"/>
                  <a:gd name="connsiteX30" fmla="*/ 0 w 1143460"/>
                  <a:gd name="connsiteY30" fmla="*/ 516899 h 1979899"/>
                  <a:gd name="connsiteX31" fmla="*/ 194108 w 1143460"/>
                  <a:gd name="connsiteY31" fmla="*/ 368418 h 1979899"/>
                  <a:gd name="connsiteX32" fmla="*/ 258449 w 1143460"/>
                  <a:gd name="connsiteY32" fmla="*/ 385122 h 1979899"/>
                  <a:gd name="connsiteX33" fmla="*/ 390072 w 1143460"/>
                  <a:gd name="connsiteY33" fmla="*/ 253500 h 1979899"/>
                  <a:gd name="connsiteX34" fmla="*/ 389917 w 1143460"/>
                  <a:gd name="connsiteY34" fmla="*/ 247777 h 1979899"/>
                  <a:gd name="connsiteX35" fmla="*/ 1072774 w 1143460"/>
                  <a:gd name="connsiteY35" fmla="*/ 0 h 1979899"/>
                  <a:gd name="connsiteX36" fmla="*/ 403064 w 1143460"/>
                  <a:gd name="connsiteY36" fmla="*/ 1648138 h 1979899"/>
                  <a:gd name="connsiteX37" fmla="*/ 444205 w 1143460"/>
                  <a:gd name="connsiteY37" fmla="*/ 1638084 h 1979899"/>
                  <a:gd name="connsiteX38" fmla="*/ 513496 w 1143460"/>
                  <a:gd name="connsiteY38" fmla="*/ 1509091 h 1979899"/>
                  <a:gd name="connsiteX39" fmla="*/ 444205 w 1143460"/>
                  <a:gd name="connsiteY39" fmla="*/ 1380099 h 1979899"/>
                  <a:gd name="connsiteX40" fmla="*/ 403064 w 1143460"/>
                  <a:gd name="connsiteY40" fmla="*/ 1370045 h 1979899"/>
                  <a:gd name="connsiteX41" fmla="*/ 292631 w 1143460"/>
                  <a:gd name="connsiteY41" fmla="*/ 1509091 h 1979899"/>
                  <a:gd name="connsiteX42" fmla="*/ 403064 w 1143460"/>
                  <a:gd name="connsiteY42" fmla="*/ 1648138 h 1979899"/>
                  <a:gd name="connsiteX43" fmla="*/ 464931 w 1143460"/>
                  <a:gd name="connsiteY43" fmla="*/ 841082 h 1979899"/>
                  <a:gd name="connsiteX44" fmla="*/ 408013 w 1143460"/>
                  <a:gd name="connsiteY44" fmla="*/ 734826 h 1979899"/>
                  <a:gd name="connsiteX45" fmla="*/ 373986 w 1143460"/>
                  <a:gd name="connsiteY45" fmla="*/ 726474 h 1979899"/>
                  <a:gd name="connsiteX46" fmla="*/ 283041 w 1143460"/>
                  <a:gd name="connsiteY46" fmla="*/ 841082 h 1979899"/>
                  <a:gd name="connsiteX47" fmla="*/ 373986 w 1143460"/>
                  <a:gd name="connsiteY47" fmla="*/ 955691 h 1979899"/>
                  <a:gd name="connsiteX48" fmla="*/ 408013 w 1143460"/>
                  <a:gd name="connsiteY48" fmla="*/ 947339 h 1979899"/>
                  <a:gd name="connsiteX49" fmla="*/ 464931 w 1143460"/>
                  <a:gd name="connsiteY49" fmla="*/ 841082 h 197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3460" h="1979899">
                    <a:moveTo>
                      <a:pt x="783546" y="1336018"/>
                    </a:moveTo>
                    <a:cubicBezTo>
                      <a:pt x="799631" y="1336018"/>
                      <a:pt x="814943" y="1332152"/>
                      <a:pt x="829018" y="1325037"/>
                    </a:cubicBezTo>
                    <a:cubicBezTo>
                      <a:pt x="873872" y="1302301"/>
                      <a:pt x="905578" y="1247085"/>
                      <a:pt x="905578" y="1182434"/>
                    </a:cubicBezTo>
                    <a:cubicBezTo>
                      <a:pt x="905578" y="1117782"/>
                      <a:pt x="873872" y="1062566"/>
                      <a:pt x="829018" y="1039830"/>
                    </a:cubicBezTo>
                    <a:cubicBezTo>
                      <a:pt x="814943" y="1032715"/>
                      <a:pt x="799631" y="1028849"/>
                      <a:pt x="783546" y="1028849"/>
                    </a:cubicBezTo>
                    <a:cubicBezTo>
                      <a:pt x="716111" y="1028849"/>
                      <a:pt x="661513" y="1097676"/>
                      <a:pt x="661513" y="1182434"/>
                    </a:cubicBezTo>
                    <a:cubicBezTo>
                      <a:pt x="661513" y="1267346"/>
                      <a:pt x="716111" y="1336018"/>
                      <a:pt x="783546" y="1336018"/>
                    </a:cubicBezTo>
                    <a:close/>
                    <a:moveTo>
                      <a:pt x="651769" y="1604212"/>
                    </a:moveTo>
                    <a:cubicBezTo>
                      <a:pt x="651769" y="1695775"/>
                      <a:pt x="710698" y="1770016"/>
                      <a:pt x="783391" y="1770016"/>
                    </a:cubicBezTo>
                    <a:cubicBezTo>
                      <a:pt x="800714" y="1770016"/>
                      <a:pt x="817263" y="1765840"/>
                      <a:pt x="832421" y="1758106"/>
                    </a:cubicBezTo>
                    <a:cubicBezTo>
                      <a:pt x="880832" y="1733669"/>
                      <a:pt x="915013" y="1673967"/>
                      <a:pt x="915013" y="1604212"/>
                    </a:cubicBezTo>
                    <a:cubicBezTo>
                      <a:pt x="915013" y="1534457"/>
                      <a:pt x="880832" y="1474755"/>
                      <a:pt x="832421" y="1450318"/>
                    </a:cubicBezTo>
                    <a:cubicBezTo>
                      <a:pt x="817263" y="1442584"/>
                      <a:pt x="800714" y="1438408"/>
                      <a:pt x="783391" y="1438408"/>
                    </a:cubicBezTo>
                    <a:cubicBezTo>
                      <a:pt x="710852" y="1438408"/>
                      <a:pt x="651769" y="1512649"/>
                      <a:pt x="651769" y="1604212"/>
                    </a:cubicBezTo>
                    <a:close/>
                    <a:moveTo>
                      <a:pt x="595006" y="497411"/>
                    </a:moveTo>
                    <a:cubicBezTo>
                      <a:pt x="595006" y="588974"/>
                      <a:pt x="653934" y="663215"/>
                      <a:pt x="726628" y="663215"/>
                    </a:cubicBezTo>
                    <a:cubicBezTo>
                      <a:pt x="743951" y="663215"/>
                      <a:pt x="760500" y="659039"/>
                      <a:pt x="775658" y="651150"/>
                    </a:cubicBezTo>
                    <a:cubicBezTo>
                      <a:pt x="824069" y="626713"/>
                      <a:pt x="858250" y="567011"/>
                      <a:pt x="858250" y="497411"/>
                    </a:cubicBezTo>
                    <a:cubicBezTo>
                      <a:pt x="858250" y="427810"/>
                      <a:pt x="824069" y="367954"/>
                      <a:pt x="775658" y="343671"/>
                    </a:cubicBezTo>
                    <a:cubicBezTo>
                      <a:pt x="760500" y="335938"/>
                      <a:pt x="743951" y="331607"/>
                      <a:pt x="726628" y="331607"/>
                    </a:cubicBezTo>
                    <a:cubicBezTo>
                      <a:pt x="653934" y="331607"/>
                      <a:pt x="595006" y="405848"/>
                      <a:pt x="595006" y="497411"/>
                    </a:cubicBezTo>
                    <a:close/>
                    <a:moveTo>
                      <a:pt x="1072774" y="0"/>
                    </a:moveTo>
                    <a:cubicBezTo>
                      <a:pt x="1100150" y="39595"/>
                      <a:pt x="1120876" y="230609"/>
                      <a:pt x="1132631" y="479779"/>
                    </a:cubicBezTo>
                    <a:cubicBezTo>
                      <a:pt x="1054678" y="492307"/>
                      <a:pt x="994667" y="567475"/>
                      <a:pt x="994667" y="658420"/>
                    </a:cubicBezTo>
                    <a:cubicBezTo>
                      <a:pt x="994667" y="753231"/>
                      <a:pt x="1059782" y="830874"/>
                      <a:pt x="1142684" y="838144"/>
                    </a:cubicBezTo>
                    <a:cubicBezTo>
                      <a:pt x="1148407" y="1334626"/>
                      <a:pt x="1122887" y="1883542"/>
                      <a:pt x="1053286" y="1979899"/>
                    </a:cubicBezTo>
                    <a:cubicBezTo>
                      <a:pt x="858250" y="1931179"/>
                      <a:pt x="126828" y="1726399"/>
                      <a:pt x="126828" y="1726399"/>
                    </a:cubicBezTo>
                    <a:cubicBezTo>
                      <a:pt x="126828" y="1726399"/>
                      <a:pt x="120331" y="1557038"/>
                      <a:pt x="106875" y="1343752"/>
                    </a:cubicBezTo>
                    <a:cubicBezTo>
                      <a:pt x="168124" y="1332461"/>
                      <a:pt x="214524" y="1278946"/>
                      <a:pt x="214524" y="1214295"/>
                    </a:cubicBezTo>
                    <a:cubicBezTo>
                      <a:pt x="214524" y="1143148"/>
                      <a:pt x="158225" y="1085302"/>
                      <a:pt x="87696" y="1082673"/>
                    </a:cubicBezTo>
                    <a:cubicBezTo>
                      <a:pt x="67126" y="837525"/>
                      <a:pt x="38203" y="597635"/>
                      <a:pt x="0" y="516899"/>
                    </a:cubicBezTo>
                    <a:cubicBezTo>
                      <a:pt x="66198" y="461064"/>
                      <a:pt x="130849" y="411880"/>
                      <a:pt x="194108" y="368418"/>
                    </a:cubicBezTo>
                    <a:cubicBezTo>
                      <a:pt x="213132" y="379090"/>
                      <a:pt x="235095" y="385122"/>
                      <a:pt x="258449" y="385122"/>
                    </a:cubicBezTo>
                    <a:cubicBezTo>
                      <a:pt x="331143" y="385122"/>
                      <a:pt x="390072" y="326194"/>
                      <a:pt x="390072" y="253500"/>
                    </a:cubicBezTo>
                    <a:cubicBezTo>
                      <a:pt x="390072" y="251489"/>
                      <a:pt x="390072" y="249633"/>
                      <a:pt x="389917" y="247777"/>
                    </a:cubicBezTo>
                    <a:cubicBezTo>
                      <a:pt x="662905" y="98833"/>
                      <a:pt x="898000" y="47174"/>
                      <a:pt x="1072774" y="0"/>
                    </a:cubicBezTo>
                    <a:close/>
                    <a:moveTo>
                      <a:pt x="403064" y="1648138"/>
                    </a:moveTo>
                    <a:cubicBezTo>
                      <a:pt x="417602" y="1648138"/>
                      <a:pt x="431522" y="1644580"/>
                      <a:pt x="444205" y="1638084"/>
                    </a:cubicBezTo>
                    <a:cubicBezTo>
                      <a:pt x="484728" y="1617668"/>
                      <a:pt x="513496" y="1567556"/>
                      <a:pt x="513496" y="1509091"/>
                    </a:cubicBezTo>
                    <a:cubicBezTo>
                      <a:pt x="513496" y="1450627"/>
                      <a:pt x="484883" y="1400669"/>
                      <a:pt x="444205" y="1380099"/>
                    </a:cubicBezTo>
                    <a:cubicBezTo>
                      <a:pt x="431522" y="1373603"/>
                      <a:pt x="417602" y="1370045"/>
                      <a:pt x="403064" y="1370045"/>
                    </a:cubicBezTo>
                    <a:cubicBezTo>
                      <a:pt x="342125" y="1370045"/>
                      <a:pt x="292631" y="1432222"/>
                      <a:pt x="292631" y="1509091"/>
                    </a:cubicBezTo>
                    <a:cubicBezTo>
                      <a:pt x="292631" y="1585961"/>
                      <a:pt x="342125" y="1648138"/>
                      <a:pt x="403064" y="1648138"/>
                    </a:cubicBezTo>
                    <a:close/>
                    <a:moveTo>
                      <a:pt x="464931" y="841082"/>
                    </a:moveTo>
                    <a:cubicBezTo>
                      <a:pt x="464931" y="792981"/>
                      <a:pt x="441267" y="751684"/>
                      <a:pt x="408013" y="734826"/>
                    </a:cubicBezTo>
                    <a:cubicBezTo>
                      <a:pt x="397496" y="729412"/>
                      <a:pt x="385896" y="726474"/>
                      <a:pt x="373986" y="726474"/>
                    </a:cubicBezTo>
                    <a:cubicBezTo>
                      <a:pt x="323719" y="726474"/>
                      <a:pt x="283041" y="777823"/>
                      <a:pt x="283041" y="841082"/>
                    </a:cubicBezTo>
                    <a:cubicBezTo>
                      <a:pt x="283041" y="904341"/>
                      <a:pt x="323874" y="955691"/>
                      <a:pt x="373986" y="955691"/>
                    </a:cubicBezTo>
                    <a:cubicBezTo>
                      <a:pt x="386050" y="955691"/>
                      <a:pt x="397496" y="952752"/>
                      <a:pt x="408013" y="947339"/>
                    </a:cubicBezTo>
                    <a:cubicBezTo>
                      <a:pt x="441267" y="930480"/>
                      <a:pt x="464931" y="889338"/>
                      <a:pt x="464931" y="841082"/>
                    </a:cubicBezTo>
                    <a:close/>
                  </a:path>
                </a:pathLst>
              </a:custGeom>
              <a:solidFill>
                <a:schemeClr val="bg1"/>
              </a:solidFill>
              <a:ln w="1545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C9B51D2-D361-795D-65AE-BC85E624E9B3}"/>
                  </a:ext>
                </a:extLst>
              </p:cNvPr>
              <p:cNvSpPr/>
              <p:nvPr/>
            </p:nvSpPr>
            <p:spPr>
              <a:xfrm>
                <a:off x="9956204" y="3382411"/>
                <a:ext cx="503312" cy="154274"/>
              </a:xfrm>
              <a:custGeom>
                <a:avLst/>
                <a:gdLst>
                  <a:gd name="connsiteX0" fmla="*/ 0 w 1255436"/>
                  <a:gd name="connsiteY0" fmla="*/ 384813 h 384812"/>
                  <a:gd name="connsiteX1" fmla="*/ 1255437 w 1255436"/>
                  <a:gd name="connsiteY1" fmla="*/ 0 h 384812"/>
                </a:gdLst>
                <a:ahLst/>
                <a:cxnLst>
                  <a:cxn ang="0">
                    <a:pos x="connsiteX0" y="connsiteY0"/>
                  </a:cxn>
                  <a:cxn ang="0">
                    <a:pos x="connsiteX1" y="connsiteY1"/>
                  </a:cxn>
                </a:cxnLst>
                <a:rect l="l" t="t" r="r" b="b"/>
                <a:pathLst>
                  <a:path w="1255436" h="384812">
                    <a:moveTo>
                      <a:pt x="0" y="384813"/>
                    </a:moveTo>
                    <a:lnTo>
                      <a:pt x="1255437" y="0"/>
                    </a:lnTo>
                  </a:path>
                </a:pathLst>
              </a:custGeom>
              <a:ln w="114300" cap="flat">
                <a:solidFill>
                  <a:srgbClr val="003C47"/>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F0C4988-B787-2589-3754-C200BDAAD495}"/>
                  </a:ext>
                </a:extLst>
              </p:cNvPr>
              <p:cNvSpPr/>
              <p:nvPr/>
            </p:nvSpPr>
            <p:spPr>
              <a:xfrm>
                <a:off x="9863828" y="2954821"/>
                <a:ext cx="130793" cy="1051846"/>
              </a:xfrm>
              <a:custGeom>
                <a:avLst/>
                <a:gdLst>
                  <a:gd name="connsiteX0" fmla="*/ 204780 w 246173"/>
                  <a:gd name="connsiteY0" fmla="*/ 112753 h 1979744"/>
                  <a:gd name="connsiteX1" fmla="*/ 77952 w 246173"/>
                  <a:gd name="connsiteY1" fmla="*/ 0 h 1979744"/>
                  <a:gd name="connsiteX2" fmla="*/ 137809 w 246173"/>
                  <a:gd name="connsiteY2" fmla="*/ 479779 h 1979744"/>
                  <a:gd name="connsiteX3" fmla="*/ 0 w 246173"/>
                  <a:gd name="connsiteY3" fmla="*/ 658265 h 1979744"/>
                  <a:gd name="connsiteX4" fmla="*/ 147862 w 246173"/>
                  <a:gd name="connsiteY4" fmla="*/ 837989 h 1979744"/>
                  <a:gd name="connsiteX5" fmla="*/ 58464 w 246173"/>
                  <a:gd name="connsiteY5" fmla="*/ 1979745 h 1979744"/>
                  <a:gd name="connsiteX6" fmla="*/ 180497 w 246173"/>
                  <a:gd name="connsiteY6" fmla="*/ 1921590 h 1979744"/>
                  <a:gd name="connsiteX7" fmla="*/ 204780 w 246173"/>
                  <a:gd name="connsiteY7" fmla="*/ 112753 h 19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173" h="1979744">
                    <a:moveTo>
                      <a:pt x="204780" y="112753"/>
                    </a:moveTo>
                    <a:cubicBezTo>
                      <a:pt x="175238" y="79963"/>
                      <a:pt x="134870" y="37894"/>
                      <a:pt x="77952" y="0"/>
                    </a:cubicBezTo>
                    <a:cubicBezTo>
                      <a:pt x="105329" y="39595"/>
                      <a:pt x="126209" y="230609"/>
                      <a:pt x="137809" y="479779"/>
                    </a:cubicBezTo>
                    <a:cubicBezTo>
                      <a:pt x="59856" y="492152"/>
                      <a:pt x="0" y="567321"/>
                      <a:pt x="0" y="658265"/>
                    </a:cubicBezTo>
                    <a:cubicBezTo>
                      <a:pt x="0" y="753076"/>
                      <a:pt x="65115" y="830719"/>
                      <a:pt x="147862" y="837989"/>
                    </a:cubicBezTo>
                    <a:cubicBezTo>
                      <a:pt x="153585" y="1334472"/>
                      <a:pt x="128065" y="1883387"/>
                      <a:pt x="58464" y="1979745"/>
                    </a:cubicBezTo>
                    <a:cubicBezTo>
                      <a:pt x="103473" y="1958710"/>
                      <a:pt x="143841" y="1939531"/>
                      <a:pt x="180497" y="1921590"/>
                    </a:cubicBezTo>
                    <a:cubicBezTo>
                      <a:pt x="266492" y="1622308"/>
                      <a:pt x="260924" y="486893"/>
                      <a:pt x="204780" y="112753"/>
                    </a:cubicBezTo>
                    <a:close/>
                  </a:path>
                </a:pathLst>
              </a:custGeom>
              <a:solidFill>
                <a:srgbClr val="D87D22"/>
              </a:solidFill>
              <a:ln w="1545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F256B27-1F84-06E9-881B-4E119C91410F}"/>
                  </a:ext>
                </a:extLst>
              </p:cNvPr>
              <p:cNvSpPr/>
              <p:nvPr/>
            </p:nvSpPr>
            <p:spPr>
              <a:xfrm>
                <a:off x="9681562" y="3719053"/>
                <a:ext cx="95981" cy="176184"/>
              </a:xfrm>
              <a:custGeom>
                <a:avLst/>
                <a:gdLst>
                  <a:gd name="connsiteX0" fmla="*/ 180652 w 180652"/>
                  <a:gd name="connsiteY0" fmla="*/ 11909 h 331607"/>
                  <a:gd name="connsiteX1" fmla="*/ 131622 w 180652"/>
                  <a:gd name="connsiteY1" fmla="*/ 0 h 331607"/>
                  <a:gd name="connsiteX2" fmla="*/ 0 w 180652"/>
                  <a:gd name="connsiteY2" fmla="*/ 165804 h 331607"/>
                  <a:gd name="connsiteX3" fmla="*/ 131622 w 180652"/>
                  <a:gd name="connsiteY3" fmla="*/ 331607 h 331607"/>
                  <a:gd name="connsiteX4" fmla="*/ 180652 w 180652"/>
                  <a:gd name="connsiteY4" fmla="*/ 319698 h 331607"/>
                  <a:gd name="connsiteX5" fmla="*/ 87697 w 180652"/>
                  <a:gd name="connsiteY5" fmla="*/ 165804 h 331607"/>
                  <a:gd name="connsiteX6" fmla="*/ 180652 w 180652"/>
                  <a:gd name="connsiteY6" fmla="*/ 11909 h 33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652" h="331607">
                    <a:moveTo>
                      <a:pt x="180652" y="11909"/>
                    </a:moveTo>
                    <a:cubicBezTo>
                      <a:pt x="165494" y="4331"/>
                      <a:pt x="148945" y="0"/>
                      <a:pt x="131622" y="0"/>
                    </a:cubicBezTo>
                    <a:cubicBezTo>
                      <a:pt x="58929" y="0"/>
                      <a:pt x="0" y="74240"/>
                      <a:pt x="0" y="165804"/>
                    </a:cubicBezTo>
                    <a:cubicBezTo>
                      <a:pt x="0" y="257367"/>
                      <a:pt x="58929" y="331607"/>
                      <a:pt x="131622" y="331607"/>
                    </a:cubicBezTo>
                    <a:cubicBezTo>
                      <a:pt x="148945" y="331607"/>
                      <a:pt x="165494" y="327431"/>
                      <a:pt x="180652" y="319698"/>
                    </a:cubicBezTo>
                    <a:cubicBezTo>
                      <a:pt x="126828" y="299436"/>
                      <a:pt x="87697" y="238188"/>
                      <a:pt x="87697" y="165804"/>
                    </a:cubicBezTo>
                    <a:cubicBezTo>
                      <a:pt x="87697" y="93574"/>
                      <a:pt x="126828" y="32325"/>
                      <a:pt x="180652" y="11909"/>
                    </a:cubicBezTo>
                    <a:close/>
                  </a:path>
                </a:pathLst>
              </a:custGeom>
              <a:solidFill>
                <a:srgbClr val="D87D22"/>
              </a:solidFill>
              <a:ln w="1545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B4474CA-BC3E-A09E-088E-4EE5CA4E3078}"/>
                  </a:ext>
                </a:extLst>
              </p:cNvPr>
              <p:cNvSpPr/>
              <p:nvPr/>
            </p:nvSpPr>
            <p:spPr>
              <a:xfrm>
                <a:off x="9686657" y="3501452"/>
                <a:ext cx="88996" cy="163200"/>
              </a:xfrm>
              <a:custGeom>
                <a:avLst/>
                <a:gdLst>
                  <a:gd name="connsiteX0" fmla="*/ 0 w 167504"/>
                  <a:gd name="connsiteY0" fmla="*/ 153585 h 307169"/>
                  <a:gd name="connsiteX1" fmla="*/ 122032 w 167504"/>
                  <a:gd name="connsiteY1" fmla="*/ 307170 h 307169"/>
                  <a:gd name="connsiteX2" fmla="*/ 167505 w 167504"/>
                  <a:gd name="connsiteY2" fmla="*/ 296188 h 307169"/>
                  <a:gd name="connsiteX3" fmla="*/ 81355 w 167504"/>
                  <a:gd name="connsiteY3" fmla="*/ 153585 h 307169"/>
                  <a:gd name="connsiteX4" fmla="*/ 167505 w 167504"/>
                  <a:gd name="connsiteY4" fmla="*/ 10982 h 307169"/>
                  <a:gd name="connsiteX5" fmla="*/ 122032 w 167504"/>
                  <a:gd name="connsiteY5" fmla="*/ 0 h 307169"/>
                  <a:gd name="connsiteX6" fmla="*/ 0 w 167504"/>
                  <a:gd name="connsiteY6" fmla="*/ 153585 h 3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04" h="307169">
                    <a:moveTo>
                      <a:pt x="0" y="153585"/>
                    </a:moveTo>
                    <a:cubicBezTo>
                      <a:pt x="0" y="238497"/>
                      <a:pt x="54752" y="307170"/>
                      <a:pt x="122032" y="307170"/>
                    </a:cubicBezTo>
                    <a:cubicBezTo>
                      <a:pt x="138118" y="307170"/>
                      <a:pt x="153430" y="303303"/>
                      <a:pt x="167505" y="296188"/>
                    </a:cubicBezTo>
                    <a:cubicBezTo>
                      <a:pt x="117702" y="277474"/>
                      <a:pt x="81355" y="220711"/>
                      <a:pt x="81355" y="153585"/>
                    </a:cubicBezTo>
                    <a:cubicBezTo>
                      <a:pt x="81355" y="86614"/>
                      <a:pt x="117702" y="29851"/>
                      <a:pt x="167505" y="10982"/>
                    </a:cubicBezTo>
                    <a:cubicBezTo>
                      <a:pt x="153430" y="3867"/>
                      <a:pt x="138118" y="0"/>
                      <a:pt x="122032" y="0"/>
                    </a:cubicBezTo>
                    <a:cubicBezTo>
                      <a:pt x="54752" y="0"/>
                      <a:pt x="0" y="68827"/>
                      <a:pt x="0" y="153585"/>
                    </a:cubicBezTo>
                    <a:close/>
                  </a:path>
                </a:pathLst>
              </a:custGeom>
              <a:solidFill>
                <a:srgbClr val="D87D22"/>
              </a:solidFill>
              <a:ln w="1545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C50624E-E118-3110-A7F8-0416832032F1}"/>
                  </a:ext>
                </a:extLst>
              </p:cNvPr>
              <p:cNvSpPr/>
              <p:nvPr/>
            </p:nvSpPr>
            <p:spPr>
              <a:xfrm>
                <a:off x="9651322" y="3131005"/>
                <a:ext cx="96063" cy="176184"/>
              </a:xfrm>
              <a:custGeom>
                <a:avLst/>
                <a:gdLst>
                  <a:gd name="connsiteX0" fmla="*/ 180806 w 180806"/>
                  <a:gd name="connsiteY0" fmla="*/ 319543 h 331607"/>
                  <a:gd name="connsiteX1" fmla="*/ 87851 w 180806"/>
                  <a:gd name="connsiteY1" fmla="*/ 165804 h 331607"/>
                  <a:gd name="connsiteX2" fmla="*/ 180806 w 180806"/>
                  <a:gd name="connsiteY2" fmla="*/ 11909 h 331607"/>
                  <a:gd name="connsiteX3" fmla="*/ 131777 w 180806"/>
                  <a:gd name="connsiteY3" fmla="*/ 0 h 331607"/>
                  <a:gd name="connsiteX4" fmla="*/ 0 w 180806"/>
                  <a:gd name="connsiteY4" fmla="*/ 165804 h 331607"/>
                  <a:gd name="connsiteX5" fmla="*/ 131777 w 180806"/>
                  <a:gd name="connsiteY5" fmla="*/ 331607 h 331607"/>
                  <a:gd name="connsiteX6" fmla="*/ 180806 w 180806"/>
                  <a:gd name="connsiteY6" fmla="*/ 319543 h 33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06" h="331607">
                    <a:moveTo>
                      <a:pt x="180806" y="319543"/>
                    </a:moveTo>
                    <a:cubicBezTo>
                      <a:pt x="126982" y="299436"/>
                      <a:pt x="87851" y="238188"/>
                      <a:pt x="87851" y="165804"/>
                    </a:cubicBezTo>
                    <a:cubicBezTo>
                      <a:pt x="87851" y="93419"/>
                      <a:pt x="126982" y="32171"/>
                      <a:pt x="180806" y="11909"/>
                    </a:cubicBezTo>
                    <a:cubicBezTo>
                      <a:pt x="165649" y="4176"/>
                      <a:pt x="149100" y="0"/>
                      <a:pt x="131777" y="0"/>
                    </a:cubicBezTo>
                    <a:cubicBezTo>
                      <a:pt x="58928" y="0"/>
                      <a:pt x="0" y="74240"/>
                      <a:pt x="0" y="165804"/>
                    </a:cubicBezTo>
                    <a:cubicBezTo>
                      <a:pt x="0" y="257367"/>
                      <a:pt x="58928" y="331607"/>
                      <a:pt x="131777" y="331607"/>
                    </a:cubicBezTo>
                    <a:cubicBezTo>
                      <a:pt x="149100" y="331607"/>
                      <a:pt x="165649" y="327431"/>
                      <a:pt x="180806" y="319543"/>
                    </a:cubicBezTo>
                    <a:close/>
                  </a:path>
                </a:pathLst>
              </a:custGeom>
              <a:solidFill>
                <a:srgbClr val="D87D22"/>
              </a:solidFill>
              <a:ln w="1545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09DA8F0-4643-5ACE-AA01-7C40643DEF44}"/>
                  </a:ext>
                </a:extLst>
              </p:cNvPr>
              <p:cNvSpPr/>
              <p:nvPr/>
            </p:nvSpPr>
            <p:spPr>
              <a:xfrm>
                <a:off x="9490751" y="3682813"/>
                <a:ext cx="80532" cy="147669"/>
              </a:xfrm>
              <a:custGeom>
                <a:avLst/>
                <a:gdLst>
                  <a:gd name="connsiteX0" fmla="*/ 151574 w 151574"/>
                  <a:gd name="connsiteY0" fmla="*/ 10053 h 277937"/>
                  <a:gd name="connsiteX1" fmla="*/ 110433 w 151574"/>
                  <a:gd name="connsiteY1" fmla="*/ 0 h 277937"/>
                  <a:gd name="connsiteX2" fmla="*/ 0 w 151574"/>
                  <a:gd name="connsiteY2" fmla="*/ 139046 h 277937"/>
                  <a:gd name="connsiteX3" fmla="*/ 110433 w 151574"/>
                  <a:gd name="connsiteY3" fmla="*/ 277938 h 277937"/>
                  <a:gd name="connsiteX4" fmla="*/ 151574 w 151574"/>
                  <a:gd name="connsiteY4" fmla="*/ 267884 h 277937"/>
                  <a:gd name="connsiteX5" fmla="*/ 73622 w 151574"/>
                  <a:gd name="connsiteY5" fmla="*/ 139046 h 277937"/>
                  <a:gd name="connsiteX6" fmla="*/ 151574 w 151574"/>
                  <a:gd name="connsiteY6" fmla="*/ 10053 h 27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74" h="277937">
                    <a:moveTo>
                      <a:pt x="151574" y="10053"/>
                    </a:moveTo>
                    <a:cubicBezTo>
                      <a:pt x="138892" y="3557"/>
                      <a:pt x="124972" y="0"/>
                      <a:pt x="110433" y="0"/>
                    </a:cubicBezTo>
                    <a:cubicBezTo>
                      <a:pt x="49494" y="0"/>
                      <a:pt x="0" y="62176"/>
                      <a:pt x="0" y="139046"/>
                    </a:cubicBezTo>
                    <a:cubicBezTo>
                      <a:pt x="0" y="215761"/>
                      <a:pt x="49494" y="277938"/>
                      <a:pt x="110433" y="277938"/>
                    </a:cubicBezTo>
                    <a:cubicBezTo>
                      <a:pt x="124972" y="277938"/>
                      <a:pt x="138892" y="274380"/>
                      <a:pt x="151574" y="267884"/>
                    </a:cubicBezTo>
                    <a:cubicBezTo>
                      <a:pt x="106411" y="250871"/>
                      <a:pt x="73622" y="199676"/>
                      <a:pt x="73622" y="139046"/>
                    </a:cubicBezTo>
                    <a:cubicBezTo>
                      <a:pt x="73622" y="78262"/>
                      <a:pt x="106411" y="27067"/>
                      <a:pt x="151574" y="10053"/>
                    </a:cubicBezTo>
                    <a:close/>
                  </a:path>
                </a:pathLst>
              </a:custGeom>
              <a:solidFill>
                <a:srgbClr val="D87D22"/>
              </a:solidFill>
              <a:ln w="1545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3EB9C97-A2F9-B43D-5E7A-A6D5993D23AF}"/>
                  </a:ext>
                </a:extLst>
              </p:cNvPr>
              <p:cNvSpPr/>
              <p:nvPr/>
            </p:nvSpPr>
            <p:spPr>
              <a:xfrm>
                <a:off x="9485574" y="3340882"/>
                <a:ext cx="66398" cy="121702"/>
              </a:xfrm>
              <a:custGeom>
                <a:avLst/>
                <a:gdLst>
                  <a:gd name="connsiteX0" fmla="*/ 90944 w 124971"/>
                  <a:gd name="connsiteY0" fmla="*/ 229063 h 229062"/>
                  <a:gd name="connsiteX1" fmla="*/ 124971 w 124971"/>
                  <a:gd name="connsiteY1" fmla="*/ 220865 h 229062"/>
                  <a:gd name="connsiteX2" fmla="*/ 60629 w 124971"/>
                  <a:gd name="connsiteY2" fmla="*/ 114454 h 229062"/>
                  <a:gd name="connsiteX3" fmla="*/ 124971 w 124971"/>
                  <a:gd name="connsiteY3" fmla="*/ 8197 h 229062"/>
                  <a:gd name="connsiteX4" fmla="*/ 90944 w 124971"/>
                  <a:gd name="connsiteY4" fmla="*/ 0 h 229062"/>
                  <a:gd name="connsiteX5" fmla="*/ 0 w 124971"/>
                  <a:gd name="connsiteY5" fmla="*/ 114454 h 229062"/>
                  <a:gd name="connsiteX6" fmla="*/ 90944 w 124971"/>
                  <a:gd name="connsiteY6" fmla="*/ 229063 h 2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71" h="229062">
                    <a:moveTo>
                      <a:pt x="90944" y="229063"/>
                    </a:moveTo>
                    <a:cubicBezTo>
                      <a:pt x="103009" y="229063"/>
                      <a:pt x="114454" y="226124"/>
                      <a:pt x="124971" y="220865"/>
                    </a:cubicBezTo>
                    <a:cubicBezTo>
                      <a:pt x="87696" y="206945"/>
                      <a:pt x="60629" y="164721"/>
                      <a:pt x="60629" y="114454"/>
                    </a:cubicBezTo>
                    <a:cubicBezTo>
                      <a:pt x="60629" y="64342"/>
                      <a:pt x="87696" y="22117"/>
                      <a:pt x="124971" y="8197"/>
                    </a:cubicBezTo>
                    <a:cubicBezTo>
                      <a:pt x="114454" y="2784"/>
                      <a:pt x="103009" y="0"/>
                      <a:pt x="90944" y="0"/>
                    </a:cubicBezTo>
                    <a:cubicBezTo>
                      <a:pt x="40677" y="0"/>
                      <a:pt x="0" y="51195"/>
                      <a:pt x="0" y="114454"/>
                    </a:cubicBezTo>
                    <a:cubicBezTo>
                      <a:pt x="0" y="177868"/>
                      <a:pt x="40677" y="229063"/>
                      <a:pt x="90944" y="229063"/>
                    </a:cubicBezTo>
                    <a:close/>
                  </a:path>
                </a:pathLst>
              </a:custGeom>
              <a:solidFill>
                <a:srgbClr val="D87D22"/>
              </a:solidFill>
              <a:ln w="1545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0DCBAA8-CE09-A6B6-C3D1-056B2F2E7AE1}"/>
                  </a:ext>
                </a:extLst>
              </p:cNvPr>
              <p:cNvSpPr/>
              <p:nvPr/>
            </p:nvSpPr>
            <p:spPr>
              <a:xfrm>
                <a:off x="9335275" y="2954821"/>
                <a:ext cx="607525" cy="1051928"/>
              </a:xfrm>
              <a:custGeom>
                <a:avLst/>
                <a:gdLst>
                  <a:gd name="connsiteX0" fmla="*/ 783546 w 1143460"/>
                  <a:gd name="connsiteY0" fmla="*/ 1336018 h 1979899"/>
                  <a:gd name="connsiteX1" fmla="*/ 829018 w 1143460"/>
                  <a:gd name="connsiteY1" fmla="*/ 1325037 h 1979899"/>
                  <a:gd name="connsiteX2" fmla="*/ 905578 w 1143460"/>
                  <a:gd name="connsiteY2" fmla="*/ 1182434 h 1979899"/>
                  <a:gd name="connsiteX3" fmla="*/ 829018 w 1143460"/>
                  <a:gd name="connsiteY3" fmla="*/ 1039830 h 1979899"/>
                  <a:gd name="connsiteX4" fmla="*/ 783546 w 1143460"/>
                  <a:gd name="connsiteY4" fmla="*/ 1028849 h 1979899"/>
                  <a:gd name="connsiteX5" fmla="*/ 661513 w 1143460"/>
                  <a:gd name="connsiteY5" fmla="*/ 1182434 h 1979899"/>
                  <a:gd name="connsiteX6" fmla="*/ 783546 w 1143460"/>
                  <a:gd name="connsiteY6" fmla="*/ 1336018 h 1979899"/>
                  <a:gd name="connsiteX7" fmla="*/ 651769 w 1143460"/>
                  <a:gd name="connsiteY7" fmla="*/ 1604212 h 1979899"/>
                  <a:gd name="connsiteX8" fmla="*/ 783391 w 1143460"/>
                  <a:gd name="connsiteY8" fmla="*/ 1770016 h 1979899"/>
                  <a:gd name="connsiteX9" fmla="*/ 832421 w 1143460"/>
                  <a:gd name="connsiteY9" fmla="*/ 1758106 h 1979899"/>
                  <a:gd name="connsiteX10" fmla="*/ 915013 w 1143460"/>
                  <a:gd name="connsiteY10" fmla="*/ 1604212 h 1979899"/>
                  <a:gd name="connsiteX11" fmla="*/ 832421 w 1143460"/>
                  <a:gd name="connsiteY11" fmla="*/ 1450318 h 1979899"/>
                  <a:gd name="connsiteX12" fmla="*/ 783391 w 1143460"/>
                  <a:gd name="connsiteY12" fmla="*/ 1438408 h 1979899"/>
                  <a:gd name="connsiteX13" fmla="*/ 651769 w 1143460"/>
                  <a:gd name="connsiteY13" fmla="*/ 1604212 h 1979899"/>
                  <a:gd name="connsiteX14" fmla="*/ 595006 w 1143460"/>
                  <a:gd name="connsiteY14" fmla="*/ 497411 h 1979899"/>
                  <a:gd name="connsiteX15" fmla="*/ 726628 w 1143460"/>
                  <a:gd name="connsiteY15" fmla="*/ 663215 h 1979899"/>
                  <a:gd name="connsiteX16" fmla="*/ 775658 w 1143460"/>
                  <a:gd name="connsiteY16" fmla="*/ 651150 h 1979899"/>
                  <a:gd name="connsiteX17" fmla="*/ 858250 w 1143460"/>
                  <a:gd name="connsiteY17" fmla="*/ 497411 h 1979899"/>
                  <a:gd name="connsiteX18" fmla="*/ 775658 w 1143460"/>
                  <a:gd name="connsiteY18" fmla="*/ 343671 h 1979899"/>
                  <a:gd name="connsiteX19" fmla="*/ 726628 w 1143460"/>
                  <a:gd name="connsiteY19" fmla="*/ 331607 h 1979899"/>
                  <a:gd name="connsiteX20" fmla="*/ 595006 w 1143460"/>
                  <a:gd name="connsiteY20" fmla="*/ 497411 h 1979899"/>
                  <a:gd name="connsiteX21" fmla="*/ 1072774 w 1143460"/>
                  <a:gd name="connsiteY21" fmla="*/ 0 h 1979899"/>
                  <a:gd name="connsiteX22" fmla="*/ 1132631 w 1143460"/>
                  <a:gd name="connsiteY22" fmla="*/ 479779 h 1979899"/>
                  <a:gd name="connsiteX23" fmla="*/ 994667 w 1143460"/>
                  <a:gd name="connsiteY23" fmla="*/ 658420 h 1979899"/>
                  <a:gd name="connsiteX24" fmla="*/ 1142684 w 1143460"/>
                  <a:gd name="connsiteY24" fmla="*/ 838144 h 1979899"/>
                  <a:gd name="connsiteX25" fmla="*/ 1053286 w 1143460"/>
                  <a:gd name="connsiteY25" fmla="*/ 1979899 h 1979899"/>
                  <a:gd name="connsiteX26" fmla="*/ 126828 w 1143460"/>
                  <a:gd name="connsiteY26" fmla="*/ 1726399 h 1979899"/>
                  <a:gd name="connsiteX27" fmla="*/ 106875 w 1143460"/>
                  <a:gd name="connsiteY27" fmla="*/ 1343752 h 1979899"/>
                  <a:gd name="connsiteX28" fmla="*/ 214524 w 1143460"/>
                  <a:gd name="connsiteY28" fmla="*/ 1214295 h 1979899"/>
                  <a:gd name="connsiteX29" fmla="*/ 87696 w 1143460"/>
                  <a:gd name="connsiteY29" fmla="*/ 1082673 h 1979899"/>
                  <a:gd name="connsiteX30" fmla="*/ 0 w 1143460"/>
                  <a:gd name="connsiteY30" fmla="*/ 516899 h 1979899"/>
                  <a:gd name="connsiteX31" fmla="*/ 194108 w 1143460"/>
                  <a:gd name="connsiteY31" fmla="*/ 368418 h 1979899"/>
                  <a:gd name="connsiteX32" fmla="*/ 258449 w 1143460"/>
                  <a:gd name="connsiteY32" fmla="*/ 385122 h 1979899"/>
                  <a:gd name="connsiteX33" fmla="*/ 390072 w 1143460"/>
                  <a:gd name="connsiteY33" fmla="*/ 253500 h 1979899"/>
                  <a:gd name="connsiteX34" fmla="*/ 389917 w 1143460"/>
                  <a:gd name="connsiteY34" fmla="*/ 247777 h 1979899"/>
                  <a:gd name="connsiteX35" fmla="*/ 1072774 w 1143460"/>
                  <a:gd name="connsiteY35" fmla="*/ 0 h 1979899"/>
                  <a:gd name="connsiteX36" fmla="*/ 403064 w 1143460"/>
                  <a:gd name="connsiteY36" fmla="*/ 1648138 h 1979899"/>
                  <a:gd name="connsiteX37" fmla="*/ 444205 w 1143460"/>
                  <a:gd name="connsiteY37" fmla="*/ 1638084 h 1979899"/>
                  <a:gd name="connsiteX38" fmla="*/ 513496 w 1143460"/>
                  <a:gd name="connsiteY38" fmla="*/ 1509091 h 1979899"/>
                  <a:gd name="connsiteX39" fmla="*/ 444205 w 1143460"/>
                  <a:gd name="connsiteY39" fmla="*/ 1380099 h 1979899"/>
                  <a:gd name="connsiteX40" fmla="*/ 403064 w 1143460"/>
                  <a:gd name="connsiteY40" fmla="*/ 1370045 h 1979899"/>
                  <a:gd name="connsiteX41" fmla="*/ 292631 w 1143460"/>
                  <a:gd name="connsiteY41" fmla="*/ 1509091 h 1979899"/>
                  <a:gd name="connsiteX42" fmla="*/ 403064 w 1143460"/>
                  <a:gd name="connsiteY42" fmla="*/ 1648138 h 1979899"/>
                  <a:gd name="connsiteX43" fmla="*/ 464931 w 1143460"/>
                  <a:gd name="connsiteY43" fmla="*/ 841082 h 1979899"/>
                  <a:gd name="connsiteX44" fmla="*/ 408013 w 1143460"/>
                  <a:gd name="connsiteY44" fmla="*/ 734826 h 1979899"/>
                  <a:gd name="connsiteX45" fmla="*/ 373986 w 1143460"/>
                  <a:gd name="connsiteY45" fmla="*/ 726474 h 1979899"/>
                  <a:gd name="connsiteX46" fmla="*/ 283041 w 1143460"/>
                  <a:gd name="connsiteY46" fmla="*/ 841082 h 1979899"/>
                  <a:gd name="connsiteX47" fmla="*/ 373986 w 1143460"/>
                  <a:gd name="connsiteY47" fmla="*/ 955691 h 1979899"/>
                  <a:gd name="connsiteX48" fmla="*/ 408013 w 1143460"/>
                  <a:gd name="connsiteY48" fmla="*/ 947339 h 1979899"/>
                  <a:gd name="connsiteX49" fmla="*/ 464931 w 1143460"/>
                  <a:gd name="connsiteY49" fmla="*/ 841082 h 197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3460" h="1979899">
                    <a:moveTo>
                      <a:pt x="783546" y="1336018"/>
                    </a:moveTo>
                    <a:cubicBezTo>
                      <a:pt x="799631" y="1336018"/>
                      <a:pt x="814943" y="1332152"/>
                      <a:pt x="829018" y="1325037"/>
                    </a:cubicBezTo>
                    <a:cubicBezTo>
                      <a:pt x="873872" y="1302301"/>
                      <a:pt x="905578" y="1247085"/>
                      <a:pt x="905578" y="1182434"/>
                    </a:cubicBezTo>
                    <a:cubicBezTo>
                      <a:pt x="905578" y="1117782"/>
                      <a:pt x="873872" y="1062566"/>
                      <a:pt x="829018" y="1039830"/>
                    </a:cubicBezTo>
                    <a:cubicBezTo>
                      <a:pt x="814943" y="1032715"/>
                      <a:pt x="799631" y="1028849"/>
                      <a:pt x="783546" y="1028849"/>
                    </a:cubicBezTo>
                    <a:cubicBezTo>
                      <a:pt x="716111" y="1028849"/>
                      <a:pt x="661513" y="1097676"/>
                      <a:pt x="661513" y="1182434"/>
                    </a:cubicBezTo>
                    <a:cubicBezTo>
                      <a:pt x="661513" y="1267346"/>
                      <a:pt x="716111" y="1336018"/>
                      <a:pt x="783546" y="1336018"/>
                    </a:cubicBezTo>
                    <a:close/>
                    <a:moveTo>
                      <a:pt x="651769" y="1604212"/>
                    </a:moveTo>
                    <a:cubicBezTo>
                      <a:pt x="651769" y="1695775"/>
                      <a:pt x="710698" y="1770016"/>
                      <a:pt x="783391" y="1770016"/>
                    </a:cubicBezTo>
                    <a:cubicBezTo>
                      <a:pt x="800714" y="1770016"/>
                      <a:pt x="817263" y="1765840"/>
                      <a:pt x="832421" y="1758106"/>
                    </a:cubicBezTo>
                    <a:cubicBezTo>
                      <a:pt x="880832" y="1733669"/>
                      <a:pt x="915013" y="1673967"/>
                      <a:pt x="915013" y="1604212"/>
                    </a:cubicBezTo>
                    <a:cubicBezTo>
                      <a:pt x="915013" y="1534457"/>
                      <a:pt x="880832" y="1474755"/>
                      <a:pt x="832421" y="1450318"/>
                    </a:cubicBezTo>
                    <a:cubicBezTo>
                      <a:pt x="817263" y="1442584"/>
                      <a:pt x="800714" y="1438408"/>
                      <a:pt x="783391" y="1438408"/>
                    </a:cubicBezTo>
                    <a:cubicBezTo>
                      <a:pt x="710852" y="1438408"/>
                      <a:pt x="651769" y="1512649"/>
                      <a:pt x="651769" y="1604212"/>
                    </a:cubicBezTo>
                    <a:close/>
                    <a:moveTo>
                      <a:pt x="595006" y="497411"/>
                    </a:moveTo>
                    <a:cubicBezTo>
                      <a:pt x="595006" y="588974"/>
                      <a:pt x="653934" y="663215"/>
                      <a:pt x="726628" y="663215"/>
                    </a:cubicBezTo>
                    <a:cubicBezTo>
                      <a:pt x="743951" y="663215"/>
                      <a:pt x="760500" y="659039"/>
                      <a:pt x="775658" y="651150"/>
                    </a:cubicBezTo>
                    <a:cubicBezTo>
                      <a:pt x="824069" y="626713"/>
                      <a:pt x="858250" y="567011"/>
                      <a:pt x="858250" y="497411"/>
                    </a:cubicBezTo>
                    <a:cubicBezTo>
                      <a:pt x="858250" y="427810"/>
                      <a:pt x="824069" y="367954"/>
                      <a:pt x="775658" y="343671"/>
                    </a:cubicBezTo>
                    <a:cubicBezTo>
                      <a:pt x="760500" y="335938"/>
                      <a:pt x="743951" y="331607"/>
                      <a:pt x="726628" y="331607"/>
                    </a:cubicBezTo>
                    <a:cubicBezTo>
                      <a:pt x="653934" y="331607"/>
                      <a:pt x="595006" y="405848"/>
                      <a:pt x="595006" y="497411"/>
                    </a:cubicBezTo>
                    <a:close/>
                    <a:moveTo>
                      <a:pt x="1072774" y="0"/>
                    </a:moveTo>
                    <a:cubicBezTo>
                      <a:pt x="1100150" y="39595"/>
                      <a:pt x="1120876" y="230609"/>
                      <a:pt x="1132631" y="479779"/>
                    </a:cubicBezTo>
                    <a:cubicBezTo>
                      <a:pt x="1054678" y="492307"/>
                      <a:pt x="994667" y="567475"/>
                      <a:pt x="994667" y="658420"/>
                    </a:cubicBezTo>
                    <a:cubicBezTo>
                      <a:pt x="994667" y="753231"/>
                      <a:pt x="1059782" y="830874"/>
                      <a:pt x="1142684" y="838144"/>
                    </a:cubicBezTo>
                    <a:cubicBezTo>
                      <a:pt x="1148407" y="1334626"/>
                      <a:pt x="1122887" y="1883542"/>
                      <a:pt x="1053286" y="1979899"/>
                    </a:cubicBezTo>
                    <a:cubicBezTo>
                      <a:pt x="858250" y="1931179"/>
                      <a:pt x="126828" y="1726399"/>
                      <a:pt x="126828" y="1726399"/>
                    </a:cubicBezTo>
                    <a:cubicBezTo>
                      <a:pt x="126828" y="1726399"/>
                      <a:pt x="120331" y="1557038"/>
                      <a:pt x="106875" y="1343752"/>
                    </a:cubicBezTo>
                    <a:cubicBezTo>
                      <a:pt x="168124" y="1332461"/>
                      <a:pt x="214524" y="1278946"/>
                      <a:pt x="214524" y="1214295"/>
                    </a:cubicBezTo>
                    <a:cubicBezTo>
                      <a:pt x="214524" y="1143148"/>
                      <a:pt x="158225" y="1085302"/>
                      <a:pt x="87696" y="1082673"/>
                    </a:cubicBezTo>
                    <a:cubicBezTo>
                      <a:pt x="67126" y="837525"/>
                      <a:pt x="38203" y="597635"/>
                      <a:pt x="0" y="516899"/>
                    </a:cubicBezTo>
                    <a:cubicBezTo>
                      <a:pt x="66198" y="461064"/>
                      <a:pt x="130849" y="411880"/>
                      <a:pt x="194108" y="368418"/>
                    </a:cubicBezTo>
                    <a:cubicBezTo>
                      <a:pt x="213132" y="379090"/>
                      <a:pt x="235095" y="385122"/>
                      <a:pt x="258449" y="385122"/>
                    </a:cubicBezTo>
                    <a:cubicBezTo>
                      <a:pt x="331143" y="385122"/>
                      <a:pt x="390072" y="326194"/>
                      <a:pt x="390072" y="253500"/>
                    </a:cubicBezTo>
                    <a:cubicBezTo>
                      <a:pt x="390072" y="251489"/>
                      <a:pt x="390072" y="249633"/>
                      <a:pt x="389917" y="247777"/>
                    </a:cubicBezTo>
                    <a:cubicBezTo>
                      <a:pt x="662905" y="98833"/>
                      <a:pt x="898000" y="47174"/>
                      <a:pt x="1072774" y="0"/>
                    </a:cubicBezTo>
                    <a:close/>
                    <a:moveTo>
                      <a:pt x="403064" y="1648138"/>
                    </a:moveTo>
                    <a:cubicBezTo>
                      <a:pt x="417602" y="1648138"/>
                      <a:pt x="431522" y="1644580"/>
                      <a:pt x="444205" y="1638084"/>
                    </a:cubicBezTo>
                    <a:cubicBezTo>
                      <a:pt x="484728" y="1617668"/>
                      <a:pt x="513496" y="1567556"/>
                      <a:pt x="513496" y="1509091"/>
                    </a:cubicBezTo>
                    <a:cubicBezTo>
                      <a:pt x="513496" y="1450627"/>
                      <a:pt x="484883" y="1400669"/>
                      <a:pt x="444205" y="1380099"/>
                    </a:cubicBezTo>
                    <a:cubicBezTo>
                      <a:pt x="431522" y="1373603"/>
                      <a:pt x="417602" y="1370045"/>
                      <a:pt x="403064" y="1370045"/>
                    </a:cubicBezTo>
                    <a:cubicBezTo>
                      <a:pt x="342125" y="1370045"/>
                      <a:pt x="292631" y="1432222"/>
                      <a:pt x="292631" y="1509091"/>
                    </a:cubicBezTo>
                    <a:cubicBezTo>
                      <a:pt x="292631" y="1585961"/>
                      <a:pt x="342125" y="1648138"/>
                      <a:pt x="403064" y="1648138"/>
                    </a:cubicBezTo>
                    <a:close/>
                    <a:moveTo>
                      <a:pt x="464931" y="841082"/>
                    </a:moveTo>
                    <a:cubicBezTo>
                      <a:pt x="464931" y="792981"/>
                      <a:pt x="441267" y="751684"/>
                      <a:pt x="408013" y="734826"/>
                    </a:cubicBezTo>
                    <a:cubicBezTo>
                      <a:pt x="397496" y="729412"/>
                      <a:pt x="385896" y="726474"/>
                      <a:pt x="373986" y="726474"/>
                    </a:cubicBezTo>
                    <a:cubicBezTo>
                      <a:pt x="323719" y="726474"/>
                      <a:pt x="283041" y="777823"/>
                      <a:pt x="283041" y="841082"/>
                    </a:cubicBezTo>
                    <a:cubicBezTo>
                      <a:pt x="283041" y="904341"/>
                      <a:pt x="323874" y="955691"/>
                      <a:pt x="373986" y="955691"/>
                    </a:cubicBezTo>
                    <a:cubicBezTo>
                      <a:pt x="386050" y="955691"/>
                      <a:pt x="397496" y="952752"/>
                      <a:pt x="408013" y="947339"/>
                    </a:cubicBezTo>
                    <a:cubicBezTo>
                      <a:pt x="441267" y="930480"/>
                      <a:pt x="464931" y="889338"/>
                      <a:pt x="464931" y="841082"/>
                    </a:cubicBezTo>
                    <a:close/>
                  </a:path>
                </a:pathLst>
              </a:custGeom>
              <a:solidFill>
                <a:schemeClr val="bg1"/>
              </a:solidFill>
              <a:ln w="1545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A9D31B7-96AF-E1EF-B83C-8ECF360E2F59}"/>
                  </a:ext>
                </a:extLst>
              </p:cNvPr>
              <p:cNvSpPr/>
              <p:nvPr/>
            </p:nvSpPr>
            <p:spPr>
              <a:xfrm>
                <a:off x="9306512" y="3553305"/>
                <a:ext cx="561341" cy="172061"/>
              </a:xfrm>
              <a:custGeom>
                <a:avLst/>
                <a:gdLst>
                  <a:gd name="connsiteX0" fmla="*/ 0 w 1255436"/>
                  <a:gd name="connsiteY0" fmla="*/ 384813 h 384812"/>
                  <a:gd name="connsiteX1" fmla="*/ 1255437 w 1255436"/>
                  <a:gd name="connsiteY1" fmla="*/ 0 h 384812"/>
                </a:gdLst>
                <a:ahLst/>
                <a:cxnLst>
                  <a:cxn ang="0">
                    <a:pos x="connsiteX0" y="connsiteY0"/>
                  </a:cxn>
                  <a:cxn ang="0">
                    <a:pos x="connsiteX1" y="connsiteY1"/>
                  </a:cxn>
                </a:cxnLst>
                <a:rect l="l" t="t" r="r" b="b"/>
                <a:pathLst>
                  <a:path w="1255436" h="384812">
                    <a:moveTo>
                      <a:pt x="0" y="384813"/>
                    </a:moveTo>
                    <a:lnTo>
                      <a:pt x="1255437" y="0"/>
                    </a:lnTo>
                  </a:path>
                </a:pathLst>
              </a:custGeom>
              <a:ln w="114300" cap="flat">
                <a:solidFill>
                  <a:srgbClr val="003C47"/>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B432574-271A-AEDC-8EEA-B54F2CDB1D73}"/>
                  </a:ext>
                </a:extLst>
              </p:cNvPr>
              <p:cNvSpPr/>
              <p:nvPr/>
            </p:nvSpPr>
            <p:spPr>
              <a:xfrm>
                <a:off x="9174786" y="3012755"/>
                <a:ext cx="158336" cy="1273309"/>
              </a:xfrm>
              <a:custGeom>
                <a:avLst/>
                <a:gdLst>
                  <a:gd name="connsiteX0" fmla="*/ 94347 w 298014"/>
                  <a:gd name="connsiteY0" fmla="*/ 0 h 2396573"/>
                  <a:gd name="connsiteX1" fmla="*/ 166886 w 298014"/>
                  <a:gd name="connsiteY1" fmla="*/ 580777 h 2396573"/>
                  <a:gd name="connsiteX2" fmla="*/ 0 w 298014"/>
                  <a:gd name="connsiteY2" fmla="*/ 796847 h 2396573"/>
                  <a:gd name="connsiteX3" fmla="*/ 179105 w 298014"/>
                  <a:gd name="connsiteY3" fmla="*/ 1014465 h 2396573"/>
                  <a:gd name="connsiteX4" fmla="*/ 70838 w 298014"/>
                  <a:gd name="connsiteY4" fmla="*/ 2396574 h 2396573"/>
                  <a:gd name="connsiteX5" fmla="*/ 218545 w 298014"/>
                  <a:gd name="connsiteY5" fmla="*/ 2326200 h 2396573"/>
                  <a:gd name="connsiteX6" fmla="*/ 247932 w 298014"/>
                  <a:gd name="connsiteY6" fmla="*/ 136417 h 2396573"/>
                  <a:gd name="connsiteX7" fmla="*/ 94347 w 298014"/>
                  <a:gd name="connsiteY7" fmla="*/ 0 h 239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014" h="2396573">
                    <a:moveTo>
                      <a:pt x="94347" y="0"/>
                    </a:moveTo>
                    <a:cubicBezTo>
                      <a:pt x="127601" y="47947"/>
                      <a:pt x="152657" y="279020"/>
                      <a:pt x="166886" y="580777"/>
                    </a:cubicBezTo>
                    <a:cubicBezTo>
                      <a:pt x="72539" y="595779"/>
                      <a:pt x="0" y="686879"/>
                      <a:pt x="0" y="796847"/>
                    </a:cubicBezTo>
                    <a:cubicBezTo>
                      <a:pt x="0" y="911611"/>
                      <a:pt x="78881" y="1005648"/>
                      <a:pt x="179105" y="1014465"/>
                    </a:cubicBezTo>
                    <a:cubicBezTo>
                      <a:pt x="185910" y="1615503"/>
                      <a:pt x="155132" y="2279955"/>
                      <a:pt x="70838" y="2396574"/>
                    </a:cubicBezTo>
                    <a:cubicBezTo>
                      <a:pt x="125281" y="2371054"/>
                      <a:pt x="174156" y="2348008"/>
                      <a:pt x="218545" y="2326200"/>
                    </a:cubicBezTo>
                    <a:cubicBezTo>
                      <a:pt x="322636" y="1963969"/>
                      <a:pt x="315831" y="589283"/>
                      <a:pt x="247932" y="136417"/>
                    </a:cubicBezTo>
                    <a:cubicBezTo>
                      <a:pt x="212204" y="96822"/>
                      <a:pt x="163174" y="45936"/>
                      <a:pt x="94347" y="0"/>
                    </a:cubicBezTo>
                    <a:close/>
                  </a:path>
                </a:pathLst>
              </a:custGeom>
              <a:solidFill>
                <a:srgbClr val="D87D22"/>
              </a:solidFill>
              <a:ln w="1545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4E704B5-DD08-DFC5-F401-FA32E4CCC1EB}"/>
                  </a:ext>
                </a:extLst>
              </p:cNvPr>
              <p:cNvSpPr/>
              <p:nvPr/>
            </p:nvSpPr>
            <p:spPr>
              <a:xfrm>
                <a:off x="8954145" y="3937968"/>
                <a:ext cx="116278" cy="213245"/>
              </a:xfrm>
              <a:custGeom>
                <a:avLst/>
                <a:gdLst>
                  <a:gd name="connsiteX0" fmla="*/ 218855 w 218854"/>
                  <a:gd name="connsiteY0" fmla="*/ 14384 h 401362"/>
                  <a:gd name="connsiteX1" fmla="*/ 159462 w 218854"/>
                  <a:gd name="connsiteY1" fmla="*/ 0 h 401362"/>
                  <a:gd name="connsiteX2" fmla="*/ 0 w 218854"/>
                  <a:gd name="connsiteY2" fmla="*/ 200604 h 401362"/>
                  <a:gd name="connsiteX3" fmla="*/ 159462 w 218854"/>
                  <a:gd name="connsiteY3" fmla="*/ 401362 h 401362"/>
                  <a:gd name="connsiteX4" fmla="*/ 218855 w 218854"/>
                  <a:gd name="connsiteY4" fmla="*/ 386978 h 401362"/>
                  <a:gd name="connsiteX5" fmla="*/ 106257 w 218854"/>
                  <a:gd name="connsiteY5" fmla="*/ 200604 h 401362"/>
                  <a:gd name="connsiteX6" fmla="*/ 218855 w 218854"/>
                  <a:gd name="connsiteY6" fmla="*/ 14384 h 40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54" h="401362">
                    <a:moveTo>
                      <a:pt x="218855" y="14384"/>
                    </a:moveTo>
                    <a:cubicBezTo>
                      <a:pt x="200449" y="5104"/>
                      <a:pt x="180497" y="0"/>
                      <a:pt x="159462" y="0"/>
                    </a:cubicBezTo>
                    <a:cubicBezTo>
                      <a:pt x="71456" y="0"/>
                      <a:pt x="0" y="89862"/>
                      <a:pt x="0" y="200604"/>
                    </a:cubicBezTo>
                    <a:cubicBezTo>
                      <a:pt x="0" y="311500"/>
                      <a:pt x="71456" y="401362"/>
                      <a:pt x="159462" y="401362"/>
                    </a:cubicBezTo>
                    <a:cubicBezTo>
                      <a:pt x="180497" y="401362"/>
                      <a:pt x="200449" y="396258"/>
                      <a:pt x="218855" y="386978"/>
                    </a:cubicBezTo>
                    <a:cubicBezTo>
                      <a:pt x="153585" y="362386"/>
                      <a:pt x="106257" y="288300"/>
                      <a:pt x="106257" y="200604"/>
                    </a:cubicBezTo>
                    <a:cubicBezTo>
                      <a:pt x="106257" y="113062"/>
                      <a:pt x="153585" y="38976"/>
                      <a:pt x="218855" y="14384"/>
                    </a:cubicBezTo>
                    <a:close/>
                  </a:path>
                </a:pathLst>
              </a:custGeom>
              <a:solidFill>
                <a:srgbClr val="D87D22"/>
              </a:solidFill>
              <a:ln w="1545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C56C719-E7EA-A445-69B2-E1161ADF7085}"/>
                  </a:ext>
                </a:extLst>
              </p:cNvPr>
              <p:cNvSpPr/>
              <p:nvPr/>
            </p:nvSpPr>
            <p:spPr>
              <a:xfrm>
                <a:off x="8960390" y="3674514"/>
                <a:ext cx="107650" cy="197549"/>
              </a:xfrm>
              <a:custGeom>
                <a:avLst/>
                <a:gdLst>
                  <a:gd name="connsiteX0" fmla="*/ 0 w 202614"/>
                  <a:gd name="connsiteY0" fmla="*/ 185910 h 371820"/>
                  <a:gd name="connsiteX1" fmla="*/ 147707 w 202614"/>
                  <a:gd name="connsiteY1" fmla="*/ 371821 h 371820"/>
                  <a:gd name="connsiteX2" fmla="*/ 202615 w 202614"/>
                  <a:gd name="connsiteY2" fmla="*/ 358519 h 371820"/>
                  <a:gd name="connsiteX3" fmla="*/ 98368 w 202614"/>
                  <a:gd name="connsiteY3" fmla="*/ 185910 h 371820"/>
                  <a:gd name="connsiteX4" fmla="*/ 202615 w 202614"/>
                  <a:gd name="connsiteY4" fmla="*/ 13301 h 371820"/>
                  <a:gd name="connsiteX5" fmla="*/ 147707 w 202614"/>
                  <a:gd name="connsiteY5" fmla="*/ 0 h 371820"/>
                  <a:gd name="connsiteX6" fmla="*/ 0 w 202614"/>
                  <a:gd name="connsiteY6" fmla="*/ 185910 h 37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14" h="371820">
                    <a:moveTo>
                      <a:pt x="0" y="185910"/>
                    </a:moveTo>
                    <a:cubicBezTo>
                      <a:pt x="0" y="288610"/>
                      <a:pt x="66043" y="371821"/>
                      <a:pt x="147707" y="371821"/>
                    </a:cubicBezTo>
                    <a:cubicBezTo>
                      <a:pt x="167196" y="371821"/>
                      <a:pt x="185601" y="367181"/>
                      <a:pt x="202615" y="358519"/>
                    </a:cubicBezTo>
                    <a:cubicBezTo>
                      <a:pt x="142294" y="335783"/>
                      <a:pt x="98368" y="267111"/>
                      <a:pt x="98368" y="185910"/>
                    </a:cubicBezTo>
                    <a:cubicBezTo>
                      <a:pt x="98368" y="104710"/>
                      <a:pt x="142294" y="36038"/>
                      <a:pt x="202615" y="13301"/>
                    </a:cubicBezTo>
                    <a:cubicBezTo>
                      <a:pt x="185601" y="4640"/>
                      <a:pt x="167196" y="0"/>
                      <a:pt x="147707" y="0"/>
                    </a:cubicBezTo>
                    <a:cubicBezTo>
                      <a:pt x="66043" y="0"/>
                      <a:pt x="0" y="83211"/>
                      <a:pt x="0" y="185910"/>
                    </a:cubicBezTo>
                    <a:close/>
                  </a:path>
                </a:pathLst>
              </a:custGeom>
              <a:solidFill>
                <a:srgbClr val="D87D22"/>
              </a:solidFill>
              <a:ln w="1545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72F890D-E62C-1810-7A18-AB8DA70C57B1}"/>
                  </a:ext>
                </a:extLst>
              </p:cNvPr>
              <p:cNvSpPr/>
              <p:nvPr/>
            </p:nvSpPr>
            <p:spPr>
              <a:xfrm>
                <a:off x="8917577" y="3226000"/>
                <a:ext cx="116278" cy="213245"/>
              </a:xfrm>
              <a:custGeom>
                <a:avLst/>
                <a:gdLst>
                  <a:gd name="connsiteX0" fmla="*/ 218855 w 218854"/>
                  <a:gd name="connsiteY0" fmla="*/ 386978 h 401362"/>
                  <a:gd name="connsiteX1" fmla="*/ 106257 w 218854"/>
                  <a:gd name="connsiteY1" fmla="*/ 200758 h 401362"/>
                  <a:gd name="connsiteX2" fmla="*/ 218855 w 218854"/>
                  <a:gd name="connsiteY2" fmla="*/ 14539 h 401362"/>
                  <a:gd name="connsiteX3" fmla="*/ 159463 w 218854"/>
                  <a:gd name="connsiteY3" fmla="*/ 0 h 401362"/>
                  <a:gd name="connsiteX4" fmla="*/ 0 w 218854"/>
                  <a:gd name="connsiteY4" fmla="*/ 200758 h 401362"/>
                  <a:gd name="connsiteX5" fmla="*/ 159463 w 218854"/>
                  <a:gd name="connsiteY5" fmla="*/ 401362 h 401362"/>
                  <a:gd name="connsiteX6" fmla="*/ 218855 w 218854"/>
                  <a:gd name="connsiteY6" fmla="*/ 386978 h 40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54" h="401362">
                    <a:moveTo>
                      <a:pt x="218855" y="386978"/>
                    </a:moveTo>
                    <a:cubicBezTo>
                      <a:pt x="153585" y="362541"/>
                      <a:pt x="106257" y="288300"/>
                      <a:pt x="106257" y="200758"/>
                    </a:cubicBezTo>
                    <a:cubicBezTo>
                      <a:pt x="106257" y="113062"/>
                      <a:pt x="153585" y="38976"/>
                      <a:pt x="218855" y="14539"/>
                    </a:cubicBezTo>
                    <a:cubicBezTo>
                      <a:pt x="200449" y="5104"/>
                      <a:pt x="180497" y="0"/>
                      <a:pt x="159463" y="0"/>
                    </a:cubicBezTo>
                    <a:cubicBezTo>
                      <a:pt x="71302" y="0"/>
                      <a:pt x="0" y="89862"/>
                      <a:pt x="0" y="200758"/>
                    </a:cubicBezTo>
                    <a:cubicBezTo>
                      <a:pt x="0" y="311655"/>
                      <a:pt x="71302" y="401362"/>
                      <a:pt x="159463" y="401362"/>
                    </a:cubicBezTo>
                    <a:cubicBezTo>
                      <a:pt x="180497" y="401362"/>
                      <a:pt x="200449" y="396413"/>
                      <a:pt x="218855" y="386978"/>
                    </a:cubicBezTo>
                    <a:close/>
                  </a:path>
                </a:pathLst>
              </a:custGeom>
              <a:solidFill>
                <a:srgbClr val="D87D22"/>
              </a:solidFill>
              <a:ln w="1545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E7D5C10-585E-F3F8-5C7B-EC15B85C7DDE}"/>
                  </a:ext>
                </a:extLst>
              </p:cNvPr>
              <p:cNvSpPr/>
              <p:nvPr/>
            </p:nvSpPr>
            <p:spPr>
              <a:xfrm>
                <a:off x="8723232" y="3894005"/>
                <a:ext cx="97460" cy="178814"/>
              </a:xfrm>
              <a:custGeom>
                <a:avLst/>
                <a:gdLst>
                  <a:gd name="connsiteX0" fmla="*/ 183436 w 183435"/>
                  <a:gd name="connsiteY0" fmla="*/ 12219 h 336556"/>
                  <a:gd name="connsiteX1" fmla="*/ 133633 w 183435"/>
                  <a:gd name="connsiteY1" fmla="*/ 0 h 336556"/>
                  <a:gd name="connsiteX2" fmla="*/ 0 w 183435"/>
                  <a:gd name="connsiteY2" fmla="*/ 168278 h 336556"/>
                  <a:gd name="connsiteX3" fmla="*/ 133633 w 183435"/>
                  <a:gd name="connsiteY3" fmla="*/ 336557 h 336556"/>
                  <a:gd name="connsiteX4" fmla="*/ 183436 w 183435"/>
                  <a:gd name="connsiteY4" fmla="*/ 324338 h 336556"/>
                  <a:gd name="connsiteX5" fmla="*/ 89089 w 183435"/>
                  <a:gd name="connsiteY5" fmla="*/ 168278 h 336556"/>
                  <a:gd name="connsiteX6" fmla="*/ 183436 w 183435"/>
                  <a:gd name="connsiteY6" fmla="*/ 12219 h 33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5" h="336556">
                    <a:moveTo>
                      <a:pt x="183436" y="12219"/>
                    </a:moveTo>
                    <a:cubicBezTo>
                      <a:pt x="168124" y="4331"/>
                      <a:pt x="151265" y="0"/>
                      <a:pt x="133633" y="0"/>
                    </a:cubicBezTo>
                    <a:cubicBezTo>
                      <a:pt x="59856" y="0"/>
                      <a:pt x="0" y="75323"/>
                      <a:pt x="0" y="168278"/>
                    </a:cubicBezTo>
                    <a:cubicBezTo>
                      <a:pt x="0" y="261233"/>
                      <a:pt x="59856" y="336557"/>
                      <a:pt x="133633" y="336557"/>
                    </a:cubicBezTo>
                    <a:cubicBezTo>
                      <a:pt x="151265" y="336557"/>
                      <a:pt x="168124" y="332226"/>
                      <a:pt x="183436" y="324338"/>
                    </a:cubicBezTo>
                    <a:cubicBezTo>
                      <a:pt x="128684" y="303767"/>
                      <a:pt x="89089" y="241745"/>
                      <a:pt x="89089" y="168278"/>
                    </a:cubicBezTo>
                    <a:cubicBezTo>
                      <a:pt x="89089" y="94811"/>
                      <a:pt x="128684" y="32790"/>
                      <a:pt x="183436" y="12219"/>
                    </a:cubicBezTo>
                    <a:close/>
                  </a:path>
                </a:pathLst>
              </a:custGeom>
              <a:solidFill>
                <a:srgbClr val="D87D22"/>
              </a:solidFill>
              <a:ln w="1545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F2E3264-6EDE-B3AA-5F49-97EE6194C5B8}"/>
                  </a:ext>
                </a:extLst>
              </p:cNvPr>
              <p:cNvSpPr/>
              <p:nvPr/>
            </p:nvSpPr>
            <p:spPr>
              <a:xfrm>
                <a:off x="8716904" y="3480087"/>
                <a:ext cx="80367" cy="147340"/>
              </a:xfrm>
              <a:custGeom>
                <a:avLst/>
                <a:gdLst>
                  <a:gd name="connsiteX0" fmla="*/ 110123 w 151264"/>
                  <a:gd name="connsiteY0" fmla="*/ 277319 h 277318"/>
                  <a:gd name="connsiteX1" fmla="*/ 151265 w 151264"/>
                  <a:gd name="connsiteY1" fmla="*/ 267266 h 277318"/>
                  <a:gd name="connsiteX2" fmla="*/ 73312 w 151264"/>
                  <a:gd name="connsiteY2" fmla="*/ 138582 h 277318"/>
                  <a:gd name="connsiteX3" fmla="*/ 151265 w 151264"/>
                  <a:gd name="connsiteY3" fmla="*/ 9899 h 277318"/>
                  <a:gd name="connsiteX4" fmla="*/ 110123 w 151264"/>
                  <a:gd name="connsiteY4" fmla="*/ 0 h 277318"/>
                  <a:gd name="connsiteX5" fmla="*/ 0 w 151264"/>
                  <a:gd name="connsiteY5" fmla="*/ 138582 h 277318"/>
                  <a:gd name="connsiteX6" fmla="*/ 110123 w 151264"/>
                  <a:gd name="connsiteY6" fmla="*/ 277319 h 27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64" h="277318">
                    <a:moveTo>
                      <a:pt x="110123" y="277319"/>
                    </a:moveTo>
                    <a:cubicBezTo>
                      <a:pt x="124662" y="277319"/>
                      <a:pt x="138582" y="273762"/>
                      <a:pt x="151265" y="267266"/>
                    </a:cubicBezTo>
                    <a:cubicBezTo>
                      <a:pt x="106257" y="250562"/>
                      <a:pt x="73312" y="199366"/>
                      <a:pt x="73312" y="138582"/>
                    </a:cubicBezTo>
                    <a:cubicBezTo>
                      <a:pt x="73312" y="77952"/>
                      <a:pt x="106257" y="26758"/>
                      <a:pt x="151265" y="9899"/>
                    </a:cubicBezTo>
                    <a:cubicBezTo>
                      <a:pt x="138582" y="3557"/>
                      <a:pt x="124662" y="0"/>
                      <a:pt x="110123" y="0"/>
                    </a:cubicBezTo>
                    <a:cubicBezTo>
                      <a:pt x="49339" y="0"/>
                      <a:pt x="0" y="62022"/>
                      <a:pt x="0" y="138582"/>
                    </a:cubicBezTo>
                    <a:cubicBezTo>
                      <a:pt x="0" y="215297"/>
                      <a:pt x="49339" y="277319"/>
                      <a:pt x="110123" y="277319"/>
                    </a:cubicBezTo>
                    <a:close/>
                  </a:path>
                </a:pathLst>
              </a:custGeom>
              <a:solidFill>
                <a:srgbClr val="D87D22"/>
              </a:solidFill>
              <a:ln w="1545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4776120-FBAE-50C3-95F8-275D5FFAE8BE}"/>
                  </a:ext>
                </a:extLst>
              </p:cNvPr>
              <p:cNvSpPr/>
              <p:nvPr/>
            </p:nvSpPr>
            <p:spPr>
              <a:xfrm>
                <a:off x="8535132" y="3012755"/>
                <a:ext cx="735380" cy="1273391"/>
              </a:xfrm>
              <a:custGeom>
                <a:avLst/>
                <a:gdLst>
                  <a:gd name="connsiteX0" fmla="*/ 948112 w 1384104"/>
                  <a:gd name="connsiteY0" fmla="*/ 1617359 h 2396728"/>
                  <a:gd name="connsiteX1" fmla="*/ 1003174 w 1384104"/>
                  <a:gd name="connsiteY1" fmla="*/ 1604057 h 2396728"/>
                  <a:gd name="connsiteX2" fmla="*/ 1095820 w 1384104"/>
                  <a:gd name="connsiteY2" fmla="*/ 1431448 h 2396728"/>
                  <a:gd name="connsiteX3" fmla="*/ 1003174 w 1384104"/>
                  <a:gd name="connsiteY3" fmla="*/ 1258839 h 2396728"/>
                  <a:gd name="connsiteX4" fmla="*/ 948112 w 1384104"/>
                  <a:gd name="connsiteY4" fmla="*/ 1245538 h 2396728"/>
                  <a:gd name="connsiteX5" fmla="*/ 800405 w 1384104"/>
                  <a:gd name="connsiteY5" fmla="*/ 1431448 h 2396728"/>
                  <a:gd name="connsiteX6" fmla="*/ 948112 w 1384104"/>
                  <a:gd name="connsiteY6" fmla="*/ 1617359 h 2396728"/>
                  <a:gd name="connsiteX7" fmla="*/ 788805 w 1384104"/>
                  <a:gd name="connsiteY7" fmla="*/ 1942006 h 2396728"/>
                  <a:gd name="connsiteX8" fmla="*/ 948112 w 1384104"/>
                  <a:gd name="connsiteY8" fmla="*/ 2142764 h 2396728"/>
                  <a:gd name="connsiteX9" fmla="*/ 1007504 w 1384104"/>
                  <a:gd name="connsiteY9" fmla="*/ 2128380 h 2396728"/>
                  <a:gd name="connsiteX10" fmla="*/ 1107574 w 1384104"/>
                  <a:gd name="connsiteY10" fmla="*/ 1942161 h 2396728"/>
                  <a:gd name="connsiteX11" fmla="*/ 1007504 w 1384104"/>
                  <a:gd name="connsiteY11" fmla="*/ 1755941 h 2396728"/>
                  <a:gd name="connsiteX12" fmla="*/ 948112 w 1384104"/>
                  <a:gd name="connsiteY12" fmla="*/ 1741557 h 2396728"/>
                  <a:gd name="connsiteX13" fmla="*/ 788805 w 1384104"/>
                  <a:gd name="connsiteY13" fmla="*/ 1942006 h 2396728"/>
                  <a:gd name="connsiteX14" fmla="*/ 719977 w 1384104"/>
                  <a:gd name="connsiteY14" fmla="*/ 602121 h 2396728"/>
                  <a:gd name="connsiteX15" fmla="*/ 879285 w 1384104"/>
                  <a:gd name="connsiteY15" fmla="*/ 802879 h 2396728"/>
                  <a:gd name="connsiteX16" fmla="*/ 938677 w 1384104"/>
                  <a:gd name="connsiteY16" fmla="*/ 788341 h 2396728"/>
                  <a:gd name="connsiteX17" fmla="*/ 1038747 w 1384104"/>
                  <a:gd name="connsiteY17" fmla="*/ 602121 h 2396728"/>
                  <a:gd name="connsiteX18" fmla="*/ 938677 w 1384104"/>
                  <a:gd name="connsiteY18" fmla="*/ 415901 h 2396728"/>
                  <a:gd name="connsiteX19" fmla="*/ 879285 w 1384104"/>
                  <a:gd name="connsiteY19" fmla="*/ 401362 h 2396728"/>
                  <a:gd name="connsiteX20" fmla="*/ 719977 w 1384104"/>
                  <a:gd name="connsiteY20" fmla="*/ 602121 h 2396728"/>
                  <a:gd name="connsiteX21" fmla="*/ 1298434 w 1384104"/>
                  <a:gd name="connsiteY21" fmla="*/ 0 h 2396728"/>
                  <a:gd name="connsiteX22" fmla="*/ 1370973 w 1384104"/>
                  <a:gd name="connsiteY22" fmla="*/ 580777 h 2396728"/>
                  <a:gd name="connsiteX23" fmla="*/ 1204087 w 1384104"/>
                  <a:gd name="connsiteY23" fmla="*/ 797002 h 2396728"/>
                  <a:gd name="connsiteX24" fmla="*/ 1383192 w 1384104"/>
                  <a:gd name="connsiteY24" fmla="*/ 1014619 h 2396728"/>
                  <a:gd name="connsiteX25" fmla="*/ 1274925 w 1384104"/>
                  <a:gd name="connsiteY25" fmla="*/ 2396729 h 2396728"/>
                  <a:gd name="connsiteX26" fmla="*/ 153430 w 1384104"/>
                  <a:gd name="connsiteY26" fmla="*/ 2089714 h 2396728"/>
                  <a:gd name="connsiteX27" fmla="*/ 129302 w 1384104"/>
                  <a:gd name="connsiteY27" fmla="*/ 1626639 h 2396728"/>
                  <a:gd name="connsiteX28" fmla="*/ 259686 w 1384104"/>
                  <a:gd name="connsiteY28" fmla="*/ 1469960 h 2396728"/>
                  <a:gd name="connsiteX29" fmla="*/ 106257 w 1384104"/>
                  <a:gd name="connsiteY29" fmla="*/ 1310653 h 2396728"/>
                  <a:gd name="connsiteX30" fmla="*/ 0 w 1384104"/>
                  <a:gd name="connsiteY30" fmla="*/ 625785 h 2396728"/>
                  <a:gd name="connsiteX31" fmla="*/ 234940 w 1384104"/>
                  <a:gd name="connsiteY31" fmla="*/ 446061 h 2396728"/>
                  <a:gd name="connsiteX32" fmla="*/ 312892 w 1384104"/>
                  <a:gd name="connsiteY32" fmla="*/ 466323 h 2396728"/>
                  <a:gd name="connsiteX33" fmla="*/ 472200 w 1384104"/>
                  <a:gd name="connsiteY33" fmla="*/ 307015 h 2396728"/>
                  <a:gd name="connsiteX34" fmla="*/ 471890 w 1384104"/>
                  <a:gd name="connsiteY34" fmla="*/ 300055 h 2396728"/>
                  <a:gd name="connsiteX35" fmla="*/ 1298434 w 1384104"/>
                  <a:gd name="connsiteY35" fmla="*/ 0 h 2396728"/>
                  <a:gd name="connsiteX36" fmla="*/ 487667 w 1384104"/>
                  <a:gd name="connsiteY36" fmla="*/ 1995212 h 2396728"/>
                  <a:gd name="connsiteX37" fmla="*/ 537470 w 1384104"/>
                  <a:gd name="connsiteY37" fmla="*/ 1982993 h 2396728"/>
                  <a:gd name="connsiteX38" fmla="*/ 621299 w 1384104"/>
                  <a:gd name="connsiteY38" fmla="*/ 1826933 h 2396728"/>
                  <a:gd name="connsiteX39" fmla="*/ 537470 w 1384104"/>
                  <a:gd name="connsiteY39" fmla="*/ 1670874 h 2396728"/>
                  <a:gd name="connsiteX40" fmla="*/ 487667 w 1384104"/>
                  <a:gd name="connsiteY40" fmla="*/ 1658655 h 2396728"/>
                  <a:gd name="connsiteX41" fmla="*/ 354034 w 1384104"/>
                  <a:gd name="connsiteY41" fmla="*/ 1826933 h 2396728"/>
                  <a:gd name="connsiteX42" fmla="*/ 487667 w 1384104"/>
                  <a:gd name="connsiteY42" fmla="*/ 1995212 h 2396728"/>
                  <a:gd name="connsiteX43" fmla="*/ 562371 w 1384104"/>
                  <a:gd name="connsiteY43" fmla="*/ 1018177 h 2396728"/>
                  <a:gd name="connsiteX44" fmla="*/ 493389 w 1384104"/>
                  <a:gd name="connsiteY44" fmla="*/ 889493 h 2396728"/>
                  <a:gd name="connsiteX45" fmla="*/ 452248 w 1384104"/>
                  <a:gd name="connsiteY45" fmla="*/ 879440 h 2396728"/>
                  <a:gd name="connsiteX46" fmla="*/ 342125 w 1384104"/>
                  <a:gd name="connsiteY46" fmla="*/ 1018177 h 2396728"/>
                  <a:gd name="connsiteX47" fmla="*/ 452248 w 1384104"/>
                  <a:gd name="connsiteY47" fmla="*/ 1156913 h 2396728"/>
                  <a:gd name="connsiteX48" fmla="*/ 493389 w 1384104"/>
                  <a:gd name="connsiteY48" fmla="*/ 1146860 h 2396728"/>
                  <a:gd name="connsiteX49" fmla="*/ 562371 w 1384104"/>
                  <a:gd name="connsiteY49" fmla="*/ 1018177 h 239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84104" h="2396728">
                    <a:moveTo>
                      <a:pt x="948112" y="1617359"/>
                    </a:moveTo>
                    <a:cubicBezTo>
                      <a:pt x="967600" y="1617359"/>
                      <a:pt x="986160" y="1612564"/>
                      <a:pt x="1003174" y="1604057"/>
                    </a:cubicBezTo>
                    <a:cubicBezTo>
                      <a:pt x="1057462" y="1576527"/>
                      <a:pt x="1095820" y="1509710"/>
                      <a:pt x="1095820" y="1431448"/>
                    </a:cubicBezTo>
                    <a:cubicBezTo>
                      <a:pt x="1095820" y="1353187"/>
                      <a:pt x="1057462" y="1286370"/>
                      <a:pt x="1003174" y="1258839"/>
                    </a:cubicBezTo>
                    <a:cubicBezTo>
                      <a:pt x="986160" y="1250178"/>
                      <a:pt x="967600" y="1245538"/>
                      <a:pt x="948112" y="1245538"/>
                    </a:cubicBezTo>
                    <a:cubicBezTo>
                      <a:pt x="866602" y="1245538"/>
                      <a:pt x="800405" y="1328749"/>
                      <a:pt x="800405" y="1431448"/>
                    </a:cubicBezTo>
                    <a:cubicBezTo>
                      <a:pt x="800405" y="1534148"/>
                      <a:pt x="866602" y="1617359"/>
                      <a:pt x="948112" y="1617359"/>
                    </a:cubicBezTo>
                    <a:close/>
                    <a:moveTo>
                      <a:pt x="788805" y="1942006"/>
                    </a:moveTo>
                    <a:cubicBezTo>
                      <a:pt x="788805" y="2052903"/>
                      <a:pt x="860261" y="2142764"/>
                      <a:pt x="948112" y="2142764"/>
                    </a:cubicBezTo>
                    <a:cubicBezTo>
                      <a:pt x="969147" y="2142764"/>
                      <a:pt x="989099" y="2137660"/>
                      <a:pt x="1007504" y="2128380"/>
                    </a:cubicBezTo>
                    <a:cubicBezTo>
                      <a:pt x="1066123" y="2098684"/>
                      <a:pt x="1107574" y="2026455"/>
                      <a:pt x="1107574" y="1942161"/>
                    </a:cubicBezTo>
                    <a:cubicBezTo>
                      <a:pt x="1107574" y="1857712"/>
                      <a:pt x="1066123" y="1785482"/>
                      <a:pt x="1007504" y="1755941"/>
                    </a:cubicBezTo>
                    <a:cubicBezTo>
                      <a:pt x="989099" y="1746661"/>
                      <a:pt x="969147" y="1741557"/>
                      <a:pt x="948112" y="1741557"/>
                    </a:cubicBezTo>
                    <a:cubicBezTo>
                      <a:pt x="860106" y="1741402"/>
                      <a:pt x="788805" y="1831264"/>
                      <a:pt x="788805" y="1942006"/>
                    </a:cubicBezTo>
                    <a:close/>
                    <a:moveTo>
                      <a:pt x="719977" y="602121"/>
                    </a:moveTo>
                    <a:cubicBezTo>
                      <a:pt x="719977" y="713017"/>
                      <a:pt x="791279" y="802879"/>
                      <a:pt x="879285" y="802879"/>
                    </a:cubicBezTo>
                    <a:cubicBezTo>
                      <a:pt x="900320" y="802879"/>
                      <a:pt x="920426" y="797775"/>
                      <a:pt x="938677" y="788341"/>
                    </a:cubicBezTo>
                    <a:cubicBezTo>
                      <a:pt x="997296" y="758799"/>
                      <a:pt x="1038747" y="686569"/>
                      <a:pt x="1038747" y="602121"/>
                    </a:cubicBezTo>
                    <a:cubicBezTo>
                      <a:pt x="1038747" y="517672"/>
                      <a:pt x="997451" y="445443"/>
                      <a:pt x="938677" y="415901"/>
                    </a:cubicBezTo>
                    <a:cubicBezTo>
                      <a:pt x="920426" y="406466"/>
                      <a:pt x="900320" y="401362"/>
                      <a:pt x="879285" y="401362"/>
                    </a:cubicBezTo>
                    <a:cubicBezTo>
                      <a:pt x="791279" y="401362"/>
                      <a:pt x="719977" y="491224"/>
                      <a:pt x="719977" y="602121"/>
                    </a:cubicBezTo>
                    <a:close/>
                    <a:moveTo>
                      <a:pt x="1298434" y="0"/>
                    </a:moveTo>
                    <a:cubicBezTo>
                      <a:pt x="1331533" y="47947"/>
                      <a:pt x="1356744" y="279020"/>
                      <a:pt x="1370973" y="580777"/>
                    </a:cubicBezTo>
                    <a:cubicBezTo>
                      <a:pt x="1276626" y="595934"/>
                      <a:pt x="1204087" y="686879"/>
                      <a:pt x="1204087" y="797002"/>
                    </a:cubicBezTo>
                    <a:cubicBezTo>
                      <a:pt x="1204087" y="911765"/>
                      <a:pt x="1282967" y="1005803"/>
                      <a:pt x="1383192" y="1014619"/>
                    </a:cubicBezTo>
                    <a:cubicBezTo>
                      <a:pt x="1389997" y="1615657"/>
                      <a:pt x="1359219" y="2280109"/>
                      <a:pt x="1274925" y="2396729"/>
                    </a:cubicBezTo>
                    <a:cubicBezTo>
                      <a:pt x="1038747" y="2337646"/>
                      <a:pt x="153430" y="2089714"/>
                      <a:pt x="153430" y="2089714"/>
                    </a:cubicBezTo>
                    <a:cubicBezTo>
                      <a:pt x="153430" y="2089714"/>
                      <a:pt x="145697" y="1884779"/>
                      <a:pt x="129302" y="1626639"/>
                    </a:cubicBezTo>
                    <a:cubicBezTo>
                      <a:pt x="203388" y="1613028"/>
                      <a:pt x="259686" y="1548068"/>
                      <a:pt x="259686" y="1469960"/>
                    </a:cubicBezTo>
                    <a:cubicBezTo>
                      <a:pt x="259686" y="1383965"/>
                      <a:pt x="191633" y="1313746"/>
                      <a:pt x="106257" y="1310653"/>
                    </a:cubicBezTo>
                    <a:cubicBezTo>
                      <a:pt x="81355" y="1014001"/>
                      <a:pt x="46245" y="723535"/>
                      <a:pt x="0" y="625785"/>
                    </a:cubicBezTo>
                    <a:cubicBezTo>
                      <a:pt x="80118" y="558195"/>
                      <a:pt x="158379" y="498648"/>
                      <a:pt x="234940" y="446061"/>
                    </a:cubicBezTo>
                    <a:cubicBezTo>
                      <a:pt x="257985" y="459053"/>
                      <a:pt x="284588" y="466323"/>
                      <a:pt x="312892" y="466323"/>
                    </a:cubicBezTo>
                    <a:cubicBezTo>
                      <a:pt x="400898" y="466323"/>
                      <a:pt x="472200" y="395021"/>
                      <a:pt x="472200" y="307015"/>
                    </a:cubicBezTo>
                    <a:cubicBezTo>
                      <a:pt x="472200" y="304695"/>
                      <a:pt x="472200" y="302375"/>
                      <a:pt x="471890" y="300055"/>
                    </a:cubicBezTo>
                    <a:cubicBezTo>
                      <a:pt x="802261" y="119558"/>
                      <a:pt x="1086849" y="57072"/>
                      <a:pt x="1298434" y="0"/>
                    </a:cubicBezTo>
                    <a:close/>
                    <a:moveTo>
                      <a:pt x="487667" y="1995212"/>
                    </a:moveTo>
                    <a:cubicBezTo>
                      <a:pt x="505299" y="1995212"/>
                      <a:pt x="522157" y="1991036"/>
                      <a:pt x="537470" y="1982993"/>
                    </a:cubicBezTo>
                    <a:cubicBezTo>
                      <a:pt x="586654" y="1958246"/>
                      <a:pt x="621299" y="1897616"/>
                      <a:pt x="621299" y="1826933"/>
                    </a:cubicBezTo>
                    <a:cubicBezTo>
                      <a:pt x="621299" y="1756250"/>
                      <a:pt x="586654" y="1695621"/>
                      <a:pt x="537470" y="1670874"/>
                    </a:cubicBezTo>
                    <a:cubicBezTo>
                      <a:pt x="522157" y="1662986"/>
                      <a:pt x="505299" y="1658655"/>
                      <a:pt x="487667" y="1658655"/>
                    </a:cubicBezTo>
                    <a:cubicBezTo>
                      <a:pt x="413890" y="1658655"/>
                      <a:pt x="354034" y="1733978"/>
                      <a:pt x="354034" y="1826933"/>
                    </a:cubicBezTo>
                    <a:cubicBezTo>
                      <a:pt x="354034" y="1919888"/>
                      <a:pt x="413890" y="1995212"/>
                      <a:pt x="487667" y="1995212"/>
                    </a:cubicBezTo>
                    <a:close/>
                    <a:moveTo>
                      <a:pt x="562371" y="1018177"/>
                    </a:moveTo>
                    <a:cubicBezTo>
                      <a:pt x="562371" y="959867"/>
                      <a:pt x="533757" y="910064"/>
                      <a:pt x="493389" y="889493"/>
                    </a:cubicBezTo>
                    <a:cubicBezTo>
                      <a:pt x="480707" y="882997"/>
                      <a:pt x="466632" y="879440"/>
                      <a:pt x="452248" y="879440"/>
                    </a:cubicBezTo>
                    <a:cubicBezTo>
                      <a:pt x="391464" y="879440"/>
                      <a:pt x="342125" y="941461"/>
                      <a:pt x="342125" y="1018177"/>
                    </a:cubicBezTo>
                    <a:cubicBezTo>
                      <a:pt x="342125" y="1094892"/>
                      <a:pt x="391464" y="1156913"/>
                      <a:pt x="452248" y="1156913"/>
                    </a:cubicBezTo>
                    <a:cubicBezTo>
                      <a:pt x="466787" y="1156913"/>
                      <a:pt x="480707" y="1153356"/>
                      <a:pt x="493389" y="1146860"/>
                    </a:cubicBezTo>
                    <a:cubicBezTo>
                      <a:pt x="533912" y="1126444"/>
                      <a:pt x="562371" y="1076641"/>
                      <a:pt x="562371" y="1018177"/>
                    </a:cubicBezTo>
                    <a:close/>
                  </a:path>
                </a:pathLst>
              </a:custGeom>
              <a:solidFill>
                <a:schemeClr val="bg1"/>
              </a:solidFill>
              <a:ln w="1545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9A3EE95-A531-3A44-3146-926664BF45A7}"/>
                  </a:ext>
                </a:extLst>
              </p:cNvPr>
              <p:cNvSpPr/>
              <p:nvPr/>
            </p:nvSpPr>
            <p:spPr>
              <a:xfrm>
                <a:off x="8465455" y="3757758"/>
                <a:ext cx="735380" cy="225386"/>
              </a:xfrm>
              <a:custGeom>
                <a:avLst/>
                <a:gdLst>
                  <a:gd name="connsiteX0" fmla="*/ 0 w 1642105"/>
                  <a:gd name="connsiteY0" fmla="*/ 503288 h 503288"/>
                  <a:gd name="connsiteX1" fmla="*/ 1642105 w 1642105"/>
                  <a:gd name="connsiteY1" fmla="*/ 0 h 503288"/>
                </a:gdLst>
                <a:ahLst/>
                <a:cxnLst>
                  <a:cxn ang="0">
                    <a:pos x="connsiteX0" y="connsiteY0"/>
                  </a:cxn>
                  <a:cxn ang="0">
                    <a:pos x="connsiteX1" y="connsiteY1"/>
                  </a:cxn>
                </a:cxnLst>
                <a:rect l="l" t="t" r="r" b="b"/>
                <a:pathLst>
                  <a:path w="1642105" h="503288">
                    <a:moveTo>
                      <a:pt x="0" y="503288"/>
                    </a:moveTo>
                    <a:lnTo>
                      <a:pt x="1642105" y="0"/>
                    </a:lnTo>
                  </a:path>
                </a:pathLst>
              </a:custGeom>
              <a:ln w="114300" cap="flat">
                <a:solidFill>
                  <a:srgbClr val="003C47"/>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8008A7B-88D8-2637-4E50-32C3AF7504F9}"/>
                  </a:ext>
                </a:extLst>
              </p:cNvPr>
              <p:cNvSpPr/>
              <p:nvPr/>
            </p:nvSpPr>
            <p:spPr>
              <a:xfrm>
                <a:off x="8316545" y="3156151"/>
                <a:ext cx="186541" cy="1499702"/>
              </a:xfrm>
              <a:custGeom>
                <a:avLst/>
                <a:gdLst>
                  <a:gd name="connsiteX0" fmla="*/ 111206 w 351100"/>
                  <a:gd name="connsiteY0" fmla="*/ 0 h 2822682"/>
                  <a:gd name="connsiteX1" fmla="*/ 196582 w 351100"/>
                  <a:gd name="connsiteY1" fmla="*/ 683940 h 2822682"/>
                  <a:gd name="connsiteX2" fmla="*/ 0 w 351100"/>
                  <a:gd name="connsiteY2" fmla="*/ 938523 h 2822682"/>
                  <a:gd name="connsiteX3" fmla="*/ 210966 w 351100"/>
                  <a:gd name="connsiteY3" fmla="*/ 1194807 h 2822682"/>
                  <a:gd name="connsiteX4" fmla="*/ 83366 w 351100"/>
                  <a:gd name="connsiteY4" fmla="*/ 2822683 h 2822682"/>
                  <a:gd name="connsiteX5" fmla="*/ 257521 w 351100"/>
                  <a:gd name="connsiteY5" fmla="*/ 2739781 h 2822682"/>
                  <a:gd name="connsiteX6" fmla="*/ 292167 w 351100"/>
                  <a:gd name="connsiteY6" fmla="*/ 160700 h 2822682"/>
                  <a:gd name="connsiteX7" fmla="*/ 111206 w 351100"/>
                  <a:gd name="connsiteY7" fmla="*/ 0 h 282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100" h="2822682">
                    <a:moveTo>
                      <a:pt x="111206" y="0"/>
                    </a:moveTo>
                    <a:cubicBezTo>
                      <a:pt x="150337" y="56454"/>
                      <a:pt x="179878" y="328669"/>
                      <a:pt x="196582" y="683940"/>
                    </a:cubicBezTo>
                    <a:cubicBezTo>
                      <a:pt x="85531" y="701727"/>
                      <a:pt x="0" y="808911"/>
                      <a:pt x="0" y="938523"/>
                    </a:cubicBezTo>
                    <a:cubicBezTo>
                      <a:pt x="0" y="1073702"/>
                      <a:pt x="92801" y="1184444"/>
                      <a:pt x="210966" y="1194807"/>
                    </a:cubicBezTo>
                    <a:cubicBezTo>
                      <a:pt x="219009" y="1902720"/>
                      <a:pt x="182662" y="2685338"/>
                      <a:pt x="83366" y="2822683"/>
                    </a:cubicBezTo>
                    <a:cubicBezTo>
                      <a:pt x="147707" y="2792678"/>
                      <a:pt x="205244" y="2765456"/>
                      <a:pt x="257521" y="2739781"/>
                    </a:cubicBezTo>
                    <a:cubicBezTo>
                      <a:pt x="380018" y="2313054"/>
                      <a:pt x="372130" y="694148"/>
                      <a:pt x="292167" y="160700"/>
                    </a:cubicBezTo>
                    <a:cubicBezTo>
                      <a:pt x="249943" y="113990"/>
                      <a:pt x="192252" y="54134"/>
                      <a:pt x="111206" y="0"/>
                    </a:cubicBezTo>
                    <a:close/>
                  </a:path>
                </a:pathLst>
              </a:custGeom>
              <a:solidFill>
                <a:srgbClr val="D87D22"/>
              </a:solidFill>
              <a:ln w="1545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BC515F4-B0B1-5DA0-E297-C72830FE186F}"/>
                  </a:ext>
                </a:extLst>
              </p:cNvPr>
              <p:cNvSpPr/>
              <p:nvPr/>
            </p:nvSpPr>
            <p:spPr>
              <a:xfrm>
                <a:off x="8056706" y="4245798"/>
                <a:ext cx="136904" cy="251210"/>
              </a:xfrm>
              <a:custGeom>
                <a:avLst/>
                <a:gdLst>
                  <a:gd name="connsiteX0" fmla="*/ 257676 w 257675"/>
                  <a:gd name="connsiteY0" fmla="*/ 17013 h 472818"/>
                  <a:gd name="connsiteX1" fmla="*/ 187766 w 257675"/>
                  <a:gd name="connsiteY1" fmla="*/ 0 h 472818"/>
                  <a:gd name="connsiteX2" fmla="*/ 0 w 257675"/>
                  <a:gd name="connsiteY2" fmla="*/ 236487 h 472818"/>
                  <a:gd name="connsiteX3" fmla="*/ 187766 w 257675"/>
                  <a:gd name="connsiteY3" fmla="*/ 472819 h 472818"/>
                  <a:gd name="connsiteX4" fmla="*/ 257676 w 257675"/>
                  <a:gd name="connsiteY4" fmla="*/ 455805 h 472818"/>
                  <a:gd name="connsiteX5" fmla="*/ 125126 w 257675"/>
                  <a:gd name="connsiteY5" fmla="*/ 236487 h 472818"/>
                  <a:gd name="connsiteX6" fmla="*/ 257676 w 257675"/>
                  <a:gd name="connsiteY6" fmla="*/ 17013 h 4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675" h="472818">
                    <a:moveTo>
                      <a:pt x="257676" y="17013"/>
                    </a:moveTo>
                    <a:cubicBezTo>
                      <a:pt x="236023" y="6032"/>
                      <a:pt x="212513" y="0"/>
                      <a:pt x="187766" y="0"/>
                    </a:cubicBezTo>
                    <a:cubicBezTo>
                      <a:pt x="84139" y="0"/>
                      <a:pt x="0" y="105947"/>
                      <a:pt x="0" y="236487"/>
                    </a:cubicBezTo>
                    <a:cubicBezTo>
                      <a:pt x="0" y="367026"/>
                      <a:pt x="84139" y="472819"/>
                      <a:pt x="187766" y="472819"/>
                    </a:cubicBezTo>
                    <a:cubicBezTo>
                      <a:pt x="212513" y="472819"/>
                      <a:pt x="236023" y="466787"/>
                      <a:pt x="257676" y="455805"/>
                    </a:cubicBezTo>
                    <a:cubicBezTo>
                      <a:pt x="180961" y="426882"/>
                      <a:pt x="125126" y="339650"/>
                      <a:pt x="125126" y="236487"/>
                    </a:cubicBezTo>
                    <a:cubicBezTo>
                      <a:pt x="125126" y="133323"/>
                      <a:pt x="180961" y="45936"/>
                      <a:pt x="257676" y="17013"/>
                    </a:cubicBezTo>
                    <a:close/>
                  </a:path>
                </a:pathLst>
              </a:custGeom>
              <a:solidFill>
                <a:srgbClr val="D87D22"/>
              </a:solidFill>
              <a:ln w="1545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85F1F4C-1288-810E-0BF5-5E08ED250628}"/>
                  </a:ext>
                </a:extLst>
              </p:cNvPr>
              <p:cNvSpPr/>
              <p:nvPr/>
            </p:nvSpPr>
            <p:spPr>
              <a:xfrm>
                <a:off x="8064020" y="3935585"/>
                <a:ext cx="126879" cy="232721"/>
              </a:xfrm>
              <a:custGeom>
                <a:avLst/>
                <a:gdLst>
                  <a:gd name="connsiteX0" fmla="*/ 0 w 238806"/>
                  <a:gd name="connsiteY0" fmla="*/ 219009 h 438018"/>
                  <a:gd name="connsiteX1" fmla="*/ 174001 w 238806"/>
                  <a:gd name="connsiteY1" fmla="*/ 438019 h 438018"/>
                  <a:gd name="connsiteX2" fmla="*/ 238807 w 238806"/>
                  <a:gd name="connsiteY2" fmla="*/ 422242 h 438018"/>
                  <a:gd name="connsiteX3" fmla="*/ 116001 w 238806"/>
                  <a:gd name="connsiteY3" fmla="*/ 219009 h 438018"/>
                  <a:gd name="connsiteX4" fmla="*/ 238807 w 238806"/>
                  <a:gd name="connsiteY4" fmla="*/ 15621 h 438018"/>
                  <a:gd name="connsiteX5" fmla="*/ 174001 w 238806"/>
                  <a:gd name="connsiteY5" fmla="*/ 0 h 438018"/>
                  <a:gd name="connsiteX6" fmla="*/ 0 w 238806"/>
                  <a:gd name="connsiteY6" fmla="*/ 219009 h 43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806" h="438018">
                    <a:moveTo>
                      <a:pt x="0" y="219009"/>
                    </a:moveTo>
                    <a:cubicBezTo>
                      <a:pt x="0" y="339959"/>
                      <a:pt x="77952" y="438019"/>
                      <a:pt x="174001" y="438019"/>
                    </a:cubicBezTo>
                    <a:cubicBezTo>
                      <a:pt x="196892" y="438019"/>
                      <a:pt x="218700" y="432450"/>
                      <a:pt x="238807" y="422242"/>
                    </a:cubicBezTo>
                    <a:cubicBezTo>
                      <a:pt x="167660" y="395485"/>
                      <a:pt x="116001" y="314594"/>
                      <a:pt x="116001" y="219009"/>
                    </a:cubicBezTo>
                    <a:cubicBezTo>
                      <a:pt x="116001" y="123270"/>
                      <a:pt x="167660" y="42379"/>
                      <a:pt x="238807" y="15621"/>
                    </a:cubicBezTo>
                    <a:cubicBezTo>
                      <a:pt x="218700" y="5568"/>
                      <a:pt x="196892" y="0"/>
                      <a:pt x="174001" y="0"/>
                    </a:cubicBezTo>
                    <a:cubicBezTo>
                      <a:pt x="77952" y="0"/>
                      <a:pt x="0" y="97905"/>
                      <a:pt x="0" y="219009"/>
                    </a:cubicBezTo>
                    <a:close/>
                  </a:path>
                </a:pathLst>
              </a:custGeom>
              <a:solidFill>
                <a:srgbClr val="D87D22"/>
              </a:solidFill>
              <a:ln w="1545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491829A-C766-CDBA-4C78-FEE8AD9FB758}"/>
                  </a:ext>
                </a:extLst>
              </p:cNvPr>
              <p:cNvSpPr/>
              <p:nvPr/>
            </p:nvSpPr>
            <p:spPr>
              <a:xfrm>
                <a:off x="8013647" y="3407361"/>
                <a:ext cx="136904" cy="251128"/>
              </a:xfrm>
              <a:custGeom>
                <a:avLst/>
                <a:gdLst>
                  <a:gd name="connsiteX0" fmla="*/ 257676 w 257676"/>
                  <a:gd name="connsiteY0" fmla="*/ 455651 h 472664"/>
                  <a:gd name="connsiteX1" fmla="*/ 125126 w 257676"/>
                  <a:gd name="connsiteY1" fmla="*/ 236332 h 472664"/>
                  <a:gd name="connsiteX2" fmla="*/ 257676 w 257676"/>
                  <a:gd name="connsiteY2" fmla="*/ 17013 h 472664"/>
                  <a:gd name="connsiteX3" fmla="*/ 187766 w 257676"/>
                  <a:gd name="connsiteY3" fmla="*/ 0 h 472664"/>
                  <a:gd name="connsiteX4" fmla="*/ 0 w 257676"/>
                  <a:gd name="connsiteY4" fmla="*/ 236332 h 472664"/>
                  <a:gd name="connsiteX5" fmla="*/ 187766 w 257676"/>
                  <a:gd name="connsiteY5" fmla="*/ 472664 h 472664"/>
                  <a:gd name="connsiteX6" fmla="*/ 257676 w 257676"/>
                  <a:gd name="connsiteY6" fmla="*/ 455651 h 47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676" h="472664">
                    <a:moveTo>
                      <a:pt x="257676" y="455651"/>
                    </a:moveTo>
                    <a:cubicBezTo>
                      <a:pt x="180961" y="426882"/>
                      <a:pt x="125126" y="339495"/>
                      <a:pt x="125126" y="236332"/>
                    </a:cubicBezTo>
                    <a:cubicBezTo>
                      <a:pt x="125126" y="133169"/>
                      <a:pt x="180961" y="45782"/>
                      <a:pt x="257676" y="17013"/>
                    </a:cubicBezTo>
                    <a:cubicBezTo>
                      <a:pt x="236177" y="5877"/>
                      <a:pt x="212513" y="0"/>
                      <a:pt x="187766" y="0"/>
                    </a:cubicBezTo>
                    <a:cubicBezTo>
                      <a:pt x="83984" y="0"/>
                      <a:pt x="0" y="105793"/>
                      <a:pt x="0" y="236332"/>
                    </a:cubicBezTo>
                    <a:cubicBezTo>
                      <a:pt x="0" y="366871"/>
                      <a:pt x="83984" y="472664"/>
                      <a:pt x="187766" y="472664"/>
                    </a:cubicBezTo>
                    <a:cubicBezTo>
                      <a:pt x="212513" y="472664"/>
                      <a:pt x="236177" y="466787"/>
                      <a:pt x="257676" y="455651"/>
                    </a:cubicBezTo>
                    <a:close/>
                  </a:path>
                </a:pathLst>
              </a:custGeom>
              <a:solidFill>
                <a:srgbClr val="D87D22"/>
              </a:solidFill>
              <a:ln w="1545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7371936-15B0-BDA2-9FAB-2D6EC722B302}"/>
                  </a:ext>
                </a:extLst>
              </p:cNvPr>
              <p:cNvSpPr/>
              <p:nvPr/>
            </p:nvSpPr>
            <p:spPr>
              <a:xfrm>
                <a:off x="7784706" y="4194110"/>
                <a:ext cx="114799" cy="210533"/>
              </a:xfrm>
              <a:custGeom>
                <a:avLst/>
                <a:gdLst>
                  <a:gd name="connsiteX0" fmla="*/ 216071 w 216070"/>
                  <a:gd name="connsiteY0" fmla="*/ 14384 h 396258"/>
                  <a:gd name="connsiteX1" fmla="*/ 157451 w 216070"/>
                  <a:gd name="connsiteY1" fmla="*/ 0 h 396258"/>
                  <a:gd name="connsiteX2" fmla="*/ 0 w 216070"/>
                  <a:gd name="connsiteY2" fmla="*/ 198129 h 396258"/>
                  <a:gd name="connsiteX3" fmla="*/ 157451 w 216070"/>
                  <a:gd name="connsiteY3" fmla="*/ 396258 h 396258"/>
                  <a:gd name="connsiteX4" fmla="*/ 216071 w 216070"/>
                  <a:gd name="connsiteY4" fmla="*/ 382029 h 396258"/>
                  <a:gd name="connsiteX5" fmla="*/ 105019 w 216070"/>
                  <a:gd name="connsiteY5" fmla="*/ 198129 h 396258"/>
                  <a:gd name="connsiteX6" fmla="*/ 216071 w 216070"/>
                  <a:gd name="connsiteY6" fmla="*/ 14384 h 3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70" h="396258">
                    <a:moveTo>
                      <a:pt x="216071" y="14384"/>
                    </a:moveTo>
                    <a:cubicBezTo>
                      <a:pt x="197975" y="5104"/>
                      <a:pt x="178177" y="0"/>
                      <a:pt x="157451" y="0"/>
                    </a:cubicBezTo>
                    <a:cubicBezTo>
                      <a:pt x="70528" y="0"/>
                      <a:pt x="0" y="88779"/>
                      <a:pt x="0" y="198129"/>
                    </a:cubicBezTo>
                    <a:cubicBezTo>
                      <a:pt x="0" y="307634"/>
                      <a:pt x="70528" y="396258"/>
                      <a:pt x="157451" y="396258"/>
                    </a:cubicBezTo>
                    <a:cubicBezTo>
                      <a:pt x="178177" y="396258"/>
                      <a:pt x="197975" y="391309"/>
                      <a:pt x="216071" y="382029"/>
                    </a:cubicBezTo>
                    <a:cubicBezTo>
                      <a:pt x="151729" y="357746"/>
                      <a:pt x="105019" y="284588"/>
                      <a:pt x="105019" y="198129"/>
                    </a:cubicBezTo>
                    <a:cubicBezTo>
                      <a:pt x="105019" y="111670"/>
                      <a:pt x="151729" y="38512"/>
                      <a:pt x="216071" y="14384"/>
                    </a:cubicBezTo>
                    <a:close/>
                  </a:path>
                </a:pathLst>
              </a:custGeom>
              <a:solidFill>
                <a:srgbClr val="D87D22"/>
              </a:solidFill>
              <a:ln w="1545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BF66B90-576A-B0D4-F89F-765542E9A495}"/>
                  </a:ext>
                </a:extLst>
              </p:cNvPr>
              <p:cNvSpPr/>
              <p:nvPr/>
            </p:nvSpPr>
            <p:spPr>
              <a:xfrm>
                <a:off x="7777228" y="3706562"/>
                <a:ext cx="94748" cy="173554"/>
              </a:xfrm>
              <a:custGeom>
                <a:avLst/>
                <a:gdLst>
                  <a:gd name="connsiteX0" fmla="*/ 129766 w 178331"/>
                  <a:gd name="connsiteY0" fmla="*/ 326658 h 326657"/>
                  <a:gd name="connsiteX1" fmla="*/ 178332 w 178331"/>
                  <a:gd name="connsiteY1" fmla="*/ 314903 h 326657"/>
                  <a:gd name="connsiteX2" fmla="*/ 86459 w 178331"/>
                  <a:gd name="connsiteY2" fmla="*/ 163329 h 326657"/>
                  <a:gd name="connsiteX3" fmla="*/ 178332 w 178331"/>
                  <a:gd name="connsiteY3" fmla="*/ 11755 h 326657"/>
                  <a:gd name="connsiteX4" fmla="*/ 129766 w 178331"/>
                  <a:gd name="connsiteY4" fmla="*/ 0 h 326657"/>
                  <a:gd name="connsiteX5" fmla="*/ 0 w 178331"/>
                  <a:gd name="connsiteY5" fmla="*/ 163329 h 326657"/>
                  <a:gd name="connsiteX6" fmla="*/ 129766 w 178331"/>
                  <a:gd name="connsiteY6" fmla="*/ 326658 h 32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31" h="326657">
                    <a:moveTo>
                      <a:pt x="129766" y="326658"/>
                    </a:moveTo>
                    <a:cubicBezTo>
                      <a:pt x="146934" y="326658"/>
                      <a:pt x="163329" y="322482"/>
                      <a:pt x="178332" y="314903"/>
                    </a:cubicBezTo>
                    <a:cubicBezTo>
                      <a:pt x="125126" y="295106"/>
                      <a:pt x="86459" y="234785"/>
                      <a:pt x="86459" y="163329"/>
                    </a:cubicBezTo>
                    <a:cubicBezTo>
                      <a:pt x="86459" y="91872"/>
                      <a:pt x="125126" y="31552"/>
                      <a:pt x="178332" y="11755"/>
                    </a:cubicBezTo>
                    <a:cubicBezTo>
                      <a:pt x="163329" y="4176"/>
                      <a:pt x="146934" y="0"/>
                      <a:pt x="129766" y="0"/>
                    </a:cubicBezTo>
                    <a:cubicBezTo>
                      <a:pt x="58155" y="0"/>
                      <a:pt x="0" y="73158"/>
                      <a:pt x="0" y="163329"/>
                    </a:cubicBezTo>
                    <a:cubicBezTo>
                      <a:pt x="0" y="253500"/>
                      <a:pt x="58155" y="326658"/>
                      <a:pt x="129766" y="326658"/>
                    </a:cubicBezTo>
                    <a:close/>
                  </a:path>
                </a:pathLst>
              </a:custGeom>
              <a:solidFill>
                <a:srgbClr val="D87D22"/>
              </a:solidFill>
              <a:ln w="1545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CB56B98-56B8-C813-5D7F-335A48DF484C}"/>
                  </a:ext>
                </a:extLst>
              </p:cNvPr>
              <p:cNvSpPr/>
              <p:nvPr/>
            </p:nvSpPr>
            <p:spPr>
              <a:xfrm>
                <a:off x="7563078" y="3156151"/>
                <a:ext cx="866127" cy="1499702"/>
              </a:xfrm>
              <a:custGeom>
                <a:avLst/>
                <a:gdLst>
                  <a:gd name="connsiteX0" fmla="*/ 1116855 w 1630192"/>
                  <a:gd name="connsiteY0" fmla="*/ 1905040 h 2822682"/>
                  <a:gd name="connsiteX1" fmla="*/ 1181660 w 1630192"/>
                  <a:gd name="connsiteY1" fmla="*/ 1889264 h 2822682"/>
                  <a:gd name="connsiteX2" fmla="*/ 1290855 w 1630192"/>
                  <a:gd name="connsiteY2" fmla="*/ 1686031 h 2822682"/>
                  <a:gd name="connsiteX3" fmla="*/ 1181660 w 1630192"/>
                  <a:gd name="connsiteY3" fmla="*/ 1482798 h 2822682"/>
                  <a:gd name="connsiteX4" fmla="*/ 1116855 w 1630192"/>
                  <a:gd name="connsiteY4" fmla="*/ 1467022 h 2822682"/>
                  <a:gd name="connsiteX5" fmla="*/ 942854 w 1630192"/>
                  <a:gd name="connsiteY5" fmla="*/ 1686031 h 2822682"/>
                  <a:gd name="connsiteX6" fmla="*/ 1116855 w 1630192"/>
                  <a:gd name="connsiteY6" fmla="*/ 1905040 h 2822682"/>
                  <a:gd name="connsiteX7" fmla="*/ 929088 w 1630192"/>
                  <a:gd name="connsiteY7" fmla="*/ 2287379 h 2822682"/>
                  <a:gd name="connsiteX8" fmla="*/ 1116855 w 1630192"/>
                  <a:gd name="connsiteY8" fmla="*/ 2523711 h 2822682"/>
                  <a:gd name="connsiteX9" fmla="*/ 1186764 w 1630192"/>
                  <a:gd name="connsiteY9" fmla="*/ 2506697 h 2822682"/>
                  <a:gd name="connsiteX10" fmla="*/ 1304466 w 1630192"/>
                  <a:gd name="connsiteY10" fmla="*/ 2287224 h 2822682"/>
                  <a:gd name="connsiteX11" fmla="*/ 1186764 w 1630192"/>
                  <a:gd name="connsiteY11" fmla="*/ 2067751 h 2822682"/>
                  <a:gd name="connsiteX12" fmla="*/ 1116855 w 1630192"/>
                  <a:gd name="connsiteY12" fmla="*/ 2050737 h 2822682"/>
                  <a:gd name="connsiteX13" fmla="*/ 929088 w 1630192"/>
                  <a:gd name="connsiteY13" fmla="*/ 2287379 h 2822682"/>
                  <a:gd name="connsiteX14" fmla="*/ 848042 w 1630192"/>
                  <a:gd name="connsiteY14" fmla="*/ 709151 h 2822682"/>
                  <a:gd name="connsiteX15" fmla="*/ 1035809 w 1630192"/>
                  <a:gd name="connsiteY15" fmla="*/ 945483 h 2822682"/>
                  <a:gd name="connsiteX16" fmla="*/ 1105718 w 1630192"/>
                  <a:gd name="connsiteY16" fmla="*/ 928315 h 2822682"/>
                  <a:gd name="connsiteX17" fmla="*/ 1223420 w 1630192"/>
                  <a:gd name="connsiteY17" fmla="*/ 708996 h 2822682"/>
                  <a:gd name="connsiteX18" fmla="*/ 1105718 w 1630192"/>
                  <a:gd name="connsiteY18" fmla="*/ 489678 h 2822682"/>
                  <a:gd name="connsiteX19" fmla="*/ 1035809 w 1630192"/>
                  <a:gd name="connsiteY19" fmla="*/ 472509 h 2822682"/>
                  <a:gd name="connsiteX20" fmla="*/ 848042 w 1630192"/>
                  <a:gd name="connsiteY20" fmla="*/ 709151 h 2822682"/>
                  <a:gd name="connsiteX21" fmla="*/ 1529353 w 1630192"/>
                  <a:gd name="connsiteY21" fmla="*/ 0 h 2822682"/>
                  <a:gd name="connsiteX22" fmla="*/ 1614729 w 1630192"/>
                  <a:gd name="connsiteY22" fmla="*/ 683940 h 2822682"/>
                  <a:gd name="connsiteX23" fmla="*/ 1418147 w 1630192"/>
                  <a:gd name="connsiteY23" fmla="*/ 938523 h 2822682"/>
                  <a:gd name="connsiteX24" fmla="*/ 1629113 w 1630192"/>
                  <a:gd name="connsiteY24" fmla="*/ 1194807 h 2822682"/>
                  <a:gd name="connsiteX25" fmla="*/ 1501667 w 1630192"/>
                  <a:gd name="connsiteY25" fmla="*/ 2822683 h 2822682"/>
                  <a:gd name="connsiteX26" fmla="*/ 180652 w 1630192"/>
                  <a:gd name="connsiteY26" fmla="*/ 2461225 h 2822682"/>
                  <a:gd name="connsiteX27" fmla="*/ 152348 w 1630192"/>
                  <a:gd name="connsiteY27" fmla="*/ 1915712 h 2822682"/>
                  <a:gd name="connsiteX28" fmla="*/ 305932 w 1630192"/>
                  <a:gd name="connsiteY28" fmla="*/ 1731194 h 2822682"/>
                  <a:gd name="connsiteX29" fmla="*/ 125126 w 1630192"/>
                  <a:gd name="connsiteY29" fmla="*/ 1543582 h 2822682"/>
                  <a:gd name="connsiteX30" fmla="*/ 0 w 1630192"/>
                  <a:gd name="connsiteY30" fmla="*/ 736991 h 2822682"/>
                  <a:gd name="connsiteX31" fmla="*/ 276700 w 1630192"/>
                  <a:gd name="connsiteY31" fmla="*/ 525406 h 2822682"/>
                  <a:gd name="connsiteX32" fmla="*/ 368418 w 1630192"/>
                  <a:gd name="connsiteY32" fmla="*/ 549379 h 2822682"/>
                  <a:gd name="connsiteX33" fmla="*/ 556185 w 1630192"/>
                  <a:gd name="connsiteY33" fmla="*/ 361613 h 2822682"/>
                  <a:gd name="connsiteX34" fmla="*/ 555875 w 1630192"/>
                  <a:gd name="connsiteY34" fmla="*/ 353415 h 2822682"/>
                  <a:gd name="connsiteX35" fmla="*/ 1529353 w 1630192"/>
                  <a:gd name="connsiteY35" fmla="*/ 0 h 2822682"/>
                  <a:gd name="connsiteX36" fmla="*/ 574590 w 1630192"/>
                  <a:gd name="connsiteY36" fmla="*/ 2349864 h 2822682"/>
                  <a:gd name="connsiteX37" fmla="*/ 633209 w 1630192"/>
                  <a:gd name="connsiteY37" fmla="*/ 2335480 h 2822682"/>
                  <a:gd name="connsiteX38" fmla="*/ 731887 w 1630192"/>
                  <a:gd name="connsiteY38" fmla="*/ 2151735 h 2822682"/>
                  <a:gd name="connsiteX39" fmla="*/ 633209 w 1630192"/>
                  <a:gd name="connsiteY39" fmla="*/ 1967990 h 2822682"/>
                  <a:gd name="connsiteX40" fmla="*/ 574590 w 1630192"/>
                  <a:gd name="connsiteY40" fmla="*/ 1953606 h 2822682"/>
                  <a:gd name="connsiteX41" fmla="*/ 417138 w 1630192"/>
                  <a:gd name="connsiteY41" fmla="*/ 2151735 h 2822682"/>
                  <a:gd name="connsiteX42" fmla="*/ 574590 w 1630192"/>
                  <a:gd name="connsiteY42" fmla="*/ 2349864 h 2822682"/>
                  <a:gd name="connsiteX43" fmla="*/ 662596 w 1630192"/>
                  <a:gd name="connsiteY43" fmla="*/ 1199292 h 2822682"/>
                  <a:gd name="connsiteX44" fmla="*/ 581395 w 1630192"/>
                  <a:gd name="connsiteY44" fmla="*/ 1047718 h 2822682"/>
                  <a:gd name="connsiteX45" fmla="*/ 532830 w 1630192"/>
                  <a:gd name="connsiteY45" fmla="*/ 1035963 h 2822682"/>
                  <a:gd name="connsiteX46" fmla="*/ 403064 w 1630192"/>
                  <a:gd name="connsiteY46" fmla="*/ 1199292 h 2822682"/>
                  <a:gd name="connsiteX47" fmla="*/ 532830 w 1630192"/>
                  <a:gd name="connsiteY47" fmla="*/ 1362621 h 2822682"/>
                  <a:gd name="connsiteX48" fmla="*/ 581395 w 1630192"/>
                  <a:gd name="connsiteY48" fmla="*/ 1350866 h 2822682"/>
                  <a:gd name="connsiteX49" fmla="*/ 662596 w 1630192"/>
                  <a:gd name="connsiteY49" fmla="*/ 1199292 h 282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30192" h="2822682">
                    <a:moveTo>
                      <a:pt x="1116855" y="1905040"/>
                    </a:moveTo>
                    <a:cubicBezTo>
                      <a:pt x="1139745" y="1905040"/>
                      <a:pt x="1161553" y="1899472"/>
                      <a:pt x="1181660" y="1889264"/>
                    </a:cubicBezTo>
                    <a:cubicBezTo>
                      <a:pt x="1245693" y="1856939"/>
                      <a:pt x="1290855" y="1778213"/>
                      <a:pt x="1290855" y="1686031"/>
                    </a:cubicBezTo>
                    <a:cubicBezTo>
                      <a:pt x="1290855" y="1593849"/>
                      <a:pt x="1245693" y="1515123"/>
                      <a:pt x="1181660" y="1482798"/>
                    </a:cubicBezTo>
                    <a:cubicBezTo>
                      <a:pt x="1161708" y="1472590"/>
                      <a:pt x="1139745" y="1467022"/>
                      <a:pt x="1116855" y="1467022"/>
                    </a:cubicBezTo>
                    <a:cubicBezTo>
                      <a:pt x="1020806" y="1467022"/>
                      <a:pt x="942854" y="1565081"/>
                      <a:pt x="942854" y="1686031"/>
                    </a:cubicBezTo>
                    <a:cubicBezTo>
                      <a:pt x="942854" y="1806981"/>
                      <a:pt x="1020806" y="1905040"/>
                      <a:pt x="1116855" y="1905040"/>
                    </a:cubicBezTo>
                    <a:close/>
                    <a:moveTo>
                      <a:pt x="929088" y="2287379"/>
                    </a:moveTo>
                    <a:cubicBezTo>
                      <a:pt x="929088" y="2417918"/>
                      <a:pt x="1013227" y="2523711"/>
                      <a:pt x="1116855" y="2523711"/>
                    </a:cubicBezTo>
                    <a:cubicBezTo>
                      <a:pt x="1141601" y="2523711"/>
                      <a:pt x="1165111" y="2517679"/>
                      <a:pt x="1186764" y="2506697"/>
                    </a:cubicBezTo>
                    <a:cubicBezTo>
                      <a:pt x="1255746" y="2471742"/>
                      <a:pt x="1304466" y="2386675"/>
                      <a:pt x="1304466" y="2287224"/>
                    </a:cubicBezTo>
                    <a:cubicBezTo>
                      <a:pt x="1304466" y="2187773"/>
                      <a:pt x="1255591" y="2102706"/>
                      <a:pt x="1186764" y="2067751"/>
                    </a:cubicBezTo>
                    <a:cubicBezTo>
                      <a:pt x="1165111" y="2056769"/>
                      <a:pt x="1141601" y="2050737"/>
                      <a:pt x="1116855" y="2050737"/>
                    </a:cubicBezTo>
                    <a:cubicBezTo>
                      <a:pt x="1013227" y="2050892"/>
                      <a:pt x="929088" y="2156839"/>
                      <a:pt x="929088" y="2287379"/>
                    </a:cubicBezTo>
                    <a:close/>
                    <a:moveTo>
                      <a:pt x="848042" y="709151"/>
                    </a:moveTo>
                    <a:cubicBezTo>
                      <a:pt x="848042" y="839690"/>
                      <a:pt x="932027" y="945483"/>
                      <a:pt x="1035809" y="945483"/>
                    </a:cubicBezTo>
                    <a:cubicBezTo>
                      <a:pt x="1060556" y="945483"/>
                      <a:pt x="1084220" y="939451"/>
                      <a:pt x="1105718" y="928315"/>
                    </a:cubicBezTo>
                    <a:cubicBezTo>
                      <a:pt x="1174855" y="893514"/>
                      <a:pt x="1223420" y="808447"/>
                      <a:pt x="1223420" y="708996"/>
                    </a:cubicBezTo>
                    <a:cubicBezTo>
                      <a:pt x="1223420" y="609545"/>
                      <a:pt x="1174700" y="524478"/>
                      <a:pt x="1105718" y="489678"/>
                    </a:cubicBezTo>
                    <a:cubicBezTo>
                      <a:pt x="1084220" y="478541"/>
                      <a:pt x="1060556" y="472509"/>
                      <a:pt x="1035809" y="472509"/>
                    </a:cubicBezTo>
                    <a:cubicBezTo>
                      <a:pt x="932027" y="472819"/>
                      <a:pt x="848042" y="578611"/>
                      <a:pt x="848042" y="709151"/>
                    </a:cubicBezTo>
                    <a:close/>
                    <a:moveTo>
                      <a:pt x="1529353" y="0"/>
                    </a:moveTo>
                    <a:cubicBezTo>
                      <a:pt x="1568484" y="56454"/>
                      <a:pt x="1598025" y="328669"/>
                      <a:pt x="1614729" y="683940"/>
                    </a:cubicBezTo>
                    <a:cubicBezTo>
                      <a:pt x="1503678" y="701727"/>
                      <a:pt x="1418147" y="808911"/>
                      <a:pt x="1418147" y="938523"/>
                    </a:cubicBezTo>
                    <a:cubicBezTo>
                      <a:pt x="1418147" y="1073702"/>
                      <a:pt x="1511102" y="1184290"/>
                      <a:pt x="1629113" y="1194807"/>
                    </a:cubicBezTo>
                    <a:cubicBezTo>
                      <a:pt x="1637156" y="1902720"/>
                      <a:pt x="1600809" y="2685338"/>
                      <a:pt x="1501667" y="2822683"/>
                    </a:cubicBezTo>
                    <a:cubicBezTo>
                      <a:pt x="1223575" y="2753083"/>
                      <a:pt x="180652" y="2461225"/>
                      <a:pt x="180652" y="2461225"/>
                    </a:cubicBezTo>
                    <a:cubicBezTo>
                      <a:pt x="180652" y="2461225"/>
                      <a:pt x="171526" y="2219789"/>
                      <a:pt x="152348" y="1915712"/>
                    </a:cubicBezTo>
                    <a:cubicBezTo>
                      <a:pt x="239735" y="1899782"/>
                      <a:pt x="305932" y="1823221"/>
                      <a:pt x="305932" y="1731194"/>
                    </a:cubicBezTo>
                    <a:cubicBezTo>
                      <a:pt x="305932" y="1629887"/>
                      <a:pt x="225660" y="1547294"/>
                      <a:pt x="125126" y="1543582"/>
                    </a:cubicBezTo>
                    <a:cubicBezTo>
                      <a:pt x="95739" y="1194188"/>
                      <a:pt x="54443" y="852064"/>
                      <a:pt x="0" y="736991"/>
                    </a:cubicBezTo>
                    <a:cubicBezTo>
                      <a:pt x="94347" y="657492"/>
                      <a:pt x="186529" y="587273"/>
                      <a:pt x="276700" y="525406"/>
                    </a:cubicBezTo>
                    <a:cubicBezTo>
                      <a:pt x="303767" y="540718"/>
                      <a:pt x="335165" y="549379"/>
                      <a:pt x="368418" y="549379"/>
                    </a:cubicBezTo>
                    <a:cubicBezTo>
                      <a:pt x="472200" y="549379"/>
                      <a:pt x="556185" y="465395"/>
                      <a:pt x="556185" y="361613"/>
                    </a:cubicBezTo>
                    <a:cubicBezTo>
                      <a:pt x="556185" y="358829"/>
                      <a:pt x="556185" y="356199"/>
                      <a:pt x="555875" y="353415"/>
                    </a:cubicBezTo>
                    <a:cubicBezTo>
                      <a:pt x="945019" y="140902"/>
                      <a:pt x="1280183" y="67126"/>
                      <a:pt x="1529353" y="0"/>
                    </a:cubicBezTo>
                    <a:close/>
                    <a:moveTo>
                      <a:pt x="574590" y="2349864"/>
                    </a:moveTo>
                    <a:cubicBezTo>
                      <a:pt x="595316" y="2349864"/>
                      <a:pt x="615268" y="2344915"/>
                      <a:pt x="633209" y="2335480"/>
                    </a:cubicBezTo>
                    <a:cubicBezTo>
                      <a:pt x="691055" y="2306248"/>
                      <a:pt x="731887" y="2234946"/>
                      <a:pt x="731887" y="2151735"/>
                    </a:cubicBezTo>
                    <a:cubicBezTo>
                      <a:pt x="731887" y="2068369"/>
                      <a:pt x="691055" y="1997068"/>
                      <a:pt x="633209" y="1967990"/>
                    </a:cubicBezTo>
                    <a:cubicBezTo>
                      <a:pt x="615113" y="1958710"/>
                      <a:pt x="595316" y="1953606"/>
                      <a:pt x="574590" y="1953606"/>
                    </a:cubicBezTo>
                    <a:cubicBezTo>
                      <a:pt x="487667" y="1953606"/>
                      <a:pt x="417138" y="2042385"/>
                      <a:pt x="417138" y="2151735"/>
                    </a:cubicBezTo>
                    <a:cubicBezTo>
                      <a:pt x="417138" y="2261240"/>
                      <a:pt x="487667" y="2349864"/>
                      <a:pt x="574590" y="2349864"/>
                    </a:cubicBezTo>
                    <a:close/>
                    <a:moveTo>
                      <a:pt x="662596" y="1199292"/>
                    </a:moveTo>
                    <a:cubicBezTo>
                      <a:pt x="662596" y="1130620"/>
                      <a:pt x="628878" y="1072001"/>
                      <a:pt x="581395" y="1047718"/>
                    </a:cubicBezTo>
                    <a:cubicBezTo>
                      <a:pt x="566393" y="1040139"/>
                      <a:pt x="549998" y="1035963"/>
                      <a:pt x="532830" y="1035963"/>
                    </a:cubicBezTo>
                    <a:cubicBezTo>
                      <a:pt x="461219" y="1035963"/>
                      <a:pt x="403064" y="1109121"/>
                      <a:pt x="403064" y="1199292"/>
                    </a:cubicBezTo>
                    <a:cubicBezTo>
                      <a:pt x="403064" y="1289464"/>
                      <a:pt x="461219" y="1362621"/>
                      <a:pt x="532830" y="1362621"/>
                    </a:cubicBezTo>
                    <a:cubicBezTo>
                      <a:pt x="549998" y="1362621"/>
                      <a:pt x="566393" y="1358445"/>
                      <a:pt x="581395" y="1350866"/>
                    </a:cubicBezTo>
                    <a:cubicBezTo>
                      <a:pt x="628878" y="1326738"/>
                      <a:pt x="662596" y="1267965"/>
                      <a:pt x="662596" y="1199292"/>
                    </a:cubicBezTo>
                    <a:close/>
                  </a:path>
                </a:pathLst>
              </a:custGeom>
              <a:solidFill>
                <a:schemeClr val="bg1"/>
              </a:solidFill>
              <a:ln w="1545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7FE6B6D-B724-3B0A-E99D-068034DD3DC0}"/>
                  </a:ext>
                </a:extLst>
              </p:cNvPr>
              <p:cNvSpPr/>
              <p:nvPr/>
            </p:nvSpPr>
            <p:spPr>
              <a:xfrm>
                <a:off x="7509119" y="4025156"/>
                <a:ext cx="819259" cy="251128"/>
              </a:xfrm>
              <a:custGeom>
                <a:avLst/>
                <a:gdLst>
                  <a:gd name="connsiteX0" fmla="*/ 0 w 1690825"/>
                  <a:gd name="connsiteY0" fmla="*/ 518291 h 518290"/>
                  <a:gd name="connsiteX1" fmla="*/ 1690826 w 1690825"/>
                  <a:gd name="connsiteY1" fmla="*/ 0 h 518290"/>
                </a:gdLst>
                <a:ahLst/>
                <a:cxnLst>
                  <a:cxn ang="0">
                    <a:pos x="connsiteX0" y="connsiteY0"/>
                  </a:cxn>
                  <a:cxn ang="0">
                    <a:pos x="connsiteX1" y="connsiteY1"/>
                  </a:cxn>
                </a:cxnLst>
                <a:rect l="l" t="t" r="r" b="b"/>
                <a:pathLst>
                  <a:path w="1690825" h="518290">
                    <a:moveTo>
                      <a:pt x="0" y="518291"/>
                    </a:moveTo>
                    <a:lnTo>
                      <a:pt x="1690826" y="0"/>
                    </a:lnTo>
                  </a:path>
                </a:pathLst>
              </a:custGeom>
              <a:ln w="114300" cap="flat">
                <a:solidFill>
                  <a:srgbClr val="003C47"/>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9E3B0E6-E8DA-308A-E7D6-2D4DB4CFF6D9}"/>
                  </a:ext>
                </a:extLst>
              </p:cNvPr>
              <p:cNvSpPr/>
              <p:nvPr/>
            </p:nvSpPr>
            <p:spPr>
              <a:xfrm>
                <a:off x="7353367" y="3369807"/>
                <a:ext cx="207484" cy="1668162"/>
              </a:xfrm>
              <a:custGeom>
                <a:avLst/>
                <a:gdLst>
                  <a:gd name="connsiteX0" fmla="*/ 123734 w 390518"/>
                  <a:gd name="connsiteY0" fmla="*/ 0 h 3139751"/>
                  <a:gd name="connsiteX1" fmla="*/ 218700 w 390518"/>
                  <a:gd name="connsiteY1" fmla="*/ 760810 h 3139751"/>
                  <a:gd name="connsiteX2" fmla="*/ 0 w 390518"/>
                  <a:gd name="connsiteY2" fmla="*/ 1044006 h 3139751"/>
                  <a:gd name="connsiteX3" fmla="*/ 234631 w 390518"/>
                  <a:gd name="connsiteY3" fmla="*/ 1329058 h 3139751"/>
                  <a:gd name="connsiteX4" fmla="*/ 92801 w 390518"/>
                  <a:gd name="connsiteY4" fmla="*/ 3139752 h 3139751"/>
                  <a:gd name="connsiteX5" fmla="*/ 286444 w 390518"/>
                  <a:gd name="connsiteY5" fmla="*/ 3047570 h 3139751"/>
                  <a:gd name="connsiteX6" fmla="*/ 324957 w 390518"/>
                  <a:gd name="connsiteY6" fmla="*/ 178796 h 3139751"/>
                  <a:gd name="connsiteX7" fmla="*/ 123734 w 390518"/>
                  <a:gd name="connsiteY7" fmla="*/ 0 h 313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18" h="3139751">
                    <a:moveTo>
                      <a:pt x="123734" y="0"/>
                    </a:moveTo>
                    <a:cubicBezTo>
                      <a:pt x="167196" y="62795"/>
                      <a:pt x="200140" y="365634"/>
                      <a:pt x="218700" y="760810"/>
                    </a:cubicBezTo>
                    <a:cubicBezTo>
                      <a:pt x="95121" y="780607"/>
                      <a:pt x="0" y="899856"/>
                      <a:pt x="0" y="1044006"/>
                    </a:cubicBezTo>
                    <a:cubicBezTo>
                      <a:pt x="0" y="1194343"/>
                      <a:pt x="103318" y="1317458"/>
                      <a:pt x="234631" y="1329058"/>
                    </a:cubicBezTo>
                    <a:cubicBezTo>
                      <a:pt x="243601" y="2116471"/>
                      <a:pt x="203233" y="2986940"/>
                      <a:pt x="92801" y="3139752"/>
                    </a:cubicBezTo>
                    <a:cubicBezTo>
                      <a:pt x="164257" y="3106343"/>
                      <a:pt x="228289" y="3076029"/>
                      <a:pt x="286444" y="3047570"/>
                    </a:cubicBezTo>
                    <a:cubicBezTo>
                      <a:pt x="422706" y="2572895"/>
                      <a:pt x="413891" y="772100"/>
                      <a:pt x="324957" y="178796"/>
                    </a:cubicBezTo>
                    <a:cubicBezTo>
                      <a:pt x="278092" y="126827"/>
                      <a:pt x="213905" y="60166"/>
                      <a:pt x="123734" y="0"/>
                    </a:cubicBezTo>
                    <a:close/>
                  </a:path>
                </a:pathLst>
              </a:custGeom>
              <a:solidFill>
                <a:srgbClr val="D87D22"/>
              </a:solidFill>
              <a:ln w="1545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B6A44A4-87AE-B889-7967-31D28BDCB62F}"/>
                  </a:ext>
                </a:extLst>
              </p:cNvPr>
              <p:cNvSpPr/>
              <p:nvPr/>
            </p:nvSpPr>
            <p:spPr>
              <a:xfrm>
                <a:off x="7064356" y="4581896"/>
                <a:ext cx="152271" cy="279396"/>
              </a:xfrm>
              <a:custGeom>
                <a:avLst/>
                <a:gdLst>
                  <a:gd name="connsiteX0" fmla="*/ 286599 w 286598"/>
                  <a:gd name="connsiteY0" fmla="*/ 18869 h 525869"/>
                  <a:gd name="connsiteX1" fmla="*/ 208801 w 286598"/>
                  <a:gd name="connsiteY1" fmla="*/ 0 h 525869"/>
                  <a:gd name="connsiteX2" fmla="*/ 0 w 286598"/>
                  <a:gd name="connsiteY2" fmla="*/ 262935 h 525869"/>
                  <a:gd name="connsiteX3" fmla="*/ 208801 w 286598"/>
                  <a:gd name="connsiteY3" fmla="*/ 525870 h 525869"/>
                  <a:gd name="connsiteX4" fmla="*/ 286599 w 286598"/>
                  <a:gd name="connsiteY4" fmla="*/ 507000 h 525869"/>
                  <a:gd name="connsiteX5" fmla="*/ 139201 w 286598"/>
                  <a:gd name="connsiteY5" fmla="*/ 262935 h 525869"/>
                  <a:gd name="connsiteX6" fmla="*/ 286599 w 286598"/>
                  <a:gd name="connsiteY6" fmla="*/ 18869 h 52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598" h="525869">
                    <a:moveTo>
                      <a:pt x="286599" y="18869"/>
                    </a:moveTo>
                    <a:cubicBezTo>
                      <a:pt x="262471" y="6651"/>
                      <a:pt x="236332" y="0"/>
                      <a:pt x="208801" y="0"/>
                    </a:cubicBezTo>
                    <a:cubicBezTo>
                      <a:pt x="93574" y="0"/>
                      <a:pt x="0" y="117702"/>
                      <a:pt x="0" y="262935"/>
                    </a:cubicBezTo>
                    <a:cubicBezTo>
                      <a:pt x="0" y="408168"/>
                      <a:pt x="93574" y="525870"/>
                      <a:pt x="208801" y="525870"/>
                    </a:cubicBezTo>
                    <a:cubicBezTo>
                      <a:pt x="236332" y="525870"/>
                      <a:pt x="262471" y="519219"/>
                      <a:pt x="286599" y="507000"/>
                    </a:cubicBezTo>
                    <a:cubicBezTo>
                      <a:pt x="201223" y="474829"/>
                      <a:pt x="139201" y="377698"/>
                      <a:pt x="139201" y="262935"/>
                    </a:cubicBezTo>
                    <a:cubicBezTo>
                      <a:pt x="139201" y="148172"/>
                      <a:pt x="201223" y="51040"/>
                      <a:pt x="286599" y="18869"/>
                    </a:cubicBezTo>
                    <a:close/>
                  </a:path>
                </a:pathLst>
              </a:custGeom>
              <a:solidFill>
                <a:srgbClr val="D87D22"/>
              </a:solidFill>
              <a:ln w="15453"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4018A5C-4A6B-E8FE-C9E9-42A9548BD06C}"/>
                  </a:ext>
                </a:extLst>
              </p:cNvPr>
              <p:cNvSpPr/>
              <p:nvPr/>
            </p:nvSpPr>
            <p:spPr>
              <a:xfrm>
                <a:off x="7072491" y="4236758"/>
                <a:ext cx="141095" cy="258852"/>
              </a:xfrm>
              <a:custGeom>
                <a:avLst/>
                <a:gdLst>
                  <a:gd name="connsiteX0" fmla="*/ 0 w 265564"/>
                  <a:gd name="connsiteY0" fmla="*/ 243601 h 487202"/>
                  <a:gd name="connsiteX1" fmla="*/ 193489 w 265564"/>
                  <a:gd name="connsiteY1" fmla="*/ 487203 h 487202"/>
                  <a:gd name="connsiteX2" fmla="*/ 265564 w 265564"/>
                  <a:gd name="connsiteY2" fmla="*/ 469725 h 487202"/>
                  <a:gd name="connsiteX3" fmla="*/ 128993 w 265564"/>
                  <a:gd name="connsiteY3" fmla="*/ 243601 h 487202"/>
                  <a:gd name="connsiteX4" fmla="*/ 265564 w 265564"/>
                  <a:gd name="connsiteY4" fmla="*/ 17478 h 487202"/>
                  <a:gd name="connsiteX5" fmla="*/ 193489 w 265564"/>
                  <a:gd name="connsiteY5" fmla="*/ 0 h 487202"/>
                  <a:gd name="connsiteX6" fmla="*/ 0 w 265564"/>
                  <a:gd name="connsiteY6" fmla="*/ 243601 h 48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64" h="487202">
                    <a:moveTo>
                      <a:pt x="0" y="243601"/>
                    </a:moveTo>
                    <a:cubicBezTo>
                      <a:pt x="0" y="378162"/>
                      <a:pt x="86614" y="487203"/>
                      <a:pt x="193489" y="487203"/>
                    </a:cubicBezTo>
                    <a:cubicBezTo>
                      <a:pt x="219009" y="487203"/>
                      <a:pt x="243292" y="481016"/>
                      <a:pt x="265564" y="469725"/>
                    </a:cubicBezTo>
                    <a:cubicBezTo>
                      <a:pt x="186529" y="440029"/>
                      <a:pt x="128993" y="350013"/>
                      <a:pt x="128993" y="243601"/>
                    </a:cubicBezTo>
                    <a:cubicBezTo>
                      <a:pt x="128993" y="137190"/>
                      <a:pt x="186529" y="47174"/>
                      <a:pt x="265564" y="17478"/>
                    </a:cubicBezTo>
                    <a:cubicBezTo>
                      <a:pt x="243292" y="6187"/>
                      <a:pt x="219009" y="0"/>
                      <a:pt x="193489" y="0"/>
                    </a:cubicBezTo>
                    <a:cubicBezTo>
                      <a:pt x="86614" y="0"/>
                      <a:pt x="0" y="109041"/>
                      <a:pt x="0" y="243601"/>
                    </a:cubicBezTo>
                    <a:close/>
                  </a:path>
                </a:pathLst>
              </a:custGeom>
              <a:solidFill>
                <a:srgbClr val="D87D22"/>
              </a:solidFill>
              <a:ln w="1545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789EE05-691E-5534-8F99-F96306DD212E}"/>
                  </a:ext>
                </a:extLst>
              </p:cNvPr>
              <p:cNvSpPr/>
              <p:nvPr/>
            </p:nvSpPr>
            <p:spPr>
              <a:xfrm>
                <a:off x="7016447" y="3649204"/>
                <a:ext cx="152271" cy="279396"/>
              </a:xfrm>
              <a:custGeom>
                <a:avLst/>
                <a:gdLst>
                  <a:gd name="connsiteX0" fmla="*/ 286599 w 286598"/>
                  <a:gd name="connsiteY0" fmla="*/ 506846 h 525869"/>
                  <a:gd name="connsiteX1" fmla="*/ 139201 w 286598"/>
                  <a:gd name="connsiteY1" fmla="*/ 262935 h 525869"/>
                  <a:gd name="connsiteX2" fmla="*/ 286599 w 286598"/>
                  <a:gd name="connsiteY2" fmla="*/ 19024 h 525869"/>
                  <a:gd name="connsiteX3" fmla="*/ 208801 w 286598"/>
                  <a:gd name="connsiteY3" fmla="*/ 0 h 525869"/>
                  <a:gd name="connsiteX4" fmla="*/ 0 w 286598"/>
                  <a:gd name="connsiteY4" fmla="*/ 262935 h 525869"/>
                  <a:gd name="connsiteX5" fmla="*/ 208801 w 286598"/>
                  <a:gd name="connsiteY5" fmla="*/ 525870 h 525869"/>
                  <a:gd name="connsiteX6" fmla="*/ 286599 w 286598"/>
                  <a:gd name="connsiteY6" fmla="*/ 506846 h 52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598" h="525869">
                    <a:moveTo>
                      <a:pt x="286599" y="506846"/>
                    </a:moveTo>
                    <a:cubicBezTo>
                      <a:pt x="201222" y="474829"/>
                      <a:pt x="139201" y="377698"/>
                      <a:pt x="139201" y="262935"/>
                    </a:cubicBezTo>
                    <a:cubicBezTo>
                      <a:pt x="139201" y="148172"/>
                      <a:pt x="201222" y="51040"/>
                      <a:pt x="286599" y="19024"/>
                    </a:cubicBezTo>
                    <a:cubicBezTo>
                      <a:pt x="262626" y="6651"/>
                      <a:pt x="236332" y="0"/>
                      <a:pt x="208801" y="0"/>
                    </a:cubicBezTo>
                    <a:cubicBezTo>
                      <a:pt x="93419" y="0"/>
                      <a:pt x="0" y="117702"/>
                      <a:pt x="0" y="262935"/>
                    </a:cubicBezTo>
                    <a:cubicBezTo>
                      <a:pt x="0" y="408168"/>
                      <a:pt x="93419" y="525870"/>
                      <a:pt x="208801" y="525870"/>
                    </a:cubicBezTo>
                    <a:cubicBezTo>
                      <a:pt x="236332" y="525870"/>
                      <a:pt x="262626" y="519219"/>
                      <a:pt x="286599" y="506846"/>
                    </a:cubicBezTo>
                    <a:close/>
                  </a:path>
                </a:pathLst>
              </a:custGeom>
              <a:solidFill>
                <a:srgbClr val="D87D22"/>
              </a:solidFill>
              <a:ln w="1545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AE8576C-836F-8E42-511C-FA22B29FB701}"/>
                  </a:ext>
                </a:extLst>
              </p:cNvPr>
              <p:cNvSpPr/>
              <p:nvPr/>
            </p:nvSpPr>
            <p:spPr>
              <a:xfrm>
                <a:off x="6761785" y="4524373"/>
                <a:ext cx="127700" cy="234200"/>
              </a:xfrm>
              <a:custGeom>
                <a:avLst/>
                <a:gdLst>
                  <a:gd name="connsiteX0" fmla="*/ 240353 w 240353"/>
                  <a:gd name="connsiteY0" fmla="*/ 15931 h 440802"/>
                  <a:gd name="connsiteX1" fmla="*/ 175084 w 240353"/>
                  <a:gd name="connsiteY1" fmla="*/ 0 h 440802"/>
                  <a:gd name="connsiteX2" fmla="*/ 0 w 240353"/>
                  <a:gd name="connsiteY2" fmla="*/ 220401 h 440802"/>
                  <a:gd name="connsiteX3" fmla="*/ 175084 w 240353"/>
                  <a:gd name="connsiteY3" fmla="*/ 440803 h 440802"/>
                  <a:gd name="connsiteX4" fmla="*/ 240353 w 240353"/>
                  <a:gd name="connsiteY4" fmla="*/ 424872 h 440802"/>
                  <a:gd name="connsiteX5" fmla="*/ 116774 w 240353"/>
                  <a:gd name="connsiteY5" fmla="*/ 220401 h 440802"/>
                  <a:gd name="connsiteX6" fmla="*/ 240353 w 240353"/>
                  <a:gd name="connsiteY6" fmla="*/ 15931 h 44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53" h="440802">
                    <a:moveTo>
                      <a:pt x="240353" y="15931"/>
                    </a:moveTo>
                    <a:cubicBezTo>
                      <a:pt x="220247" y="5568"/>
                      <a:pt x="198129" y="0"/>
                      <a:pt x="175084" y="0"/>
                    </a:cubicBezTo>
                    <a:cubicBezTo>
                      <a:pt x="78416" y="0"/>
                      <a:pt x="0" y="98678"/>
                      <a:pt x="0" y="220401"/>
                    </a:cubicBezTo>
                    <a:cubicBezTo>
                      <a:pt x="0" y="342125"/>
                      <a:pt x="78416" y="440803"/>
                      <a:pt x="175084" y="440803"/>
                    </a:cubicBezTo>
                    <a:cubicBezTo>
                      <a:pt x="198129" y="440803"/>
                      <a:pt x="220247" y="435235"/>
                      <a:pt x="240353" y="424872"/>
                    </a:cubicBezTo>
                    <a:cubicBezTo>
                      <a:pt x="168742" y="397960"/>
                      <a:pt x="116774" y="316605"/>
                      <a:pt x="116774" y="220401"/>
                    </a:cubicBezTo>
                    <a:cubicBezTo>
                      <a:pt x="116774" y="124198"/>
                      <a:pt x="168742" y="42843"/>
                      <a:pt x="240353" y="15931"/>
                    </a:cubicBezTo>
                    <a:close/>
                  </a:path>
                </a:pathLst>
              </a:custGeom>
              <a:solidFill>
                <a:srgbClr val="D87D22"/>
              </a:solidFill>
              <a:ln w="1545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2106418-8FDC-8CFF-01B3-A886B3F67C8D}"/>
                  </a:ext>
                </a:extLst>
              </p:cNvPr>
              <p:cNvSpPr/>
              <p:nvPr/>
            </p:nvSpPr>
            <p:spPr>
              <a:xfrm>
                <a:off x="6753486" y="3982015"/>
                <a:ext cx="105349" cy="193112"/>
              </a:xfrm>
              <a:custGeom>
                <a:avLst/>
                <a:gdLst>
                  <a:gd name="connsiteX0" fmla="*/ 144305 w 198283"/>
                  <a:gd name="connsiteY0" fmla="*/ 363469 h 363468"/>
                  <a:gd name="connsiteX1" fmla="*/ 198284 w 198283"/>
                  <a:gd name="connsiteY1" fmla="*/ 350322 h 363468"/>
                  <a:gd name="connsiteX2" fmla="*/ 96203 w 198283"/>
                  <a:gd name="connsiteY2" fmla="*/ 181734 h 363468"/>
                  <a:gd name="connsiteX3" fmla="*/ 198284 w 198283"/>
                  <a:gd name="connsiteY3" fmla="*/ 13147 h 363468"/>
                  <a:gd name="connsiteX4" fmla="*/ 144305 w 198283"/>
                  <a:gd name="connsiteY4" fmla="*/ 0 h 363468"/>
                  <a:gd name="connsiteX5" fmla="*/ 0 w 198283"/>
                  <a:gd name="connsiteY5" fmla="*/ 181734 h 363468"/>
                  <a:gd name="connsiteX6" fmla="*/ 144305 w 198283"/>
                  <a:gd name="connsiteY6" fmla="*/ 363469 h 36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283" h="363468">
                    <a:moveTo>
                      <a:pt x="144305" y="363469"/>
                    </a:moveTo>
                    <a:cubicBezTo>
                      <a:pt x="163329" y="363469"/>
                      <a:pt x="181580" y="358829"/>
                      <a:pt x="198284" y="350322"/>
                    </a:cubicBezTo>
                    <a:cubicBezTo>
                      <a:pt x="139201" y="328359"/>
                      <a:pt x="96203" y="261234"/>
                      <a:pt x="96203" y="181734"/>
                    </a:cubicBezTo>
                    <a:cubicBezTo>
                      <a:pt x="96203" y="102235"/>
                      <a:pt x="139201" y="35109"/>
                      <a:pt x="198284" y="13147"/>
                    </a:cubicBezTo>
                    <a:cubicBezTo>
                      <a:pt x="181580" y="4640"/>
                      <a:pt x="163329" y="0"/>
                      <a:pt x="144305" y="0"/>
                    </a:cubicBezTo>
                    <a:cubicBezTo>
                      <a:pt x="64651" y="0"/>
                      <a:pt x="0" y="81355"/>
                      <a:pt x="0" y="181734"/>
                    </a:cubicBezTo>
                    <a:cubicBezTo>
                      <a:pt x="0" y="282114"/>
                      <a:pt x="64651" y="363469"/>
                      <a:pt x="144305" y="363469"/>
                    </a:cubicBezTo>
                    <a:close/>
                  </a:path>
                </a:pathLst>
              </a:custGeom>
              <a:solidFill>
                <a:srgbClr val="D87D22"/>
              </a:solidFill>
              <a:ln w="1545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53176C9-1F60-9DA6-2EA0-8C17E64743F9}"/>
                  </a:ext>
                </a:extLst>
              </p:cNvPr>
              <p:cNvSpPr/>
              <p:nvPr/>
            </p:nvSpPr>
            <p:spPr>
              <a:xfrm>
                <a:off x="6515177" y="3369807"/>
                <a:ext cx="963491" cy="1668162"/>
              </a:xfrm>
              <a:custGeom>
                <a:avLst/>
                <a:gdLst>
                  <a:gd name="connsiteX0" fmla="*/ 1242444 w 1813447"/>
                  <a:gd name="connsiteY0" fmla="*/ 2118946 h 3139751"/>
                  <a:gd name="connsiteX1" fmla="*/ 1314520 w 1813447"/>
                  <a:gd name="connsiteY1" fmla="*/ 2101468 h 3139751"/>
                  <a:gd name="connsiteX2" fmla="*/ 1435934 w 1813447"/>
                  <a:gd name="connsiteY2" fmla="*/ 1875344 h 3139751"/>
                  <a:gd name="connsiteX3" fmla="*/ 1314520 w 1813447"/>
                  <a:gd name="connsiteY3" fmla="*/ 1649220 h 3139751"/>
                  <a:gd name="connsiteX4" fmla="*/ 1242444 w 1813447"/>
                  <a:gd name="connsiteY4" fmla="*/ 1631743 h 3139751"/>
                  <a:gd name="connsiteX5" fmla="*/ 1048955 w 1813447"/>
                  <a:gd name="connsiteY5" fmla="*/ 1875344 h 3139751"/>
                  <a:gd name="connsiteX6" fmla="*/ 1242444 w 1813447"/>
                  <a:gd name="connsiteY6" fmla="*/ 2118946 h 3139751"/>
                  <a:gd name="connsiteX7" fmla="*/ 1033643 w 1813447"/>
                  <a:gd name="connsiteY7" fmla="*/ 2544281 h 3139751"/>
                  <a:gd name="connsiteX8" fmla="*/ 1242444 w 1813447"/>
                  <a:gd name="connsiteY8" fmla="*/ 2807216 h 3139751"/>
                  <a:gd name="connsiteX9" fmla="*/ 1320242 w 1813447"/>
                  <a:gd name="connsiteY9" fmla="*/ 2788347 h 3139751"/>
                  <a:gd name="connsiteX10" fmla="*/ 1451246 w 1813447"/>
                  <a:gd name="connsiteY10" fmla="*/ 2544281 h 3139751"/>
                  <a:gd name="connsiteX11" fmla="*/ 1320242 w 1813447"/>
                  <a:gd name="connsiteY11" fmla="*/ 2300216 h 3139751"/>
                  <a:gd name="connsiteX12" fmla="*/ 1242444 w 1813447"/>
                  <a:gd name="connsiteY12" fmla="*/ 2281347 h 3139751"/>
                  <a:gd name="connsiteX13" fmla="*/ 1033643 w 1813447"/>
                  <a:gd name="connsiteY13" fmla="*/ 2544281 h 3139751"/>
                  <a:gd name="connsiteX14" fmla="*/ 943472 w 1813447"/>
                  <a:gd name="connsiteY14" fmla="*/ 788805 h 3139751"/>
                  <a:gd name="connsiteX15" fmla="*/ 1152273 w 1813447"/>
                  <a:gd name="connsiteY15" fmla="*/ 1051739 h 3139751"/>
                  <a:gd name="connsiteX16" fmla="*/ 1230071 w 1813447"/>
                  <a:gd name="connsiteY16" fmla="*/ 1032715 h 3139751"/>
                  <a:gd name="connsiteX17" fmla="*/ 1361074 w 1813447"/>
                  <a:gd name="connsiteY17" fmla="*/ 788805 h 3139751"/>
                  <a:gd name="connsiteX18" fmla="*/ 1230071 w 1813447"/>
                  <a:gd name="connsiteY18" fmla="*/ 544894 h 3139751"/>
                  <a:gd name="connsiteX19" fmla="*/ 1152273 w 1813447"/>
                  <a:gd name="connsiteY19" fmla="*/ 525870 h 3139751"/>
                  <a:gd name="connsiteX20" fmla="*/ 943472 w 1813447"/>
                  <a:gd name="connsiteY20" fmla="*/ 788805 h 3139751"/>
                  <a:gd name="connsiteX21" fmla="*/ 1701343 w 1813447"/>
                  <a:gd name="connsiteY21" fmla="*/ 0 h 3139751"/>
                  <a:gd name="connsiteX22" fmla="*/ 1796309 w 1813447"/>
                  <a:gd name="connsiteY22" fmla="*/ 760810 h 3139751"/>
                  <a:gd name="connsiteX23" fmla="*/ 1577609 w 1813447"/>
                  <a:gd name="connsiteY23" fmla="*/ 1044006 h 3139751"/>
                  <a:gd name="connsiteX24" fmla="*/ 1812240 w 1813447"/>
                  <a:gd name="connsiteY24" fmla="*/ 1329058 h 3139751"/>
                  <a:gd name="connsiteX25" fmla="*/ 1670410 w 1813447"/>
                  <a:gd name="connsiteY25" fmla="*/ 3139752 h 3139751"/>
                  <a:gd name="connsiteX26" fmla="*/ 201068 w 1813447"/>
                  <a:gd name="connsiteY26" fmla="*/ 2737616 h 3139751"/>
                  <a:gd name="connsiteX27" fmla="*/ 169516 w 1813447"/>
                  <a:gd name="connsiteY27" fmla="*/ 2130855 h 3139751"/>
                  <a:gd name="connsiteX28" fmla="*/ 340269 w 1813447"/>
                  <a:gd name="connsiteY28" fmla="*/ 1925611 h 3139751"/>
                  <a:gd name="connsiteX29" fmla="*/ 139201 w 1813447"/>
                  <a:gd name="connsiteY29" fmla="*/ 1716965 h 3139751"/>
                  <a:gd name="connsiteX30" fmla="*/ 0 w 1813447"/>
                  <a:gd name="connsiteY30" fmla="*/ 819738 h 3139751"/>
                  <a:gd name="connsiteX31" fmla="*/ 307789 w 1813447"/>
                  <a:gd name="connsiteY31" fmla="*/ 584334 h 3139751"/>
                  <a:gd name="connsiteX32" fmla="*/ 409869 w 1813447"/>
                  <a:gd name="connsiteY32" fmla="*/ 610937 h 3139751"/>
                  <a:gd name="connsiteX33" fmla="*/ 618670 w 1813447"/>
                  <a:gd name="connsiteY33" fmla="*/ 402136 h 3139751"/>
                  <a:gd name="connsiteX34" fmla="*/ 618361 w 1813447"/>
                  <a:gd name="connsiteY34" fmla="*/ 393010 h 3139751"/>
                  <a:gd name="connsiteX35" fmla="*/ 1701343 w 1813447"/>
                  <a:gd name="connsiteY35" fmla="*/ 0 h 3139751"/>
                  <a:gd name="connsiteX36" fmla="*/ 639241 w 1813447"/>
                  <a:gd name="connsiteY36" fmla="*/ 2613882 h 3139751"/>
                  <a:gd name="connsiteX37" fmla="*/ 704511 w 1813447"/>
                  <a:gd name="connsiteY37" fmla="*/ 2597951 h 3139751"/>
                  <a:gd name="connsiteX38" fmla="*/ 814325 w 1813447"/>
                  <a:gd name="connsiteY38" fmla="*/ 2393481 h 3139751"/>
                  <a:gd name="connsiteX39" fmla="*/ 704511 w 1813447"/>
                  <a:gd name="connsiteY39" fmla="*/ 2189010 h 3139751"/>
                  <a:gd name="connsiteX40" fmla="*/ 639241 w 1813447"/>
                  <a:gd name="connsiteY40" fmla="*/ 2173079 h 3139751"/>
                  <a:gd name="connsiteX41" fmla="*/ 464157 w 1813447"/>
                  <a:gd name="connsiteY41" fmla="*/ 2393481 h 3139751"/>
                  <a:gd name="connsiteX42" fmla="*/ 639241 w 1813447"/>
                  <a:gd name="connsiteY42" fmla="*/ 2613882 h 3139751"/>
                  <a:gd name="connsiteX43" fmla="*/ 737146 w 1813447"/>
                  <a:gd name="connsiteY43" fmla="*/ 1334008 h 3139751"/>
                  <a:gd name="connsiteX44" fmla="*/ 646820 w 1813447"/>
                  <a:gd name="connsiteY44" fmla="*/ 1165420 h 3139751"/>
                  <a:gd name="connsiteX45" fmla="*/ 592841 w 1813447"/>
                  <a:gd name="connsiteY45" fmla="*/ 1152273 h 3139751"/>
                  <a:gd name="connsiteX46" fmla="*/ 448536 w 1813447"/>
                  <a:gd name="connsiteY46" fmla="*/ 1334008 h 3139751"/>
                  <a:gd name="connsiteX47" fmla="*/ 592841 w 1813447"/>
                  <a:gd name="connsiteY47" fmla="*/ 1515742 h 3139751"/>
                  <a:gd name="connsiteX48" fmla="*/ 646820 w 1813447"/>
                  <a:gd name="connsiteY48" fmla="*/ 1502595 h 3139751"/>
                  <a:gd name="connsiteX49" fmla="*/ 737146 w 1813447"/>
                  <a:gd name="connsiteY49" fmla="*/ 1334008 h 313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13447" h="3139751">
                    <a:moveTo>
                      <a:pt x="1242444" y="2118946"/>
                    </a:moveTo>
                    <a:cubicBezTo>
                      <a:pt x="1267965" y="2118946"/>
                      <a:pt x="1292247" y="2112759"/>
                      <a:pt x="1314520" y="2101468"/>
                    </a:cubicBezTo>
                    <a:cubicBezTo>
                      <a:pt x="1385667" y="2065431"/>
                      <a:pt x="1435934" y="1977889"/>
                      <a:pt x="1435934" y="1875344"/>
                    </a:cubicBezTo>
                    <a:cubicBezTo>
                      <a:pt x="1435934" y="1772800"/>
                      <a:pt x="1385667" y="1685258"/>
                      <a:pt x="1314520" y="1649220"/>
                    </a:cubicBezTo>
                    <a:cubicBezTo>
                      <a:pt x="1292247" y="1637929"/>
                      <a:pt x="1267965" y="1631743"/>
                      <a:pt x="1242444" y="1631743"/>
                    </a:cubicBezTo>
                    <a:cubicBezTo>
                      <a:pt x="1135569" y="1631743"/>
                      <a:pt x="1048955" y="1740783"/>
                      <a:pt x="1048955" y="1875344"/>
                    </a:cubicBezTo>
                    <a:cubicBezTo>
                      <a:pt x="1048955" y="2009905"/>
                      <a:pt x="1135569" y="2118946"/>
                      <a:pt x="1242444" y="2118946"/>
                    </a:cubicBezTo>
                    <a:close/>
                    <a:moveTo>
                      <a:pt x="1033643" y="2544281"/>
                    </a:moveTo>
                    <a:cubicBezTo>
                      <a:pt x="1033643" y="2689514"/>
                      <a:pt x="1127217" y="2807216"/>
                      <a:pt x="1242444" y="2807216"/>
                    </a:cubicBezTo>
                    <a:cubicBezTo>
                      <a:pt x="1269975" y="2807216"/>
                      <a:pt x="1296114" y="2800566"/>
                      <a:pt x="1320242" y="2788347"/>
                    </a:cubicBezTo>
                    <a:cubicBezTo>
                      <a:pt x="1396957" y="2749525"/>
                      <a:pt x="1451246" y="2654869"/>
                      <a:pt x="1451246" y="2544281"/>
                    </a:cubicBezTo>
                    <a:cubicBezTo>
                      <a:pt x="1451246" y="2433694"/>
                      <a:pt x="1396957" y="2339038"/>
                      <a:pt x="1320242" y="2300216"/>
                    </a:cubicBezTo>
                    <a:cubicBezTo>
                      <a:pt x="1296114" y="2287997"/>
                      <a:pt x="1269975" y="2281347"/>
                      <a:pt x="1242444" y="2281347"/>
                    </a:cubicBezTo>
                    <a:cubicBezTo>
                      <a:pt x="1127217" y="2281347"/>
                      <a:pt x="1033643" y="2399049"/>
                      <a:pt x="1033643" y="2544281"/>
                    </a:cubicBezTo>
                    <a:close/>
                    <a:moveTo>
                      <a:pt x="943472" y="788805"/>
                    </a:moveTo>
                    <a:cubicBezTo>
                      <a:pt x="943472" y="934037"/>
                      <a:pt x="1036891" y="1051739"/>
                      <a:pt x="1152273" y="1051739"/>
                    </a:cubicBezTo>
                    <a:cubicBezTo>
                      <a:pt x="1179804" y="1051739"/>
                      <a:pt x="1206098" y="1045089"/>
                      <a:pt x="1230071" y="1032715"/>
                    </a:cubicBezTo>
                    <a:cubicBezTo>
                      <a:pt x="1306941" y="994048"/>
                      <a:pt x="1361074" y="899392"/>
                      <a:pt x="1361074" y="788805"/>
                    </a:cubicBezTo>
                    <a:cubicBezTo>
                      <a:pt x="1361074" y="678217"/>
                      <a:pt x="1306941" y="583561"/>
                      <a:pt x="1230071" y="544894"/>
                    </a:cubicBezTo>
                    <a:cubicBezTo>
                      <a:pt x="1206098" y="532520"/>
                      <a:pt x="1179804" y="525870"/>
                      <a:pt x="1152273" y="525870"/>
                    </a:cubicBezTo>
                    <a:cubicBezTo>
                      <a:pt x="1036891" y="525870"/>
                      <a:pt x="943472" y="643572"/>
                      <a:pt x="943472" y="788805"/>
                    </a:cubicBezTo>
                    <a:close/>
                    <a:moveTo>
                      <a:pt x="1701343" y="0"/>
                    </a:moveTo>
                    <a:cubicBezTo>
                      <a:pt x="1744805" y="62795"/>
                      <a:pt x="1777749" y="365634"/>
                      <a:pt x="1796309" y="760810"/>
                    </a:cubicBezTo>
                    <a:cubicBezTo>
                      <a:pt x="1672730" y="780607"/>
                      <a:pt x="1577609" y="899856"/>
                      <a:pt x="1577609" y="1044006"/>
                    </a:cubicBezTo>
                    <a:cubicBezTo>
                      <a:pt x="1577609" y="1194343"/>
                      <a:pt x="1680927" y="1317458"/>
                      <a:pt x="1812240" y="1329058"/>
                    </a:cubicBezTo>
                    <a:cubicBezTo>
                      <a:pt x="1821210" y="2116471"/>
                      <a:pt x="1780842" y="2986940"/>
                      <a:pt x="1670410" y="3139752"/>
                    </a:cubicBezTo>
                    <a:cubicBezTo>
                      <a:pt x="1361074" y="3062418"/>
                      <a:pt x="201068" y="2737616"/>
                      <a:pt x="201068" y="2737616"/>
                    </a:cubicBezTo>
                    <a:cubicBezTo>
                      <a:pt x="201068" y="2737616"/>
                      <a:pt x="190860" y="2469113"/>
                      <a:pt x="169516" y="2130855"/>
                    </a:cubicBezTo>
                    <a:cubicBezTo>
                      <a:pt x="266647" y="2113068"/>
                      <a:pt x="340269" y="2028001"/>
                      <a:pt x="340269" y="1925611"/>
                    </a:cubicBezTo>
                    <a:cubicBezTo>
                      <a:pt x="340269" y="1812859"/>
                      <a:pt x="251025" y="1720986"/>
                      <a:pt x="139201" y="1716965"/>
                    </a:cubicBezTo>
                    <a:cubicBezTo>
                      <a:pt x="106566" y="1328285"/>
                      <a:pt x="60630" y="947803"/>
                      <a:pt x="0" y="819738"/>
                    </a:cubicBezTo>
                    <a:cubicBezTo>
                      <a:pt x="104865" y="731268"/>
                      <a:pt x="207564" y="653161"/>
                      <a:pt x="307789" y="584334"/>
                    </a:cubicBezTo>
                    <a:cubicBezTo>
                      <a:pt x="337949" y="601347"/>
                      <a:pt x="372749" y="610937"/>
                      <a:pt x="409869" y="610937"/>
                    </a:cubicBezTo>
                    <a:cubicBezTo>
                      <a:pt x="525251" y="610937"/>
                      <a:pt x="618670" y="517518"/>
                      <a:pt x="618670" y="402136"/>
                    </a:cubicBezTo>
                    <a:cubicBezTo>
                      <a:pt x="618670" y="399042"/>
                      <a:pt x="618670" y="396104"/>
                      <a:pt x="618361" y="393010"/>
                    </a:cubicBezTo>
                    <a:cubicBezTo>
                      <a:pt x="1051275" y="156678"/>
                      <a:pt x="1424179" y="74704"/>
                      <a:pt x="1701343" y="0"/>
                    </a:cubicBezTo>
                    <a:close/>
                    <a:moveTo>
                      <a:pt x="639241" y="2613882"/>
                    </a:moveTo>
                    <a:cubicBezTo>
                      <a:pt x="662287" y="2613882"/>
                      <a:pt x="684404" y="2608314"/>
                      <a:pt x="704511" y="2597951"/>
                    </a:cubicBezTo>
                    <a:cubicBezTo>
                      <a:pt x="768852" y="2565471"/>
                      <a:pt x="814325" y="2486127"/>
                      <a:pt x="814325" y="2393481"/>
                    </a:cubicBezTo>
                    <a:cubicBezTo>
                      <a:pt x="814325" y="2300835"/>
                      <a:pt x="768852" y="2221490"/>
                      <a:pt x="704511" y="2189010"/>
                    </a:cubicBezTo>
                    <a:cubicBezTo>
                      <a:pt x="684404" y="2178647"/>
                      <a:pt x="662287" y="2173079"/>
                      <a:pt x="639241" y="2173079"/>
                    </a:cubicBezTo>
                    <a:cubicBezTo>
                      <a:pt x="542574" y="2173079"/>
                      <a:pt x="464157" y="2271757"/>
                      <a:pt x="464157" y="2393481"/>
                    </a:cubicBezTo>
                    <a:cubicBezTo>
                      <a:pt x="464157" y="2515204"/>
                      <a:pt x="542574" y="2613882"/>
                      <a:pt x="639241" y="2613882"/>
                    </a:cubicBezTo>
                    <a:close/>
                    <a:moveTo>
                      <a:pt x="737146" y="1334008"/>
                    </a:moveTo>
                    <a:cubicBezTo>
                      <a:pt x="737146" y="1257602"/>
                      <a:pt x="699716" y="1192332"/>
                      <a:pt x="646820" y="1165420"/>
                    </a:cubicBezTo>
                    <a:cubicBezTo>
                      <a:pt x="630116" y="1156913"/>
                      <a:pt x="611865" y="1152273"/>
                      <a:pt x="592841" y="1152273"/>
                    </a:cubicBezTo>
                    <a:cubicBezTo>
                      <a:pt x="513187" y="1152273"/>
                      <a:pt x="448536" y="1233628"/>
                      <a:pt x="448536" y="1334008"/>
                    </a:cubicBezTo>
                    <a:cubicBezTo>
                      <a:pt x="448536" y="1434387"/>
                      <a:pt x="513187" y="1515742"/>
                      <a:pt x="592841" y="1515742"/>
                    </a:cubicBezTo>
                    <a:cubicBezTo>
                      <a:pt x="611865" y="1515742"/>
                      <a:pt x="630116" y="1511102"/>
                      <a:pt x="646820" y="1502595"/>
                    </a:cubicBezTo>
                    <a:cubicBezTo>
                      <a:pt x="699716" y="1475683"/>
                      <a:pt x="737146" y="1410414"/>
                      <a:pt x="737146" y="1334008"/>
                    </a:cubicBezTo>
                    <a:close/>
                  </a:path>
                </a:pathLst>
              </a:custGeom>
              <a:solidFill>
                <a:schemeClr val="bg1"/>
              </a:solidFill>
              <a:ln w="1545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0A1C807-6BF5-135F-20D7-BFEF4EDF065F}"/>
                  </a:ext>
                </a:extLst>
              </p:cNvPr>
              <p:cNvSpPr/>
              <p:nvPr/>
            </p:nvSpPr>
            <p:spPr>
              <a:xfrm>
                <a:off x="6276457" y="4340135"/>
                <a:ext cx="1024153" cy="313910"/>
              </a:xfrm>
              <a:custGeom>
                <a:avLst/>
                <a:gdLst>
                  <a:gd name="connsiteX0" fmla="*/ 0 w 1927621"/>
                  <a:gd name="connsiteY0" fmla="*/ 590830 h 590830"/>
                  <a:gd name="connsiteX1" fmla="*/ 1927622 w 1927621"/>
                  <a:gd name="connsiteY1" fmla="*/ 0 h 590830"/>
                </a:gdLst>
                <a:ahLst/>
                <a:cxnLst>
                  <a:cxn ang="0">
                    <a:pos x="connsiteX0" y="connsiteY0"/>
                  </a:cxn>
                  <a:cxn ang="0">
                    <a:pos x="connsiteX1" y="connsiteY1"/>
                  </a:cxn>
                </a:cxnLst>
                <a:rect l="l" t="t" r="r" b="b"/>
                <a:pathLst>
                  <a:path w="1927621" h="590830">
                    <a:moveTo>
                      <a:pt x="0" y="590830"/>
                    </a:moveTo>
                    <a:lnTo>
                      <a:pt x="1927622" y="0"/>
                    </a:lnTo>
                  </a:path>
                </a:pathLst>
              </a:custGeom>
              <a:ln w="114300" cap="flat">
                <a:solidFill>
                  <a:srgbClr val="003C47"/>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0511062-942D-4C51-F6C9-A80C89525CBC}"/>
                  </a:ext>
                </a:extLst>
              </p:cNvPr>
              <p:cNvSpPr/>
              <p:nvPr/>
            </p:nvSpPr>
            <p:spPr>
              <a:xfrm>
                <a:off x="6096000" y="4517470"/>
                <a:ext cx="255566" cy="250717"/>
              </a:xfrm>
              <a:custGeom>
                <a:avLst/>
                <a:gdLst>
                  <a:gd name="connsiteX0" fmla="*/ 481016 w 481016"/>
                  <a:gd name="connsiteY0" fmla="*/ 471891 h 471890"/>
                  <a:gd name="connsiteX1" fmla="*/ 0 w 481016"/>
                  <a:gd name="connsiteY1" fmla="*/ 361149 h 471890"/>
                  <a:gd name="connsiteX2" fmla="*/ 336247 w 481016"/>
                  <a:gd name="connsiteY2" fmla="*/ 0 h 471890"/>
                </a:gdLst>
                <a:ahLst/>
                <a:cxnLst>
                  <a:cxn ang="0">
                    <a:pos x="connsiteX0" y="connsiteY0"/>
                  </a:cxn>
                  <a:cxn ang="0">
                    <a:pos x="connsiteX1" y="connsiteY1"/>
                  </a:cxn>
                  <a:cxn ang="0">
                    <a:pos x="connsiteX2" y="connsiteY2"/>
                  </a:cxn>
                </a:cxnLst>
                <a:rect l="l" t="t" r="r" b="b"/>
                <a:pathLst>
                  <a:path w="481016" h="471890">
                    <a:moveTo>
                      <a:pt x="481016" y="471891"/>
                    </a:moveTo>
                    <a:lnTo>
                      <a:pt x="0" y="361149"/>
                    </a:lnTo>
                    <a:lnTo>
                      <a:pt x="336247" y="0"/>
                    </a:lnTo>
                    <a:close/>
                  </a:path>
                </a:pathLst>
              </a:custGeom>
              <a:solidFill>
                <a:srgbClr val="003C47"/>
              </a:solidFill>
              <a:ln w="15453"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6B918CE-6E39-0A36-45BD-F3163914BD8F}"/>
                  </a:ext>
                </a:extLst>
              </p:cNvPr>
              <p:cNvSpPr/>
              <p:nvPr/>
            </p:nvSpPr>
            <p:spPr>
              <a:xfrm>
                <a:off x="7213586" y="4246044"/>
                <a:ext cx="157612" cy="253675"/>
              </a:xfrm>
              <a:custGeom>
                <a:avLst/>
                <a:gdLst>
                  <a:gd name="connsiteX0" fmla="*/ 0 w 296652"/>
                  <a:gd name="connsiteY0" fmla="*/ 452248 h 477458"/>
                  <a:gd name="connsiteX1" fmla="*/ 121414 w 296652"/>
                  <a:gd name="connsiteY1" fmla="*/ 226124 h 477458"/>
                  <a:gd name="connsiteX2" fmla="*/ 0 w 296652"/>
                  <a:gd name="connsiteY2" fmla="*/ 0 h 477458"/>
                  <a:gd name="connsiteX3" fmla="*/ 296652 w 296652"/>
                  <a:gd name="connsiteY3" fmla="*/ 0 h 477458"/>
                  <a:gd name="connsiteX4" fmla="*/ 296652 w 296652"/>
                  <a:gd name="connsiteY4" fmla="*/ 477459 h 477458"/>
                  <a:gd name="connsiteX5" fmla="*/ 0 w 296652"/>
                  <a:gd name="connsiteY5" fmla="*/ 452248 h 47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652" h="477458">
                    <a:moveTo>
                      <a:pt x="0" y="452248"/>
                    </a:moveTo>
                    <a:cubicBezTo>
                      <a:pt x="71147" y="416210"/>
                      <a:pt x="121414" y="328669"/>
                      <a:pt x="121414" y="226124"/>
                    </a:cubicBezTo>
                    <a:cubicBezTo>
                      <a:pt x="121414" y="123579"/>
                      <a:pt x="71147" y="36038"/>
                      <a:pt x="0" y="0"/>
                    </a:cubicBezTo>
                    <a:lnTo>
                      <a:pt x="296652" y="0"/>
                    </a:lnTo>
                    <a:lnTo>
                      <a:pt x="296652" y="477459"/>
                    </a:lnTo>
                    <a:lnTo>
                      <a:pt x="0" y="452248"/>
                    </a:lnTo>
                    <a:close/>
                  </a:path>
                </a:pathLst>
              </a:custGeom>
              <a:solidFill>
                <a:schemeClr val="bg1"/>
              </a:solidFill>
              <a:ln w="15453"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4C700E7-9FDF-BA93-C943-BDBC31E221DE}"/>
                  </a:ext>
                </a:extLst>
              </p:cNvPr>
              <p:cNvSpPr/>
              <p:nvPr/>
            </p:nvSpPr>
            <p:spPr>
              <a:xfrm>
                <a:off x="8190899" y="3943967"/>
                <a:ext cx="182840" cy="215957"/>
              </a:xfrm>
              <a:custGeom>
                <a:avLst/>
                <a:gdLst>
                  <a:gd name="connsiteX0" fmla="*/ 0 w 344135"/>
                  <a:gd name="connsiteY0" fmla="*/ 406466 h 406466"/>
                  <a:gd name="connsiteX1" fmla="*/ 109195 w 344135"/>
                  <a:gd name="connsiteY1" fmla="*/ 203233 h 406466"/>
                  <a:gd name="connsiteX2" fmla="*/ 0 w 344135"/>
                  <a:gd name="connsiteY2" fmla="*/ 0 h 406466"/>
                  <a:gd name="connsiteX3" fmla="*/ 344135 w 344135"/>
                  <a:gd name="connsiteY3" fmla="*/ 0 h 406466"/>
                  <a:gd name="connsiteX4" fmla="*/ 344135 w 344135"/>
                  <a:gd name="connsiteY4" fmla="*/ 396413 h 406466"/>
                  <a:gd name="connsiteX5" fmla="*/ 0 w 344135"/>
                  <a:gd name="connsiteY5" fmla="*/ 406466 h 40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135" h="406466">
                    <a:moveTo>
                      <a:pt x="0" y="406466"/>
                    </a:moveTo>
                    <a:cubicBezTo>
                      <a:pt x="64033" y="374141"/>
                      <a:pt x="109195" y="295415"/>
                      <a:pt x="109195" y="203233"/>
                    </a:cubicBezTo>
                    <a:cubicBezTo>
                      <a:pt x="109195" y="111051"/>
                      <a:pt x="64033" y="32325"/>
                      <a:pt x="0" y="0"/>
                    </a:cubicBezTo>
                    <a:lnTo>
                      <a:pt x="344135" y="0"/>
                    </a:lnTo>
                    <a:lnTo>
                      <a:pt x="344135" y="396413"/>
                    </a:lnTo>
                    <a:lnTo>
                      <a:pt x="0" y="406466"/>
                    </a:lnTo>
                    <a:close/>
                  </a:path>
                </a:pathLst>
              </a:custGeom>
              <a:solidFill>
                <a:schemeClr val="bg1"/>
              </a:solidFill>
              <a:ln w="1545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21A4A87-A06D-E617-D134-34A95ECE9A9E}"/>
                  </a:ext>
                </a:extLst>
              </p:cNvPr>
              <p:cNvSpPr/>
              <p:nvPr/>
            </p:nvSpPr>
            <p:spPr>
              <a:xfrm>
                <a:off x="9068122" y="3681581"/>
                <a:ext cx="152106" cy="185387"/>
              </a:xfrm>
              <a:custGeom>
                <a:avLst/>
                <a:gdLst>
                  <a:gd name="connsiteX0" fmla="*/ 0 w 286289"/>
                  <a:gd name="connsiteY0" fmla="*/ 345218 h 348929"/>
                  <a:gd name="connsiteX1" fmla="*/ 92646 w 286289"/>
                  <a:gd name="connsiteY1" fmla="*/ 172609 h 348929"/>
                  <a:gd name="connsiteX2" fmla="*/ 0 w 286289"/>
                  <a:gd name="connsiteY2" fmla="*/ 0 h 348929"/>
                  <a:gd name="connsiteX3" fmla="*/ 286290 w 286289"/>
                  <a:gd name="connsiteY3" fmla="*/ 0 h 348929"/>
                  <a:gd name="connsiteX4" fmla="*/ 286290 w 286289"/>
                  <a:gd name="connsiteY4" fmla="*/ 348930 h 348929"/>
                  <a:gd name="connsiteX5" fmla="*/ 0 w 286289"/>
                  <a:gd name="connsiteY5" fmla="*/ 345218 h 34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89" h="348929">
                    <a:moveTo>
                      <a:pt x="0" y="345218"/>
                    </a:moveTo>
                    <a:cubicBezTo>
                      <a:pt x="54288" y="317687"/>
                      <a:pt x="92646" y="250871"/>
                      <a:pt x="92646" y="172609"/>
                    </a:cubicBezTo>
                    <a:cubicBezTo>
                      <a:pt x="92646" y="94347"/>
                      <a:pt x="54288" y="27531"/>
                      <a:pt x="0" y="0"/>
                    </a:cubicBezTo>
                    <a:lnTo>
                      <a:pt x="286290" y="0"/>
                    </a:lnTo>
                    <a:lnTo>
                      <a:pt x="286290" y="348930"/>
                    </a:lnTo>
                    <a:lnTo>
                      <a:pt x="0" y="345218"/>
                    </a:lnTo>
                    <a:close/>
                  </a:path>
                </a:pathLst>
              </a:custGeom>
              <a:solidFill>
                <a:schemeClr val="bg1"/>
              </a:solidFill>
              <a:ln w="1545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33CF098-3011-5E13-A26F-1DEEB13FCE29}"/>
                  </a:ext>
                </a:extLst>
              </p:cNvPr>
              <p:cNvSpPr/>
              <p:nvPr/>
            </p:nvSpPr>
            <p:spPr>
              <a:xfrm>
                <a:off x="9775653" y="3507287"/>
                <a:ext cx="126550" cy="154243"/>
              </a:xfrm>
              <a:custGeom>
                <a:avLst/>
                <a:gdLst>
                  <a:gd name="connsiteX0" fmla="*/ 0 w 238187"/>
                  <a:gd name="connsiteY0" fmla="*/ 285207 h 290310"/>
                  <a:gd name="connsiteX1" fmla="*/ 76561 w 238187"/>
                  <a:gd name="connsiteY1" fmla="*/ 142603 h 290310"/>
                  <a:gd name="connsiteX2" fmla="*/ 0 w 238187"/>
                  <a:gd name="connsiteY2" fmla="*/ 0 h 290310"/>
                  <a:gd name="connsiteX3" fmla="*/ 238188 w 238187"/>
                  <a:gd name="connsiteY3" fmla="*/ 0 h 290310"/>
                  <a:gd name="connsiteX4" fmla="*/ 238188 w 238187"/>
                  <a:gd name="connsiteY4" fmla="*/ 290311 h 290310"/>
                  <a:gd name="connsiteX5" fmla="*/ 0 w 238187"/>
                  <a:gd name="connsiteY5" fmla="*/ 285207 h 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87" h="290310">
                    <a:moveTo>
                      <a:pt x="0" y="285207"/>
                    </a:moveTo>
                    <a:cubicBezTo>
                      <a:pt x="44853" y="262471"/>
                      <a:pt x="76561" y="207254"/>
                      <a:pt x="76561" y="142603"/>
                    </a:cubicBezTo>
                    <a:cubicBezTo>
                      <a:pt x="76561" y="77952"/>
                      <a:pt x="44853" y="22736"/>
                      <a:pt x="0" y="0"/>
                    </a:cubicBezTo>
                    <a:lnTo>
                      <a:pt x="238188" y="0"/>
                    </a:lnTo>
                    <a:lnTo>
                      <a:pt x="238188" y="290311"/>
                    </a:lnTo>
                    <a:lnTo>
                      <a:pt x="0" y="285207"/>
                    </a:lnTo>
                    <a:close/>
                  </a:path>
                </a:pathLst>
              </a:custGeom>
              <a:solidFill>
                <a:schemeClr val="bg1"/>
              </a:solidFill>
              <a:ln w="15453" cap="flat">
                <a:noFill/>
                <a:prstDash val="solid"/>
                <a:miter/>
              </a:ln>
            </p:spPr>
            <p:txBody>
              <a:bodyPr rtlCol="0" anchor="ctr"/>
              <a:lstStyle/>
              <a:p>
                <a:endParaRPr lang="en-US"/>
              </a:p>
            </p:txBody>
          </p:sp>
          <p:sp>
            <p:nvSpPr>
              <p:cNvPr id="57" name="Content Placeholder 9">
                <a:extLst>
                  <a:ext uri="{FF2B5EF4-FFF2-40B4-BE49-F238E27FC236}">
                    <a16:creationId xmlns:a16="http://schemas.microsoft.com/office/drawing/2014/main" id="{4CE22B65-F311-A8AB-81EA-61454C5F9205}"/>
                  </a:ext>
                </a:extLst>
              </p:cNvPr>
              <p:cNvSpPr txBox="1">
                <a:spLocks/>
              </p:cNvSpPr>
              <p:nvPr/>
            </p:nvSpPr>
            <p:spPr>
              <a:xfrm>
                <a:off x="7416149" y="5087268"/>
                <a:ext cx="993967" cy="66479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Post-crash care</a:t>
                </a:r>
              </a:p>
            </p:txBody>
          </p:sp>
          <p:sp>
            <p:nvSpPr>
              <p:cNvPr id="58" name="Content Placeholder 9">
                <a:extLst>
                  <a:ext uri="{FF2B5EF4-FFF2-40B4-BE49-F238E27FC236}">
                    <a16:creationId xmlns:a16="http://schemas.microsoft.com/office/drawing/2014/main" id="{0EBE60DD-9238-1BBE-77BE-A36583C3CC06}"/>
                  </a:ext>
                </a:extLst>
              </p:cNvPr>
              <p:cNvSpPr txBox="1">
                <a:spLocks/>
              </p:cNvSpPr>
              <p:nvPr/>
            </p:nvSpPr>
            <p:spPr>
              <a:xfrm>
                <a:off x="8336235" y="4718187"/>
                <a:ext cx="903916"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Safer roads</a:t>
                </a:r>
              </a:p>
            </p:txBody>
          </p:sp>
          <p:sp>
            <p:nvSpPr>
              <p:cNvPr id="59" name="Content Placeholder 9">
                <a:extLst>
                  <a:ext uri="{FF2B5EF4-FFF2-40B4-BE49-F238E27FC236}">
                    <a16:creationId xmlns:a16="http://schemas.microsoft.com/office/drawing/2014/main" id="{F52B9944-7317-4F73-F269-C07FC5972318}"/>
                  </a:ext>
                </a:extLst>
              </p:cNvPr>
              <p:cNvSpPr txBox="1">
                <a:spLocks/>
              </p:cNvSpPr>
              <p:nvPr/>
            </p:nvSpPr>
            <p:spPr>
              <a:xfrm>
                <a:off x="9192275" y="4341316"/>
                <a:ext cx="932570"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Safer speeds</a:t>
                </a:r>
              </a:p>
            </p:txBody>
          </p:sp>
          <p:sp>
            <p:nvSpPr>
              <p:cNvPr id="60" name="Content Placeholder 9">
                <a:extLst>
                  <a:ext uri="{FF2B5EF4-FFF2-40B4-BE49-F238E27FC236}">
                    <a16:creationId xmlns:a16="http://schemas.microsoft.com/office/drawing/2014/main" id="{5949D4D6-D8F1-8F8A-E94A-1E21E8F0D4A4}"/>
                  </a:ext>
                </a:extLst>
              </p:cNvPr>
              <p:cNvSpPr txBox="1">
                <a:spLocks/>
              </p:cNvSpPr>
              <p:nvPr/>
            </p:nvSpPr>
            <p:spPr>
              <a:xfrm>
                <a:off x="9881546" y="4060536"/>
                <a:ext cx="918734"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Safer vehicles</a:t>
                </a:r>
              </a:p>
            </p:txBody>
          </p:sp>
          <p:sp>
            <p:nvSpPr>
              <p:cNvPr id="61" name="Freeform: Shape 60">
                <a:extLst>
                  <a:ext uri="{FF2B5EF4-FFF2-40B4-BE49-F238E27FC236}">
                    <a16:creationId xmlns:a16="http://schemas.microsoft.com/office/drawing/2014/main" id="{07686F07-4CBD-07C7-4D1B-9BD48BB433D7}"/>
                  </a:ext>
                </a:extLst>
              </p:cNvPr>
              <p:cNvSpPr/>
              <p:nvPr/>
            </p:nvSpPr>
            <p:spPr>
              <a:xfrm>
                <a:off x="10409517" y="3337085"/>
                <a:ext cx="108456" cy="132189"/>
              </a:xfrm>
              <a:custGeom>
                <a:avLst/>
                <a:gdLst>
                  <a:gd name="connsiteX0" fmla="*/ 0 w 238187"/>
                  <a:gd name="connsiteY0" fmla="*/ 285207 h 290310"/>
                  <a:gd name="connsiteX1" fmla="*/ 76561 w 238187"/>
                  <a:gd name="connsiteY1" fmla="*/ 142603 h 290310"/>
                  <a:gd name="connsiteX2" fmla="*/ 0 w 238187"/>
                  <a:gd name="connsiteY2" fmla="*/ 0 h 290310"/>
                  <a:gd name="connsiteX3" fmla="*/ 238188 w 238187"/>
                  <a:gd name="connsiteY3" fmla="*/ 0 h 290310"/>
                  <a:gd name="connsiteX4" fmla="*/ 238188 w 238187"/>
                  <a:gd name="connsiteY4" fmla="*/ 290311 h 290310"/>
                  <a:gd name="connsiteX5" fmla="*/ 0 w 238187"/>
                  <a:gd name="connsiteY5" fmla="*/ 285207 h 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87" h="290310">
                    <a:moveTo>
                      <a:pt x="0" y="285207"/>
                    </a:moveTo>
                    <a:cubicBezTo>
                      <a:pt x="44853" y="262471"/>
                      <a:pt x="76561" y="207254"/>
                      <a:pt x="76561" y="142603"/>
                    </a:cubicBezTo>
                    <a:cubicBezTo>
                      <a:pt x="76561" y="77952"/>
                      <a:pt x="44853" y="22736"/>
                      <a:pt x="0" y="0"/>
                    </a:cubicBezTo>
                    <a:lnTo>
                      <a:pt x="238188" y="0"/>
                    </a:lnTo>
                    <a:lnTo>
                      <a:pt x="238188" y="290311"/>
                    </a:lnTo>
                    <a:lnTo>
                      <a:pt x="0" y="285207"/>
                    </a:lnTo>
                    <a:close/>
                  </a:path>
                </a:pathLst>
              </a:custGeom>
              <a:solidFill>
                <a:schemeClr val="bg1"/>
              </a:solidFill>
              <a:ln w="15453" cap="flat">
                <a:noFill/>
                <a:prstDash val="solid"/>
                <a:miter/>
              </a:ln>
            </p:spPr>
            <p:txBody>
              <a:bodyPr rtlCol="0" anchor="ctr"/>
              <a:lstStyle/>
              <a:p>
                <a:endParaRPr lang="en-US"/>
              </a:p>
            </p:txBody>
          </p:sp>
          <p:sp>
            <p:nvSpPr>
              <p:cNvPr id="62" name="Content Placeholder 9">
                <a:extLst>
                  <a:ext uri="{FF2B5EF4-FFF2-40B4-BE49-F238E27FC236}">
                    <a16:creationId xmlns:a16="http://schemas.microsoft.com/office/drawing/2014/main" id="{7EF7274B-865E-F1B2-CF82-96290915923F}"/>
                  </a:ext>
                </a:extLst>
              </p:cNvPr>
              <p:cNvSpPr txBox="1">
                <a:spLocks/>
              </p:cNvSpPr>
              <p:nvPr/>
            </p:nvSpPr>
            <p:spPr>
              <a:xfrm>
                <a:off x="10491224" y="3815937"/>
                <a:ext cx="974931"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Safer road users</a:t>
                </a:r>
              </a:p>
            </p:txBody>
          </p:sp>
          <p:sp>
            <p:nvSpPr>
              <p:cNvPr id="63" name="Freeform: Shape 62">
                <a:extLst>
                  <a:ext uri="{FF2B5EF4-FFF2-40B4-BE49-F238E27FC236}">
                    <a16:creationId xmlns:a16="http://schemas.microsoft.com/office/drawing/2014/main" id="{A617F0ED-872A-9926-8E96-79780B7571AD}"/>
                  </a:ext>
                </a:extLst>
              </p:cNvPr>
              <p:cNvSpPr/>
              <p:nvPr/>
            </p:nvSpPr>
            <p:spPr>
              <a:xfrm>
                <a:off x="4752975" y="3332084"/>
                <a:ext cx="76271" cy="139866"/>
              </a:xfrm>
              <a:custGeom>
                <a:avLst/>
                <a:gdLst>
                  <a:gd name="connsiteX0" fmla="*/ 0 w 167504"/>
                  <a:gd name="connsiteY0" fmla="*/ 153585 h 307169"/>
                  <a:gd name="connsiteX1" fmla="*/ 122032 w 167504"/>
                  <a:gd name="connsiteY1" fmla="*/ 307170 h 307169"/>
                  <a:gd name="connsiteX2" fmla="*/ 167505 w 167504"/>
                  <a:gd name="connsiteY2" fmla="*/ 296188 h 307169"/>
                  <a:gd name="connsiteX3" fmla="*/ 81355 w 167504"/>
                  <a:gd name="connsiteY3" fmla="*/ 153585 h 307169"/>
                  <a:gd name="connsiteX4" fmla="*/ 167505 w 167504"/>
                  <a:gd name="connsiteY4" fmla="*/ 10982 h 307169"/>
                  <a:gd name="connsiteX5" fmla="*/ 122032 w 167504"/>
                  <a:gd name="connsiteY5" fmla="*/ 0 h 307169"/>
                  <a:gd name="connsiteX6" fmla="*/ 0 w 167504"/>
                  <a:gd name="connsiteY6" fmla="*/ 153585 h 3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04" h="307169">
                    <a:moveTo>
                      <a:pt x="0" y="153585"/>
                    </a:moveTo>
                    <a:cubicBezTo>
                      <a:pt x="0" y="238497"/>
                      <a:pt x="54752" y="307170"/>
                      <a:pt x="122032" y="307170"/>
                    </a:cubicBezTo>
                    <a:cubicBezTo>
                      <a:pt x="138118" y="307170"/>
                      <a:pt x="153430" y="303303"/>
                      <a:pt x="167505" y="296188"/>
                    </a:cubicBezTo>
                    <a:cubicBezTo>
                      <a:pt x="117702" y="277474"/>
                      <a:pt x="81355" y="220711"/>
                      <a:pt x="81355" y="153585"/>
                    </a:cubicBezTo>
                    <a:cubicBezTo>
                      <a:pt x="81355" y="86614"/>
                      <a:pt x="117702" y="29851"/>
                      <a:pt x="167505" y="10982"/>
                    </a:cubicBezTo>
                    <a:cubicBezTo>
                      <a:pt x="153430" y="3867"/>
                      <a:pt x="138118" y="0"/>
                      <a:pt x="122032" y="0"/>
                    </a:cubicBezTo>
                    <a:cubicBezTo>
                      <a:pt x="54752" y="0"/>
                      <a:pt x="0" y="68827"/>
                      <a:pt x="0" y="153585"/>
                    </a:cubicBezTo>
                    <a:close/>
                  </a:path>
                </a:pathLst>
              </a:custGeom>
              <a:solidFill>
                <a:srgbClr val="D87D22"/>
              </a:solidFill>
              <a:ln w="15453"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B706E4D-39A3-D97A-6A60-683F33C9BE42}"/>
                  </a:ext>
                </a:extLst>
              </p:cNvPr>
              <p:cNvSpPr/>
              <p:nvPr/>
            </p:nvSpPr>
            <p:spPr>
              <a:xfrm>
                <a:off x="4451833" y="2863609"/>
                <a:ext cx="520662" cy="901526"/>
              </a:xfrm>
              <a:custGeom>
                <a:avLst/>
                <a:gdLst>
                  <a:gd name="connsiteX0" fmla="*/ 783546 w 1143460"/>
                  <a:gd name="connsiteY0" fmla="*/ 1336018 h 1979899"/>
                  <a:gd name="connsiteX1" fmla="*/ 829018 w 1143460"/>
                  <a:gd name="connsiteY1" fmla="*/ 1325037 h 1979899"/>
                  <a:gd name="connsiteX2" fmla="*/ 905578 w 1143460"/>
                  <a:gd name="connsiteY2" fmla="*/ 1182434 h 1979899"/>
                  <a:gd name="connsiteX3" fmla="*/ 829018 w 1143460"/>
                  <a:gd name="connsiteY3" fmla="*/ 1039830 h 1979899"/>
                  <a:gd name="connsiteX4" fmla="*/ 783546 w 1143460"/>
                  <a:gd name="connsiteY4" fmla="*/ 1028849 h 1979899"/>
                  <a:gd name="connsiteX5" fmla="*/ 661513 w 1143460"/>
                  <a:gd name="connsiteY5" fmla="*/ 1182434 h 1979899"/>
                  <a:gd name="connsiteX6" fmla="*/ 783546 w 1143460"/>
                  <a:gd name="connsiteY6" fmla="*/ 1336018 h 1979899"/>
                  <a:gd name="connsiteX7" fmla="*/ 651769 w 1143460"/>
                  <a:gd name="connsiteY7" fmla="*/ 1604212 h 1979899"/>
                  <a:gd name="connsiteX8" fmla="*/ 783391 w 1143460"/>
                  <a:gd name="connsiteY8" fmla="*/ 1770016 h 1979899"/>
                  <a:gd name="connsiteX9" fmla="*/ 832421 w 1143460"/>
                  <a:gd name="connsiteY9" fmla="*/ 1758106 h 1979899"/>
                  <a:gd name="connsiteX10" fmla="*/ 915013 w 1143460"/>
                  <a:gd name="connsiteY10" fmla="*/ 1604212 h 1979899"/>
                  <a:gd name="connsiteX11" fmla="*/ 832421 w 1143460"/>
                  <a:gd name="connsiteY11" fmla="*/ 1450318 h 1979899"/>
                  <a:gd name="connsiteX12" fmla="*/ 783391 w 1143460"/>
                  <a:gd name="connsiteY12" fmla="*/ 1438408 h 1979899"/>
                  <a:gd name="connsiteX13" fmla="*/ 651769 w 1143460"/>
                  <a:gd name="connsiteY13" fmla="*/ 1604212 h 1979899"/>
                  <a:gd name="connsiteX14" fmla="*/ 595006 w 1143460"/>
                  <a:gd name="connsiteY14" fmla="*/ 497411 h 1979899"/>
                  <a:gd name="connsiteX15" fmla="*/ 726628 w 1143460"/>
                  <a:gd name="connsiteY15" fmla="*/ 663215 h 1979899"/>
                  <a:gd name="connsiteX16" fmla="*/ 775658 w 1143460"/>
                  <a:gd name="connsiteY16" fmla="*/ 651150 h 1979899"/>
                  <a:gd name="connsiteX17" fmla="*/ 858250 w 1143460"/>
                  <a:gd name="connsiteY17" fmla="*/ 497411 h 1979899"/>
                  <a:gd name="connsiteX18" fmla="*/ 775658 w 1143460"/>
                  <a:gd name="connsiteY18" fmla="*/ 343671 h 1979899"/>
                  <a:gd name="connsiteX19" fmla="*/ 726628 w 1143460"/>
                  <a:gd name="connsiteY19" fmla="*/ 331607 h 1979899"/>
                  <a:gd name="connsiteX20" fmla="*/ 595006 w 1143460"/>
                  <a:gd name="connsiteY20" fmla="*/ 497411 h 1979899"/>
                  <a:gd name="connsiteX21" fmla="*/ 1072774 w 1143460"/>
                  <a:gd name="connsiteY21" fmla="*/ 0 h 1979899"/>
                  <a:gd name="connsiteX22" fmla="*/ 1132631 w 1143460"/>
                  <a:gd name="connsiteY22" fmla="*/ 479779 h 1979899"/>
                  <a:gd name="connsiteX23" fmla="*/ 994667 w 1143460"/>
                  <a:gd name="connsiteY23" fmla="*/ 658420 h 1979899"/>
                  <a:gd name="connsiteX24" fmla="*/ 1142684 w 1143460"/>
                  <a:gd name="connsiteY24" fmla="*/ 838144 h 1979899"/>
                  <a:gd name="connsiteX25" fmla="*/ 1053286 w 1143460"/>
                  <a:gd name="connsiteY25" fmla="*/ 1979899 h 1979899"/>
                  <a:gd name="connsiteX26" fmla="*/ 126828 w 1143460"/>
                  <a:gd name="connsiteY26" fmla="*/ 1726399 h 1979899"/>
                  <a:gd name="connsiteX27" fmla="*/ 106875 w 1143460"/>
                  <a:gd name="connsiteY27" fmla="*/ 1343752 h 1979899"/>
                  <a:gd name="connsiteX28" fmla="*/ 214524 w 1143460"/>
                  <a:gd name="connsiteY28" fmla="*/ 1214295 h 1979899"/>
                  <a:gd name="connsiteX29" fmla="*/ 87696 w 1143460"/>
                  <a:gd name="connsiteY29" fmla="*/ 1082673 h 1979899"/>
                  <a:gd name="connsiteX30" fmla="*/ 0 w 1143460"/>
                  <a:gd name="connsiteY30" fmla="*/ 516899 h 1979899"/>
                  <a:gd name="connsiteX31" fmla="*/ 194108 w 1143460"/>
                  <a:gd name="connsiteY31" fmla="*/ 368418 h 1979899"/>
                  <a:gd name="connsiteX32" fmla="*/ 258449 w 1143460"/>
                  <a:gd name="connsiteY32" fmla="*/ 385122 h 1979899"/>
                  <a:gd name="connsiteX33" fmla="*/ 390072 w 1143460"/>
                  <a:gd name="connsiteY33" fmla="*/ 253500 h 1979899"/>
                  <a:gd name="connsiteX34" fmla="*/ 389917 w 1143460"/>
                  <a:gd name="connsiteY34" fmla="*/ 247777 h 1979899"/>
                  <a:gd name="connsiteX35" fmla="*/ 1072774 w 1143460"/>
                  <a:gd name="connsiteY35" fmla="*/ 0 h 1979899"/>
                  <a:gd name="connsiteX36" fmla="*/ 403064 w 1143460"/>
                  <a:gd name="connsiteY36" fmla="*/ 1648138 h 1979899"/>
                  <a:gd name="connsiteX37" fmla="*/ 444205 w 1143460"/>
                  <a:gd name="connsiteY37" fmla="*/ 1638084 h 1979899"/>
                  <a:gd name="connsiteX38" fmla="*/ 513496 w 1143460"/>
                  <a:gd name="connsiteY38" fmla="*/ 1509091 h 1979899"/>
                  <a:gd name="connsiteX39" fmla="*/ 444205 w 1143460"/>
                  <a:gd name="connsiteY39" fmla="*/ 1380099 h 1979899"/>
                  <a:gd name="connsiteX40" fmla="*/ 403064 w 1143460"/>
                  <a:gd name="connsiteY40" fmla="*/ 1370045 h 1979899"/>
                  <a:gd name="connsiteX41" fmla="*/ 292631 w 1143460"/>
                  <a:gd name="connsiteY41" fmla="*/ 1509091 h 1979899"/>
                  <a:gd name="connsiteX42" fmla="*/ 403064 w 1143460"/>
                  <a:gd name="connsiteY42" fmla="*/ 1648138 h 1979899"/>
                  <a:gd name="connsiteX43" fmla="*/ 464931 w 1143460"/>
                  <a:gd name="connsiteY43" fmla="*/ 841082 h 1979899"/>
                  <a:gd name="connsiteX44" fmla="*/ 408013 w 1143460"/>
                  <a:gd name="connsiteY44" fmla="*/ 734826 h 1979899"/>
                  <a:gd name="connsiteX45" fmla="*/ 373986 w 1143460"/>
                  <a:gd name="connsiteY45" fmla="*/ 726474 h 1979899"/>
                  <a:gd name="connsiteX46" fmla="*/ 283041 w 1143460"/>
                  <a:gd name="connsiteY46" fmla="*/ 841082 h 1979899"/>
                  <a:gd name="connsiteX47" fmla="*/ 373986 w 1143460"/>
                  <a:gd name="connsiteY47" fmla="*/ 955691 h 1979899"/>
                  <a:gd name="connsiteX48" fmla="*/ 408013 w 1143460"/>
                  <a:gd name="connsiteY48" fmla="*/ 947339 h 1979899"/>
                  <a:gd name="connsiteX49" fmla="*/ 464931 w 1143460"/>
                  <a:gd name="connsiteY49" fmla="*/ 841082 h 197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3460" h="1979899">
                    <a:moveTo>
                      <a:pt x="783546" y="1336018"/>
                    </a:moveTo>
                    <a:cubicBezTo>
                      <a:pt x="799631" y="1336018"/>
                      <a:pt x="814943" y="1332152"/>
                      <a:pt x="829018" y="1325037"/>
                    </a:cubicBezTo>
                    <a:cubicBezTo>
                      <a:pt x="873872" y="1302301"/>
                      <a:pt x="905578" y="1247085"/>
                      <a:pt x="905578" y="1182434"/>
                    </a:cubicBezTo>
                    <a:cubicBezTo>
                      <a:pt x="905578" y="1117782"/>
                      <a:pt x="873872" y="1062566"/>
                      <a:pt x="829018" y="1039830"/>
                    </a:cubicBezTo>
                    <a:cubicBezTo>
                      <a:pt x="814943" y="1032715"/>
                      <a:pt x="799631" y="1028849"/>
                      <a:pt x="783546" y="1028849"/>
                    </a:cubicBezTo>
                    <a:cubicBezTo>
                      <a:pt x="716111" y="1028849"/>
                      <a:pt x="661513" y="1097676"/>
                      <a:pt x="661513" y="1182434"/>
                    </a:cubicBezTo>
                    <a:cubicBezTo>
                      <a:pt x="661513" y="1267346"/>
                      <a:pt x="716111" y="1336018"/>
                      <a:pt x="783546" y="1336018"/>
                    </a:cubicBezTo>
                    <a:close/>
                    <a:moveTo>
                      <a:pt x="651769" y="1604212"/>
                    </a:moveTo>
                    <a:cubicBezTo>
                      <a:pt x="651769" y="1695775"/>
                      <a:pt x="710698" y="1770016"/>
                      <a:pt x="783391" y="1770016"/>
                    </a:cubicBezTo>
                    <a:cubicBezTo>
                      <a:pt x="800714" y="1770016"/>
                      <a:pt x="817263" y="1765840"/>
                      <a:pt x="832421" y="1758106"/>
                    </a:cubicBezTo>
                    <a:cubicBezTo>
                      <a:pt x="880832" y="1733669"/>
                      <a:pt x="915013" y="1673967"/>
                      <a:pt x="915013" y="1604212"/>
                    </a:cubicBezTo>
                    <a:cubicBezTo>
                      <a:pt x="915013" y="1534457"/>
                      <a:pt x="880832" y="1474755"/>
                      <a:pt x="832421" y="1450318"/>
                    </a:cubicBezTo>
                    <a:cubicBezTo>
                      <a:pt x="817263" y="1442584"/>
                      <a:pt x="800714" y="1438408"/>
                      <a:pt x="783391" y="1438408"/>
                    </a:cubicBezTo>
                    <a:cubicBezTo>
                      <a:pt x="710852" y="1438408"/>
                      <a:pt x="651769" y="1512649"/>
                      <a:pt x="651769" y="1604212"/>
                    </a:cubicBezTo>
                    <a:close/>
                    <a:moveTo>
                      <a:pt x="595006" y="497411"/>
                    </a:moveTo>
                    <a:cubicBezTo>
                      <a:pt x="595006" y="588974"/>
                      <a:pt x="653934" y="663215"/>
                      <a:pt x="726628" y="663215"/>
                    </a:cubicBezTo>
                    <a:cubicBezTo>
                      <a:pt x="743951" y="663215"/>
                      <a:pt x="760500" y="659039"/>
                      <a:pt x="775658" y="651150"/>
                    </a:cubicBezTo>
                    <a:cubicBezTo>
                      <a:pt x="824069" y="626713"/>
                      <a:pt x="858250" y="567011"/>
                      <a:pt x="858250" y="497411"/>
                    </a:cubicBezTo>
                    <a:cubicBezTo>
                      <a:pt x="858250" y="427810"/>
                      <a:pt x="824069" y="367954"/>
                      <a:pt x="775658" y="343671"/>
                    </a:cubicBezTo>
                    <a:cubicBezTo>
                      <a:pt x="760500" y="335938"/>
                      <a:pt x="743951" y="331607"/>
                      <a:pt x="726628" y="331607"/>
                    </a:cubicBezTo>
                    <a:cubicBezTo>
                      <a:pt x="653934" y="331607"/>
                      <a:pt x="595006" y="405848"/>
                      <a:pt x="595006" y="497411"/>
                    </a:cubicBezTo>
                    <a:close/>
                    <a:moveTo>
                      <a:pt x="1072774" y="0"/>
                    </a:moveTo>
                    <a:cubicBezTo>
                      <a:pt x="1100150" y="39595"/>
                      <a:pt x="1120876" y="230609"/>
                      <a:pt x="1132631" y="479779"/>
                    </a:cubicBezTo>
                    <a:cubicBezTo>
                      <a:pt x="1054678" y="492307"/>
                      <a:pt x="994667" y="567475"/>
                      <a:pt x="994667" y="658420"/>
                    </a:cubicBezTo>
                    <a:cubicBezTo>
                      <a:pt x="994667" y="753231"/>
                      <a:pt x="1059782" y="830874"/>
                      <a:pt x="1142684" y="838144"/>
                    </a:cubicBezTo>
                    <a:cubicBezTo>
                      <a:pt x="1148407" y="1334626"/>
                      <a:pt x="1122887" y="1883542"/>
                      <a:pt x="1053286" y="1979899"/>
                    </a:cubicBezTo>
                    <a:cubicBezTo>
                      <a:pt x="858250" y="1931179"/>
                      <a:pt x="126828" y="1726399"/>
                      <a:pt x="126828" y="1726399"/>
                    </a:cubicBezTo>
                    <a:cubicBezTo>
                      <a:pt x="126828" y="1726399"/>
                      <a:pt x="120331" y="1557038"/>
                      <a:pt x="106875" y="1343752"/>
                    </a:cubicBezTo>
                    <a:cubicBezTo>
                      <a:pt x="168124" y="1332461"/>
                      <a:pt x="214524" y="1278946"/>
                      <a:pt x="214524" y="1214295"/>
                    </a:cubicBezTo>
                    <a:cubicBezTo>
                      <a:pt x="214524" y="1143148"/>
                      <a:pt x="158225" y="1085302"/>
                      <a:pt x="87696" y="1082673"/>
                    </a:cubicBezTo>
                    <a:cubicBezTo>
                      <a:pt x="67126" y="837525"/>
                      <a:pt x="38203" y="597635"/>
                      <a:pt x="0" y="516899"/>
                    </a:cubicBezTo>
                    <a:cubicBezTo>
                      <a:pt x="66198" y="461064"/>
                      <a:pt x="130849" y="411880"/>
                      <a:pt x="194108" y="368418"/>
                    </a:cubicBezTo>
                    <a:cubicBezTo>
                      <a:pt x="213132" y="379090"/>
                      <a:pt x="235095" y="385122"/>
                      <a:pt x="258449" y="385122"/>
                    </a:cubicBezTo>
                    <a:cubicBezTo>
                      <a:pt x="331143" y="385122"/>
                      <a:pt x="390072" y="326194"/>
                      <a:pt x="390072" y="253500"/>
                    </a:cubicBezTo>
                    <a:cubicBezTo>
                      <a:pt x="390072" y="251489"/>
                      <a:pt x="390072" y="249633"/>
                      <a:pt x="389917" y="247777"/>
                    </a:cubicBezTo>
                    <a:cubicBezTo>
                      <a:pt x="662905" y="98833"/>
                      <a:pt x="898000" y="47174"/>
                      <a:pt x="1072774" y="0"/>
                    </a:cubicBezTo>
                    <a:close/>
                    <a:moveTo>
                      <a:pt x="403064" y="1648138"/>
                    </a:moveTo>
                    <a:cubicBezTo>
                      <a:pt x="417602" y="1648138"/>
                      <a:pt x="431522" y="1644580"/>
                      <a:pt x="444205" y="1638084"/>
                    </a:cubicBezTo>
                    <a:cubicBezTo>
                      <a:pt x="484728" y="1617668"/>
                      <a:pt x="513496" y="1567556"/>
                      <a:pt x="513496" y="1509091"/>
                    </a:cubicBezTo>
                    <a:cubicBezTo>
                      <a:pt x="513496" y="1450627"/>
                      <a:pt x="484883" y="1400669"/>
                      <a:pt x="444205" y="1380099"/>
                    </a:cubicBezTo>
                    <a:cubicBezTo>
                      <a:pt x="431522" y="1373603"/>
                      <a:pt x="417602" y="1370045"/>
                      <a:pt x="403064" y="1370045"/>
                    </a:cubicBezTo>
                    <a:cubicBezTo>
                      <a:pt x="342125" y="1370045"/>
                      <a:pt x="292631" y="1432222"/>
                      <a:pt x="292631" y="1509091"/>
                    </a:cubicBezTo>
                    <a:cubicBezTo>
                      <a:pt x="292631" y="1585961"/>
                      <a:pt x="342125" y="1648138"/>
                      <a:pt x="403064" y="1648138"/>
                    </a:cubicBezTo>
                    <a:close/>
                    <a:moveTo>
                      <a:pt x="464931" y="841082"/>
                    </a:moveTo>
                    <a:cubicBezTo>
                      <a:pt x="464931" y="792981"/>
                      <a:pt x="441267" y="751684"/>
                      <a:pt x="408013" y="734826"/>
                    </a:cubicBezTo>
                    <a:cubicBezTo>
                      <a:pt x="397496" y="729412"/>
                      <a:pt x="385896" y="726474"/>
                      <a:pt x="373986" y="726474"/>
                    </a:cubicBezTo>
                    <a:cubicBezTo>
                      <a:pt x="323719" y="726474"/>
                      <a:pt x="283041" y="777823"/>
                      <a:pt x="283041" y="841082"/>
                    </a:cubicBezTo>
                    <a:cubicBezTo>
                      <a:pt x="283041" y="904341"/>
                      <a:pt x="323874" y="955691"/>
                      <a:pt x="373986" y="955691"/>
                    </a:cubicBezTo>
                    <a:cubicBezTo>
                      <a:pt x="386050" y="955691"/>
                      <a:pt x="397496" y="952752"/>
                      <a:pt x="408013" y="947339"/>
                    </a:cubicBezTo>
                    <a:cubicBezTo>
                      <a:pt x="441267" y="930480"/>
                      <a:pt x="464931" y="889338"/>
                      <a:pt x="464931" y="841082"/>
                    </a:cubicBezTo>
                    <a:close/>
                  </a:path>
                </a:pathLst>
              </a:custGeom>
              <a:solidFill>
                <a:schemeClr val="bg1"/>
              </a:solidFill>
              <a:ln w="15453"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1B07C6B-6056-37AA-224E-37EC4830D49E}"/>
                  </a:ext>
                </a:extLst>
              </p:cNvPr>
              <p:cNvSpPr/>
              <p:nvPr/>
            </p:nvSpPr>
            <p:spPr>
              <a:xfrm>
                <a:off x="4377409" y="3375610"/>
                <a:ext cx="492612" cy="150994"/>
              </a:xfrm>
              <a:custGeom>
                <a:avLst/>
                <a:gdLst>
                  <a:gd name="connsiteX0" fmla="*/ 0 w 1259384"/>
                  <a:gd name="connsiteY0" fmla="*/ 386023 h 386022"/>
                  <a:gd name="connsiteX1" fmla="*/ 1259385 w 1259384"/>
                  <a:gd name="connsiteY1" fmla="*/ 0 h 386022"/>
                </a:gdLst>
                <a:ahLst/>
                <a:cxnLst>
                  <a:cxn ang="0">
                    <a:pos x="connsiteX0" y="connsiteY0"/>
                  </a:cxn>
                  <a:cxn ang="0">
                    <a:pos x="connsiteX1" y="connsiteY1"/>
                  </a:cxn>
                </a:cxnLst>
                <a:rect l="l" t="t" r="r" b="b"/>
                <a:pathLst>
                  <a:path w="1259384" h="386022">
                    <a:moveTo>
                      <a:pt x="0" y="386023"/>
                    </a:moveTo>
                    <a:lnTo>
                      <a:pt x="1259385" y="0"/>
                    </a:lnTo>
                  </a:path>
                </a:pathLst>
              </a:custGeom>
              <a:ln w="114300" cap="flat">
                <a:solidFill>
                  <a:srgbClr val="003C4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Freeform: Shape 65">
                <a:extLst>
                  <a:ext uri="{FF2B5EF4-FFF2-40B4-BE49-F238E27FC236}">
                    <a16:creationId xmlns:a16="http://schemas.microsoft.com/office/drawing/2014/main" id="{B55EDAA7-F18D-6FE9-8B92-FDE706CA610B}"/>
                  </a:ext>
                </a:extLst>
              </p:cNvPr>
              <p:cNvSpPr/>
              <p:nvPr/>
            </p:nvSpPr>
            <p:spPr>
              <a:xfrm>
                <a:off x="4904814" y="2863609"/>
                <a:ext cx="112092" cy="901456"/>
              </a:xfrm>
              <a:custGeom>
                <a:avLst/>
                <a:gdLst>
                  <a:gd name="connsiteX0" fmla="*/ 204780 w 246173"/>
                  <a:gd name="connsiteY0" fmla="*/ 112753 h 1979744"/>
                  <a:gd name="connsiteX1" fmla="*/ 77952 w 246173"/>
                  <a:gd name="connsiteY1" fmla="*/ 0 h 1979744"/>
                  <a:gd name="connsiteX2" fmla="*/ 137809 w 246173"/>
                  <a:gd name="connsiteY2" fmla="*/ 479779 h 1979744"/>
                  <a:gd name="connsiteX3" fmla="*/ 0 w 246173"/>
                  <a:gd name="connsiteY3" fmla="*/ 658265 h 1979744"/>
                  <a:gd name="connsiteX4" fmla="*/ 147862 w 246173"/>
                  <a:gd name="connsiteY4" fmla="*/ 837989 h 1979744"/>
                  <a:gd name="connsiteX5" fmla="*/ 58464 w 246173"/>
                  <a:gd name="connsiteY5" fmla="*/ 1979745 h 1979744"/>
                  <a:gd name="connsiteX6" fmla="*/ 180497 w 246173"/>
                  <a:gd name="connsiteY6" fmla="*/ 1921590 h 1979744"/>
                  <a:gd name="connsiteX7" fmla="*/ 204780 w 246173"/>
                  <a:gd name="connsiteY7" fmla="*/ 112753 h 19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173" h="1979744">
                    <a:moveTo>
                      <a:pt x="204780" y="112753"/>
                    </a:moveTo>
                    <a:cubicBezTo>
                      <a:pt x="175238" y="79963"/>
                      <a:pt x="134870" y="37894"/>
                      <a:pt x="77952" y="0"/>
                    </a:cubicBezTo>
                    <a:cubicBezTo>
                      <a:pt x="105329" y="39595"/>
                      <a:pt x="126209" y="230609"/>
                      <a:pt x="137809" y="479779"/>
                    </a:cubicBezTo>
                    <a:cubicBezTo>
                      <a:pt x="59856" y="492152"/>
                      <a:pt x="0" y="567321"/>
                      <a:pt x="0" y="658265"/>
                    </a:cubicBezTo>
                    <a:cubicBezTo>
                      <a:pt x="0" y="753076"/>
                      <a:pt x="65115" y="830719"/>
                      <a:pt x="147862" y="837989"/>
                    </a:cubicBezTo>
                    <a:cubicBezTo>
                      <a:pt x="153585" y="1334472"/>
                      <a:pt x="128065" y="1883387"/>
                      <a:pt x="58464" y="1979745"/>
                    </a:cubicBezTo>
                    <a:cubicBezTo>
                      <a:pt x="103473" y="1958710"/>
                      <a:pt x="143841" y="1939531"/>
                      <a:pt x="180497" y="1921590"/>
                    </a:cubicBezTo>
                    <a:cubicBezTo>
                      <a:pt x="266492" y="1622308"/>
                      <a:pt x="260924" y="486893"/>
                      <a:pt x="204780" y="112753"/>
                    </a:cubicBezTo>
                    <a:close/>
                  </a:path>
                </a:pathLst>
              </a:custGeom>
              <a:solidFill>
                <a:srgbClr val="D87D22"/>
              </a:solidFill>
              <a:ln w="1545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F7495ED-275B-D9B4-F7DF-CF9AD52BCD3A}"/>
                  </a:ext>
                </a:extLst>
              </p:cNvPr>
              <p:cNvSpPr/>
              <p:nvPr/>
            </p:nvSpPr>
            <p:spPr>
              <a:xfrm>
                <a:off x="4748608" y="3518573"/>
                <a:ext cx="82258" cy="150994"/>
              </a:xfrm>
              <a:custGeom>
                <a:avLst/>
                <a:gdLst>
                  <a:gd name="connsiteX0" fmla="*/ 180652 w 180652"/>
                  <a:gd name="connsiteY0" fmla="*/ 11909 h 331607"/>
                  <a:gd name="connsiteX1" fmla="*/ 131622 w 180652"/>
                  <a:gd name="connsiteY1" fmla="*/ 0 h 331607"/>
                  <a:gd name="connsiteX2" fmla="*/ 0 w 180652"/>
                  <a:gd name="connsiteY2" fmla="*/ 165804 h 331607"/>
                  <a:gd name="connsiteX3" fmla="*/ 131622 w 180652"/>
                  <a:gd name="connsiteY3" fmla="*/ 331607 h 331607"/>
                  <a:gd name="connsiteX4" fmla="*/ 180652 w 180652"/>
                  <a:gd name="connsiteY4" fmla="*/ 319698 h 331607"/>
                  <a:gd name="connsiteX5" fmla="*/ 87697 w 180652"/>
                  <a:gd name="connsiteY5" fmla="*/ 165804 h 331607"/>
                  <a:gd name="connsiteX6" fmla="*/ 180652 w 180652"/>
                  <a:gd name="connsiteY6" fmla="*/ 11909 h 33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652" h="331607">
                    <a:moveTo>
                      <a:pt x="180652" y="11909"/>
                    </a:moveTo>
                    <a:cubicBezTo>
                      <a:pt x="165494" y="4331"/>
                      <a:pt x="148945" y="0"/>
                      <a:pt x="131622" y="0"/>
                    </a:cubicBezTo>
                    <a:cubicBezTo>
                      <a:pt x="58929" y="0"/>
                      <a:pt x="0" y="74240"/>
                      <a:pt x="0" y="165804"/>
                    </a:cubicBezTo>
                    <a:cubicBezTo>
                      <a:pt x="0" y="257367"/>
                      <a:pt x="58929" y="331607"/>
                      <a:pt x="131622" y="331607"/>
                    </a:cubicBezTo>
                    <a:cubicBezTo>
                      <a:pt x="148945" y="331607"/>
                      <a:pt x="165494" y="327431"/>
                      <a:pt x="180652" y="319698"/>
                    </a:cubicBezTo>
                    <a:cubicBezTo>
                      <a:pt x="126828" y="299436"/>
                      <a:pt x="87697" y="238188"/>
                      <a:pt x="87697" y="165804"/>
                    </a:cubicBezTo>
                    <a:cubicBezTo>
                      <a:pt x="87697" y="93574"/>
                      <a:pt x="126828" y="32325"/>
                      <a:pt x="180652" y="11909"/>
                    </a:cubicBezTo>
                    <a:close/>
                  </a:path>
                </a:pathLst>
              </a:custGeom>
              <a:solidFill>
                <a:srgbClr val="D87D22"/>
              </a:solidFill>
              <a:ln w="1545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E7F335B2-CD4F-973E-B317-CEA2BC18C735}"/>
                  </a:ext>
                </a:extLst>
              </p:cNvPr>
              <p:cNvSpPr/>
              <p:nvPr/>
            </p:nvSpPr>
            <p:spPr>
              <a:xfrm>
                <a:off x="4722691" y="3014603"/>
                <a:ext cx="82328" cy="150994"/>
              </a:xfrm>
              <a:custGeom>
                <a:avLst/>
                <a:gdLst>
                  <a:gd name="connsiteX0" fmla="*/ 180806 w 180806"/>
                  <a:gd name="connsiteY0" fmla="*/ 319543 h 331607"/>
                  <a:gd name="connsiteX1" fmla="*/ 87851 w 180806"/>
                  <a:gd name="connsiteY1" fmla="*/ 165804 h 331607"/>
                  <a:gd name="connsiteX2" fmla="*/ 180806 w 180806"/>
                  <a:gd name="connsiteY2" fmla="*/ 11909 h 331607"/>
                  <a:gd name="connsiteX3" fmla="*/ 131777 w 180806"/>
                  <a:gd name="connsiteY3" fmla="*/ 0 h 331607"/>
                  <a:gd name="connsiteX4" fmla="*/ 0 w 180806"/>
                  <a:gd name="connsiteY4" fmla="*/ 165804 h 331607"/>
                  <a:gd name="connsiteX5" fmla="*/ 131777 w 180806"/>
                  <a:gd name="connsiteY5" fmla="*/ 331607 h 331607"/>
                  <a:gd name="connsiteX6" fmla="*/ 180806 w 180806"/>
                  <a:gd name="connsiteY6" fmla="*/ 319543 h 33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06" h="331607">
                    <a:moveTo>
                      <a:pt x="180806" y="319543"/>
                    </a:moveTo>
                    <a:cubicBezTo>
                      <a:pt x="126982" y="299436"/>
                      <a:pt x="87851" y="238188"/>
                      <a:pt x="87851" y="165804"/>
                    </a:cubicBezTo>
                    <a:cubicBezTo>
                      <a:pt x="87851" y="93419"/>
                      <a:pt x="126982" y="32171"/>
                      <a:pt x="180806" y="11909"/>
                    </a:cubicBezTo>
                    <a:cubicBezTo>
                      <a:pt x="165649" y="4176"/>
                      <a:pt x="149100" y="0"/>
                      <a:pt x="131777" y="0"/>
                    </a:cubicBezTo>
                    <a:cubicBezTo>
                      <a:pt x="58928" y="0"/>
                      <a:pt x="0" y="74240"/>
                      <a:pt x="0" y="165804"/>
                    </a:cubicBezTo>
                    <a:cubicBezTo>
                      <a:pt x="0" y="257367"/>
                      <a:pt x="58928" y="331607"/>
                      <a:pt x="131777" y="331607"/>
                    </a:cubicBezTo>
                    <a:cubicBezTo>
                      <a:pt x="149100" y="331607"/>
                      <a:pt x="165649" y="327431"/>
                      <a:pt x="180806" y="319543"/>
                    </a:cubicBezTo>
                    <a:close/>
                  </a:path>
                </a:pathLst>
              </a:custGeom>
              <a:solidFill>
                <a:srgbClr val="D87D22"/>
              </a:solidFill>
              <a:ln w="15453"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B9F810B0-27A5-72F4-F059-201575A4ACC2}"/>
                  </a:ext>
                </a:extLst>
              </p:cNvPr>
              <p:cNvSpPr/>
              <p:nvPr/>
            </p:nvSpPr>
            <p:spPr>
              <a:xfrm>
                <a:off x="4580642" y="3194472"/>
                <a:ext cx="56904" cy="104301"/>
              </a:xfrm>
              <a:custGeom>
                <a:avLst/>
                <a:gdLst>
                  <a:gd name="connsiteX0" fmla="*/ 90944 w 124971"/>
                  <a:gd name="connsiteY0" fmla="*/ 229063 h 229062"/>
                  <a:gd name="connsiteX1" fmla="*/ 124971 w 124971"/>
                  <a:gd name="connsiteY1" fmla="*/ 220865 h 229062"/>
                  <a:gd name="connsiteX2" fmla="*/ 60629 w 124971"/>
                  <a:gd name="connsiteY2" fmla="*/ 114454 h 229062"/>
                  <a:gd name="connsiteX3" fmla="*/ 124971 w 124971"/>
                  <a:gd name="connsiteY3" fmla="*/ 8197 h 229062"/>
                  <a:gd name="connsiteX4" fmla="*/ 90944 w 124971"/>
                  <a:gd name="connsiteY4" fmla="*/ 0 h 229062"/>
                  <a:gd name="connsiteX5" fmla="*/ 0 w 124971"/>
                  <a:gd name="connsiteY5" fmla="*/ 114454 h 229062"/>
                  <a:gd name="connsiteX6" fmla="*/ 90944 w 124971"/>
                  <a:gd name="connsiteY6" fmla="*/ 229063 h 2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71" h="229062">
                    <a:moveTo>
                      <a:pt x="90944" y="229063"/>
                    </a:moveTo>
                    <a:cubicBezTo>
                      <a:pt x="103009" y="229063"/>
                      <a:pt x="114454" y="226124"/>
                      <a:pt x="124971" y="220865"/>
                    </a:cubicBezTo>
                    <a:cubicBezTo>
                      <a:pt x="87696" y="206945"/>
                      <a:pt x="60629" y="164721"/>
                      <a:pt x="60629" y="114454"/>
                    </a:cubicBezTo>
                    <a:cubicBezTo>
                      <a:pt x="60629" y="64342"/>
                      <a:pt x="87696" y="22117"/>
                      <a:pt x="124971" y="8197"/>
                    </a:cubicBezTo>
                    <a:cubicBezTo>
                      <a:pt x="114454" y="2784"/>
                      <a:pt x="103009" y="0"/>
                      <a:pt x="90944" y="0"/>
                    </a:cubicBezTo>
                    <a:cubicBezTo>
                      <a:pt x="40677" y="0"/>
                      <a:pt x="0" y="51195"/>
                      <a:pt x="0" y="114454"/>
                    </a:cubicBezTo>
                    <a:cubicBezTo>
                      <a:pt x="0" y="177868"/>
                      <a:pt x="40677" y="229063"/>
                      <a:pt x="90944" y="229063"/>
                    </a:cubicBezTo>
                    <a:close/>
                  </a:path>
                </a:pathLst>
              </a:custGeom>
              <a:solidFill>
                <a:srgbClr val="D87D22"/>
              </a:solidFill>
              <a:ln w="1545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E9E2C86D-4AF4-CFEB-2EDB-D2A3F1C2A9FD}"/>
                  </a:ext>
                </a:extLst>
              </p:cNvPr>
              <p:cNvSpPr/>
              <p:nvPr/>
            </p:nvSpPr>
            <p:spPr>
              <a:xfrm>
                <a:off x="4819931" y="3320376"/>
                <a:ext cx="132985" cy="162085"/>
              </a:xfrm>
              <a:custGeom>
                <a:avLst/>
                <a:gdLst>
                  <a:gd name="connsiteX0" fmla="*/ 0 w 238187"/>
                  <a:gd name="connsiteY0" fmla="*/ 285207 h 290310"/>
                  <a:gd name="connsiteX1" fmla="*/ 76561 w 238187"/>
                  <a:gd name="connsiteY1" fmla="*/ 142603 h 290310"/>
                  <a:gd name="connsiteX2" fmla="*/ 0 w 238187"/>
                  <a:gd name="connsiteY2" fmla="*/ 0 h 290310"/>
                  <a:gd name="connsiteX3" fmla="*/ 238188 w 238187"/>
                  <a:gd name="connsiteY3" fmla="*/ 0 h 290310"/>
                  <a:gd name="connsiteX4" fmla="*/ 238188 w 238187"/>
                  <a:gd name="connsiteY4" fmla="*/ 290311 h 290310"/>
                  <a:gd name="connsiteX5" fmla="*/ 0 w 238187"/>
                  <a:gd name="connsiteY5" fmla="*/ 285207 h 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87" h="290310">
                    <a:moveTo>
                      <a:pt x="0" y="285207"/>
                    </a:moveTo>
                    <a:cubicBezTo>
                      <a:pt x="44853" y="262471"/>
                      <a:pt x="76561" y="207254"/>
                      <a:pt x="76561" y="142603"/>
                    </a:cubicBezTo>
                    <a:cubicBezTo>
                      <a:pt x="76561" y="77952"/>
                      <a:pt x="44853" y="22736"/>
                      <a:pt x="0" y="0"/>
                    </a:cubicBezTo>
                    <a:lnTo>
                      <a:pt x="238188" y="0"/>
                    </a:lnTo>
                    <a:lnTo>
                      <a:pt x="238188" y="290311"/>
                    </a:lnTo>
                    <a:lnTo>
                      <a:pt x="0" y="285207"/>
                    </a:lnTo>
                    <a:close/>
                  </a:path>
                </a:pathLst>
              </a:custGeom>
              <a:solidFill>
                <a:schemeClr val="bg1"/>
              </a:solidFill>
              <a:ln w="15453"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0EDD6D4-68E4-3F3F-1CDD-AE46F2C91DA9}"/>
                  </a:ext>
                </a:extLst>
              </p:cNvPr>
              <p:cNvSpPr/>
              <p:nvPr/>
            </p:nvSpPr>
            <p:spPr>
              <a:xfrm>
                <a:off x="4292343" y="2951074"/>
                <a:ext cx="131204" cy="1055154"/>
              </a:xfrm>
              <a:custGeom>
                <a:avLst/>
                <a:gdLst>
                  <a:gd name="connsiteX0" fmla="*/ 205424 w 246947"/>
                  <a:gd name="connsiteY0" fmla="*/ 113107 h 1985970"/>
                  <a:gd name="connsiteX1" fmla="*/ 78198 w 246947"/>
                  <a:gd name="connsiteY1" fmla="*/ 0 h 1985970"/>
                  <a:gd name="connsiteX2" fmla="*/ 138242 w 246947"/>
                  <a:gd name="connsiteY2" fmla="*/ 481287 h 1985970"/>
                  <a:gd name="connsiteX3" fmla="*/ 0 w 246947"/>
                  <a:gd name="connsiteY3" fmla="*/ 660335 h 1985970"/>
                  <a:gd name="connsiteX4" fmla="*/ 148327 w 246947"/>
                  <a:gd name="connsiteY4" fmla="*/ 840624 h 1985970"/>
                  <a:gd name="connsiteX5" fmla="*/ 58648 w 246947"/>
                  <a:gd name="connsiteY5" fmla="*/ 1985970 h 1985970"/>
                  <a:gd name="connsiteX6" fmla="*/ 181065 w 246947"/>
                  <a:gd name="connsiteY6" fmla="*/ 1927632 h 1985970"/>
                  <a:gd name="connsiteX7" fmla="*/ 205424 w 246947"/>
                  <a:gd name="connsiteY7" fmla="*/ 113107 h 198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947" h="1985970">
                    <a:moveTo>
                      <a:pt x="205424" y="113107"/>
                    </a:moveTo>
                    <a:cubicBezTo>
                      <a:pt x="175789" y="80215"/>
                      <a:pt x="135294" y="38013"/>
                      <a:pt x="78198" y="0"/>
                    </a:cubicBezTo>
                    <a:cubicBezTo>
                      <a:pt x="105660" y="39719"/>
                      <a:pt x="126606" y="231334"/>
                      <a:pt x="138242" y="481287"/>
                    </a:cubicBezTo>
                    <a:cubicBezTo>
                      <a:pt x="60045" y="493700"/>
                      <a:pt x="0" y="569105"/>
                      <a:pt x="0" y="660335"/>
                    </a:cubicBezTo>
                    <a:cubicBezTo>
                      <a:pt x="0" y="755444"/>
                      <a:pt x="65320" y="833332"/>
                      <a:pt x="148327" y="840624"/>
                    </a:cubicBezTo>
                    <a:cubicBezTo>
                      <a:pt x="154068" y="1338668"/>
                      <a:pt x="128467" y="1889309"/>
                      <a:pt x="58648" y="1985970"/>
                    </a:cubicBezTo>
                    <a:cubicBezTo>
                      <a:pt x="103798" y="1964869"/>
                      <a:pt x="144293" y="1945630"/>
                      <a:pt x="181065" y="1927632"/>
                    </a:cubicBezTo>
                    <a:cubicBezTo>
                      <a:pt x="267330" y="1627409"/>
                      <a:pt x="261745" y="488425"/>
                      <a:pt x="205424" y="113107"/>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Shape 71">
                <a:extLst>
                  <a:ext uri="{FF2B5EF4-FFF2-40B4-BE49-F238E27FC236}">
                    <a16:creationId xmlns:a16="http://schemas.microsoft.com/office/drawing/2014/main" id="{63CFA9D2-45EA-ADB8-11CA-576835C74D3F}"/>
                  </a:ext>
                </a:extLst>
              </p:cNvPr>
              <p:cNvSpPr/>
              <p:nvPr/>
            </p:nvSpPr>
            <p:spPr>
              <a:xfrm>
                <a:off x="4109504" y="3717709"/>
                <a:ext cx="96282" cy="176738"/>
              </a:xfrm>
              <a:custGeom>
                <a:avLst/>
                <a:gdLst>
                  <a:gd name="connsiteX0" fmla="*/ 181220 w 181219"/>
                  <a:gd name="connsiteY0" fmla="*/ 11947 h 332649"/>
                  <a:gd name="connsiteX1" fmla="*/ 132036 w 181219"/>
                  <a:gd name="connsiteY1" fmla="*/ 0 h 332649"/>
                  <a:gd name="connsiteX2" fmla="*/ 0 w 181219"/>
                  <a:gd name="connsiteY2" fmla="*/ 166325 h 332649"/>
                  <a:gd name="connsiteX3" fmla="*/ 132036 w 181219"/>
                  <a:gd name="connsiteY3" fmla="*/ 332650 h 332649"/>
                  <a:gd name="connsiteX4" fmla="*/ 181220 w 181219"/>
                  <a:gd name="connsiteY4" fmla="*/ 320703 h 332649"/>
                  <a:gd name="connsiteX5" fmla="*/ 87972 w 181219"/>
                  <a:gd name="connsiteY5" fmla="*/ 166325 h 332649"/>
                  <a:gd name="connsiteX6" fmla="*/ 181220 w 181219"/>
                  <a:gd name="connsiteY6" fmla="*/ 11947 h 33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219" h="332649">
                    <a:moveTo>
                      <a:pt x="181220" y="11947"/>
                    </a:moveTo>
                    <a:cubicBezTo>
                      <a:pt x="166014" y="4344"/>
                      <a:pt x="149413" y="0"/>
                      <a:pt x="132036" y="0"/>
                    </a:cubicBezTo>
                    <a:cubicBezTo>
                      <a:pt x="59114" y="0"/>
                      <a:pt x="0" y="74474"/>
                      <a:pt x="0" y="166325"/>
                    </a:cubicBezTo>
                    <a:cubicBezTo>
                      <a:pt x="0" y="258176"/>
                      <a:pt x="59114" y="332650"/>
                      <a:pt x="132036" y="332650"/>
                    </a:cubicBezTo>
                    <a:cubicBezTo>
                      <a:pt x="149413" y="332650"/>
                      <a:pt x="166014" y="328461"/>
                      <a:pt x="181220" y="320703"/>
                    </a:cubicBezTo>
                    <a:cubicBezTo>
                      <a:pt x="127226" y="300378"/>
                      <a:pt x="87972" y="238937"/>
                      <a:pt x="87972" y="166325"/>
                    </a:cubicBezTo>
                    <a:cubicBezTo>
                      <a:pt x="87972" y="93868"/>
                      <a:pt x="127226" y="32427"/>
                      <a:pt x="181220" y="11947"/>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Freeform: Shape 72">
                <a:extLst>
                  <a:ext uri="{FF2B5EF4-FFF2-40B4-BE49-F238E27FC236}">
                    <a16:creationId xmlns:a16="http://schemas.microsoft.com/office/drawing/2014/main" id="{EC3DD0EB-2FA2-24A9-79B9-A55356A9CB0D}"/>
                  </a:ext>
                </a:extLst>
              </p:cNvPr>
              <p:cNvSpPr/>
              <p:nvPr/>
            </p:nvSpPr>
            <p:spPr>
              <a:xfrm>
                <a:off x="4114615" y="3499424"/>
                <a:ext cx="89276" cy="163713"/>
              </a:xfrm>
              <a:custGeom>
                <a:avLst/>
                <a:gdLst>
                  <a:gd name="connsiteX0" fmla="*/ 0 w 168031"/>
                  <a:gd name="connsiteY0" fmla="*/ 154068 h 308135"/>
                  <a:gd name="connsiteX1" fmla="*/ 122416 w 168031"/>
                  <a:gd name="connsiteY1" fmla="*/ 308136 h 308135"/>
                  <a:gd name="connsiteX2" fmla="*/ 168032 w 168031"/>
                  <a:gd name="connsiteY2" fmla="*/ 297120 h 308135"/>
                  <a:gd name="connsiteX3" fmla="*/ 81611 w 168031"/>
                  <a:gd name="connsiteY3" fmla="*/ 154068 h 308135"/>
                  <a:gd name="connsiteX4" fmla="*/ 168032 w 168031"/>
                  <a:gd name="connsiteY4" fmla="*/ 11016 h 308135"/>
                  <a:gd name="connsiteX5" fmla="*/ 122416 w 168031"/>
                  <a:gd name="connsiteY5" fmla="*/ 0 h 308135"/>
                  <a:gd name="connsiteX6" fmla="*/ 0 w 168031"/>
                  <a:gd name="connsiteY6" fmla="*/ 154068 h 30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031" h="308135">
                    <a:moveTo>
                      <a:pt x="0" y="154068"/>
                    </a:moveTo>
                    <a:cubicBezTo>
                      <a:pt x="0" y="239247"/>
                      <a:pt x="54925" y="308136"/>
                      <a:pt x="122416" y="308136"/>
                    </a:cubicBezTo>
                    <a:cubicBezTo>
                      <a:pt x="138552" y="308136"/>
                      <a:pt x="153912" y="304257"/>
                      <a:pt x="168032" y="297120"/>
                    </a:cubicBezTo>
                    <a:cubicBezTo>
                      <a:pt x="118072" y="278346"/>
                      <a:pt x="81611" y="221405"/>
                      <a:pt x="81611" y="154068"/>
                    </a:cubicBezTo>
                    <a:cubicBezTo>
                      <a:pt x="81611" y="86886"/>
                      <a:pt x="118072" y="29945"/>
                      <a:pt x="168032" y="11016"/>
                    </a:cubicBezTo>
                    <a:cubicBezTo>
                      <a:pt x="153912" y="3879"/>
                      <a:pt x="138552" y="0"/>
                      <a:pt x="122416" y="0"/>
                    </a:cubicBezTo>
                    <a:cubicBezTo>
                      <a:pt x="54925" y="0"/>
                      <a:pt x="0" y="69044"/>
                      <a:pt x="0" y="154068"/>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Freeform: Shape 73">
                <a:extLst>
                  <a:ext uri="{FF2B5EF4-FFF2-40B4-BE49-F238E27FC236}">
                    <a16:creationId xmlns:a16="http://schemas.microsoft.com/office/drawing/2014/main" id="{FD5F7E5E-139F-D9A6-FE3D-98525EC9DD4A}"/>
                  </a:ext>
                </a:extLst>
              </p:cNvPr>
              <p:cNvSpPr/>
              <p:nvPr/>
            </p:nvSpPr>
            <p:spPr>
              <a:xfrm>
                <a:off x="4079169" y="3127812"/>
                <a:ext cx="96365" cy="176738"/>
              </a:xfrm>
              <a:custGeom>
                <a:avLst/>
                <a:gdLst>
                  <a:gd name="connsiteX0" fmla="*/ 181375 w 181374"/>
                  <a:gd name="connsiteY0" fmla="*/ 320548 h 332649"/>
                  <a:gd name="connsiteX1" fmla="*/ 88127 w 181374"/>
                  <a:gd name="connsiteY1" fmla="*/ 166325 h 332649"/>
                  <a:gd name="connsiteX2" fmla="*/ 181375 w 181374"/>
                  <a:gd name="connsiteY2" fmla="*/ 11947 h 332649"/>
                  <a:gd name="connsiteX3" fmla="*/ 132191 w 181374"/>
                  <a:gd name="connsiteY3" fmla="*/ 0 h 332649"/>
                  <a:gd name="connsiteX4" fmla="*/ 0 w 181374"/>
                  <a:gd name="connsiteY4" fmla="*/ 166325 h 332649"/>
                  <a:gd name="connsiteX5" fmla="*/ 132191 w 181374"/>
                  <a:gd name="connsiteY5" fmla="*/ 332650 h 332649"/>
                  <a:gd name="connsiteX6" fmla="*/ 181375 w 181374"/>
                  <a:gd name="connsiteY6" fmla="*/ 320548 h 33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374" h="332649">
                    <a:moveTo>
                      <a:pt x="181375" y="320548"/>
                    </a:moveTo>
                    <a:cubicBezTo>
                      <a:pt x="127381" y="300378"/>
                      <a:pt x="88127" y="238937"/>
                      <a:pt x="88127" y="166325"/>
                    </a:cubicBezTo>
                    <a:cubicBezTo>
                      <a:pt x="88127" y="93713"/>
                      <a:pt x="127381" y="32272"/>
                      <a:pt x="181375" y="11947"/>
                    </a:cubicBezTo>
                    <a:cubicBezTo>
                      <a:pt x="166170" y="4189"/>
                      <a:pt x="149568" y="0"/>
                      <a:pt x="132191" y="0"/>
                    </a:cubicBezTo>
                    <a:cubicBezTo>
                      <a:pt x="59114" y="0"/>
                      <a:pt x="0" y="74474"/>
                      <a:pt x="0" y="166325"/>
                    </a:cubicBezTo>
                    <a:cubicBezTo>
                      <a:pt x="0" y="258176"/>
                      <a:pt x="59114" y="332650"/>
                      <a:pt x="132191" y="332650"/>
                    </a:cubicBezTo>
                    <a:cubicBezTo>
                      <a:pt x="149568" y="332650"/>
                      <a:pt x="166170" y="328461"/>
                      <a:pt x="181375" y="320548"/>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Freeform: Shape 74">
                <a:extLst>
                  <a:ext uri="{FF2B5EF4-FFF2-40B4-BE49-F238E27FC236}">
                    <a16:creationId xmlns:a16="http://schemas.microsoft.com/office/drawing/2014/main" id="{CFFAA147-3630-827E-6F40-E7094067B8F4}"/>
                  </a:ext>
                </a:extLst>
              </p:cNvPr>
              <p:cNvSpPr/>
              <p:nvPr/>
            </p:nvSpPr>
            <p:spPr>
              <a:xfrm>
                <a:off x="3918093" y="3681356"/>
                <a:ext cx="80785" cy="148133"/>
              </a:xfrm>
              <a:custGeom>
                <a:avLst/>
                <a:gdLst>
                  <a:gd name="connsiteX0" fmla="*/ 152051 w 152050"/>
                  <a:gd name="connsiteY0" fmla="*/ 10085 h 278811"/>
                  <a:gd name="connsiteX1" fmla="*/ 110780 w 152050"/>
                  <a:gd name="connsiteY1" fmla="*/ 0 h 278811"/>
                  <a:gd name="connsiteX2" fmla="*/ 0 w 152050"/>
                  <a:gd name="connsiteY2" fmla="*/ 139483 h 278811"/>
                  <a:gd name="connsiteX3" fmla="*/ 110780 w 152050"/>
                  <a:gd name="connsiteY3" fmla="*/ 278812 h 278811"/>
                  <a:gd name="connsiteX4" fmla="*/ 152051 w 152050"/>
                  <a:gd name="connsiteY4" fmla="*/ 268727 h 278811"/>
                  <a:gd name="connsiteX5" fmla="*/ 73853 w 152050"/>
                  <a:gd name="connsiteY5" fmla="*/ 139483 h 278811"/>
                  <a:gd name="connsiteX6" fmla="*/ 152051 w 152050"/>
                  <a:gd name="connsiteY6" fmla="*/ 10085 h 27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50" h="278811">
                    <a:moveTo>
                      <a:pt x="152051" y="10085"/>
                    </a:moveTo>
                    <a:cubicBezTo>
                      <a:pt x="139328" y="3569"/>
                      <a:pt x="125364" y="0"/>
                      <a:pt x="110780" y="0"/>
                    </a:cubicBezTo>
                    <a:cubicBezTo>
                      <a:pt x="49649" y="0"/>
                      <a:pt x="0" y="62372"/>
                      <a:pt x="0" y="139483"/>
                    </a:cubicBezTo>
                    <a:cubicBezTo>
                      <a:pt x="0" y="216440"/>
                      <a:pt x="49649" y="278812"/>
                      <a:pt x="110780" y="278812"/>
                    </a:cubicBezTo>
                    <a:cubicBezTo>
                      <a:pt x="125364" y="278812"/>
                      <a:pt x="139328" y="275243"/>
                      <a:pt x="152051" y="268727"/>
                    </a:cubicBezTo>
                    <a:cubicBezTo>
                      <a:pt x="106746" y="251660"/>
                      <a:pt x="73853" y="200304"/>
                      <a:pt x="73853" y="139483"/>
                    </a:cubicBezTo>
                    <a:cubicBezTo>
                      <a:pt x="73853" y="78508"/>
                      <a:pt x="106746" y="27152"/>
                      <a:pt x="152051" y="10085"/>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Freeform: Shape 75">
                <a:extLst>
                  <a:ext uri="{FF2B5EF4-FFF2-40B4-BE49-F238E27FC236}">
                    <a16:creationId xmlns:a16="http://schemas.microsoft.com/office/drawing/2014/main" id="{625F6176-D9B6-2412-7DFC-903672E99238}"/>
                  </a:ext>
                </a:extLst>
              </p:cNvPr>
              <p:cNvSpPr/>
              <p:nvPr/>
            </p:nvSpPr>
            <p:spPr>
              <a:xfrm>
                <a:off x="3912899" y="3338349"/>
                <a:ext cx="66606" cy="122084"/>
              </a:xfrm>
              <a:custGeom>
                <a:avLst/>
                <a:gdLst>
                  <a:gd name="connsiteX0" fmla="*/ 91231 w 125364"/>
                  <a:gd name="connsiteY0" fmla="*/ 229783 h 229782"/>
                  <a:gd name="connsiteX1" fmla="*/ 125364 w 125364"/>
                  <a:gd name="connsiteY1" fmla="*/ 221560 h 229782"/>
                  <a:gd name="connsiteX2" fmla="*/ 60821 w 125364"/>
                  <a:gd name="connsiteY2" fmla="*/ 114814 h 229782"/>
                  <a:gd name="connsiteX3" fmla="*/ 125364 w 125364"/>
                  <a:gd name="connsiteY3" fmla="*/ 8223 h 229782"/>
                  <a:gd name="connsiteX4" fmla="*/ 91231 w 125364"/>
                  <a:gd name="connsiteY4" fmla="*/ 0 h 229782"/>
                  <a:gd name="connsiteX5" fmla="*/ 0 w 125364"/>
                  <a:gd name="connsiteY5" fmla="*/ 114814 h 229782"/>
                  <a:gd name="connsiteX6" fmla="*/ 91231 w 125364"/>
                  <a:gd name="connsiteY6" fmla="*/ 229783 h 22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64" h="229782">
                    <a:moveTo>
                      <a:pt x="91231" y="229783"/>
                    </a:moveTo>
                    <a:cubicBezTo>
                      <a:pt x="103333" y="229783"/>
                      <a:pt x="114814" y="226835"/>
                      <a:pt x="125364" y="221560"/>
                    </a:cubicBezTo>
                    <a:cubicBezTo>
                      <a:pt x="87973" y="207596"/>
                      <a:pt x="60821" y="165239"/>
                      <a:pt x="60821" y="114814"/>
                    </a:cubicBezTo>
                    <a:cubicBezTo>
                      <a:pt x="60821" y="64544"/>
                      <a:pt x="87973" y="22187"/>
                      <a:pt x="125364" y="8223"/>
                    </a:cubicBezTo>
                    <a:cubicBezTo>
                      <a:pt x="114814" y="2793"/>
                      <a:pt x="103333" y="0"/>
                      <a:pt x="91231" y="0"/>
                    </a:cubicBezTo>
                    <a:cubicBezTo>
                      <a:pt x="40806" y="0"/>
                      <a:pt x="0" y="51356"/>
                      <a:pt x="0" y="114814"/>
                    </a:cubicBezTo>
                    <a:cubicBezTo>
                      <a:pt x="0" y="178427"/>
                      <a:pt x="40806" y="229783"/>
                      <a:pt x="91231" y="229783"/>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Freeform: Shape 76">
                <a:extLst>
                  <a:ext uri="{FF2B5EF4-FFF2-40B4-BE49-F238E27FC236}">
                    <a16:creationId xmlns:a16="http://schemas.microsoft.com/office/drawing/2014/main" id="{1CB65B29-A28D-1EE4-B0AF-FBD6608E5360}"/>
                  </a:ext>
                </a:extLst>
              </p:cNvPr>
              <p:cNvSpPr/>
              <p:nvPr/>
            </p:nvSpPr>
            <p:spPr>
              <a:xfrm>
                <a:off x="3762128" y="2951074"/>
                <a:ext cx="609435" cy="1055236"/>
              </a:xfrm>
              <a:custGeom>
                <a:avLst/>
                <a:gdLst>
                  <a:gd name="connsiteX0" fmla="*/ 785855 w 1147056"/>
                  <a:gd name="connsiteY0" fmla="*/ 1340375 h 1986125"/>
                  <a:gd name="connsiteX1" fmla="*/ 831470 w 1147056"/>
                  <a:gd name="connsiteY1" fmla="*/ 1329359 h 1986125"/>
                  <a:gd name="connsiteX2" fmla="*/ 908271 w 1147056"/>
                  <a:gd name="connsiteY2" fmla="*/ 1186307 h 1986125"/>
                  <a:gd name="connsiteX3" fmla="*/ 831470 w 1147056"/>
                  <a:gd name="connsiteY3" fmla="*/ 1043255 h 1986125"/>
                  <a:gd name="connsiteX4" fmla="*/ 785855 w 1147056"/>
                  <a:gd name="connsiteY4" fmla="*/ 1032239 h 1986125"/>
                  <a:gd name="connsiteX5" fmla="*/ 663438 w 1147056"/>
                  <a:gd name="connsiteY5" fmla="*/ 1186307 h 1986125"/>
                  <a:gd name="connsiteX6" fmla="*/ 785855 w 1147056"/>
                  <a:gd name="connsiteY6" fmla="*/ 1340375 h 1986125"/>
                  <a:gd name="connsiteX7" fmla="*/ 653819 w 1147056"/>
                  <a:gd name="connsiteY7" fmla="*/ 1609412 h 1986125"/>
                  <a:gd name="connsiteX8" fmla="*/ 785855 w 1147056"/>
                  <a:gd name="connsiteY8" fmla="*/ 1775737 h 1986125"/>
                  <a:gd name="connsiteX9" fmla="*/ 835039 w 1147056"/>
                  <a:gd name="connsiteY9" fmla="*/ 1763790 h 1986125"/>
                  <a:gd name="connsiteX10" fmla="*/ 917891 w 1147056"/>
                  <a:gd name="connsiteY10" fmla="*/ 1609412 h 1986125"/>
                  <a:gd name="connsiteX11" fmla="*/ 835039 w 1147056"/>
                  <a:gd name="connsiteY11" fmla="*/ 1455033 h 1986125"/>
                  <a:gd name="connsiteX12" fmla="*/ 785855 w 1147056"/>
                  <a:gd name="connsiteY12" fmla="*/ 1443087 h 1986125"/>
                  <a:gd name="connsiteX13" fmla="*/ 653819 w 1147056"/>
                  <a:gd name="connsiteY13" fmla="*/ 1609412 h 1986125"/>
                  <a:gd name="connsiteX14" fmla="*/ 596722 w 1147056"/>
                  <a:gd name="connsiteY14" fmla="*/ 498975 h 1986125"/>
                  <a:gd name="connsiteX15" fmla="*/ 728758 w 1147056"/>
                  <a:gd name="connsiteY15" fmla="*/ 665300 h 1986125"/>
                  <a:gd name="connsiteX16" fmla="*/ 777942 w 1147056"/>
                  <a:gd name="connsiteY16" fmla="*/ 653198 h 1986125"/>
                  <a:gd name="connsiteX17" fmla="*/ 860794 w 1147056"/>
                  <a:gd name="connsiteY17" fmla="*/ 498975 h 1986125"/>
                  <a:gd name="connsiteX18" fmla="*/ 777942 w 1147056"/>
                  <a:gd name="connsiteY18" fmla="*/ 344752 h 1986125"/>
                  <a:gd name="connsiteX19" fmla="*/ 728758 w 1147056"/>
                  <a:gd name="connsiteY19" fmla="*/ 332650 h 1986125"/>
                  <a:gd name="connsiteX20" fmla="*/ 596722 w 1147056"/>
                  <a:gd name="connsiteY20" fmla="*/ 498975 h 1986125"/>
                  <a:gd name="connsiteX21" fmla="*/ 1076148 w 1147056"/>
                  <a:gd name="connsiteY21" fmla="*/ 0 h 1986125"/>
                  <a:gd name="connsiteX22" fmla="*/ 1136193 w 1147056"/>
                  <a:gd name="connsiteY22" fmla="*/ 481287 h 1986125"/>
                  <a:gd name="connsiteX23" fmla="*/ 997795 w 1147056"/>
                  <a:gd name="connsiteY23" fmla="*/ 660490 h 1986125"/>
                  <a:gd name="connsiteX24" fmla="*/ 1146278 w 1147056"/>
                  <a:gd name="connsiteY24" fmla="*/ 840779 h 1986125"/>
                  <a:gd name="connsiteX25" fmla="*/ 1056599 w 1147056"/>
                  <a:gd name="connsiteY25" fmla="*/ 1986125 h 1986125"/>
                  <a:gd name="connsiteX26" fmla="*/ 127226 w 1147056"/>
                  <a:gd name="connsiteY26" fmla="*/ 1731828 h 1986125"/>
                  <a:gd name="connsiteX27" fmla="*/ 107211 w 1147056"/>
                  <a:gd name="connsiteY27" fmla="*/ 1347977 h 1986125"/>
                  <a:gd name="connsiteX28" fmla="*/ 215198 w 1147056"/>
                  <a:gd name="connsiteY28" fmla="*/ 1218113 h 1986125"/>
                  <a:gd name="connsiteX29" fmla="*/ 87973 w 1147056"/>
                  <a:gd name="connsiteY29" fmla="*/ 1086077 h 1986125"/>
                  <a:gd name="connsiteX30" fmla="*/ 0 w 1147056"/>
                  <a:gd name="connsiteY30" fmla="*/ 518524 h 1986125"/>
                  <a:gd name="connsiteX31" fmla="*/ 194718 w 1147056"/>
                  <a:gd name="connsiteY31" fmla="*/ 369577 h 1986125"/>
                  <a:gd name="connsiteX32" fmla="*/ 259263 w 1147056"/>
                  <a:gd name="connsiteY32" fmla="*/ 386333 h 1986125"/>
                  <a:gd name="connsiteX33" fmla="*/ 391298 w 1147056"/>
                  <a:gd name="connsiteY33" fmla="*/ 254297 h 1986125"/>
                  <a:gd name="connsiteX34" fmla="*/ 391143 w 1147056"/>
                  <a:gd name="connsiteY34" fmla="*/ 248557 h 1986125"/>
                  <a:gd name="connsiteX35" fmla="*/ 1076148 w 1147056"/>
                  <a:gd name="connsiteY35" fmla="*/ 0 h 1986125"/>
                  <a:gd name="connsiteX36" fmla="*/ 404331 w 1147056"/>
                  <a:gd name="connsiteY36" fmla="*/ 1653320 h 1986125"/>
                  <a:gd name="connsiteX37" fmla="*/ 445602 w 1147056"/>
                  <a:gd name="connsiteY37" fmla="*/ 1643235 h 1986125"/>
                  <a:gd name="connsiteX38" fmla="*/ 515111 w 1147056"/>
                  <a:gd name="connsiteY38" fmla="*/ 1513837 h 1986125"/>
                  <a:gd name="connsiteX39" fmla="*/ 445602 w 1147056"/>
                  <a:gd name="connsiteY39" fmla="*/ 1384438 h 1986125"/>
                  <a:gd name="connsiteX40" fmla="*/ 404331 w 1147056"/>
                  <a:gd name="connsiteY40" fmla="*/ 1374353 h 1986125"/>
                  <a:gd name="connsiteX41" fmla="*/ 293551 w 1147056"/>
                  <a:gd name="connsiteY41" fmla="*/ 1513837 h 1986125"/>
                  <a:gd name="connsiteX42" fmla="*/ 404331 w 1147056"/>
                  <a:gd name="connsiteY42" fmla="*/ 1653320 h 1986125"/>
                  <a:gd name="connsiteX43" fmla="*/ 466238 w 1147056"/>
                  <a:gd name="connsiteY43" fmla="*/ 843882 h 1986125"/>
                  <a:gd name="connsiteX44" fmla="*/ 409141 w 1147056"/>
                  <a:gd name="connsiteY44" fmla="*/ 737291 h 1986125"/>
                  <a:gd name="connsiteX45" fmla="*/ 375007 w 1147056"/>
                  <a:gd name="connsiteY45" fmla="*/ 728913 h 1986125"/>
                  <a:gd name="connsiteX46" fmla="*/ 283777 w 1147056"/>
                  <a:gd name="connsiteY46" fmla="*/ 843882 h 1986125"/>
                  <a:gd name="connsiteX47" fmla="*/ 375007 w 1147056"/>
                  <a:gd name="connsiteY47" fmla="*/ 958851 h 1986125"/>
                  <a:gd name="connsiteX48" fmla="*/ 409141 w 1147056"/>
                  <a:gd name="connsiteY48" fmla="*/ 950473 h 1986125"/>
                  <a:gd name="connsiteX49" fmla="*/ 466238 w 1147056"/>
                  <a:gd name="connsiteY49" fmla="*/ 843882 h 198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7056" h="1986125">
                    <a:moveTo>
                      <a:pt x="785855" y="1340375"/>
                    </a:moveTo>
                    <a:cubicBezTo>
                      <a:pt x="801991" y="1340375"/>
                      <a:pt x="817351" y="1336496"/>
                      <a:pt x="831470" y="1329359"/>
                    </a:cubicBezTo>
                    <a:cubicBezTo>
                      <a:pt x="876465" y="1306551"/>
                      <a:pt x="908271" y="1251161"/>
                      <a:pt x="908271" y="1186307"/>
                    </a:cubicBezTo>
                    <a:cubicBezTo>
                      <a:pt x="908271" y="1121453"/>
                      <a:pt x="876465" y="1066063"/>
                      <a:pt x="831470" y="1043255"/>
                    </a:cubicBezTo>
                    <a:cubicBezTo>
                      <a:pt x="817351" y="1036118"/>
                      <a:pt x="801991" y="1032239"/>
                      <a:pt x="785855" y="1032239"/>
                    </a:cubicBezTo>
                    <a:cubicBezTo>
                      <a:pt x="718208" y="1032239"/>
                      <a:pt x="663438" y="1101282"/>
                      <a:pt x="663438" y="1186307"/>
                    </a:cubicBezTo>
                    <a:cubicBezTo>
                      <a:pt x="663438" y="1271331"/>
                      <a:pt x="718363" y="1340375"/>
                      <a:pt x="785855" y="1340375"/>
                    </a:cubicBezTo>
                    <a:close/>
                    <a:moveTo>
                      <a:pt x="653819" y="1609412"/>
                    </a:moveTo>
                    <a:cubicBezTo>
                      <a:pt x="653819" y="1701263"/>
                      <a:pt x="712933" y="1775737"/>
                      <a:pt x="785855" y="1775737"/>
                    </a:cubicBezTo>
                    <a:cubicBezTo>
                      <a:pt x="803232" y="1775737"/>
                      <a:pt x="819833" y="1771547"/>
                      <a:pt x="835039" y="1763790"/>
                    </a:cubicBezTo>
                    <a:cubicBezTo>
                      <a:pt x="883602" y="1739275"/>
                      <a:pt x="917891" y="1679386"/>
                      <a:pt x="917891" y="1609412"/>
                    </a:cubicBezTo>
                    <a:cubicBezTo>
                      <a:pt x="917891" y="1539437"/>
                      <a:pt x="883602" y="1479548"/>
                      <a:pt x="835039" y="1455033"/>
                    </a:cubicBezTo>
                    <a:cubicBezTo>
                      <a:pt x="819833" y="1447276"/>
                      <a:pt x="803232" y="1443087"/>
                      <a:pt x="785855" y="1443087"/>
                    </a:cubicBezTo>
                    <a:cubicBezTo>
                      <a:pt x="712933" y="1443087"/>
                      <a:pt x="653819" y="1517405"/>
                      <a:pt x="653819" y="1609412"/>
                    </a:cubicBezTo>
                    <a:close/>
                    <a:moveTo>
                      <a:pt x="596722" y="498975"/>
                    </a:moveTo>
                    <a:cubicBezTo>
                      <a:pt x="596722" y="590826"/>
                      <a:pt x="655836" y="665300"/>
                      <a:pt x="728758" y="665300"/>
                    </a:cubicBezTo>
                    <a:cubicBezTo>
                      <a:pt x="746135" y="665300"/>
                      <a:pt x="762737" y="661111"/>
                      <a:pt x="777942" y="653198"/>
                    </a:cubicBezTo>
                    <a:cubicBezTo>
                      <a:pt x="826505" y="628684"/>
                      <a:pt x="860794" y="568794"/>
                      <a:pt x="860794" y="498975"/>
                    </a:cubicBezTo>
                    <a:cubicBezTo>
                      <a:pt x="860794" y="429156"/>
                      <a:pt x="826505" y="369111"/>
                      <a:pt x="777942" y="344752"/>
                    </a:cubicBezTo>
                    <a:cubicBezTo>
                      <a:pt x="762737" y="336994"/>
                      <a:pt x="746135" y="332650"/>
                      <a:pt x="728758" y="332650"/>
                    </a:cubicBezTo>
                    <a:cubicBezTo>
                      <a:pt x="655836" y="332650"/>
                      <a:pt x="596722" y="407124"/>
                      <a:pt x="596722" y="498975"/>
                    </a:cubicBezTo>
                    <a:close/>
                    <a:moveTo>
                      <a:pt x="1076148" y="0"/>
                    </a:moveTo>
                    <a:cubicBezTo>
                      <a:pt x="1103610" y="39719"/>
                      <a:pt x="1124401" y="231334"/>
                      <a:pt x="1136193" y="481287"/>
                    </a:cubicBezTo>
                    <a:cubicBezTo>
                      <a:pt x="1057995" y="493855"/>
                      <a:pt x="997795" y="569260"/>
                      <a:pt x="997795" y="660490"/>
                    </a:cubicBezTo>
                    <a:cubicBezTo>
                      <a:pt x="997795" y="755600"/>
                      <a:pt x="1063115" y="833487"/>
                      <a:pt x="1146278" y="840779"/>
                    </a:cubicBezTo>
                    <a:cubicBezTo>
                      <a:pt x="1152018" y="1338823"/>
                      <a:pt x="1126418" y="1889464"/>
                      <a:pt x="1056599" y="1986125"/>
                    </a:cubicBezTo>
                    <a:cubicBezTo>
                      <a:pt x="860950" y="1937252"/>
                      <a:pt x="127226" y="1731828"/>
                      <a:pt x="127226" y="1731828"/>
                    </a:cubicBezTo>
                    <a:cubicBezTo>
                      <a:pt x="127226" y="1731828"/>
                      <a:pt x="120710" y="1561934"/>
                      <a:pt x="107211" y="1347977"/>
                    </a:cubicBezTo>
                    <a:cubicBezTo>
                      <a:pt x="168652" y="1336651"/>
                      <a:pt x="215198" y="1282968"/>
                      <a:pt x="215198" y="1218113"/>
                    </a:cubicBezTo>
                    <a:cubicBezTo>
                      <a:pt x="215198" y="1146743"/>
                      <a:pt x="158723" y="1088715"/>
                      <a:pt x="87973" y="1086077"/>
                    </a:cubicBezTo>
                    <a:cubicBezTo>
                      <a:pt x="67337" y="840158"/>
                      <a:pt x="38323" y="599515"/>
                      <a:pt x="0" y="518524"/>
                    </a:cubicBezTo>
                    <a:cubicBezTo>
                      <a:pt x="66406" y="462514"/>
                      <a:pt x="131261" y="413175"/>
                      <a:pt x="194718" y="369577"/>
                    </a:cubicBezTo>
                    <a:cubicBezTo>
                      <a:pt x="213802" y="380282"/>
                      <a:pt x="235834" y="386333"/>
                      <a:pt x="259263" y="386333"/>
                    </a:cubicBezTo>
                    <a:cubicBezTo>
                      <a:pt x="332185" y="386333"/>
                      <a:pt x="391298" y="327220"/>
                      <a:pt x="391298" y="254297"/>
                    </a:cubicBezTo>
                    <a:cubicBezTo>
                      <a:pt x="391298" y="252280"/>
                      <a:pt x="391298" y="250418"/>
                      <a:pt x="391143" y="248557"/>
                    </a:cubicBezTo>
                    <a:cubicBezTo>
                      <a:pt x="664990" y="99143"/>
                      <a:pt x="900824" y="47322"/>
                      <a:pt x="1076148" y="0"/>
                    </a:cubicBezTo>
                    <a:close/>
                    <a:moveTo>
                      <a:pt x="404331" y="1653320"/>
                    </a:moveTo>
                    <a:cubicBezTo>
                      <a:pt x="418916" y="1653320"/>
                      <a:pt x="432879" y="1649752"/>
                      <a:pt x="445602" y="1643235"/>
                    </a:cubicBezTo>
                    <a:cubicBezTo>
                      <a:pt x="486252" y="1622755"/>
                      <a:pt x="515111" y="1572485"/>
                      <a:pt x="515111" y="1513837"/>
                    </a:cubicBezTo>
                    <a:cubicBezTo>
                      <a:pt x="515111" y="1455189"/>
                      <a:pt x="486408" y="1405074"/>
                      <a:pt x="445602" y="1384438"/>
                    </a:cubicBezTo>
                    <a:cubicBezTo>
                      <a:pt x="432879" y="1377922"/>
                      <a:pt x="418916" y="1374353"/>
                      <a:pt x="404331" y="1374353"/>
                    </a:cubicBezTo>
                    <a:cubicBezTo>
                      <a:pt x="343200" y="1374353"/>
                      <a:pt x="293551" y="1436725"/>
                      <a:pt x="293551" y="1513837"/>
                    </a:cubicBezTo>
                    <a:cubicBezTo>
                      <a:pt x="293551" y="1590948"/>
                      <a:pt x="343200" y="1653320"/>
                      <a:pt x="404331" y="1653320"/>
                    </a:cubicBezTo>
                    <a:close/>
                    <a:moveTo>
                      <a:pt x="466238" y="843882"/>
                    </a:moveTo>
                    <a:cubicBezTo>
                      <a:pt x="466238" y="795629"/>
                      <a:pt x="442499" y="754203"/>
                      <a:pt x="409141" y="737291"/>
                    </a:cubicBezTo>
                    <a:cubicBezTo>
                      <a:pt x="398591" y="731861"/>
                      <a:pt x="386954" y="728913"/>
                      <a:pt x="375007" y="728913"/>
                    </a:cubicBezTo>
                    <a:cubicBezTo>
                      <a:pt x="324582" y="728913"/>
                      <a:pt x="283777" y="780424"/>
                      <a:pt x="283777" y="843882"/>
                    </a:cubicBezTo>
                    <a:cubicBezTo>
                      <a:pt x="283777" y="907340"/>
                      <a:pt x="324737" y="958851"/>
                      <a:pt x="375007" y="958851"/>
                    </a:cubicBezTo>
                    <a:cubicBezTo>
                      <a:pt x="387109" y="958851"/>
                      <a:pt x="398591" y="955903"/>
                      <a:pt x="409141" y="950473"/>
                    </a:cubicBezTo>
                    <a:cubicBezTo>
                      <a:pt x="442654" y="933406"/>
                      <a:pt x="466238" y="892135"/>
                      <a:pt x="466238" y="843882"/>
                    </a:cubicBezTo>
                    <a:close/>
                  </a:path>
                </a:pathLst>
              </a:custGeom>
              <a:solidFill>
                <a:schemeClr val="bg1"/>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Freeform: Shape 77">
                <a:extLst>
                  <a:ext uri="{FF2B5EF4-FFF2-40B4-BE49-F238E27FC236}">
                    <a16:creationId xmlns:a16="http://schemas.microsoft.com/office/drawing/2014/main" id="{30B727C9-56F4-11E9-7DFE-26FFBCFF1B5B}"/>
                  </a:ext>
                </a:extLst>
              </p:cNvPr>
              <p:cNvSpPr/>
              <p:nvPr/>
            </p:nvSpPr>
            <p:spPr>
              <a:xfrm>
                <a:off x="4205787" y="3724139"/>
                <a:ext cx="141539" cy="164043"/>
              </a:xfrm>
              <a:custGeom>
                <a:avLst/>
                <a:gdLst>
                  <a:gd name="connsiteX0" fmla="*/ 0 w 266399"/>
                  <a:gd name="connsiteY0" fmla="*/ 308756 h 308756"/>
                  <a:gd name="connsiteX1" fmla="*/ 82852 w 266399"/>
                  <a:gd name="connsiteY1" fmla="*/ 154378 h 308756"/>
                  <a:gd name="connsiteX2" fmla="*/ 0 w 266399"/>
                  <a:gd name="connsiteY2" fmla="*/ 0 h 308756"/>
                  <a:gd name="connsiteX3" fmla="*/ 266400 w 266399"/>
                  <a:gd name="connsiteY3" fmla="*/ 0 h 308756"/>
                  <a:gd name="connsiteX4" fmla="*/ 266400 w 266399"/>
                  <a:gd name="connsiteY4" fmla="*/ 308756 h 308756"/>
                  <a:gd name="connsiteX5" fmla="*/ 0 w 266399"/>
                  <a:gd name="connsiteY5" fmla="*/ 308756 h 30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99" h="308756">
                    <a:moveTo>
                      <a:pt x="0" y="308756"/>
                    </a:moveTo>
                    <a:cubicBezTo>
                      <a:pt x="48563" y="284242"/>
                      <a:pt x="82852" y="224353"/>
                      <a:pt x="82852" y="154378"/>
                    </a:cubicBezTo>
                    <a:cubicBezTo>
                      <a:pt x="82852" y="84404"/>
                      <a:pt x="48563" y="24514"/>
                      <a:pt x="0" y="0"/>
                    </a:cubicBezTo>
                    <a:lnTo>
                      <a:pt x="266400" y="0"/>
                    </a:lnTo>
                    <a:lnTo>
                      <a:pt x="266400" y="308756"/>
                    </a:lnTo>
                    <a:lnTo>
                      <a:pt x="0" y="308756"/>
                    </a:lnTo>
                    <a:close/>
                  </a:path>
                </a:pathLst>
              </a:custGeom>
              <a:solidFill>
                <a:schemeClr val="bg1"/>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Freeform: Shape 78">
                <a:extLst>
                  <a:ext uri="{FF2B5EF4-FFF2-40B4-BE49-F238E27FC236}">
                    <a16:creationId xmlns:a16="http://schemas.microsoft.com/office/drawing/2014/main" id="{D2AA1FD6-1B15-EA99-2429-E61D2096F267}"/>
                  </a:ext>
                </a:extLst>
              </p:cNvPr>
              <p:cNvSpPr/>
              <p:nvPr/>
            </p:nvSpPr>
            <p:spPr>
              <a:xfrm>
                <a:off x="3627265" y="3555068"/>
                <a:ext cx="657280" cy="201467"/>
              </a:xfrm>
              <a:custGeom>
                <a:avLst/>
                <a:gdLst>
                  <a:gd name="connsiteX0" fmla="*/ 0 w 1259384"/>
                  <a:gd name="connsiteY0" fmla="*/ 386023 h 386022"/>
                  <a:gd name="connsiteX1" fmla="*/ 1259385 w 1259384"/>
                  <a:gd name="connsiteY1" fmla="*/ 0 h 386022"/>
                </a:gdLst>
                <a:ahLst/>
                <a:cxnLst>
                  <a:cxn ang="0">
                    <a:pos x="connsiteX0" y="connsiteY0"/>
                  </a:cxn>
                  <a:cxn ang="0">
                    <a:pos x="connsiteX1" y="connsiteY1"/>
                  </a:cxn>
                </a:cxnLst>
                <a:rect l="l" t="t" r="r" b="b"/>
                <a:pathLst>
                  <a:path w="1259384" h="386022">
                    <a:moveTo>
                      <a:pt x="0" y="386023"/>
                    </a:moveTo>
                    <a:lnTo>
                      <a:pt x="1259385" y="0"/>
                    </a:lnTo>
                  </a:path>
                </a:pathLst>
              </a:custGeom>
              <a:ln w="114300" cap="flat">
                <a:solidFill>
                  <a:srgbClr val="003C4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Freeform: Shape 79">
                <a:extLst>
                  <a:ext uri="{FF2B5EF4-FFF2-40B4-BE49-F238E27FC236}">
                    <a16:creationId xmlns:a16="http://schemas.microsoft.com/office/drawing/2014/main" id="{6BD20332-CAAF-83AE-BBB1-267361C4896F}"/>
                  </a:ext>
                </a:extLst>
              </p:cNvPr>
              <p:cNvSpPr/>
              <p:nvPr/>
            </p:nvSpPr>
            <p:spPr>
              <a:xfrm>
                <a:off x="2227663" y="3065193"/>
                <a:ext cx="550081" cy="923177"/>
              </a:xfrm>
              <a:custGeom>
                <a:avLst/>
                <a:gdLst>
                  <a:gd name="connsiteX0" fmla="*/ 0 w 1035342"/>
                  <a:gd name="connsiteY0" fmla="*/ 0 h 1737568"/>
                  <a:gd name="connsiteX1" fmla="*/ 1035342 w 1035342"/>
                  <a:gd name="connsiteY1" fmla="*/ 1737569 h 1737568"/>
                </a:gdLst>
                <a:ahLst/>
                <a:cxnLst>
                  <a:cxn ang="0">
                    <a:pos x="connsiteX0" y="connsiteY0"/>
                  </a:cxn>
                  <a:cxn ang="0">
                    <a:pos x="connsiteX1" y="connsiteY1"/>
                  </a:cxn>
                </a:cxnLst>
                <a:rect l="l" t="t" r="r" b="b"/>
                <a:pathLst>
                  <a:path w="1035342" h="1737568">
                    <a:moveTo>
                      <a:pt x="0" y="0"/>
                    </a:moveTo>
                    <a:lnTo>
                      <a:pt x="1035342" y="1737569"/>
                    </a:lnTo>
                  </a:path>
                </a:pathLst>
              </a:custGeom>
              <a:ln w="114300" cap="flat">
                <a:solidFill>
                  <a:srgbClr val="003C47"/>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883BDE8-009B-C8D2-DF4E-94113010143E}"/>
                  </a:ext>
                </a:extLst>
              </p:cNvPr>
              <p:cNvSpPr/>
              <p:nvPr/>
            </p:nvSpPr>
            <p:spPr>
              <a:xfrm>
                <a:off x="2130721" y="2902551"/>
                <a:ext cx="229578" cy="263046"/>
              </a:xfrm>
              <a:custGeom>
                <a:avLst/>
                <a:gdLst>
                  <a:gd name="connsiteX0" fmla="*/ 6827 w 432103"/>
                  <a:gd name="connsiteY0" fmla="*/ 495096 h 495096"/>
                  <a:gd name="connsiteX1" fmla="*/ 0 w 432103"/>
                  <a:gd name="connsiteY1" fmla="*/ 0 h 495096"/>
                  <a:gd name="connsiteX2" fmla="*/ 432104 w 432103"/>
                  <a:gd name="connsiteY2" fmla="*/ 241575 h 495096"/>
                </a:gdLst>
                <a:ahLst/>
                <a:cxnLst>
                  <a:cxn ang="0">
                    <a:pos x="connsiteX0" y="connsiteY0"/>
                  </a:cxn>
                  <a:cxn ang="0">
                    <a:pos x="connsiteX1" y="connsiteY1"/>
                  </a:cxn>
                  <a:cxn ang="0">
                    <a:pos x="connsiteX2" y="connsiteY2"/>
                  </a:cxn>
                </a:cxnLst>
                <a:rect l="l" t="t" r="r" b="b"/>
                <a:pathLst>
                  <a:path w="432103" h="495096">
                    <a:moveTo>
                      <a:pt x="6827" y="495096"/>
                    </a:moveTo>
                    <a:lnTo>
                      <a:pt x="0" y="0"/>
                    </a:lnTo>
                    <a:lnTo>
                      <a:pt x="432104" y="241575"/>
                    </a:lnTo>
                    <a:close/>
                  </a:path>
                </a:pathLst>
              </a:custGeom>
              <a:solidFill>
                <a:srgbClr val="003C47"/>
              </a:solidFill>
              <a:ln w="15453"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A1F293F-5146-4E0E-FA2D-DBEB131F787B}"/>
                  </a:ext>
                </a:extLst>
              </p:cNvPr>
              <p:cNvSpPr/>
              <p:nvPr/>
            </p:nvSpPr>
            <p:spPr>
              <a:xfrm>
                <a:off x="3386064" y="3673030"/>
                <a:ext cx="107988" cy="198171"/>
              </a:xfrm>
              <a:custGeom>
                <a:avLst/>
                <a:gdLst>
                  <a:gd name="connsiteX0" fmla="*/ 0 w 203251"/>
                  <a:gd name="connsiteY0" fmla="*/ 186495 h 372989"/>
                  <a:gd name="connsiteX1" fmla="*/ 148172 w 203251"/>
                  <a:gd name="connsiteY1" fmla="*/ 372990 h 372989"/>
                  <a:gd name="connsiteX2" fmla="*/ 203252 w 203251"/>
                  <a:gd name="connsiteY2" fmla="*/ 359647 h 372989"/>
                  <a:gd name="connsiteX3" fmla="*/ 98678 w 203251"/>
                  <a:gd name="connsiteY3" fmla="*/ 186495 h 372989"/>
                  <a:gd name="connsiteX4" fmla="*/ 203252 w 203251"/>
                  <a:gd name="connsiteY4" fmla="*/ 13343 h 372989"/>
                  <a:gd name="connsiteX5" fmla="*/ 148172 w 203251"/>
                  <a:gd name="connsiteY5" fmla="*/ 0 h 372989"/>
                  <a:gd name="connsiteX6" fmla="*/ 0 w 203251"/>
                  <a:gd name="connsiteY6" fmla="*/ 186495 h 37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251" h="372989">
                    <a:moveTo>
                      <a:pt x="0" y="186495"/>
                    </a:moveTo>
                    <a:cubicBezTo>
                      <a:pt x="0" y="289517"/>
                      <a:pt x="66251" y="372990"/>
                      <a:pt x="148172" y="372990"/>
                    </a:cubicBezTo>
                    <a:cubicBezTo>
                      <a:pt x="167721" y="372990"/>
                      <a:pt x="186185" y="368335"/>
                      <a:pt x="203252" y="359647"/>
                    </a:cubicBezTo>
                    <a:cubicBezTo>
                      <a:pt x="142742" y="336839"/>
                      <a:pt x="98678" y="267951"/>
                      <a:pt x="98678" y="186495"/>
                    </a:cubicBezTo>
                    <a:cubicBezTo>
                      <a:pt x="98678" y="105039"/>
                      <a:pt x="142742" y="36151"/>
                      <a:pt x="203252" y="13343"/>
                    </a:cubicBezTo>
                    <a:cubicBezTo>
                      <a:pt x="186185" y="4655"/>
                      <a:pt x="167721" y="0"/>
                      <a:pt x="148172" y="0"/>
                    </a:cubicBezTo>
                    <a:cubicBezTo>
                      <a:pt x="66251" y="0"/>
                      <a:pt x="0" y="83473"/>
                      <a:pt x="0" y="186495"/>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Freeform: Shape 82">
                <a:extLst>
                  <a:ext uri="{FF2B5EF4-FFF2-40B4-BE49-F238E27FC236}">
                    <a16:creationId xmlns:a16="http://schemas.microsoft.com/office/drawing/2014/main" id="{D03DFBE8-DEE2-1936-2B9D-8F94D7856246}"/>
                  </a:ext>
                </a:extLst>
              </p:cNvPr>
              <p:cNvSpPr/>
              <p:nvPr/>
            </p:nvSpPr>
            <p:spPr>
              <a:xfrm>
                <a:off x="3601134" y="3009190"/>
                <a:ext cx="158834" cy="1277313"/>
              </a:xfrm>
              <a:custGeom>
                <a:avLst/>
                <a:gdLst>
                  <a:gd name="connsiteX0" fmla="*/ 94644 w 298952"/>
                  <a:gd name="connsiteY0" fmla="*/ 0 h 2404109"/>
                  <a:gd name="connsiteX1" fmla="*/ 167411 w 298952"/>
                  <a:gd name="connsiteY1" fmla="*/ 582603 h 2404109"/>
                  <a:gd name="connsiteX2" fmla="*/ 0 w 298952"/>
                  <a:gd name="connsiteY2" fmla="*/ 799353 h 2404109"/>
                  <a:gd name="connsiteX3" fmla="*/ 179669 w 298952"/>
                  <a:gd name="connsiteY3" fmla="*/ 1017655 h 2404109"/>
                  <a:gd name="connsiteX4" fmla="*/ 71061 w 298952"/>
                  <a:gd name="connsiteY4" fmla="*/ 2404110 h 2404109"/>
                  <a:gd name="connsiteX5" fmla="*/ 219233 w 298952"/>
                  <a:gd name="connsiteY5" fmla="*/ 2333515 h 2404109"/>
                  <a:gd name="connsiteX6" fmla="*/ 248712 w 298952"/>
                  <a:gd name="connsiteY6" fmla="*/ 136846 h 2404109"/>
                  <a:gd name="connsiteX7" fmla="*/ 94644 w 298952"/>
                  <a:gd name="connsiteY7" fmla="*/ 0 h 24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2404109">
                    <a:moveTo>
                      <a:pt x="94644" y="0"/>
                    </a:moveTo>
                    <a:cubicBezTo>
                      <a:pt x="128002" y="48098"/>
                      <a:pt x="153137" y="279898"/>
                      <a:pt x="167411" y="582603"/>
                    </a:cubicBezTo>
                    <a:cubicBezTo>
                      <a:pt x="72767" y="597653"/>
                      <a:pt x="0" y="689039"/>
                      <a:pt x="0" y="799353"/>
                    </a:cubicBezTo>
                    <a:cubicBezTo>
                      <a:pt x="0" y="914477"/>
                      <a:pt x="79129" y="1008811"/>
                      <a:pt x="179669" y="1017655"/>
                    </a:cubicBezTo>
                    <a:cubicBezTo>
                      <a:pt x="186495" y="1620583"/>
                      <a:pt x="155619" y="2287124"/>
                      <a:pt x="71061" y="2404110"/>
                    </a:cubicBezTo>
                    <a:cubicBezTo>
                      <a:pt x="125675" y="2378509"/>
                      <a:pt x="174704" y="2355392"/>
                      <a:pt x="219233" y="2333515"/>
                    </a:cubicBezTo>
                    <a:cubicBezTo>
                      <a:pt x="323651" y="1970144"/>
                      <a:pt x="316825" y="591136"/>
                      <a:pt x="248712" y="136846"/>
                    </a:cubicBezTo>
                    <a:cubicBezTo>
                      <a:pt x="212871" y="97126"/>
                      <a:pt x="163688" y="46081"/>
                      <a:pt x="94644" y="0"/>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 name="Freeform: Shape 83">
                <a:extLst>
                  <a:ext uri="{FF2B5EF4-FFF2-40B4-BE49-F238E27FC236}">
                    <a16:creationId xmlns:a16="http://schemas.microsoft.com/office/drawing/2014/main" id="{FBC019F6-0D47-BB62-0C54-00763202EE85}"/>
                  </a:ext>
                </a:extLst>
              </p:cNvPr>
              <p:cNvSpPr/>
              <p:nvPr/>
            </p:nvSpPr>
            <p:spPr>
              <a:xfrm>
                <a:off x="3366363" y="3966248"/>
                <a:ext cx="91913" cy="168577"/>
              </a:xfrm>
              <a:custGeom>
                <a:avLst/>
                <a:gdLst>
                  <a:gd name="connsiteX0" fmla="*/ 172997 w 172996"/>
                  <a:gd name="connsiteY0" fmla="*/ 11326 h 317289"/>
                  <a:gd name="connsiteX1" fmla="*/ 125985 w 172996"/>
                  <a:gd name="connsiteY1" fmla="*/ 0 h 317289"/>
                  <a:gd name="connsiteX2" fmla="*/ 0 w 172996"/>
                  <a:gd name="connsiteY2" fmla="*/ 158567 h 317289"/>
                  <a:gd name="connsiteX3" fmla="*/ 125985 w 172996"/>
                  <a:gd name="connsiteY3" fmla="*/ 317290 h 317289"/>
                  <a:gd name="connsiteX4" fmla="*/ 172997 w 172996"/>
                  <a:gd name="connsiteY4" fmla="*/ 305964 h 317289"/>
                  <a:gd name="connsiteX5" fmla="*/ 83938 w 172996"/>
                  <a:gd name="connsiteY5" fmla="*/ 158567 h 317289"/>
                  <a:gd name="connsiteX6" fmla="*/ 172997 w 172996"/>
                  <a:gd name="connsiteY6" fmla="*/ 11326 h 31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996" h="317289">
                    <a:moveTo>
                      <a:pt x="172997" y="11326"/>
                    </a:moveTo>
                    <a:cubicBezTo>
                      <a:pt x="158412" y="4034"/>
                      <a:pt x="142741" y="0"/>
                      <a:pt x="125985" y="0"/>
                    </a:cubicBezTo>
                    <a:cubicBezTo>
                      <a:pt x="56476" y="0"/>
                      <a:pt x="0" y="71061"/>
                      <a:pt x="0" y="158567"/>
                    </a:cubicBezTo>
                    <a:cubicBezTo>
                      <a:pt x="0" y="246229"/>
                      <a:pt x="56476" y="317290"/>
                      <a:pt x="125985" y="317290"/>
                    </a:cubicBezTo>
                    <a:cubicBezTo>
                      <a:pt x="142586" y="317290"/>
                      <a:pt x="158412" y="313256"/>
                      <a:pt x="172997" y="305964"/>
                    </a:cubicBezTo>
                    <a:cubicBezTo>
                      <a:pt x="121330" y="286569"/>
                      <a:pt x="83938" y="227921"/>
                      <a:pt x="83938" y="158567"/>
                    </a:cubicBezTo>
                    <a:cubicBezTo>
                      <a:pt x="83938" y="89214"/>
                      <a:pt x="121330" y="30721"/>
                      <a:pt x="172997" y="11326"/>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 name="Freeform: Shape 84">
                <a:extLst>
                  <a:ext uri="{FF2B5EF4-FFF2-40B4-BE49-F238E27FC236}">
                    <a16:creationId xmlns:a16="http://schemas.microsoft.com/office/drawing/2014/main" id="{2A641989-DBD9-1056-A15D-9BB2895C30C4}"/>
                  </a:ext>
                </a:extLst>
              </p:cNvPr>
              <p:cNvSpPr/>
              <p:nvPr/>
            </p:nvSpPr>
            <p:spPr>
              <a:xfrm>
                <a:off x="3392577" y="3132429"/>
                <a:ext cx="116644" cy="213916"/>
              </a:xfrm>
              <a:custGeom>
                <a:avLst/>
                <a:gdLst>
                  <a:gd name="connsiteX0" fmla="*/ 219543 w 219542"/>
                  <a:gd name="connsiteY0" fmla="*/ 388195 h 402624"/>
                  <a:gd name="connsiteX1" fmla="*/ 106591 w 219542"/>
                  <a:gd name="connsiteY1" fmla="*/ 201390 h 402624"/>
                  <a:gd name="connsiteX2" fmla="*/ 219543 w 219542"/>
                  <a:gd name="connsiteY2" fmla="*/ 14584 h 402624"/>
                  <a:gd name="connsiteX3" fmla="*/ 159964 w 219542"/>
                  <a:gd name="connsiteY3" fmla="*/ 0 h 402624"/>
                  <a:gd name="connsiteX4" fmla="*/ 0 w 219542"/>
                  <a:gd name="connsiteY4" fmla="*/ 201390 h 402624"/>
                  <a:gd name="connsiteX5" fmla="*/ 159964 w 219542"/>
                  <a:gd name="connsiteY5" fmla="*/ 402624 h 402624"/>
                  <a:gd name="connsiteX6" fmla="*/ 219543 w 219542"/>
                  <a:gd name="connsiteY6" fmla="*/ 388195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42" h="402624">
                    <a:moveTo>
                      <a:pt x="219543" y="388195"/>
                    </a:moveTo>
                    <a:cubicBezTo>
                      <a:pt x="154068" y="363681"/>
                      <a:pt x="106591" y="289207"/>
                      <a:pt x="106591" y="201390"/>
                    </a:cubicBezTo>
                    <a:cubicBezTo>
                      <a:pt x="106591" y="113418"/>
                      <a:pt x="154068" y="39099"/>
                      <a:pt x="219543" y="14584"/>
                    </a:cubicBezTo>
                    <a:cubicBezTo>
                      <a:pt x="201079" y="5120"/>
                      <a:pt x="181064" y="0"/>
                      <a:pt x="159964" y="0"/>
                    </a:cubicBezTo>
                    <a:cubicBezTo>
                      <a:pt x="71526" y="0"/>
                      <a:pt x="0" y="90144"/>
                      <a:pt x="0" y="201390"/>
                    </a:cubicBezTo>
                    <a:cubicBezTo>
                      <a:pt x="0" y="312635"/>
                      <a:pt x="71526" y="402624"/>
                      <a:pt x="159964" y="402624"/>
                    </a:cubicBezTo>
                    <a:cubicBezTo>
                      <a:pt x="181064" y="402624"/>
                      <a:pt x="201079" y="397659"/>
                      <a:pt x="219543" y="388195"/>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Freeform: Shape 85">
                <a:extLst>
                  <a:ext uri="{FF2B5EF4-FFF2-40B4-BE49-F238E27FC236}">
                    <a16:creationId xmlns:a16="http://schemas.microsoft.com/office/drawing/2014/main" id="{45799ECA-0BDC-A334-F28E-02D32BED0098}"/>
                  </a:ext>
                </a:extLst>
              </p:cNvPr>
              <p:cNvSpPr/>
              <p:nvPr/>
            </p:nvSpPr>
            <p:spPr>
              <a:xfrm>
                <a:off x="3148160" y="3893211"/>
                <a:ext cx="97766" cy="179376"/>
              </a:xfrm>
              <a:custGeom>
                <a:avLst/>
                <a:gdLst>
                  <a:gd name="connsiteX0" fmla="*/ 184012 w 184012"/>
                  <a:gd name="connsiteY0" fmla="*/ 12257 h 337614"/>
                  <a:gd name="connsiteX1" fmla="*/ 134053 w 184012"/>
                  <a:gd name="connsiteY1" fmla="*/ 0 h 337614"/>
                  <a:gd name="connsiteX2" fmla="*/ 0 w 184012"/>
                  <a:gd name="connsiteY2" fmla="*/ 168807 h 337614"/>
                  <a:gd name="connsiteX3" fmla="*/ 134053 w 184012"/>
                  <a:gd name="connsiteY3" fmla="*/ 337615 h 337614"/>
                  <a:gd name="connsiteX4" fmla="*/ 184012 w 184012"/>
                  <a:gd name="connsiteY4" fmla="*/ 325358 h 337614"/>
                  <a:gd name="connsiteX5" fmla="*/ 89368 w 184012"/>
                  <a:gd name="connsiteY5" fmla="*/ 168807 h 337614"/>
                  <a:gd name="connsiteX6" fmla="*/ 184012 w 184012"/>
                  <a:gd name="connsiteY6" fmla="*/ 12257 h 33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12" h="337614">
                    <a:moveTo>
                      <a:pt x="184012" y="12257"/>
                    </a:moveTo>
                    <a:cubicBezTo>
                      <a:pt x="168652" y="4344"/>
                      <a:pt x="151741" y="0"/>
                      <a:pt x="134053" y="0"/>
                    </a:cubicBezTo>
                    <a:cubicBezTo>
                      <a:pt x="60045" y="0"/>
                      <a:pt x="0" y="75560"/>
                      <a:pt x="0" y="168807"/>
                    </a:cubicBezTo>
                    <a:cubicBezTo>
                      <a:pt x="0" y="262055"/>
                      <a:pt x="60045" y="337615"/>
                      <a:pt x="134053" y="337615"/>
                    </a:cubicBezTo>
                    <a:cubicBezTo>
                      <a:pt x="151741" y="337615"/>
                      <a:pt x="168652" y="333271"/>
                      <a:pt x="184012" y="325358"/>
                    </a:cubicBezTo>
                    <a:cubicBezTo>
                      <a:pt x="129088" y="304722"/>
                      <a:pt x="89368" y="242506"/>
                      <a:pt x="89368" y="168807"/>
                    </a:cubicBezTo>
                    <a:cubicBezTo>
                      <a:pt x="89368" y="95109"/>
                      <a:pt x="129088" y="32893"/>
                      <a:pt x="184012" y="12257"/>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 name="Freeform: Shape 86">
                <a:extLst>
                  <a:ext uri="{FF2B5EF4-FFF2-40B4-BE49-F238E27FC236}">
                    <a16:creationId xmlns:a16="http://schemas.microsoft.com/office/drawing/2014/main" id="{53FB189F-395C-AF02-8B4D-89C5F4E221CA}"/>
                  </a:ext>
                </a:extLst>
              </p:cNvPr>
              <p:cNvSpPr/>
              <p:nvPr/>
            </p:nvSpPr>
            <p:spPr>
              <a:xfrm>
                <a:off x="3141812" y="3412787"/>
                <a:ext cx="116149" cy="213009"/>
              </a:xfrm>
              <a:custGeom>
                <a:avLst/>
                <a:gdLst>
                  <a:gd name="connsiteX0" fmla="*/ 159188 w 218611"/>
                  <a:gd name="connsiteY0" fmla="*/ 400918 h 400917"/>
                  <a:gd name="connsiteX1" fmla="*/ 218612 w 218611"/>
                  <a:gd name="connsiteY1" fmla="*/ 386333 h 400917"/>
                  <a:gd name="connsiteX2" fmla="*/ 105970 w 218611"/>
                  <a:gd name="connsiteY2" fmla="*/ 200304 h 400917"/>
                  <a:gd name="connsiteX3" fmla="*/ 218612 w 218611"/>
                  <a:gd name="connsiteY3" fmla="*/ 14274 h 400917"/>
                  <a:gd name="connsiteX4" fmla="*/ 159188 w 218611"/>
                  <a:gd name="connsiteY4" fmla="*/ 0 h 400917"/>
                  <a:gd name="connsiteX5" fmla="*/ 0 w 218611"/>
                  <a:gd name="connsiteY5" fmla="*/ 200304 h 400917"/>
                  <a:gd name="connsiteX6" fmla="*/ 159188 w 218611"/>
                  <a:gd name="connsiteY6" fmla="*/ 400918 h 40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611" h="400917">
                    <a:moveTo>
                      <a:pt x="159188" y="400918"/>
                    </a:moveTo>
                    <a:cubicBezTo>
                      <a:pt x="180134" y="400918"/>
                      <a:pt x="200304" y="395798"/>
                      <a:pt x="218612" y="386333"/>
                    </a:cubicBezTo>
                    <a:cubicBezTo>
                      <a:pt x="153602" y="362129"/>
                      <a:pt x="105970" y="288121"/>
                      <a:pt x="105970" y="200304"/>
                    </a:cubicBezTo>
                    <a:cubicBezTo>
                      <a:pt x="105970" y="112642"/>
                      <a:pt x="153602" y="38633"/>
                      <a:pt x="218612" y="14274"/>
                    </a:cubicBezTo>
                    <a:cubicBezTo>
                      <a:pt x="200304" y="5120"/>
                      <a:pt x="180134" y="0"/>
                      <a:pt x="159188" y="0"/>
                    </a:cubicBezTo>
                    <a:cubicBezTo>
                      <a:pt x="71371" y="0"/>
                      <a:pt x="0" y="89679"/>
                      <a:pt x="0" y="200304"/>
                    </a:cubicBezTo>
                    <a:cubicBezTo>
                      <a:pt x="0" y="311239"/>
                      <a:pt x="71371" y="400918"/>
                      <a:pt x="159188" y="400918"/>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reeform: Shape 87">
                <a:extLst>
                  <a:ext uri="{FF2B5EF4-FFF2-40B4-BE49-F238E27FC236}">
                    <a16:creationId xmlns:a16="http://schemas.microsoft.com/office/drawing/2014/main" id="{AA452BAB-22C4-F4F0-A77D-33BAEC113318}"/>
                  </a:ext>
                </a:extLst>
              </p:cNvPr>
              <p:cNvSpPr/>
              <p:nvPr/>
            </p:nvSpPr>
            <p:spPr>
              <a:xfrm>
                <a:off x="2959386" y="3009190"/>
                <a:ext cx="737693" cy="1277395"/>
              </a:xfrm>
              <a:custGeom>
                <a:avLst/>
                <a:gdLst>
                  <a:gd name="connsiteX0" fmla="*/ 951249 w 1388457"/>
                  <a:gd name="connsiteY0" fmla="*/ 1622444 h 2404264"/>
                  <a:gd name="connsiteX1" fmla="*/ 1006484 w 1388457"/>
                  <a:gd name="connsiteY1" fmla="*/ 1609101 h 2404264"/>
                  <a:gd name="connsiteX2" fmla="*/ 1099421 w 1388457"/>
                  <a:gd name="connsiteY2" fmla="*/ 1435949 h 2404264"/>
                  <a:gd name="connsiteX3" fmla="*/ 1006484 w 1388457"/>
                  <a:gd name="connsiteY3" fmla="*/ 1262798 h 2404264"/>
                  <a:gd name="connsiteX4" fmla="*/ 951249 w 1388457"/>
                  <a:gd name="connsiteY4" fmla="*/ 1249455 h 2404264"/>
                  <a:gd name="connsiteX5" fmla="*/ 803077 w 1388457"/>
                  <a:gd name="connsiteY5" fmla="*/ 1435949 h 2404264"/>
                  <a:gd name="connsiteX6" fmla="*/ 951249 w 1388457"/>
                  <a:gd name="connsiteY6" fmla="*/ 1622444 h 2404264"/>
                  <a:gd name="connsiteX7" fmla="*/ 765995 w 1388457"/>
                  <a:gd name="connsiteY7" fmla="*/ 1959904 h 2404264"/>
                  <a:gd name="connsiteX8" fmla="*/ 891980 w 1388457"/>
                  <a:gd name="connsiteY8" fmla="*/ 2118472 h 2404264"/>
                  <a:gd name="connsiteX9" fmla="*/ 938992 w 1388457"/>
                  <a:gd name="connsiteY9" fmla="*/ 2107145 h 2404264"/>
                  <a:gd name="connsiteX10" fmla="*/ 1017965 w 1388457"/>
                  <a:gd name="connsiteY10" fmla="*/ 1959904 h 2404264"/>
                  <a:gd name="connsiteX11" fmla="*/ 938992 w 1388457"/>
                  <a:gd name="connsiteY11" fmla="*/ 1812663 h 2404264"/>
                  <a:gd name="connsiteX12" fmla="*/ 891980 w 1388457"/>
                  <a:gd name="connsiteY12" fmla="*/ 1801337 h 2404264"/>
                  <a:gd name="connsiteX13" fmla="*/ 765995 w 1388457"/>
                  <a:gd name="connsiteY13" fmla="*/ 1959904 h 2404264"/>
                  <a:gd name="connsiteX14" fmla="*/ 815334 w 1388457"/>
                  <a:gd name="connsiteY14" fmla="*/ 433345 h 2404264"/>
                  <a:gd name="connsiteX15" fmla="*/ 975142 w 1388457"/>
                  <a:gd name="connsiteY15" fmla="*/ 634735 h 2404264"/>
                  <a:gd name="connsiteX16" fmla="*/ 1034722 w 1388457"/>
                  <a:gd name="connsiteY16" fmla="*/ 620150 h 2404264"/>
                  <a:gd name="connsiteX17" fmla="*/ 1135106 w 1388457"/>
                  <a:gd name="connsiteY17" fmla="*/ 433345 h 2404264"/>
                  <a:gd name="connsiteX18" fmla="*/ 1034722 w 1388457"/>
                  <a:gd name="connsiteY18" fmla="*/ 246540 h 2404264"/>
                  <a:gd name="connsiteX19" fmla="*/ 975142 w 1388457"/>
                  <a:gd name="connsiteY19" fmla="*/ 231955 h 2404264"/>
                  <a:gd name="connsiteX20" fmla="*/ 815334 w 1388457"/>
                  <a:gd name="connsiteY20" fmla="*/ 433345 h 2404264"/>
                  <a:gd name="connsiteX21" fmla="*/ 1302517 w 1388457"/>
                  <a:gd name="connsiteY21" fmla="*/ 0 h 2404264"/>
                  <a:gd name="connsiteX22" fmla="*/ 1375285 w 1388457"/>
                  <a:gd name="connsiteY22" fmla="*/ 582603 h 2404264"/>
                  <a:gd name="connsiteX23" fmla="*/ 1207873 w 1388457"/>
                  <a:gd name="connsiteY23" fmla="*/ 799508 h 2404264"/>
                  <a:gd name="connsiteX24" fmla="*/ 1387542 w 1388457"/>
                  <a:gd name="connsiteY24" fmla="*/ 1017810 h 2404264"/>
                  <a:gd name="connsiteX25" fmla="*/ 1278934 w 1388457"/>
                  <a:gd name="connsiteY25" fmla="*/ 2404265 h 2404264"/>
                  <a:gd name="connsiteX26" fmla="*/ 153913 w 1388457"/>
                  <a:gd name="connsiteY26" fmla="*/ 2096285 h 2404264"/>
                  <a:gd name="connsiteX27" fmla="*/ 129709 w 1388457"/>
                  <a:gd name="connsiteY27" fmla="*/ 1631754 h 2404264"/>
                  <a:gd name="connsiteX28" fmla="*/ 260503 w 1388457"/>
                  <a:gd name="connsiteY28" fmla="*/ 1474583 h 2404264"/>
                  <a:gd name="connsiteX29" fmla="*/ 106591 w 1388457"/>
                  <a:gd name="connsiteY29" fmla="*/ 1314774 h 2404264"/>
                  <a:gd name="connsiteX30" fmla="*/ 0 w 1388457"/>
                  <a:gd name="connsiteY30" fmla="*/ 627753 h 2404264"/>
                  <a:gd name="connsiteX31" fmla="*/ 235679 w 1388457"/>
                  <a:gd name="connsiteY31" fmla="*/ 447464 h 2404264"/>
                  <a:gd name="connsiteX32" fmla="*/ 313876 w 1388457"/>
                  <a:gd name="connsiteY32" fmla="*/ 467789 h 2404264"/>
                  <a:gd name="connsiteX33" fmla="*/ 473685 w 1388457"/>
                  <a:gd name="connsiteY33" fmla="*/ 307981 h 2404264"/>
                  <a:gd name="connsiteX34" fmla="*/ 473375 w 1388457"/>
                  <a:gd name="connsiteY34" fmla="*/ 300999 h 2404264"/>
                  <a:gd name="connsiteX35" fmla="*/ 1302517 w 1388457"/>
                  <a:gd name="connsiteY35" fmla="*/ 0 h 2404264"/>
                  <a:gd name="connsiteX36" fmla="*/ 489355 w 1388457"/>
                  <a:gd name="connsiteY36" fmla="*/ 2001486 h 2404264"/>
                  <a:gd name="connsiteX37" fmla="*/ 539315 w 1388457"/>
                  <a:gd name="connsiteY37" fmla="*/ 1989228 h 2404264"/>
                  <a:gd name="connsiteX38" fmla="*/ 623409 w 1388457"/>
                  <a:gd name="connsiteY38" fmla="*/ 1832678 h 2404264"/>
                  <a:gd name="connsiteX39" fmla="*/ 539315 w 1388457"/>
                  <a:gd name="connsiteY39" fmla="*/ 1676128 h 2404264"/>
                  <a:gd name="connsiteX40" fmla="*/ 489355 w 1388457"/>
                  <a:gd name="connsiteY40" fmla="*/ 1663871 h 2404264"/>
                  <a:gd name="connsiteX41" fmla="*/ 355303 w 1388457"/>
                  <a:gd name="connsiteY41" fmla="*/ 1832678 h 2404264"/>
                  <a:gd name="connsiteX42" fmla="*/ 489355 w 1388457"/>
                  <a:gd name="connsiteY42" fmla="*/ 2001486 h 2404264"/>
                  <a:gd name="connsiteX43" fmla="*/ 661887 w 1388457"/>
                  <a:gd name="connsiteY43" fmla="*/ 960092 h 2404264"/>
                  <a:gd name="connsiteX44" fmla="*/ 562278 w 1388457"/>
                  <a:gd name="connsiteY44" fmla="*/ 774063 h 2404264"/>
                  <a:gd name="connsiteX45" fmla="*/ 502699 w 1388457"/>
                  <a:gd name="connsiteY45" fmla="*/ 759478 h 2404264"/>
                  <a:gd name="connsiteX46" fmla="*/ 343511 w 1388457"/>
                  <a:gd name="connsiteY46" fmla="*/ 960092 h 2404264"/>
                  <a:gd name="connsiteX47" fmla="*/ 502699 w 1388457"/>
                  <a:gd name="connsiteY47" fmla="*/ 1160706 h 2404264"/>
                  <a:gd name="connsiteX48" fmla="*/ 562278 w 1388457"/>
                  <a:gd name="connsiteY48" fmla="*/ 1146122 h 2404264"/>
                  <a:gd name="connsiteX49" fmla="*/ 661887 w 1388457"/>
                  <a:gd name="connsiteY49" fmla="*/ 960092 h 240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88457" h="2404264">
                    <a:moveTo>
                      <a:pt x="951249" y="1622444"/>
                    </a:moveTo>
                    <a:cubicBezTo>
                      <a:pt x="970798" y="1622444"/>
                      <a:pt x="989417" y="1617635"/>
                      <a:pt x="1006484" y="1609101"/>
                    </a:cubicBezTo>
                    <a:cubicBezTo>
                      <a:pt x="1060943" y="1581484"/>
                      <a:pt x="1099421" y="1514457"/>
                      <a:pt x="1099421" y="1435949"/>
                    </a:cubicBezTo>
                    <a:cubicBezTo>
                      <a:pt x="1099421" y="1357442"/>
                      <a:pt x="1060943" y="1290415"/>
                      <a:pt x="1006484" y="1262798"/>
                    </a:cubicBezTo>
                    <a:cubicBezTo>
                      <a:pt x="989417" y="1254109"/>
                      <a:pt x="970798" y="1249455"/>
                      <a:pt x="951249" y="1249455"/>
                    </a:cubicBezTo>
                    <a:cubicBezTo>
                      <a:pt x="869483" y="1249455"/>
                      <a:pt x="803077" y="1332927"/>
                      <a:pt x="803077" y="1435949"/>
                    </a:cubicBezTo>
                    <a:cubicBezTo>
                      <a:pt x="803077" y="1538972"/>
                      <a:pt x="869327" y="1622444"/>
                      <a:pt x="951249" y="1622444"/>
                    </a:cubicBezTo>
                    <a:close/>
                    <a:moveTo>
                      <a:pt x="765995" y="1959904"/>
                    </a:moveTo>
                    <a:cubicBezTo>
                      <a:pt x="765995" y="2047566"/>
                      <a:pt x="822471" y="2118472"/>
                      <a:pt x="891980" y="2118472"/>
                    </a:cubicBezTo>
                    <a:cubicBezTo>
                      <a:pt x="908581" y="2118472"/>
                      <a:pt x="924407" y="2114438"/>
                      <a:pt x="938992" y="2107145"/>
                    </a:cubicBezTo>
                    <a:cubicBezTo>
                      <a:pt x="985227" y="2083717"/>
                      <a:pt x="1017965" y="2026620"/>
                      <a:pt x="1017965" y="1959904"/>
                    </a:cubicBezTo>
                    <a:cubicBezTo>
                      <a:pt x="1017965" y="1893188"/>
                      <a:pt x="985227" y="1836091"/>
                      <a:pt x="938992" y="1812663"/>
                    </a:cubicBezTo>
                    <a:cubicBezTo>
                      <a:pt x="924407" y="1805216"/>
                      <a:pt x="908737" y="1801337"/>
                      <a:pt x="891980" y="1801337"/>
                    </a:cubicBezTo>
                    <a:cubicBezTo>
                      <a:pt x="822471" y="1801182"/>
                      <a:pt x="765995" y="1872242"/>
                      <a:pt x="765995" y="1959904"/>
                    </a:cubicBezTo>
                    <a:close/>
                    <a:moveTo>
                      <a:pt x="815334" y="433345"/>
                    </a:moveTo>
                    <a:cubicBezTo>
                      <a:pt x="815334" y="544590"/>
                      <a:pt x="886860" y="634735"/>
                      <a:pt x="975142" y="634735"/>
                    </a:cubicBezTo>
                    <a:cubicBezTo>
                      <a:pt x="996244" y="634735"/>
                      <a:pt x="1016413" y="629615"/>
                      <a:pt x="1034722" y="620150"/>
                    </a:cubicBezTo>
                    <a:cubicBezTo>
                      <a:pt x="1093525" y="590516"/>
                      <a:pt x="1135106" y="518059"/>
                      <a:pt x="1135106" y="433345"/>
                    </a:cubicBezTo>
                    <a:cubicBezTo>
                      <a:pt x="1135106" y="348631"/>
                      <a:pt x="1093680" y="276174"/>
                      <a:pt x="1034722" y="246540"/>
                    </a:cubicBezTo>
                    <a:cubicBezTo>
                      <a:pt x="1016413" y="237075"/>
                      <a:pt x="996244" y="231955"/>
                      <a:pt x="975142" y="231955"/>
                    </a:cubicBezTo>
                    <a:cubicBezTo>
                      <a:pt x="886860" y="231955"/>
                      <a:pt x="815334" y="322100"/>
                      <a:pt x="815334" y="433345"/>
                    </a:cubicBezTo>
                    <a:close/>
                    <a:moveTo>
                      <a:pt x="1302517" y="0"/>
                    </a:moveTo>
                    <a:cubicBezTo>
                      <a:pt x="1335721" y="48098"/>
                      <a:pt x="1361010" y="279898"/>
                      <a:pt x="1375285" y="582603"/>
                    </a:cubicBezTo>
                    <a:cubicBezTo>
                      <a:pt x="1280641" y="597808"/>
                      <a:pt x="1207873" y="689039"/>
                      <a:pt x="1207873" y="799508"/>
                    </a:cubicBezTo>
                    <a:cubicBezTo>
                      <a:pt x="1207873" y="914632"/>
                      <a:pt x="1287002" y="1008966"/>
                      <a:pt x="1387542" y="1017810"/>
                    </a:cubicBezTo>
                    <a:cubicBezTo>
                      <a:pt x="1394369" y="1620738"/>
                      <a:pt x="1363493" y="2287279"/>
                      <a:pt x="1278934" y="2404265"/>
                    </a:cubicBezTo>
                    <a:cubicBezTo>
                      <a:pt x="1042014" y="2344996"/>
                      <a:pt x="153913" y="2096285"/>
                      <a:pt x="153913" y="2096285"/>
                    </a:cubicBezTo>
                    <a:cubicBezTo>
                      <a:pt x="153913" y="2096285"/>
                      <a:pt x="146155" y="1890706"/>
                      <a:pt x="129709" y="1631754"/>
                    </a:cubicBezTo>
                    <a:cubicBezTo>
                      <a:pt x="204028" y="1618100"/>
                      <a:pt x="260503" y="1552936"/>
                      <a:pt x="260503" y="1474583"/>
                    </a:cubicBezTo>
                    <a:cubicBezTo>
                      <a:pt x="260503" y="1388317"/>
                      <a:pt x="192236" y="1317877"/>
                      <a:pt x="106591" y="1314774"/>
                    </a:cubicBezTo>
                    <a:cubicBezTo>
                      <a:pt x="81611" y="1017189"/>
                      <a:pt x="46391" y="725810"/>
                      <a:pt x="0" y="627753"/>
                    </a:cubicBezTo>
                    <a:cubicBezTo>
                      <a:pt x="80370" y="559951"/>
                      <a:pt x="158878" y="500216"/>
                      <a:pt x="235679" y="447464"/>
                    </a:cubicBezTo>
                    <a:cubicBezTo>
                      <a:pt x="258797" y="460497"/>
                      <a:pt x="285483" y="467789"/>
                      <a:pt x="313876" y="467789"/>
                    </a:cubicBezTo>
                    <a:cubicBezTo>
                      <a:pt x="402159" y="467789"/>
                      <a:pt x="473685" y="396263"/>
                      <a:pt x="473685" y="307981"/>
                    </a:cubicBezTo>
                    <a:cubicBezTo>
                      <a:pt x="473685" y="305653"/>
                      <a:pt x="473685" y="303326"/>
                      <a:pt x="473375" y="300999"/>
                    </a:cubicBezTo>
                    <a:cubicBezTo>
                      <a:pt x="804784" y="119934"/>
                      <a:pt x="1090422" y="57252"/>
                      <a:pt x="1302517" y="0"/>
                    </a:cubicBezTo>
                    <a:close/>
                    <a:moveTo>
                      <a:pt x="489355" y="2001486"/>
                    </a:moveTo>
                    <a:cubicBezTo>
                      <a:pt x="507043" y="2001486"/>
                      <a:pt x="523955" y="1997296"/>
                      <a:pt x="539315" y="1989228"/>
                    </a:cubicBezTo>
                    <a:cubicBezTo>
                      <a:pt x="588654" y="1964404"/>
                      <a:pt x="623409" y="1903583"/>
                      <a:pt x="623409" y="1832678"/>
                    </a:cubicBezTo>
                    <a:cubicBezTo>
                      <a:pt x="623409" y="1761773"/>
                      <a:pt x="588654" y="1700952"/>
                      <a:pt x="539315" y="1676128"/>
                    </a:cubicBezTo>
                    <a:cubicBezTo>
                      <a:pt x="523955" y="1668215"/>
                      <a:pt x="507043" y="1663871"/>
                      <a:pt x="489355" y="1663871"/>
                    </a:cubicBezTo>
                    <a:cubicBezTo>
                      <a:pt x="415347" y="1663871"/>
                      <a:pt x="355303" y="1739430"/>
                      <a:pt x="355303" y="1832678"/>
                    </a:cubicBezTo>
                    <a:cubicBezTo>
                      <a:pt x="355303" y="1925925"/>
                      <a:pt x="415347" y="2001486"/>
                      <a:pt x="489355" y="2001486"/>
                    </a:cubicBezTo>
                    <a:close/>
                    <a:moveTo>
                      <a:pt x="661887" y="960092"/>
                    </a:moveTo>
                    <a:cubicBezTo>
                      <a:pt x="661887" y="875844"/>
                      <a:pt x="620616" y="803697"/>
                      <a:pt x="562278" y="774063"/>
                    </a:cubicBezTo>
                    <a:cubicBezTo>
                      <a:pt x="543815" y="764598"/>
                      <a:pt x="523644" y="759478"/>
                      <a:pt x="502699" y="759478"/>
                    </a:cubicBezTo>
                    <a:cubicBezTo>
                      <a:pt x="414726" y="759478"/>
                      <a:pt x="343511" y="849313"/>
                      <a:pt x="343511" y="960092"/>
                    </a:cubicBezTo>
                    <a:cubicBezTo>
                      <a:pt x="343511" y="1070872"/>
                      <a:pt x="414882" y="1160706"/>
                      <a:pt x="502699" y="1160706"/>
                    </a:cubicBezTo>
                    <a:cubicBezTo>
                      <a:pt x="523644" y="1160706"/>
                      <a:pt x="543815" y="1155586"/>
                      <a:pt x="562278" y="1146122"/>
                    </a:cubicBezTo>
                    <a:cubicBezTo>
                      <a:pt x="620461" y="1116488"/>
                      <a:pt x="661887" y="1044341"/>
                      <a:pt x="661887" y="960092"/>
                    </a:cubicBezTo>
                    <a:close/>
                  </a:path>
                </a:pathLst>
              </a:custGeom>
              <a:solidFill>
                <a:schemeClr val="bg1"/>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Freeform: Shape 88">
                <a:extLst>
                  <a:ext uri="{FF2B5EF4-FFF2-40B4-BE49-F238E27FC236}">
                    <a16:creationId xmlns:a16="http://schemas.microsoft.com/office/drawing/2014/main" id="{8983975E-C250-6FF3-3190-F7104D9328C6}"/>
                  </a:ext>
                </a:extLst>
              </p:cNvPr>
              <p:cNvSpPr/>
              <p:nvPr/>
            </p:nvSpPr>
            <p:spPr>
              <a:xfrm>
                <a:off x="2751982" y="3756536"/>
                <a:ext cx="875283" cy="268239"/>
              </a:xfrm>
              <a:custGeom>
                <a:avLst/>
                <a:gdLst>
                  <a:gd name="connsiteX0" fmla="*/ 0 w 1647424"/>
                  <a:gd name="connsiteY0" fmla="*/ 504871 h 504870"/>
                  <a:gd name="connsiteX1" fmla="*/ 1647425 w 1647424"/>
                  <a:gd name="connsiteY1" fmla="*/ 0 h 504870"/>
                </a:gdLst>
                <a:ahLst/>
                <a:cxnLst>
                  <a:cxn ang="0">
                    <a:pos x="connsiteX0" y="connsiteY0"/>
                  </a:cxn>
                  <a:cxn ang="0">
                    <a:pos x="connsiteX1" y="connsiteY1"/>
                  </a:cxn>
                </a:cxnLst>
                <a:rect l="l" t="t" r="r" b="b"/>
                <a:pathLst>
                  <a:path w="1647424" h="504870">
                    <a:moveTo>
                      <a:pt x="0" y="504871"/>
                    </a:moveTo>
                    <a:lnTo>
                      <a:pt x="1647425" y="0"/>
                    </a:lnTo>
                  </a:path>
                </a:pathLst>
              </a:custGeom>
              <a:ln w="114300" cap="flat">
                <a:solidFill>
                  <a:srgbClr val="003C4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Freeform: Shape 89">
                <a:extLst>
                  <a:ext uri="{FF2B5EF4-FFF2-40B4-BE49-F238E27FC236}">
                    <a16:creationId xmlns:a16="http://schemas.microsoft.com/office/drawing/2014/main" id="{0560E4E2-4183-6C42-3247-66820679B9A1}"/>
                  </a:ext>
                </a:extLst>
              </p:cNvPr>
              <p:cNvSpPr/>
              <p:nvPr/>
            </p:nvSpPr>
            <p:spPr>
              <a:xfrm>
                <a:off x="2537242" y="4188407"/>
                <a:ext cx="137335" cy="252000"/>
              </a:xfrm>
              <a:custGeom>
                <a:avLst/>
                <a:gdLst>
                  <a:gd name="connsiteX0" fmla="*/ 258487 w 258486"/>
                  <a:gd name="connsiteY0" fmla="*/ 17067 h 474305"/>
                  <a:gd name="connsiteX1" fmla="*/ 188357 w 258486"/>
                  <a:gd name="connsiteY1" fmla="*/ 0 h 474305"/>
                  <a:gd name="connsiteX2" fmla="*/ 0 w 258486"/>
                  <a:gd name="connsiteY2" fmla="*/ 237230 h 474305"/>
                  <a:gd name="connsiteX3" fmla="*/ 188357 w 258486"/>
                  <a:gd name="connsiteY3" fmla="*/ 474306 h 474305"/>
                  <a:gd name="connsiteX4" fmla="*/ 258487 w 258486"/>
                  <a:gd name="connsiteY4" fmla="*/ 457239 h 474305"/>
                  <a:gd name="connsiteX5" fmla="*/ 125519 w 258486"/>
                  <a:gd name="connsiteY5" fmla="*/ 237230 h 474305"/>
                  <a:gd name="connsiteX6" fmla="*/ 258487 w 258486"/>
                  <a:gd name="connsiteY6" fmla="*/ 17067 h 47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86" h="474305">
                    <a:moveTo>
                      <a:pt x="258487" y="17067"/>
                    </a:moveTo>
                    <a:cubicBezTo>
                      <a:pt x="236765" y="6051"/>
                      <a:pt x="213182" y="0"/>
                      <a:pt x="188357" y="0"/>
                    </a:cubicBezTo>
                    <a:cubicBezTo>
                      <a:pt x="84404" y="0"/>
                      <a:pt x="0" y="106281"/>
                      <a:pt x="0" y="237230"/>
                    </a:cubicBezTo>
                    <a:cubicBezTo>
                      <a:pt x="0" y="368180"/>
                      <a:pt x="84404" y="474306"/>
                      <a:pt x="188357" y="474306"/>
                    </a:cubicBezTo>
                    <a:cubicBezTo>
                      <a:pt x="213182" y="474306"/>
                      <a:pt x="236765" y="468255"/>
                      <a:pt x="258487" y="457239"/>
                    </a:cubicBezTo>
                    <a:cubicBezTo>
                      <a:pt x="181530" y="428225"/>
                      <a:pt x="125519" y="340718"/>
                      <a:pt x="125519" y="237230"/>
                    </a:cubicBezTo>
                    <a:cubicBezTo>
                      <a:pt x="125519" y="133743"/>
                      <a:pt x="181530" y="46081"/>
                      <a:pt x="258487" y="17067"/>
                    </a:cubicBezTo>
                    <a:close/>
                  </a:path>
                </a:pathLst>
              </a:custGeom>
              <a:solidFill>
                <a:srgbClr val="D87D22"/>
              </a:solidFill>
              <a:ln w="15453"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E88C2C5-80F9-66E6-088F-1A6BA92EDE0D}"/>
                  </a:ext>
                </a:extLst>
              </p:cNvPr>
              <p:cNvSpPr/>
              <p:nvPr/>
            </p:nvSpPr>
            <p:spPr>
              <a:xfrm>
                <a:off x="2371468" y="3852488"/>
                <a:ext cx="127278" cy="233452"/>
              </a:xfrm>
              <a:custGeom>
                <a:avLst/>
                <a:gdLst>
                  <a:gd name="connsiteX0" fmla="*/ 0 w 239557"/>
                  <a:gd name="connsiteY0" fmla="*/ 219698 h 439395"/>
                  <a:gd name="connsiteX1" fmla="*/ 174548 w 239557"/>
                  <a:gd name="connsiteY1" fmla="*/ 439396 h 439395"/>
                  <a:gd name="connsiteX2" fmla="*/ 239558 w 239557"/>
                  <a:gd name="connsiteY2" fmla="*/ 423570 h 439395"/>
                  <a:gd name="connsiteX3" fmla="*/ 116365 w 239557"/>
                  <a:gd name="connsiteY3" fmla="*/ 219698 h 439395"/>
                  <a:gd name="connsiteX4" fmla="*/ 239558 w 239557"/>
                  <a:gd name="connsiteY4" fmla="*/ 15671 h 439395"/>
                  <a:gd name="connsiteX5" fmla="*/ 174548 w 239557"/>
                  <a:gd name="connsiteY5" fmla="*/ 0 h 439395"/>
                  <a:gd name="connsiteX6" fmla="*/ 0 w 239557"/>
                  <a:gd name="connsiteY6" fmla="*/ 219698 h 43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557" h="439395">
                    <a:moveTo>
                      <a:pt x="0" y="219698"/>
                    </a:moveTo>
                    <a:cubicBezTo>
                      <a:pt x="0" y="341028"/>
                      <a:pt x="78198" y="439396"/>
                      <a:pt x="174548" y="439396"/>
                    </a:cubicBezTo>
                    <a:cubicBezTo>
                      <a:pt x="197511" y="439396"/>
                      <a:pt x="219388" y="433810"/>
                      <a:pt x="239558" y="423570"/>
                    </a:cubicBezTo>
                    <a:cubicBezTo>
                      <a:pt x="168187" y="396729"/>
                      <a:pt x="116365" y="315583"/>
                      <a:pt x="116365" y="219698"/>
                    </a:cubicBezTo>
                    <a:cubicBezTo>
                      <a:pt x="116365" y="123658"/>
                      <a:pt x="168187" y="42512"/>
                      <a:pt x="239558" y="15671"/>
                    </a:cubicBezTo>
                    <a:cubicBezTo>
                      <a:pt x="219388" y="5586"/>
                      <a:pt x="197511" y="0"/>
                      <a:pt x="174548" y="0"/>
                    </a:cubicBezTo>
                    <a:cubicBezTo>
                      <a:pt x="78198" y="0"/>
                      <a:pt x="0" y="98212"/>
                      <a:pt x="0" y="219698"/>
                    </a:cubicBezTo>
                    <a:close/>
                  </a:path>
                </a:pathLst>
              </a:custGeom>
              <a:solidFill>
                <a:srgbClr val="D87D22"/>
              </a:solidFill>
              <a:ln w="15453"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32C06A0-9958-F6DB-41A7-6486FB2D9E55}"/>
                  </a:ext>
                </a:extLst>
              </p:cNvPr>
              <p:cNvSpPr/>
              <p:nvPr/>
            </p:nvSpPr>
            <p:spPr>
              <a:xfrm>
                <a:off x="2502290" y="3355577"/>
                <a:ext cx="137335" cy="251918"/>
              </a:xfrm>
              <a:custGeom>
                <a:avLst/>
                <a:gdLst>
                  <a:gd name="connsiteX0" fmla="*/ 258486 w 258486"/>
                  <a:gd name="connsiteY0" fmla="*/ 457083 h 474150"/>
                  <a:gd name="connsiteX1" fmla="*/ 125519 w 258486"/>
                  <a:gd name="connsiteY1" fmla="*/ 237075 h 474150"/>
                  <a:gd name="connsiteX2" fmla="*/ 258486 w 258486"/>
                  <a:gd name="connsiteY2" fmla="*/ 17067 h 474150"/>
                  <a:gd name="connsiteX3" fmla="*/ 188357 w 258486"/>
                  <a:gd name="connsiteY3" fmla="*/ 0 h 474150"/>
                  <a:gd name="connsiteX4" fmla="*/ 0 w 258486"/>
                  <a:gd name="connsiteY4" fmla="*/ 237075 h 474150"/>
                  <a:gd name="connsiteX5" fmla="*/ 188357 w 258486"/>
                  <a:gd name="connsiteY5" fmla="*/ 474150 h 474150"/>
                  <a:gd name="connsiteX6" fmla="*/ 258486 w 258486"/>
                  <a:gd name="connsiteY6" fmla="*/ 457083 h 4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86" h="474150">
                    <a:moveTo>
                      <a:pt x="258486" y="457083"/>
                    </a:moveTo>
                    <a:cubicBezTo>
                      <a:pt x="181530" y="428225"/>
                      <a:pt x="125519" y="340563"/>
                      <a:pt x="125519" y="237075"/>
                    </a:cubicBezTo>
                    <a:cubicBezTo>
                      <a:pt x="125519" y="133588"/>
                      <a:pt x="181530" y="45926"/>
                      <a:pt x="258486" y="17067"/>
                    </a:cubicBezTo>
                    <a:cubicBezTo>
                      <a:pt x="236920" y="5896"/>
                      <a:pt x="213181" y="0"/>
                      <a:pt x="188357" y="0"/>
                    </a:cubicBezTo>
                    <a:cubicBezTo>
                      <a:pt x="84248" y="0"/>
                      <a:pt x="0" y="106125"/>
                      <a:pt x="0" y="237075"/>
                    </a:cubicBezTo>
                    <a:cubicBezTo>
                      <a:pt x="0" y="368025"/>
                      <a:pt x="84248" y="474150"/>
                      <a:pt x="188357" y="474150"/>
                    </a:cubicBezTo>
                    <a:cubicBezTo>
                      <a:pt x="213181" y="474150"/>
                      <a:pt x="236920" y="468255"/>
                      <a:pt x="258486" y="457083"/>
                    </a:cubicBezTo>
                    <a:close/>
                  </a:path>
                </a:pathLst>
              </a:custGeom>
              <a:solidFill>
                <a:srgbClr val="D87D22"/>
              </a:solidFill>
              <a:ln w="15453"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5FD7414-3DEA-B722-1C18-7281BF338897}"/>
                  </a:ext>
                </a:extLst>
              </p:cNvPr>
              <p:cNvSpPr/>
              <p:nvPr/>
            </p:nvSpPr>
            <p:spPr>
              <a:xfrm>
                <a:off x="2173708" y="4210746"/>
                <a:ext cx="115160" cy="211195"/>
              </a:xfrm>
              <a:custGeom>
                <a:avLst/>
                <a:gdLst>
                  <a:gd name="connsiteX0" fmla="*/ 216750 w 216750"/>
                  <a:gd name="connsiteY0" fmla="*/ 14429 h 397504"/>
                  <a:gd name="connsiteX1" fmla="*/ 157947 w 216750"/>
                  <a:gd name="connsiteY1" fmla="*/ 0 h 397504"/>
                  <a:gd name="connsiteX2" fmla="*/ 0 w 216750"/>
                  <a:gd name="connsiteY2" fmla="*/ 198752 h 397504"/>
                  <a:gd name="connsiteX3" fmla="*/ 157947 w 216750"/>
                  <a:gd name="connsiteY3" fmla="*/ 397504 h 397504"/>
                  <a:gd name="connsiteX4" fmla="*/ 216750 w 216750"/>
                  <a:gd name="connsiteY4" fmla="*/ 383230 h 397504"/>
                  <a:gd name="connsiteX5" fmla="*/ 105349 w 216750"/>
                  <a:gd name="connsiteY5" fmla="*/ 198752 h 397504"/>
                  <a:gd name="connsiteX6" fmla="*/ 216750 w 216750"/>
                  <a:gd name="connsiteY6" fmla="*/ 14429 h 39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50" h="397504">
                    <a:moveTo>
                      <a:pt x="216750" y="14429"/>
                    </a:moveTo>
                    <a:cubicBezTo>
                      <a:pt x="198597" y="5120"/>
                      <a:pt x="178737" y="0"/>
                      <a:pt x="157947" y="0"/>
                    </a:cubicBezTo>
                    <a:cubicBezTo>
                      <a:pt x="70750" y="0"/>
                      <a:pt x="0" y="89058"/>
                      <a:pt x="0" y="198752"/>
                    </a:cubicBezTo>
                    <a:cubicBezTo>
                      <a:pt x="0" y="308601"/>
                      <a:pt x="70750" y="397504"/>
                      <a:pt x="157947" y="397504"/>
                    </a:cubicBezTo>
                    <a:cubicBezTo>
                      <a:pt x="178737" y="397504"/>
                      <a:pt x="198597" y="392539"/>
                      <a:pt x="216750" y="383230"/>
                    </a:cubicBezTo>
                    <a:cubicBezTo>
                      <a:pt x="152206" y="358871"/>
                      <a:pt x="105349" y="285483"/>
                      <a:pt x="105349" y="198752"/>
                    </a:cubicBezTo>
                    <a:cubicBezTo>
                      <a:pt x="105349" y="112021"/>
                      <a:pt x="152206" y="38633"/>
                      <a:pt x="216750" y="14429"/>
                    </a:cubicBezTo>
                    <a:close/>
                  </a:path>
                </a:pathLst>
              </a:custGeom>
              <a:solidFill>
                <a:srgbClr val="D87D22"/>
              </a:solidFill>
              <a:ln w="15453"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92BB326-5EDB-4FC1-6E20-3097167A4558}"/>
                  </a:ext>
                </a:extLst>
              </p:cNvPr>
              <p:cNvSpPr/>
              <p:nvPr/>
            </p:nvSpPr>
            <p:spPr>
              <a:xfrm>
                <a:off x="2166207" y="3655719"/>
                <a:ext cx="95046" cy="174100"/>
              </a:xfrm>
              <a:custGeom>
                <a:avLst/>
                <a:gdLst>
                  <a:gd name="connsiteX0" fmla="*/ 130174 w 178892"/>
                  <a:gd name="connsiteY0" fmla="*/ 327685 h 327685"/>
                  <a:gd name="connsiteX1" fmla="*/ 178892 w 178892"/>
                  <a:gd name="connsiteY1" fmla="*/ 315893 h 327685"/>
                  <a:gd name="connsiteX2" fmla="*/ 86731 w 178892"/>
                  <a:gd name="connsiteY2" fmla="*/ 163843 h 327685"/>
                  <a:gd name="connsiteX3" fmla="*/ 178892 w 178892"/>
                  <a:gd name="connsiteY3" fmla="*/ 11792 h 327685"/>
                  <a:gd name="connsiteX4" fmla="*/ 130174 w 178892"/>
                  <a:gd name="connsiteY4" fmla="*/ 0 h 327685"/>
                  <a:gd name="connsiteX5" fmla="*/ 0 w 178892"/>
                  <a:gd name="connsiteY5" fmla="*/ 163843 h 327685"/>
                  <a:gd name="connsiteX6" fmla="*/ 130174 w 178892"/>
                  <a:gd name="connsiteY6" fmla="*/ 327685 h 32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892" h="327685">
                    <a:moveTo>
                      <a:pt x="130174" y="327685"/>
                    </a:moveTo>
                    <a:cubicBezTo>
                      <a:pt x="147396" y="327685"/>
                      <a:pt x="163843" y="323496"/>
                      <a:pt x="178892" y="315893"/>
                    </a:cubicBezTo>
                    <a:cubicBezTo>
                      <a:pt x="125519" y="296034"/>
                      <a:pt x="86731" y="235524"/>
                      <a:pt x="86731" y="163843"/>
                    </a:cubicBezTo>
                    <a:cubicBezTo>
                      <a:pt x="86731" y="92161"/>
                      <a:pt x="125519" y="31651"/>
                      <a:pt x="178892" y="11792"/>
                    </a:cubicBezTo>
                    <a:cubicBezTo>
                      <a:pt x="163843" y="4189"/>
                      <a:pt x="147396" y="0"/>
                      <a:pt x="130174" y="0"/>
                    </a:cubicBezTo>
                    <a:cubicBezTo>
                      <a:pt x="58338" y="0"/>
                      <a:pt x="0" y="73388"/>
                      <a:pt x="0" y="163843"/>
                    </a:cubicBezTo>
                    <a:cubicBezTo>
                      <a:pt x="0" y="254297"/>
                      <a:pt x="58338" y="327685"/>
                      <a:pt x="130174" y="327685"/>
                    </a:cubicBezTo>
                    <a:close/>
                  </a:path>
                </a:pathLst>
              </a:custGeom>
              <a:solidFill>
                <a:srgbClr val="D87D22"/>
              </a:solidFill>
              <a:ln w="15453"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59ABF3F-D3D7-06E6-7FD8-B59DD8CF45C0}"/>
                  </a:ext>
                </a:extLst>
              </p:cNvPr>
              <p:cNvSpPr/>
              <p:nvPr/>
            </p:nvSpPr>
            <p:spPr>
              <a:xfrm>
                <a:off x="1773987" y="3367365"/>
                <a:ext cx="208136" cy="1673408"/>
              </a:xfrm>
              <a:custGeom>
                <a:avLst/>
                <a:gdLst>
                  <a:gd name="connsiteX0" fmla="*/ 124123 w 391746"/>
                  <a:gd name="connsiteY0" fmla="*/ 0 h 3149624"/>
                  <a:gd name="connsiteX1" fmla="*/ 219388 w 391746"/>
                  <a:gd name="connsiteY1" fmla="*/ 763202 h 3149624"/>
                  <a:gd name="connsiteX2" fmla="*/ 0 w 391746"/>
                  <a:gd name="connsiteY2" fmla="*/ 1047289 h 3149624"/>
                  <a:gd name="connsiteX3" fmla="*/ 235369 w 391746"/>
                  <a:gd name="connsiteY3" fmla="*/ 1333237 h 3149624"/>
                  <a:gd name="connsiteX4" fmla="*/ 93092 w 391746"/>
                  <a:gd name="connsiteY4" fmla="*/ 3149624 h 3149624"/>
                  <a:gd name="connsiteX5" fmla="*/ 287345 w 391746"/>
                  <a:gd name="connsiteY5" fmla="*/ 3057153 h 3149624"/>
                  <a:gd name="connsiteX6" fmla="*/ 325978 w 391746"/>
                  <a:gd name="connsiteY6" fmla="*/ 179358 h 3149624"/>
                  <a:gd name="connsiteX7" fmla="*/ 124123 w 391746"/>
                  <a:gd name="connsiteY7" fmla="*/ 0 h 31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746" h="3149624">
                    <a:moveTo>
                      <a:pt x="124123" y="0"/>
                    </a:moveTo>
                    <a:cubicBezTo>
                      <a:pt x="167721" y="62992"/>
                      <a:pt x="200769" y="366784"/>
                      <a:pt x="219388" y="763202"/>
                    </a:cubicBezTo>
                    <a:cubicBezTo>
                      <a:pt x="95420" y="783062"/>
                      <a:pt x="0" y="902685"/>
                      <a:pt x="0" y="1047289"/>
                    </a:cubicBezTo>
                    <a:cubicBezTo>
                      <a:pt x="0" y="1198099"/>
                      <a:pt x="103643" y="1321601"/>
                      <a:pt x="235369" y="1333237"/>
                    </a:cubicBezTo>
                    <a:cubicBezTo>
                      <a:pt x="244367" y="2123126"/>
                      <a:pt x="203872" y="2996332"/>
                      <a:pt x="93092" y="3149624"/>
                    </a:cubicBezTo>
                    <a:cubicBezTo>
                      <a:pt x="164774" y="3116111"/>
                      <a:pt x="229007" y="3085701"/>
                      <a:pt x="287345" y="3057153"/>
                    </a:cubicBezTo>
                    <a:cubicBezTo>
                      <a:pt x="424036" y="2580985"/>
                      <a:pt x="415192" y="774528"/>
                      <a:pt x="325978" y="179358"/>
                    </a:cubicBezTo>
                    <a:cubicBezTo>
                      <a:pt x="278967" y="127226"/>
                      <a:pt x="214578" y="60355"/>
                      <a:pt x="124123" y="0"/>
                    </a:cubicBezTo>
                    <a:close/>
                  </a:path>
                </a:pathLst>
              </a:custGeom>
              <a:solidFill>
                <a:srgbClr val="D87D22"/>
              </a:solidFill>
              <a:ln w="15453"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F9DE9CC-7096-4FEF-DA88-879BCD8B3B22}"/>
                  </a:ext>
                </a:extLst>
              </p:cNvPr>
              <p:cNvSpPr/>
              <p:nvPr/>
            </p:nvSpPr>
            <p:spPr>
              <a:xfrm>
                <a:off x="1484066" y="4583265"/>
                <a:ext cx="152750" cy="280275"/>
              </a:xfrm>
              <a:custGeom>
                <a:avLst/>
                <a:gdLst>
                  <a:gd name="connsiteX0" fmla="*/ 287500 w 287500"/>
                  <a:gd name="connsiteY0" fmla="*/ 18929 h 527523"/>
                  <a:gd name="connsiteX1" fmla="*/ 209458 w 287500"/>
                  <a:gd name="connsiteY1" fmla="*/ 0 h 527523"/>
                  <a:gd name="connsiteX2" fmla="*/ 0 w 287500"/>
                  <a:gd name="connsiteY2" fmla="*/ 263762 h 527523"/>
                  <a:gd name="connsiteX3" fmla="*/ 209458 w 287500"/>
                  <a:gd name="connsiteY3" fmla="*/ 527523 h 527523"/>
                  <a:gd name="connsiteX4" fmla="*/ 287500 w 287500"/>
                  <a:gd name="connsiteY4" fmla="*/ 508595 h 527523"/>
                  <a:gd name="connsiteX5" fmla="*/ 139639 w 287500"/>
                  <a:gd name="connsiteY5" fmla="*/ 263762 h 527523"/>
                  <a:gd name="connsiteX6" fmla="*/ 287500 w 287500"/>
                  <a:gd name="connsiteY6" fmla="*/ 18929 h 52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00" h="527523">
                    <a:moveTo>
                      <a:pt x="287500" y="18929"/>
                    </a:moveTo>
                    <a:cubicBezTo>
                      <a:pt x="263296" y="6672"/>
                      <a:pt x="237075" y="0"/>
                      <a:pt x="209458" y="0"/>
                    </a:cubicBezTo>
                    <a:cubicBezTo>
                      <a:pt x="93868" y="0"/>
                      <a:pt x="0" y="118072"/>
                      <a:pt x="0" y="263762"/>
                    </a:cubicBezTo>
                    <a:cubicBezTo>
                      <a:pt x="0" y="409451"/>
                      <a:pt x="93868" y="527523"/>
                      <a:pt x="209458" y="527523"/>
                    </a:cubicBezTo>
                    <a:cubicBezTo>
                      <a:pt x="237075" y="527523"/>
                      <a:pt x="263296" y="520852"/>
                      <a:pt x="287500" y="508595"/>
                    </a:cubicBezTo>
                    <a:cubicBezTo>
                      <a:pt x="201855" y="476322"/>
                      <a:pt x="139639" y="378886"/>
                      <a:pt x="139639" y="263762"/>
                    </a:cubicBezTo>
                    <a:cubicBezTo>
                      <a:pt x="139639" y="148637"/>
                      <a:pt x="201855" y="51201"/>
                      <a:pt x="287500" y="18929"/>
                    </a:cubicBezTo>
                    <a:close/>
                  </a:path>
                </a:pathLst>
              </a:custGeom>
              <a:solidFill>
                <a:srgbClr val="D87D22"/>
              </a:solidFill>
              <a:ln w="15453"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6BDBDDA-813E-28D4-09E6-56F7B12C346F}"/>
                  </a:ext>
                </a:extLst>
              </p:cNvPr>
              <p:cNvSpPr/>
              <p:nvPr/>
            </p:nvSpPr>
            <p:spPr>
              <a:xfrm>
                <a:off x="1434524" y="4113392"/>
                <a:ext cx="166187" cy="305005"/>
              </a:xfrm>
              <a:custGeom>
                <a:avLst/>
                <a:gdLst>
                  <a:gd name="connsiteX0" fmla="*/ 0 w 312790"/>
                  <a:gd name="connsiteY0" fmla="*/ 287035 h 574069"/>
                  <a:gd name="connsiteX1" fmla="*/ 227921 w 312790"/>
                  <a:gd name="connsiteY1" fmla="*/ 574069 h 574069"/>
                  <a:gd name="connsiteX2" fmla="*/ 312790 w 312790"/>
                  <a:gd name="connsiteY2" fmla="*/ 553434 h 574069"/>
                  <a:gd name="connsiteX3" fmla="*/ 151896 w 312790"/>
                  <a:gd name="connsiteY3" fmla="*/ 287035 h 574069"/>
                  <a:gd name="connsiteX4" fmla="*/ 312790 w 312790"/>
                  <a:gd name="connsiteY4" fmla="*/ 20635 h 574069"/>
                  <a:gd name="connsiteX5" fmla="*/ 227921 w 312790"/>
                  <a:gd name="connsiteY5" fmla="*/ 0 h 574069"/>
                  <a:gd name="connsiteX6" fmla="*/ 0 w 312790"/>
                  <a:gd name="connsiteY6" fmla="*/ 287035 h 57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90" h="574069">
                    <a:moveTo>
                      <a:pt x="0" y="287035"/>
                    </a:moveTo>
                    <a:cubicBezTo>
                      <a:pt x="0" y="445602"/>
                      <a:pt x="102091" y="574069"/>
                      <a:pt x="227921" y="574069"/>
                    </a:cubicBezTo>
                    <a:cubicBezTo>
                      <a:pt x="258021" y="574069"/>
                      <a:pt x="286569" y="566777"/>
                      <a:pt x="312790" y="553434"/>
                    </a:cubicBezTo>
                    <a:cubicBezTo>
                      <a:pt x="219698" y="518369"/>
                      <a:pt x="151896" y="412399"/>
                      <a:pt x="151896" y="287035"/>
                    </a:cubicBezTo>
                    <a:cubicBezTo>
                      <a:pt x="151896" y="161670"/>
                      <a:pt x="219698" y="55545"/>
                      <a:pt x="312790" y="20635"/>
                    </a:cubicBezTo>
                    <a:cubicBezTo>
                      <a:pt x="286569" y="7292"/>
                      <a:pt x="257866" y="0"/>
                      <a:pt x="227921" y="0"/>
                    </a:cubicBezTo>
                    <a:cubicBezTo>
                      <a:pt x="102091" y="0"/>
                      <a:pt x="0" y="128467"/>
                      <a:pt x="0" y="287035"/>
                    </a:cubicBezTo>
                    <a:close/>
                  </a:path>
                </a:pathLst>
              </a:custGeom>
              <a:solidFill>
                <a:srgbClr val="D87D22"/>
              </a:solidFill>
              <a:ln w="15453"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3E15158-F656-E79B-6B2C-912B210C1B43}"/>
                  </a:ext>
                </a:extLst>
              </p:cNvPr>
              <p:cNvSpPr/>
              <p:nvPr/>
            </p:nvSpPr>
            <p:spPr>
              <a:xfrm>
                <a:off x="1436008" y="3647640"/>
                <a:ext cx="152750" cy="280275"/>
              </a:xfrm>
              <a:custGeom>
                <a:avLst/>
                <a:gdLst>
                  <a:gd name="connsiteX0" fmla="*/ 287500 w 287500"/>
                  <a:gd name="connsiteY0" fmla="*/ 508439 h 527523"/>
                  <a:gd name="connsiteX1" fmla="*/ 139639 w 287500"/>
                  <a:gd name="connsiteY1" fmla="*/ 263762 h 527523"/>
                  <a:gd name="connsiteX2" fmla="*/ 287500 w 287500"/>
                  <a:gd name="connsiteY2" fmla="*/ 19084 h 527523"/>
                  <a:gd name="connsiteX3" fmla="*/ 209458 w 287500"/>
                  <a:gd name="connsiteY3" fmla="*/ 0 h 527523"/>
                  <a:gd name="connsiteX4" fmla="*/ 0 w 287500"/>
                  <a:gd name="connsiteY4" fmla="*/ 263762 h 527523"/>
                  <a:gd name="connsiteX5" fmla="*/ 209458 w 287500"/>
                  <a:gd name="connsiteY5" fmla="*/ 527523 h 527523"/>
                  <a:gd name="connsiteX6" fmla="*/ 287500 w 287500"/>
                  <a:gd name="connsiteY6" fmla="*/ 508439 h 52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00" h="527523">
                    <a:moveTo>
                      <a:pt x="287500" y="508439"/>
                    </a:moveTo>
                    <a:cubicBezTo>
                      <a:pt x="201855" y="476322"/>
                      <a:pt x="139639" y="378886"/>
                      <a:pt x="139639" y="263762"/>
                    </a:cubicBezTo>
                    <a:cubicBezTo>
                      <a:pt x="139639" y="148637"/>
                      <a:pt x="201855" y="51201"/>
                      <a:pt x="287500" y="19084"/>
                    </a:cubicBezTo>
                    <a:cubicBezTo>
                      <a:pt x="263451" y="6672"/>
                      <a:pt x="237075" y="0"/>
                      <a:pt x="209458" y="0"/>
                    </a:cubicBezTo>
                    <a:cubicBezTo>
                      <a:pt x="93713" y="0"/>
                      <a:pt x="0" y="118072"/>
                      <a:pt x="0" y="263762"/>
                    </a:cubicBezTo>
                    <a:cubicBezTo>
                      <a:pt x="0" y="409451"/>
                      <a:pt x="93713" y="527523"/>
                      <a:pt x="209458" y="527523"/>
                    </a:cubicBezTo>
                    <a:cubicBezTo>
                      <a:pt x="237075" y="527523"/>
                      <a:pt x="263451" y="520852"/>
                      <a:pt x="287500" y="508439"/>
                    </a:cubicBezTo>
                    <a:close/>
                  </a:path>
                </a:pathLst>
              </a:custGeom>
              <a:solidFill>
                <a:srgbClr val="D87D22"/>
              </a:solidFill>
              <a:ln w="15453"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8F0EC6E-1AF9-A0EF-0A11-30A627C87731}"/>
                  </a:ext>
                </a:extLst>
              </p:cNvPr>
              <p:cNvSpPr/>
              <p:nvPr/>
            </p:nvSpPr>
            <p:spPr>
              <a:xfrm>
                <a:off x="1180545" y="4525561"/>
                <a:ext cx="128102" cy="234936"/>
              </a:xfrm>
              <a:custGeom>
                <a:avLst/>
                <a:gdLst>
                  <a:gd name="connsiteX0" fmla="*/ 241109 w 241109"/>
                  <a:gd name="connsiteY0" fmla="*/ 15981 h 442188"/>
                  <a:gd name="connsiteX1" fmla="*/ 175634 w 241109"/>
                  <a:gd name="connsiteY1" fmla="*/ 0 h 442188"/>
                  <a:gd name="connsiteX2" fmla="*/ 0 w 241109"/>
                  <a:gd name="connsiteY2" fmla="*/ 221094 h 442188"/>
                  <a:gd name="connsiteX3" fmla="*/ 175634 w 241109"/>
                  <a:gd name="connsiteY3" fmla="*/ 442189 h 442188"/>
                  <a:gd name="connsiteX4" fmla="*/ 241109 w 241109"/>
                  <a:gd name="connsiteY4" fmla="*/ 426208 h 442188"/>
                  <a:gd name="connsiteX5" fmla="*/ 117141 w 241109"/>
                  <a:gd name="connsiteY5" fmla="*/ 221094 h 442188"/>
                  <a:gd name="connsiteX6" fmla="*/ 241109 w 241109"/>
                  <a:gd name="connsiteY6" fmla="*/ 15981 h 44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109" h="442188">
                    <a:moveTo>
                      <a:pt x="241109" y="15981"/>
                    </a:moveTo>
                    <a:cubicBezTo>
                      <a:pt x="220939" y="5586"/>
                      <a:pt x="198752" y="0"/>
                      <a:pt x="175634" y="0"/>
                    </a:cubicBezTo>
                    <a:cubicBezTo>
                      <a:pt x="78663" y="0"/>
                      <a:pt x="0" y="98988"/>
                      <a:pt x="0" y="221094"/>
                    </a:cubicBezTo>
                    <a:cubicBezTo>
                      <a:pt x="0" y="343200"/>
                      <a:pt x="78663" y="442189"/>
                      <a:pt x="175634" y="442189"/>
                    </a:cubicBezTo>
                    <a:cubicBezTo>
                      <a:pt x="198752" y="442189"/>
                      <a:pt x="220939" y="436603"/>
                      <a:pt x="241109" y="426208"/>
                    </a:cubicBezTo>
                    <a:cubicBezTo>
                      <a:pt x="169273" y="399211"/>
                      <a:pt x="117141" y="317600"/>
                      <a:pt x="117141" y="221094"/>
                    </a:cubicBezTo>
                    <a:cubicBezTo>
                      <a:pt x="117141" y="124589"/>
                      <a:pt x="169273" y="42978"/>
                      <a:pt x="241109" y="15981"/>
                    </a:cubicBezTo>
                    <a:close/>
                  </a:path>
                </a:pathLst>
              </a:custGeom>
              <a:solidFill>
                <a:srgbClr val="D87D22"/>
              </a:solidFill>
              <a:ln w="15453"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A0FDF26-C464-9DEC-056E-DC7522373A47}"/>
                  </a:ext>
                </a:extLst>
              </p:cNvPr>
              <p:cNvSpPr/>
              <p:nvPr/>
            </p:nvSpPr>
            <p:spPr>
              <a:xfrm>
                <a:off x="1172219" y="3981498"/>
                <a:ext cx="105680" cy="193719"/>
              </a:xfrm>
              <a:custGeom>
                <a:avLst/>
                <a:gdLst>
                  <a:gd name="connsiteX0" fmla="*/ 144759 w 198907"/>
                  <a:gd name="connsiteY0" fmla="*/ 364612 h 364611"/>
                  <a:gd name="connsiteX1" fmla="*/ 198907 w 198907"/>
                  <a:gd name="connsiteY1" fmla="*/ 351424 h 364611"/>
                  <a:gd name="connsiteX2" fmla="*/ 96506 w 198907"/>
                  <a:gd name="connsiteY2" fmla="*/ 182306 h 364611"/>
                  <a:gd name="connsiteX3" fmla="*/ 198907 w 198907"/>
                  <a:gd name="connsiteY3" fmla="*/ 13188 h 364611"/>
                  <a:gd name="connsiteX4" fmla="*/ 144759 w 198907"/>
                  <a:gd name="connsiteY4" fmla="*/ 0 h 364611"/>
                  <a:gd name="connsiteX5" fmla="*/ 0 w 198907"/>
                  <a:gd name="connsiteY5" fmla="*/ 182306 h 364611"/>
                  <a:gd name="connsiteX6" fmla="*/ 144759 w 198907"/>
                  <a:gd name="connsiteY6" fmla="*/ 364612 h 36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07" h="364611">
                    <a:moveTo>
                      <a:pt x="144759" y="364612"/>
                    </a:moveTo>
                    <a:cubicBezTo>
                      <a:pt x="163843" y="364612"/>
                      <a:pt x="182151" y="359957"/>
                      <a:pt x="198907" y="351424"/>
                    </a:cubicBezTo>
                    <a:cubicBezTo>
                      <a:pt x="139639" y="329392"/>
                      <a:pt x="96506" y="262055"/>
                      <a:pt x="96506" y="182306"/>
                    </a:cubicBezTo>
                    <a:cubicBezTo>
                      <a:pt x="96506" y="102557"/>
                      <a:pt x="139639" y="35220"/>
                      <a:pt x="198907" y="13188"/>
                    </a:cubicBezTo>
                    <a:cubicBezTo>
                      <a:pt x="182151" y="4655"/>
                      <a:pt x="163843" y="0"/>
                      <a:pt x="144759" y="0"/>
                    </a:cubicBezTo>
                    <a:cubicBezTo>
                      <a:pt x="64854" y="0"/>
                      <a:pt x="0" y="81611"/>
                      <a:pt x="0" y="182306"/>
                    </a:cubicBezTo>
                    <a:cubicBezTo>
                      <a:pt x="0" y="283001"/>
                      <a:pt x="64854" y="364612"/>
                      <a:pt x="144759" y="364612"/>
                    </a:cubicBezTo>
                    <a:close/>
                  </a:path>
                </a:pathLst>
              </a:custGeom>
              <a:solidFill>
                <a:srgbClr val="D87D22"/>
              </a:solidFill>
              <a:ln w="15453"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826BC56-BD5B-ACBE-97CE-809AC7EF7320}"/>
                  </a:ext>
                </a:extLst>
              </p:cNvPr>
              <p:cNvSpPr/>
              <p:nvPr/>
            </p:nvSpPr>
            <p:spPr>
              <a:xfrm>
                <a:off x="933161" y="3367365"/>
                <a:ext cx="966522" cy="1673408"/>
              </a:xfrm>
              <a:custGeom>
                <a:avLst/>
                <a:gdLst>
                  <a:gd name="connsiteX0" fmla="*/ 1171568 w 1819150"/>
                  <a:gd name="connsiteY0" fmla="*/ 1978212 h 3149624"/>
                  <a:gd name="connsiteX1" fmla="*/ 1256437 w 1819150"/>
                  <a:gd name="connsiteY1" fmla="*/ 1957577 h 3149624"/>
                  <a:gd name="connsiteX2" fmla="*/ 1399489 w 1819150"/>
                  <a:gd name="connsiteY2" fmla="*/ 1691178 h 3149624"/>
                  <a:gd name="connsiteX3" fmla="*/ 1256437 w 1819150"/>
                  <a:gd name="connsiteY3" fmla="*/ 1424778 h 3149624"/>
                  <a:gd name="connsiteX4" fmla="*/ 1171568 w 1819150"/>
                  <a:gd name="connsiteY4" fmla="*/ 1404143 h 3149624"/>
                  <a:gd name="connsiteX5" fmla="*/ 943646 w 1819150"/>
                  <a:gd name="connsiteY5" fmla="*/ 1691178 h 3149624"/>
                  <a:gd name="connsiteX6" fmla="*/ 1171568 w 1819150"/>
                  <a:gd name="connsiteY6" fmla="*/ 1978212 h 3149624"/>
                  <a:gd name="connsiteX7" fmla="*/ 1036894 w 1819150"/>
                  <a:gd name="connsiteY7" fmla="*/ 2552282 h 3149624"/>
                  <a:gd name="connsiteX8" fmla="*/ 1246352 w 1819150"/>
                  <a:gd name="connsiteY8" fmla="*/ 2816044 h 3149624"/>
                  <a:gd name="connsiteX9" fmla="*/ 1324394 w 1819150"/>
                  <a:gd name="connsiteY9" fmla="*/ 2797115 h 3149624"/>
                  <a:gd name="connsiteX10" fmla="*/ 1455810 w 1819150"/>
                  <a:gd name="connsiteY10" fmla="*/ 2552282 h 3149624"/>
                  <a:gd name="connsiteX11" fmla="*/ 1324394 w 1819150"/>
                  <a:gd name="connsiteY11" fmla="*/ 2307449 h 3149624"/>
                  <a:gd name="connsiteX12" fmla="*/ 1246352 w 1819150"/>
                  <a:gd name="connsiteY12" fmla="*/ 2288520 h 3149624"/>
                  <a:gd name="connsiteX13" fmla="*/ 1036894 w 1819150"/>
                  <a:gd name="connsiteY13" fmla="*/ 2552282 h 3149624"/>
                  <a:gd name="connsiteX14" fmla="*/ 946439 w 1819150"/>
                  <a:gd name="connsiteY14" fmla="*/ 791285 h 3149624"/>
                  <a:gd name="connsiteX15" fmla="*/ 1155897 w 1819150"/>
                  <a:gd name="connsiteY15" fmla="*/ 1055047 h 3149624"/>
                  <a:gd name="connsiteX16" fmla="*/ 1233939 w 1819150"/>
                  <a:gd name="connsiteY16" fmla="*/ 1035963 h 3149624"/>
                  <a:gd name="connsiteX17" fmla="*/ 1365355 w 1819150"/>
                  <a:gd name="connsiteY17" fmla="*/ 791285 h 3149624"/>
                  <a:gd name="connsiteX18" fmla="*/ 1233939 w 1819150"/>
                  <a:gd name="connsiteY18" fmla="*/ 546607 h 3149624"/>
                  <a:gd name="connsiteX19" fmla="*/ 1155897 w 1819150"/>
                  <a:gd name="connsiteY19" fmla="*/ 527523 h 3149624"/>
                  <a:gd name="connsiteX20" fmla="*/ 946439 w 1819150"/>
                  <a:gd name="connsiteY20" fmla="*/ 791285 h 3149624"/>
                  <a:gd name="connsiteX21" fmla="*/ 1706693 w 1819150"/>
                  <a:gd name="connsiteY21" fmla="*/ 0 h 3149624"/>
                  <a:gd name="connsiteX22" fmla="*/ 1801958 w 1819150"/>
                  <a:gd name="connsiteY22" fmla="*/ 763202 h 3149624"/>
                  <a:gd name="connsiteX23" fmla="*/ 1582570 w 1819150"/>
                  <a:gd name="connsiteY23" fmla="*/ 1047289 h 3149624"/>
                  <a:gd name="connsiteX24" fmla="*/ 1817939 w 1819150"/>
                  <a:gd name="connsiteY24" fmla="*/ 1333237 h 3149624"/>
                  <a:gd name="connsiteX25" fmla="*/ 1675663 w 1819150"/>
                  <a:gd name="connsiteY25" fmla="*/ 3149624 h 3149624"/>
                  <a:gd name="connsiteX26" fmla="*/ 201700 w 1819150"/>
                  <a:gd name="connsiteY26" fmla="*/ 2746224 h 3149624"/>
                  <a:gd name="connsiteX27" fmla="*/ 170049 w 1819150"/>
                  <a:gd name="connsiteY27" fmla="*/ 2137556 h 3149624"/>
                  <a:gd name="connsiteX28" fmla="*/ 341339 w 1819150"/>
                  <a:gd name="connsiteY28" fmla="*/ 1931666 h 3149624"/>
                  <a:gd name="connsiteX29" fmla="*/ 139639 w 1819150"/>
                  <a:gd name="connsiteY29" fmla="*/ 1722364 h 3149624"/>
                  <a:gd name="connsiteX30" fmla="*/ 0 w 1819150"/>
                  <a:gd name="connsiteY30" fmla="*/ 822316 h 3149624"/>
                  <a:gd name="connsiteX31" fmla="*/ 308756 w 1819150"/>
                  <a:gd name="connsiteY31" fmla="*/ 586171 h 3149624"/>
                  <a:gd name="connsiteX32" fmla="*/ 411158 w 1819150"/>
                  <a:gd name="connsiteY32" fmla="*/ 612858 h 3149624"/>
                  <a:gd name="connsiteX33" fmla="*/ 620616 w 1819150"/>
                  <a:gd name="connsiteY33" fmla="*/ 403400 h 3149624"/>
                  <a:gd name="connsiteX34" fmla="*/ 620306 w 1819150"/>
                  <a:gd name="connsiteY34" fmla="*/ 394246 h 3149624"/>
                  <a:gd name="connsiteX35" fmla="*/ 1706693 w 1819150"/>
                  <a:gd name="connsiteY35" fmla="*/ 0 h 3149624"/>
                  <a:gd name="connsiteX36" fmla="*/ 641251 w 1819150"/>
                  <a:gd name="connsiteY36" fmla="*/ 2622101 h 3149624"/>
                  <a:gd name="connsiteX37" fmla="*/ 706726 w 1819150"/>
                  <a:gd name="connsiteY37" fmla="*/ 2606120 h 3149624"/>
                  <a:gd name="connsiteX38" fmla="*/ 816886 w 1819150"/>
                  <a:gd name="connsiteY38" fmla="*/ 2401007 h 3149624"/>
                  <a:gd name="connsiteX39" fmla="*/ 706726 w 1819150"/>
                  <a:gd name="connsiteY39" fmla="*/ 2195893 h 3149624"/>
                  <a:gd name="connsiteX40" fmla="*/ 641251 w 1819150"/>
                  <a:gd name="connsiteY40" fmla="*/ 2179913 h 3149624"/>
                  <a:gd name="connsiteX41" fmla="*/ 465617 w 1819150"/>
                  <a:gd name="connsiteY41" fmla="*/ 2401007 h 3149624"/>
                  <a:gd name="connsiteX42" fmla="*/ 641251 w 1819150"/>
                  <a:gd name="connsiteY42" fmla="*/ 2622101 h 3149624"/>
                  <a:gd name="connsiteX43" fmla="*/ 739464 w 1819150"/>
                  <a:gd name="connsiteY43" fmla="*/ 1338203 h 3149624"/>
                  <a:gd name="connsiteX44" fmla="*/ 648854 w 1819150"/>
                  <a:gd name="connsiteY44" fmla="*/ 1169085 h 3149624"/>
                  <a:gd name="connsiteX45" fmla="*/ 594705 w 1819150"/>
                  <a:gd name="connsiteY45" fmla="*/ 1155897 h 3149624"/>
                  <a:gd name="connsiteX46" fmla="*/ 449946 w 1819150"/>
                  <a:gd name="connsiteY46" fmla="*/ 1338203 h 3149624"/>
                  <a:gd name="connsiteX47" fmla="*/ 594705 w 1819150"/>
                  <a:gd name="connsiteY47" fmla="*/ 1520508 h 3149624"/>
                  <a:gd name="connsiteX48" fmla="*/ 648854 w 1819150"/>
                  <a:gd name="connsiteY48" fmla="*/ 1507320 h 3149624"/>
                  <a:gd name="connsiteX49" fmla="*/ 739464 w 1819150"/>
                  <a:gd name="connsiteY49" fmla="*/ 1338203 h 31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19150" h="3149624">
                    <a:moveTo>
                      <a:pt x="1171568" y="1978212"/>
                    </a:moveTo>
                    <a:cubicBezTo>
                      <a:pt x="1201667" y="1978212"/>
                      <a:pt x="1230216" y="1970920"/>
                      <a:pt x="1256437" y="1957577"/>
                    </a:cubicBezTo>
                    <a:cubicBezTo>
                      <a:pt x="1340220" y="1915065"/>
                      <a:pt x="1399489" y="1811887"/>
                      <a:pt x="1399489" y="1691178"/>
                    </a:cubicBezTo>
                    <a:cubicBezTo>
                      <a:pt x="1399489" y="1570313"/>
                      <a:pt x="1340220" y="1467135"/>
                      <a:pt x="1256437" y="1424778"/>
                    </a:cubicBezTo>
                    <a:cubicBezTo>
                      <a:pt x="1230216" y="1411435"/>
                      <a:pt x="1201512" y="1404143"/>
                      <a:pt x="1171568" y="1404143"/>
                    </a:cubicBezTo>
                    <a:cubicBezTo>
                      <a:pt x="1045582" y="1404143"/>
                      <a:pt x="943646" y="1532610"/>
                      <a:pt x="943646" y="1691178"/>
                    </a:cubicBezTo>
                    <a:cubicBezTo>
                      <a:pt x="943646" y="1849745"/>
                      <a:pt x="1045738" y="1978212"/>
                      <a:pt x="1171568" y="1978212"/>
                    </a:cubicBezTo>
                    <a:close/>
                    <a:moveTo>
                      <a:pt x="1036894" y="2552282"/>
                    </a:moveTo>
                    <a:cubicBezTo>
                      <a:pt x="1036894" y="2697971"/>
                      <a:pt x="1130762" y="2816044"/>
                      <a:pt x="1246352" y="2816044"/>
                    </a:cubicBezTo>
                    <a:cubicBezTo>
                      <a:pt x="1273969" y="2816044"/>
                      <a:pt x="1300190" y="2809372"/>
                      <a:pt x="1324394" y="2797115"/>
                    </a:cubicBezTo>
                    <a:cubicBezTo>
                      <a:pt x="1401351" y="2758171"/>
                      <a:pt x="1455810" y="2663217"/>
                      <a:pt x="1455810" y="2552282"/>
                    </a:cubicBezTo>
                    <a:cubicBezTo>
                      <a:pt x="1455810" y="2441347"/>
                      <a:pt x="1401351" y="2346393"/>
                      <a:pt x="1324394" y="2307449"/>
                    </a:cubicBezTo>
                    <a:cubicBezTo>
                      <a:pt x="1300190" y="2295192"/>
                      <a:pt x="1273969" y="2288520"/>
                      <a:pt x="1246352" y="2288520"/>
                    </a:cubicBezTo>
                    <a:cubicBezTo>
                      <a:pt x="1130762" y="2288520"/>
                      <a:pt x="1036894" y="2406592"/>
                      <a:pt x="1036894" y="2552282"/>
                    </a:cubicBezTo>
                    <a:close/>
                    <a:moveTo>
                      <a:pt x="946439" y="791285"/>
                    </a:moveTo>
                    <a:cubicBezTo>
                      <a:pt x="946439" y="936974"/>
                      <a:pt x="1040152" y="1055047"/>
                      <a:pt x="1155897" y="1055047"/>
                    </a:cubicBezTo>
                    <a:cubicBezTo>
                      <a:pt x="1183514" y="1055047"/>
                      <a:pt x="1209891" y="1048375"/>
                      <a:pt x="1233939" y="1035963"/>
                    </a:cubicBezTo>
                    <a:cubicBezTo>
                      <a:pt x="1311051" y="997174"/>
                      <a:pt x="1365355" y="902220"/>
                      <a:pt x="1365355" y="791285"/>
                    </a:cubicBezTo>
                    <a:cubicBezTo>
                      <a:pt x="1365355" y="680350"/>
                      <a:pt x="1311051" y="585396"/>
                      <a:pt x="1233939" y="546607"/>
                    </a:cubicBezTo>
                    <a:cubicBezTo>
                      <a:pt x="1209891" y="534195"/>
                      <a:pt x="1183514" y="527523"/>
                      <a:pt x="1155897" y="527523"/>
                    </a:cubicBezTo>
                    <a:cubicBezTo>
                      <a:pt x="1040152" y="527523"/>
                      <a:pt x="946439" y="645595"/>
                      <a:pt x="946439" y="791285"/>
                    </a:cubicBezTo>
                    <a:close/>
                    <a:moveTo>
                      <a:pt x="1706693" y="0"/>
                    </a:moveTo>
                    <a:cubicBezTo>
                      <a:pt x="1750292" y="62992"/>
                      <a:pt x="1783340" y="366784"/>
                      <a:pt x="1801958" y="763202"/>
                    </a:cubicBezTo>
                    <a:cubicBezTo>
                      <a:pt x="1677990" y="783062"/>
                      <a:pt x="1582570" y="902685"/>
                      <a:pt x="1582570" y="1047289"/>
                    </a:cubicBezTo>
                    <a:cubicBezTo>
                      <a:pt x="1582570" y="1198099"/>
                      <a:pt x="1686213" y="1321601"/>
                      <a:pt x="1817939" y="1333237"/>
                    </a:cubicBezTo>
                    <a:cubicBezTo>
                      <a:pt x="1826938" y="2123126"/>
                      <a:pt x="1786443" y="2996332"/>
                      <a:pt x="1675663" y="3149624"/>
                    </a:cubicBezTo>
                    <a:cubicBezTo>
                      <a:pt x="1365355" y="3072048"/>
                      <a:pt x="201700" y="2746224"/>
                      <a:pt x="201700" y="2746224"/>
                    </a:cubicBezTo>
                    <a:cubicBezTo>
                      <a:pt x="201700" y="2746224"/>
                      <a:pt x="191460" y="2476877"/>
                      <a:pt x="170049" y="2137556"/>
                    </a:cubicBezTo>
                    <a:cubicBezTo>
                      <a:pt x="267485" y="2119713"/>
                      <a:pt x="341339" y="2034378"/>
                      <a:pt x="341339" y="1931666"/>
                    </a:cubicBezTo>
                    <a:cubicBezTo>
                      <a:pt x="341339" y="1818559"/>
                      <a:pt x="251815" y="1726398"/>
                      <a:pt x="139639" y="1722364"/>
                    </a:cubicBezTo>
                    <a:cubicBezTo>
                      <a:pt x="106901" y="1332462"/>
                      <a:pt x="60820" y="950783"/>
                      <a:pt x="0" y="822316"/>
                    </a:cubicBezTo>
                    <a:cubicBezTo>
                      <a:pt x="105194" y="733568"/>
                      <a:pt x="208217" y="655215"/>
                      <a:pt x="308756" y="586171"/>
                    </a:cubicBezTo>
                    <a:cubicBezTo>
                      <a:pt x="339011" y="603238"/>
                      <a:pt x="373921" y="612858"/>
                      <a:pt x="411158" y="612858"/>
                    </a:cubicBezTo>
                    <a:cubicBezTo>
                      <a:pt x="526903" y="612858"/>
                      <a:pt x="620616" y="519145"/>
                      <a:pt x="620616" y="403400"/>
                    </a:cubicBezTo>
                    <a:cubicBezTo>
                      <a:pt x="620616" y="400297"/>
                      <a:pt x="620616" y="397349"/>
                      <a:pt x="620306" y="394246"/>
                    </a:cubicBezTo>
                    <a:cubicBezTo>
                      <a:pt x="1054581" y="157171"/>
                      <a:pt x="1428658" y="74939"/>
                      <a:pt x="1706693" y="0"/>
                    </a:cubicBezTo>
                    <a:close/>
                    <a:moveTo>
                      <a:pt x="641251" y="2622101"/>
                    </a:moveTo>
                    <a:cubicBezTo>
                      <a:pt x="664369" y="2622101"/>
                      <a:pt x="686556" y="2616516"/>
                      <a:pt x="706726" y="2606120"/>
                    </a:cubicBezTo>
                    <a:cubicBezTo>
                      <a:pt x="771270" y="2573538"/>
                      <a:pt x="816886" y="2493944"/>
                      <a:pt x="816886" y="2401007"/>
                    </a:cubicBezTo>
                    <a:cubicBezTo>
                      <a:pt x="816886" y="2308070"/>
                      <a:pt x="771270" y="2228476"/>
                      <a:pt x="706726" y="2195893"/>
                    </a:cubicBezTo>
                    <a:cubicBezTo>
                      <a:pt x="686556" y="2185498"/>
                      <a:pt x="664369" y="2179913"/>
                      <a:pt x="641251" y="2179913"/>
                    </a:cubicBezTo>
                    <a:cubicBezTo>
                      <a:pt x="544280" y="2179913"/>
                      <a:pt x="465617" y="2278901"/>
                      <a:pt x="465617" y="2401007"/>
                    </a:cubicBezTo>
                    <a:cubicBezTo>
                      <a:pt x="465617" y="2523113"/>
                      <a:pt x="544280" y="2622101"/>
                      <a:pt x="641251" y="2622101"/>
                    </a:cubicBezTo>
                    <a:close/>
                    <a:moveTo>
                      <a:pt x="739464" y="1338203"/>
                    </a:moveTo>
                    <a:cubicBezTo>
                      <a:pt x="739464" y="1261556"/>
                      <a:pt x="701917" y="1196081"/>
                      <a:pt x="648854" y="1169085"/>
                    </a:cubicBezTo>
                    <a:cubicBezTo>
                      <a:pt x="632097" y="1160551"/>
                      <a:pt x="613789" y="1155897"/>
                      <a:pt x="594705" y="1155897"/>
                    </a:cubicBezTo>
                    <a:cubicBezTo>
                      <a:pt x="514801" y="1155897"/>
                      <a:pt x="449946" y="1237508"/>
                      <a:pt x="449946" y="1338203"/>
                    </a:cubicBezTo>
                    <a:cubicBezTo>
                      <a:pt x="449946" y="1438897"/>
                      <a:pt x="514801" y="1520508"/>
                      <a:pt x="594705" y="1520508"/>
                    </a:cubicBezTo>
                    <a:cubicBezTo>
                      <a:pt x="613789" y="1520508"/>
                      <a:pt x="632097" y="1515854"/>
                      <a:pt x="648854" y="1507320"/>
                    </a:cubicBezTo>
                    <a:cubicBezTo>
                      <a:pt x="701917" y="1480324"/>
                      <a:pt x="739464" y="1414849"/>
                      <a:pt x="739464" y="1338203"/>
                    </a:cubicBezTo>
                    <a:close/>
                  </a:path>
                </a:pathLst>
              </a:custGeom>
              <a:solidFill>
                <a:schemeClr val="bg1"/>
              </a:solidFill>
              <a:ln w="15453"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90E75947-8415-A27F-D712-A1D53ABD7A63}"/>
                  </a:ext>
                </a:extLst>
              </p:cNvPr>
              <p:cNvSpPr/>
              <p:nvPr/>
            </p:nvSpPr>
            <p:spPr>
              <a:xfrm>
                <a:off x="3494053" y="3680120"/>
                <a:ext cx="152585" cy="185971"/>
              </a:xfrm>
              <a:custGeom>
                <a:avLst/>
                <a:gdLst>
                  <a:gd name="connsiteX0" fmla="*/ 0 w 287190"/>
                  <a:gd name="connsiteY0" fmla="*/ 346304 h 350027"/>
                  <a:gd name="connsiteX1" fmla="*/ 92937 w 287190"/>
                  <a:gd name="connsiteY1" fmla="*/ 173152 h 350027"/>
                  <a:gd name="connsiteX2" fmla="*/ 0 w 287190"/>
                  <a:gd name="connsiteY2" fmla="*/ 0 h 350027"/>
                  <a:gd name="connsiteX3" fmla="*/ 287190 w 287190"/>
                  <a:gd name="connsiteY3" fmla="*/ 0 h 350027"/>
                  <a:gd name="connsiteX4" fmla="*/ 287190 w 287190"/>
                  <a:gd name="connsiteY4" fmla="*/ 350027 h 350027"/>
                  <a:gd name="connsiteX5" fmla="*/ 0 w 287190"/>
                  <a:gd name="connsiteY5" fmla="*/ 346304 h 35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190" h="350027">
                    <a:moveTo>
                      <a:pt x="0" y="346304"/>
                    </a:moveTo>
                    <a:cubicBezTo>
                      <a:pt x="54459" y="318686"/>
                      <a:pt x="92937" y="251660"/>
                      <a:pt x="92937" y="173152"/>
                    </a:cubicBezTo>
                    <a:cubicBezTo>
                      <a:pt x="92937" y="94644"/>
                      <a:pt x="54459" y="27617"/>
                      <a:pt x="0" y="0"/>
                    </a:cubicBezTo>
                    <a:lnTo>
                      <a:pt x="287190" y="0"/>
                    </a:lnTo>
                    <a:lnTo>
                      <a:pt x="287190" y="350027"/>
                    </a:lnTo>
                    <a:lnTo>
                      <a:pt x="0" y="346304"/>
                    </a:lnTo>
                    <a:close/>
                  </a:path>
                </a:pathLst>
              </a:custGeom>
              <a:solidFill>
                <a:schemeClr val="bg1"/>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Freeform: Shape 102">
                <a:extLst>
                  <a:ext uri="{FF2B5EF4-FFF2-40B4-BE49-F238E27FC236}">
                    <a16:creationId xmlns:a16="http://schemas.microsoft.com/office/drawing/2014/main" id="{37515C3F-E833-EB93-D179-48A20191C51B}"/>
                  </a:ext>
                </a:extLst>
              </p:cNvPr>
              <p:cNvSpPr/>
              <p:nvPr/>
            </p:nvSpPr>
            <p:spPr>
              <a:xfrm>
                <a:off x="4838770" y="3532294"/>
                <a:ext cx="109520" cy="162085"/>
              </a:xfrm>
              <a:custGeom>
                <a:avLst/>
                <a:gdLst>
                  <a:gd name="connsiteX0" fmla="*/ 0 w 238187"/>
                  <a:gd name="connsiteY0" fmla="*/ 285207 h 290310"/>
                  <a:gd name="connsiteX1" fmla="*/ 76561 w 238187"/>
                  <a:gd name="connsiteY1" fmla="*/ 142603 h 290310"/>
                  <a:gd name="connsiteX2" fmla="*/ 0 w 238187"/>
                  <a:gd name="connsiteY2" fmla="*/ 0 h 290310"/>
                  <a:gd name="connsiteX3" fmla="*/ 238188 w 238187"/>
                  <a:gd name="connsiteY3" fmla="*/ 0 h 290310"/>
                  <a:gd name="connsiteX4" fmla="*/ 238188 w 238187"/>
                  <a:gd name="connsiteY4" fmla="*/ 290311 h 290310"/>
                  <a:gd name="connsiteX5" fmla="*/ 0 w 238187"/>
                  <a:gd name="connsiteY5" fmla="*/ 285207 h 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87" h="290310">
                    <a:moveTo>
                      <a:pt x="0" y="285207"/>
                    </a:moveTo>
                    <a:cubicBezTo>
                      <a:pt x="44853" y="262471"/>
                      <a:pt x="76561" y="207254"/>
                      <a:pt x="76561" y="142603"/>
                    </a:cubicBezTo>
                    <a:cubicBezTo>
                      <a:pt x="76561" y="77952"/>
                      <a:pt x="44853" y="22736"/>
                      <a:pt x="0" y="0"/>
                    </a:cubicBezTo>
                    <a:lnTo>
                      <a:pt x="238188" y="0"/>
                    </a:lnTo>
                    <a:lnTo>
                      <a:pt x="238188" y="290311"/>
                    </a:lnTo>
                    <a:lnTo>
                      <a:pt x="0" y="285207"/>
                    </a:lnTo>
                    <a:close/>
                  </a:path>
                </a:pathLst>
              </a:custGeom>
              <a:solidFill>
                <a:schemeClr val="bg1"/>
              </a:solidFill>
              <a:ln w="15453"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04168AD-E50C-E6DE-1A81-9D5295E0C1C9}"/>
                  </a:ext>
                </a:extLst>
              </p:cNvPr>
              <p:cNvSpPr/>
              <p:nvPr/>
            </p:nvSpPr>
            <p:spPr>
              <a:xfrm>
                <a:off x="4203891" y="3505277"/>
                <a:ext cx="126948" cy="154728"/>
              </a:xfrm>
              <a:custGeom>
                <a:avLst/>
                <a:gdLst>
                  <a:gd name="connsiteX0" fmla="*/ 0 w 238937"/>
                  <a:gd name="connsiteY0" fmla="*/ 286104 h 291223"/>
                  <a:gd name="connsiteX1" fmla="*/ 76801 w 238937"/>
                  <a:gd name="connsiteY1" fmla="*/ 143052 h 291223"/>
                  <a:gd name="connsiteX2" fmla="*/ 0 w 238937"/>
                  <a:gd name="connsiteY2" fmla="*/ 0 h 291223"/>
                  <a:gd name="connsiteX3" fmla="*/ 238937 w 238937"/>
                  <a:gd name="connsiteY3" fmla="*/ 0 h 291223"/>
                  <a:gd name="connsiteX4" fmla="*/ 238937 w 238937"/>
                  <a:gd name="connsiteY4" fmla="*/ 291224 h 291223"/>
                  <a:gd name="connsiteX5" fmla="*/ 0 w 238937"/>
                  <a:gd name="connsiteY5" fmla="*/ 286104 h 29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937" h="291223">
                    <a:moveTo>
                      <a:pt x="0" y="286104"/>
                    </a:moveTo>
                    <a:cubicBezTo>
                      <a:pt x="44995" y="263296"/>
                      <a:pt x="76801" y="207906"/>
                      <a:pt x="76801" y="143052"/>
                    </a:cubicBezTo>
                    <a:cubicBezTo>
                      <a:pt x="76801" y="78198"/>
                      <a:pt x="44995" y="22808"/>
                      <a:pt x="0" y="0"/>
                    </a:cubicBezTo>
                    <a:lnTo>
                      <a:pt x="238937" y="0"/>
                    </a:lnTo>
                    <a:lnTo>
                      <a:pt x="238937" y="291224"/>
                    </a:lnTo>
                    <a:lnTo>
                      <a:pt x="0" y="286104"/>
                    </a:lnTo>
                    <a:close/>
                  </a:path>
                </a:pathLst>
              </a:custGeom>
              <a:solidFill>
                <a:schemeClr val="bg1"/>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5" name="Freeform: Shape 104">
                <a:extLst>
                  <a:ext uri="{FF2B5EF4-FFF2-40B4-BE49-F238E27FC236}">
                    <a16:creationId xmlns:a16="http://schemas.microsoft.com/office/drawing/2014/main" id="{5FCD3F44-16DC-4C5B-2B90-8B5D24392CA2}"/>
                  </a:ext>
                </a:extLst>
              </p:cNvPr>
              <p:cNvSpPr/>
              <p:nvPr/>
            </p:nvSpPr>
            <p:spPr>
              <a:xfrm>
                <a:off x="2740194" y="3153037"/>
                <a:ext cx="187127" cy="1504418"/>
              </a:xfrm>
              <a:custGeom>
                <a:avLst/>
                <a:gdLst>
                  <a:gd name="connsiteX0" fmla="*/ 111555 w 352204"/>
                  <a:gd name="connsiteY0" fmla="*/ 0 h 2831558"/>
                  <a:gd name="connsiteX1" fmla="*/ 197201 w 352204"/>
                  <a:gd name="connsiteY1" fmla="*/ 686091 h 2831558"/>
                  <a:gd name="connsiteX2" fmla="*/ 0 w 352204"/>
                  <a:gd name="connsiteY2" fmla="*/ 941474 h 2831558"/>
                  <a:gd name="connsiteX3" fmla="*/ 211630 w 352204"/>
                  <a:gd name="connsiteY3" fmla="*/ 1198564 h 2831558"/>
                  <a:gd name="connsiteX4" fmla="*/ 83628 w 352204"/>
                  <a:gd name="connsiteY4" fmla="*/ 2831559 h 2831558"/>
                  <a:gd name="connsiteX5" fmla="*/ 258331 w 352204"/>
                  <a:gd name="connsiteY5" fmla="*/ 2748396 h 2831558"/>
                  <a:gd name="connsiteX6" fmla="*/ 293086 w 352204"/>
                  <a:gd name="connsiteY6" fmla="*/ 161205 h 2831558"/>
                  <a:gd name="connsiteX7" fmla="*/ 111555 w 352204"/>
                  <a:gd name="connsiteY7" fmla="*/ 0 h 283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204" h="2831558">
                    <a:moveTo>
                      <a:pt x="111555" y="0"/>
                    </a:moveTo>
                    <a:cubicBezTo>
                      <a:pt x="150809" y="56631"/>
                      <a:pt x="180444" y="329702"/>
                      <a:pt x="197201" y="686091"/>
                    </a:cubicBezTo>
                    <a:cubicBezTo>
                      <a:pt x="85800" y="703933"/>
                      <a:pt x="0" y="811455"/>
                      <a:pt x="0" y="941474"/>
                    </a:cubicBezTo>
                    <a:cubicBezTo>
                      <a:pt x="0" y="1077078"/>
                      <a:pt x="93092" y="1188169"/>
                      <a:pt x="211630" y="1198564"/>
                    </a:cubicBezTo>
                    <a:cubicBezTo>
                      <a:pt x="219698" y="1908704"/>
                      <a:pt x="183237" y="2693782"/>
                      <a:pt x="83628" y="2831559"/>
                    </a:cubicBezTo>
                    <a:cubicBezTo>
                      <a:pt x="148172" y="2801459"/>
                      <a:pt x="205889" y="2774152"/>
                      <a:pt x="258331" y="2748396"/>
                    </a:cubicBezTo>
                    <a:cubicBezTo>
                      <a:pt x="381213" y="2320327"/>
                      <a:pt x="373300" y="696331"/>
                      <a:pt x="293086" y="161205"/>
                    </a:cubicBezTo>
                    <a:cubicBezTo>
                      <a:pt x="250729" y="114348"/>
                      <a:pt x="192856" y="54304"/>
                      <a:pt x="111555" y="0"/>
                    </a:cubicBezTo>
                    <a:close/>
                  </a:path>
                </a:pathLst>
              </a:custGeom>
              <a:solidFill>
                <a:srgbClr val="D87D22"/>
              </a:solidFill>
              <a:ln w="15453"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F39AE30-5857-5C14-CDCF-4F6BD62602FE}"/>
                  </a:ext>
                </a:extLst>
              </p:cNvPr>
              <p:cNvSpPr/>
              <p:nvPr/>
            </p:nvSpPr>
            <p:spPr>
              <a:xfrm>
                <a:off x="1984358" y="3153037"/>
                <a:ext cx="868851" cy="1504418"/>
              </a:xfrm>
              <a:custGeom>
                <a:avLst/>
                <a:gdLst>
                  <a:gd name="connsiteX0" fmla="*/ 903151 w 1635319"/>
                  <a:gd name="connsiteY0" fmla="*/ 1755877 h 2831558"/>
                  <a:gd name="connsiteX1" fmla="*/ 968161 w 1635319"/>
                  <a:gd name="connsiteY1" fmla="*/ 1740051 h 2831558"/>
                  <a:gd name="connsiteX2" fmla="*/ 1077699 w 1635319"/>
                  <a:gd name="connsiteY2" fmla="*/ 1536179 h 2831558"/>
                  <a:gd name="connsiteX3" fmla="*/ 968161 w 1635319"/>
                  <a:gd name="connsiteY3" fmla="*/ 1332307 h 2831558"/>
                  <a:gd name="connsiteX4" fmla="*/ 903151 w 1635319"/>
                  <a:gd name="connsiteY4" fmla="*/ 1316481 h 2831558"/>
                  <a:gd name="connsiteX5" fmla="*/ 728603 w 1635319"/>
                  <a:gd name="connsiteY5" fmla="*/ 1536179 h 2831558"/>
                  <a:gd name="connsiteX6" fmla="*/ 903151 w 1635319"/>
                  <a:gd name="connsiteY6" fmla="*/ 1755877 h 2831558"/>
                  <a:gd name="connsiteX7" fmla="*/ 1040618 w 1635319"/>
                  <a:gd name="connsiteY7" fmla="*/ 2185964 h 2831558"/>
                  <a:gd name="connsiteX8" fmla="*/ 1228974 w 1635319"/>
                  <a:gd name="connsiteY8" fmla="*/ 2423039 h 2831558"/>
                  <a:gd name="connsiteX9" fmla="*/ 1299104 w 1635319"/>
                  <a:gd name="connsiteY9" fmla="*/ 2405972 h 2831558"/>
                  <a:gd name="connsiteX10" fmla="*/ 1417176 w 1635319"/>
                  <a:gd name="connsiteY10" fmla="*/ 2185808 h 2831558"/>
                  <a:gd name="connsiteX11" fmla="*/ 1299104 w 1635319"/>
                  <a:gd name="connsiteY11" fmla="*/ 1965645 h 2831558"/>
                  <a:gd name="connsiteX12" fmla="*/ 1228974 w 1635319"/>
                  <a:gd name="connsiteY12" fmla="*/ 1948578 h 2831558"/>
                  <a:gd name="connsiteX13" fmla="*/ 1040618 w 1635319"/>
                  <a:gd name="connsiteY13" fmla="*/ 2185964 h 2831558"/>
                  <a:gd name="connsiteX14" fmla="*/ 974832 w 1635319"/>
                  <a:gd name="connsiteY14" fmla="*/ 618288 h 2831558"/>
                  <a:gd name="connsiteX15" fmla="*/ 1163189 w 1635319"/>
                  <a:gd name="connsiteY15" fmla="*/ 855364 h 2831558"/>
                  <a:gd name="connsiteX16" fmla="*/ 1233319 w 1635319"/>
                  <a:gd name="connsiteY16" fmla="*/ 838141 h 2831558"/>
                  <a:gd name="connsiteX17" fmla="*/ 1351391 w 1635319"/>
                  <a:gd name="connsiteY17" fmla="*/ 618133 h 2831558"/>
                  <a:gd name="connsiteX18" fmla="*/ 1233319 w 1635319"/>
                  <a:gd name="connsiteY18" fmla="*/ 398125 h 2831558"/>
                  <a:gd name="connsiteX19" fmla="*/ 1163189 w 1635319"/>
                  <a:gd name="connsiteY19" fmla="*/ 380903 h 2831558"/>
                  <a:gd name="connsiteX20" fmla="*/ 974832 w 1635319"/>
                  <a:gd name="connsiteY20" fmla="*/ 618288 h 2831558"/>
                  <a:gd name="connsiteX21" fmla="*/ 1534162 w 1635319"/>
                  <a:gd name="connsiteY21" fmla="*/ 0 h 2831558"/>
                  <a:gd name="connsiteX22" fmla="*/ 1619807 w 1635319"/>
                  <a:gd name="connsiteY22" fmla="*/ 686091 h 2831558"/>
                  <a:gd name="connsiteX23" fmla="*/ 1422607 w 1635319"/>
                  <a:gd name="connsiteY23" fmla="*/ 941474 h 2831558"/>
                  <a:gd name="connsiteX24" fmla="*/ 1634237 w 1635319"/>
                  <a:gd name="connsiteY24" fmla="*/ 1198564 h 2831558"/>
                  <a:gd name="connsiteX25" fmla="*/ 1506390 w 1635319"/>
                  <a:gd name="connsiteY25" fmla="*/ 2831559 h 2831558"/>
                  <a:gd name="connsiteX26" fmla="*/ 181220 w 1635319"/>
                  <a:gd name="connsiteY26" fmla="*/ 2468964 h 2831558"/>
                  <a:gd name="connsiteX27" fmla="*/ 152827 w 1635319"/>
                  <a:gd name="connsiteY27" fmla="*/ 1921736 h 2831558"/>
                  <a:gd name="connsiteX28" fmla="*/ 306895 w 1635319"/>
                  <a:gd name="connsiteY28" fmla="*/ 1736638 h 2831558"/>
                  <a:gd name="connsiteX29" fmla="*/ 125520 w 1635319"/>
                  <a:gd name="connsiteY29" fmla="*/ 1548436 h 2831558"/>
                  <a:gd name="connsiteX30" fmla="*/ 0 w 1635319"/>
                  <a:gd name="connsiteY30" fmla="*/ 739308 h 2831558"/>
                  <a:gd name="connsiteX31" fmla="*/ 277571 w 1635319"/>
                  <a:gd name="connsiteY31" fmla="*/ 527058 h 2831558"/>
                  <a:gd name="connsiteX32" fmla="*/ 369577 w 1635319"/>
                  <a:gd name="connsiteY32" fmla="*/ 551107 h 2831558"/>
                  <a:gd name="connsiteX33" fmla="*/ 557934 w 1635319"/>
                  <a:gd name="connsiteY33" fmla="*/ 362750 h 2831558"/>
                  <a:gd name="connsiteX34" fmla="*/ 557623 w 1635319"/>
                  <a:gd name="connsiteY34" fmla="*/ 354527 h 2831558"/>
                  <a:gd name="connsiteX35" fmla="*/ 1534162 w 1635319"/>
                  <a:gd name="connsiteY35" fmla="*/ 0 h 2831558"/>
                  <a:gd name="connsiteX36" fmla="*/ 514335 w 1635319"/>
                  <a:gd name="connsiteY36" fmla="*/ 2388284 h 2831558"/>
                  <a:gd name="connsiteX37" fmla="*/ 573139 w 1635319"/>
                  <a:gd name="connsiteY37" fmla="*/ 2373855 h 2831558"/>
                  <a:gd name="connsiteX38" fmla="*/ 672127 w 1635319"/>
                  <a:gd name="connsiteY38" fmla="*/ 2189532 h 2831558"/>
                  <a:gd name="connsiteX39" fmla="*/ 573139 w 1635319"/>
                  <a:gd name="connsiteY39" fmla="*/ 2005209 h 2831558"/>
                  <a:gd name="connsiteX40" fmla="*/ 514335 w 1635319"/>
                  <a:gd name="connsiteY40" fmla="*/ 1990780 h 2831558"/>
                  <a:gd name="connsiteX41" fmla="*/ 356389 w 1635319"/>
                  <a:gd name="connsiteY41" fmla="*/ 2189532 h 2831558"/>
                  <a:gd name="connsiteX42" fmla="*/ 514335 w 1635319"/>
                  <a:gd name="connsiteY42" fmla="*/ 2388284 h 2831558"/>
                  <a:gd name="connsiteX43" fmla="*/ 602618 w 1635319"/>
                  <a:gd name="connsiteY43" fmla="*/ 1109971 h 2831558"/>
                  <a:gd name="connsiteX44" fmla="*/ 521162 w 1635319"/>
                  <a:gd name="connsiteY44" fmla="*/ 957920 h 2831558"/>
                  <a:gd name="connsiteX45" fmla="*/ 472444 w 1635319"/>
                  <a:gd name="connsiteY45" fmla="*/ 946129 h 2831558"/>
                  <a:gd name="connsiteX46" fmla="*/ 342270 w 1635319"/>
                  <a:gd name="connsiteY46" fmla="*/ 1109971 h 2831558"/>
                  <a:gd name="connsiteX47" fmla="*/ 472444 w 1635319"/>
                  <a:gd name="connsiteY47" fmla="*/ 1273814 h 2831558"/>
                  <a:gd name="connsiteX48" fmla="*/ 521162 w 1635319"/>
                  <a:gd name="connsiteY48" fmla="*/ 1262022 h 2831558"/>
                  <a:gd name="connsiteX49" fmla="*/ 602618 w 1635319"/>
                  <a:gd name="connsiteY49" fmla="*/ 1109971 h 283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35319" h="2831558">
                    <a:moveTo>
                      <a:pt x="903151" y="1755877"/>
                    </a:moveTo>
                    <a:cubicBezTo>
                      <a:pt x="926114" y="1755877"/>
                      <a:pt x="947991" y="1750291"/>
                      <a:pt x="968161" y="1740051"/>
                    </a:cubicBezTo>
                    <a:cubicBezTo>
                      <a:pt x="1032394" y="1707624"/>
                      <a:pt x="1077699" y="1628651"/>
                      <a:pt x="1077699" y="1536179"/>
                    </a:cubicBezTo>
                    <a:cubicBezTo>
                      <a:pt x="1077699" y="1443707"/>
                      <a:pt x="1032394" y="1364734"/>
                      <a:pt x="968161" y="1332307"/>
                    </a:cubicBezTo>
                    <a:cubicBezTo>
                      <a:pt x="948146" y="1322067"/>
                      <a:pt x="926114" y="1316481"/>
                      <a:pt x="903151" y="1316481"/>
                    </a:cubicBezTo>
                    <a:cubicBezTo>
                      <a:pt x="806801" y="1316481"/>
                      <a:pt x="728603" y="1414848"/>
                      <a:pt x="728603" y="1536179"/>
                    </a:cubicBezTo>
                    <a:cubicBezTo>
                      <a:pt x="728603" y="1657509"/>
                      <a:pt x="806801" y="1755877"/>
                      <a:pt x="903151" y="1755877"/>
                    </a:cubicBezTo>
                    <a:close/>
                    <a:moveTo>
                      <a:pt x="1040618" y="2185964"/>
                    </a:moveTo>
                    <a:cubicBezTo>
                      <a:pt x="1040618" y="2316913"/>
                      <a:pt x="1125021" y="2423039"/>
                      <a:pt x="1228974" y="2423039"/>
                    </a:cubicBezTo>
                    <a:cubicBezTo>
                      <a:pt x="1253799" y="2423039"/>
                      <a:pt x="1277383" y="2416988"/>
                      <a:pt x="1299104" y="2405972"/>
                    </a:cubicBezTo>
                    <a:cubicBezTo>
                      <a:pt x="1368303" y="2370907"/>
                      <a:pt x="1417176" y="2285572"/>
                      <a:pt x="1417176" y="2185808"/>
                    </a:cubicBezTo>
                    <a:cubicBezTo>
                      <a:pt x="1417176" y="2086044"/>
                      <a:pt x="1368148" y="2000710"/>
                      <a:pt x="1299104" y="1965645"/>
                    </a:cubicBezTo>
                    <a:cubicBezTo>
                      <a:pt x="1277383" y="1954629"/>
                      <a:pt x="1253799" y="1948578"/>
                      <a:pt x="1228974" y="1948578"/>
                    </a:cubicBezTo>
                    <a:cubicBezTo>
                      <a:pt x="1125021" y="1948888"/>
                      <a:pt x="1040618" y="2055014"/>
                      <a:pt x="1040618" y="2185964"/>
                    </a:cubicBezTo>
                    <a:close/>
                    <a:moveTo>
                      <a:pt x="974832" y="618288"/>
                    </a:moveTo>
                    <a:cubicBezTo>
                      <a:pt x="974832" y="749238"/>
                      <a:pt x="1059081" y="855364"/>
                      <a:pt x="1163189" y="855364"/>
                    </a:cubicBezTo>
                    <a:cubicBezTo>
                      <a:pt x="1188014" y="855364"/>
                      <a:pt x="1211752" y="849313"/>
                      <a:pt x="1233319" y="838141"/>
                    </a:cubicBezTo>
                    <a:cubicBezTo>
                      <a:pt x="1302673" y="803232"/>
                      <a:pt x="1351391" y="717897"/>
                      <a:pt x="1351391" y="618133"/>
                    </a:cubicBezTo>
                    <a:cubicBezTo>
                      <a:pt x="1351391" y="518369"/>
                      <a:pt x="1302518" y="433035"/>
                      <a:pt x="1233319" y="398125"/>
                    </a:cubicBezTo>
                    <a:cubicBezTo>
                      <a:pt x="1211752" y="386954"/>
                      <a:pt x="1188014" y="380903"/>
                      <a:pt x="1163189" y="380903"/>
                    </a:cubicBezTo>
                    <a:cubicBezTo>
                      <a:pt x="1059081" y="381213"/>
                      <a:pt x="974832" y="487338"/>
                      <a:pt x="974832" y="618288"/>
                    </a:cubicBezTo>
                    <a:close/>
                    <a:moveTo>
                      <a:pt x="1534162" y="0"/>
                    </a:moveTo>
                    <a:cubicBezTo>
                      <a:pt x="1573416" y="56631"/>
                      <a:pt x="1603051" y="329702"/>
                      <a:pt x="1619807" y="686091"/>
                    </a:cubicBezTo>
                    <a:cubicBezTo>
                      <a:pt x="1508407" y="703933"/>
                      <a:pt x="1422607" y="811455"/>
                      <a:pt x="1422607" y="941474"/>
                    </a:cubicBezTo>
                    <a:cubicBezTo>
                      <a:pt x="1422607" y="1077078"/>
                      <a:pt x="1515854" y="1188014"/>
                      <a:pt x="1634237" y="1198564"/>
                    </a:cubicBezTo>
                    <a:cubicBezTo>
                      <a:pt x="1642305" y="1908704"/>
                      <a:pt x="1605844" y="2693782"/>
                      <a:pt x="1506390" y="2831559"/>
                    </a:cubicBezTo>
                    <a:cubicBezTo>
                      <a:pt x="1227423" y="2761740"/>
                      <a:pt x="181220" y="2468964"/>
                      <a:pt x="181220" y="2468964"/>
                    </a:cubicBezTo>
                    <a:cubicBezTo>
                      <a:pt x="181220" y="2468964"/>
                      <a:pt x="172066" y="2226769"/>
                      <a:pt x="152827" y="1921736"/>
                    </a:cubicBezTo>
                    <a:cubicBezTo>
                      <a:pt x="240489" y="1905756"/>
                      <a:pt x="306895" y="1828954"/>
                      <a:pt x="306895" y="1736638"/>
                    </a:cubicBezTo>
                    <a:cubicBezTo>
                      <a:pt x="306895" y="1635012"/>
                      <a:pt x="226370" y="1552160"/>
                      <a:pt x="125520" y="1548436"/>
                    </a:cubicBezTo>
                    <a:cubicBezTo>
                      <a:pt x="96040" y="1197943"/>
                      <a:pt x="54614" y="854743"/>
                      <a:pt x="0" y="739308"/>
                    </a:cubicBezTo>
                    <a:cubicBezTo>
                      <a:pt x="94644" y="659559"/>
                      <a:pt x="187116" y="589119"/>
                      <a:pt x="277571" y="527058"/>
                    </a:cubicBezTo>
                    <a:cubicBezTo>
                      <a:pt x="304722" y="542418"/>
                      <a:pt x="336219" y="551107"/>
                      <a:pt x="369577" y="551107"/>
                    </a:cubicBezTo>
                    <a:cubicBezTo>
                      <a:pt x="473685" y="551107"/>
                      <a:pt x="557934" y="466858"/>
                      <a:pt x="557934" y="362750"/>
                    </a:cubicBezTo>
                    <a:cubicBezTo>
                      <a:pt x="557934" y="359957"/>
                      <a:pt x="557934" y="357319"/>
                      <a:pt x="557623" y="354527"/>
                    </a:cubicBezTo>
                    <a:cubicBezTo>
                      <a:pt x="947991" y="141345"/>
                      <a:pt x="1284209" y="67337"/>
                      <a:pt x="1534162" y="0"/>
                    </a:cubicBezTo>
                    <a:close/>
                    <a:moveTo>
                      <a:pt x="514335" y="2388284"/>
                    </a:moveTo>
                    <a:cubicBezTo>
                      <a:pt x="535126" y="2388284"/>
                      <a:pt x="555141" y="2383319"/>
                      <a:pt x="573139" y="2373855"/>
                    </a:cubicBezTo>
                    <a:cubicBezTo>
                      <a:pt x="631166" y="2344531"/>
                      <a:pt x="672127" y="2273005"/>
                      <a:pt x="672127" y="2189532"/>
                    </a:cubicBezTo>
                    <a:cubicBezTo>
                      <a:pt x="672127" y="2105904"/>
                      <a:pt x="631166" y="2034378"/>
                      <a:pt x="573139" y="2005209"/>
                    </a:cubicBezTo>
                    <a:cubicBezTo>
                      <a:pt x="554986" y="1995900"/>
                      <a:pt x="535126" y="1990780"/>
                      <a:pt x="514335" y="1990780"/>
                    </a:cubicBezTo>
                    <a:cubicBezTo>
                      <a:pt x="427139" y="1990780"/>
                      <a:pt x="356389" y="2079838"/>
                      <a:pt x="356389" y="2189532"/>
                    </a:cubicBezTo>
                    <a:cubicBezTo>
                      <a:pt x="356389" y="2299381"/>
                      <a:pt x="427139" y="2388284"/>
                      <a:pt x="514335" y="2388284"/>
                    </a:cubicBezTo>
                    <a:close/>
                    <a:moveTo>
                      <a:pt x="602618" y="1109971"/>
                    </a:moveTo>
                    <a:cubicBezTo>
                      <a:pt x="602618" y="1041083"/>
                      <a:pt x="568794" y="982279"/>
                      <a:pt x="521162" y="957920"/>
                    </a:cubicBezTo>
                    <a:cubicBezTo>
                      <a:pt x="506112" y="950318"/>
                      <a:pt x="489666" y="946129"/>
                      <a:pt x="472444" y="946129"/>
                    </a:cubicBezTo>
                    <a:cubicBezTo>
                      <a:pt x="400608" y="946129"/>
                      <a:pt x="342270" y="1019516"/>
                      <a:pt x="342270" y="1109971"/>
                    </a:cubicBezTo>
                    <a:cubicBezTo>
                      <a:pt x="342270" y="1200426"/>
                      <a:pt x="400608" y="1273814"/>
                      <a:pt x="472444" y="1273814"/>
                    </a:cubicBezTo>
                    <a:cubicBezTo>
                      <a:pt x="489666" y="1273814"/>
                      <a:pt x="506112" y="1269625"/>
                      <a:pt x="521162" y="1262022"/>
                    </a:cubicBezTo>
                    <a:cubicBezTo>
                      <a:pt x="568794" y="1237818"/>
                      <a:pt x="602618" y="1178859"/>
                      <a:pt x="602618" y="1109971"/>
                    </a:cubicBezTo>
                    <a:close/>
                  </a:path>
                </a:pathLst>
              </a:custGeom>
              <a:solidFill>
                <a:schemeClr val="bg1"/>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7" name="Rectangle 106">
                <a:extLst>
                  <a:ext uri="{FF2B5EF4-FFF2-40B4-BE49-F238E27FC236}">
                    <a16:creationId xmlns:a16="http://schemas.microsoft.com/office/drawing/2014/main" id="{7B92C64C-0AC0-A4CD-92E0-18A24EA71F27}"/>
                  </a:ext>
                </a:extLst>
              </p:cNvPr>
              <p:cNvSpPr/>
              <p:nvPr/>
            </p:nvSpPr>
            <p:spPr>
              <a:xfrm>
                <a:off x="9820275" y="3487515"/>
                <a:ext cx="71821" cy="62668"/>
              </a:xfrm>
              <a:prstGeom prst="rect">
                <a:avLst/>
              </a:prstGeom>
              <a:solidFill>
                <a:schemeClr val="bg1"/>
              </a:solidFill>
              <a:ln w="15453" cap="flat">
                <a:noFill/>
                <a:prstDash val="solid"/>
                <a:miter/>
              </a:ln>
            </p:spPr>
            <p:txBody>
              <a:bodyPr rtlCol="0" anchor="ctr"/>
              <a:lstStyle/>
              <a:p>
                <a:endParaRPr lang="en-US">
                  <a:solidFill>
                    <a:schemeClr val="tx1"/>
                  </a:solidFill>
                </a:endParaRPr>
              </a:p>
            </p:txBody>
          </p:sp>
          <p:sp>
            <p:nvSpPr>
              <p:cNvPr id="108" name="Rectangle 107">
                <a:extLst>
                  <a:ext uri="{FF2B5EF4-FFF2-40B4-BE49-F238E27FC236}">
                    <a16:creationId xmlns:a16="http://schemas.microsoft.com/office/drawing/2014/main" id="{88BFB148-BCB3-D0FF-D7E3-90E8F9BAC3C5}"/>
                  </a:ext>
                </a:extLst>
              </p:cNvPr>
              <p:cNvSpPr/>
              <p:nvPr/>
            </p:nvSpPr>
            <p:spPr>
              <a:xfrm>
                <a:off x="10414297" y="3276101"/>
                <a:ext cx="71821" cy="62668"/>
              </a:xfrm>
              <a:prstGeom prst="rect">
                <a:avLst/>
              </a:prstGeom>
              <a:solidFill>
                <a:schemeClr val="bg1"/>
              </a:solidFill>
              <a:ln w="15453" cap="flat">
                <a:noFill/>
                <a:prstDash val="solid"/>
                <a:miter/>
              </a:ln>
            </p:spPr>
            <p:txBody>
              <a:bodyPr rtlCol="0" anchor="ctr"/>
              <a:lstStyle/>
              <a:p>
                <a:endParaRPr lang="en-US">
                  <a:solidFill>
                    <a:schemeClr val="tx1"/>
                  </a:solidFill>
                </a:endParaRPr>
              </a:p>
            </p:txBody>
          </p:sp>
          <p:sp>
            <p:nvSpPr>
              <p:cNvPr id="109" name="Rectangle 108">
                <a:extLst>
                  <a:ext uri="{FF2B5EF4-FFF2-40B4-BE49-F238E27FC236}">
                    <a16:creationId xmlns:a16="http://schemas.microsoft.com/office/drawing/2014/main" id="{98E62DCE-29C2-7135-A940-7C5E0C62C24D}"/>
                  </a:ext>
                </a:extLst>
              </p:cNvPr>
              <p:cNvSpPr/>
              <p:nvPr/>
            </p:nvSpPr>
            <p:spPr>
              <a:xfrm>
                <a:off x="4230438" y="3455834"/>
                <a:ext cx="71821" cy="62668"/>
              </a:xfrm>
              <a:prstGeom prst="rect">
                <a:avLst/>
              </a:prstGeom>
              <a:solidFill>
                <a:schemeClr val="bg1"/>
              </a:solidFill>
              <a:ln w="15453" cap="flat">
                <a:noFill/>
                <a:prstDash val="solid"/>
                <a:miter/>
              </a:ln>
            </p:spPr>
            <p:txBody>
              <a:bodyPr rtlCol="0" anchor="ctr"/>
              <a:lstStyle/>
              <a:p>
                <a:endParaRPr lang="en-US">
                  <a:solidFill>
                    <a:schemeClr val="tx1"/>
                  </a:solidFill>
                </a:endParaRPr>
              </a:p>
            </p:txBody>
          </p:sp>
          <p:sp>
            <p:nvSpPr>
              <p:cNvPr id="110" name="Content Placeholder 9">
                <a:extLst>
                  <a:ext uri="{FF2B5EF4-FFF2-40B4-BE49-F238E27FC236}">
                    <a16:creationId xmlns:a16="http://schemas.microsoft.com/office/drawing/2014/main" id="{730D52AD-86E8-1E17-BADD-179AE59FDE8B}"/>
                  </a:ext>
                </a:extLst>
              </p:cNvPr>
              <p:cNvSpPr txBox="1">
                <a:spLocks/>
              </p:cNvSpPr>
              <p:nvPr/>
            </p:nvSpPr>
            <p:spPr>
              <a:xfrm>
                <a:off x="1806429" y="5087268"/>
                <a:ext cx="993967" cy="66479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Post-crash care</a:t>
                </a:r>
              </a:p>
            </p:txBody>
          </p:sp>
          <p:sp>
            <p:nvSpPr>
              <p:cNvPr id="111" name="Content Placeholder 9">
                <a:extLst>
                  <a:ext uri="{FF2B5EF4-FFF2-40B4-BE49-F238E27FC236}">
                    <a16:creationId xmlns:a16="http://schemas.microsoft.com/office/drawing/2014/main" id="{F2739BF0-9C78-037C-4C6D-A53C45FDE881}"/>
                  </a:ext>
                </a:extLst>
              </p:cNvPr>
              <p:cNvSpPr txBox="1">
                <a:spLocks/>
              </p:cNvSpPr>
              <p:nvPr/>
            </p:nvSpPr>
            <p:spPr>
              <a:xfrm>
                <a:off x="2726515" y="4718187"/>
                <a:ext cx="903916"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Safer roads</a:t>
                </a:r>
              </a:p>
            </p:txBody>
          </p:sp>
          <p:sp>
            <p:nvSpPr>
              <p:cNvPr id="112" name="Content Placeholder 9">
                <a:extLst>
                  <a:ext uri="{FF2B5EF4-FFF2-40B4-BE49-F238E27FC236}">
                    <a16:creationId xmlns:a16="http://schemas.microsoft.com/office/drawing/2014/main" id="{F3DD974C-1362-FD93-B8D5-4ACF16FF79DA}"/>
                  </a:ext>
                </a:extLst>
              </p:cNvPr>
              <p:cNvSpPr txBox="1">
                <a:spLocks/>
              </p:cNvSpPr>
              <p:nvPr/>
            </p:nvSpPr>
            <p:spPr>
              <a:xfrm>
                <a:off x="3582555" y="4341316"/>
                <a:ext cx="932570"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Safer speeds</a:t>
                </a:r>
              </a:p>
            </p:txBody>
          </p:sp>
          <p:sp>
            <p:nvSpPr>
              <p:cNvPr id="113" name="Content Placeholder 9">
                <a:extLst>
                  <a:ext uri="{FF2B5EF4-FFF2-40B4-BE49-F238E27FC236}">
                    <a16:creationId xmlns:a16="http://schemas.microsoft.com/office/drawing/2014/main" id="{E515C035-E278-C71C-6AFD-849E3B3ED4F3}"/>
                  </a:ext>
                </a:extLst>
              </p:cNvPr>
              <p:cNvSpPr txBox="1">
                <a:spLocks/>
              </p:cNvSpPr>
              <p:nvPr/>
            </p:nvSpPr>
            <p:spPr>
              <a:xfrm>
                <a:off x="4271826" y="4060536"/>
                <a:ext cx="918734"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Safer vehicles</a:t>
                </a:r>
              </a:p>
            </p:txBody>
          </p:sp>
          <p:sp>
            <p:nvSpPr>
              <p:cNvPr id="114" name="Content Placeholder 9">
                <a:extLst>
                  <a:ext uri="{FF2B5EF4-FFF2-40B4-BE49-F238E27FC236}">
                    <a16:creationId xmlns:a16="http://schemas.microsoft.com/office/drawing/2014/main" id="{618BA146-DF0A-DF84-3A03-F1605C9C1C7D}"/>
                  </a:ext>
                </a:extLst>
              </p:cNvPr>
              <p:cNvSpPr txBox="1">
                <a:spLocks/>
              </p:cNvSpPr>
              <p:nvPr/>
            </p:nvSpPr>
            <p:spPr>
              <a:xfrm>
                <a:off x="4881504" y="3815937"/>
                <a:ext cx="974931"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Safer road users</a:t>
                </a:r>
              </a:p>
            </p:txBody>
          </p:sp>
        </p:grpSp>
      </p:grpSp>
    </p:spTree>
    <p:extLst>
      <p:ext uri="{BB962C8B-B14F-4D97-AF65-F5344CB8AC3E}">
        <p14:creationId xmlns:p14="http://schemas.microsoft.com/office/powerpoint/2010/main" val="2939954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572F-9C89-7A13-8EC5-D734F88799EE}"/>
              </a:ext>
            </a:extLst>
          </p:cNvPr>
          <p:cNvSpPr>
            <a:spLocks noGrp="1"/>
          </p:cNvSpPr>
          <p:nvPr>
            <p:ph type="title"/>
          </p:nvPr>
        </p:nvSpPr>
        <p:spPr/>
        <p:txBody>
          <a:bodyPr>
            <a:normAutofit fontScale="90000"/>
          </a:bodyPr>
          <a:lstStyle/>
          <a:p>
            <a:r>
              <a:rPr lang="en-US" dirty="0"/>
              <a:t>Safe System Approach</a:t>
            </a:r>
          </a:p>
        </p:txBody>
      </p:sp>
      <p:sp>
        <p:nvSpPr>
          <p:cNvPr id="3" name="Content Placeholder 2">
            <a:extLst>
              <a:ext uri="{FF2B5EF4-FFF2-40B4-BE49-F238E27FC236}">
                <a16:creationId xmlns:a16="http://schemas.microsoft.com/office/drawing/2014/main" id="{DC42F5C0-589D-D84C-CC07-45C4EB0CF199}"/>
              </a:ext>
            </a:extLst>
          </p:cNvPr>
          <p:cNvSpPr>
            <a:spLocks noGrp="1"/>
          </p:cNvSpPr>
          <p:nvPr>
            <p:ph idx="1"/>
          </p:nvPr>
        </p:nvSpPr>
        <p:spPr/>
        <p:txBody>
          <a:bodyPr/>
          <a:lstStyle/>
          <a:p>
            <a:r>
              <a:rPr lang="en-US" dirty="0"/>
              <a:t>Incorporating the Safe System Approach into the WV SHSP</a:t>
            </a:r>
          </a:p>
          <a:p>
            <a:pPr lvl="1"/>
            <a:r>
              <a:rPr lang="en-US" dirty="0"/>
              <a:t>Organize the SHSP around the Safe System Approach</a:t>
            </a:r>
            <a:br>
              <a:rPr lang="en-US" dirty="0"/>
            </a:br>
            <a:r>
              <a:rPr lang="en-US" dirty="0"/>
              <a:t>principles and elements</a:t>
            </a:r>
          </a:p>
          <a:p>
            <a:pPr lvl="1"/>
            <a:r>
              <a:rPr lang="en-US" dirty="0"/>
              <a:t>The 4 E’s (enforcement, education, engineering, and </a:t>
            </a:r>
            <a:br>
              <a:rPr lang="en-US" dirty="0"/>
            </a:br>
            <a:r>
              <a:rPr lang="en-US" dirty="0"/>
              <a:t>emergency services) should address the six principles</a:t>
            </a:r>
            <a:br>
              <a:rPr lang="en-US" dirty="0"/>
            </a:br>
            <a:r>
              <a:rPr lang="en-US" dirty="0"/>
              <a:t>of the Safe System Approach</a:t>
            </a:r>
          </a:p>
          <a:p>
            <a:pPr lvl="2"/>
            <a:r>
              <a:rPr lang="en-US" dirty="0"/>
              <a:t>Build strategies around the six principles and the 4 E’s in each</a:t>
            </a:r>
            <a:br>
              <a:rPr lang="en-US" dirty="0"/>
            </a:br>
            <a:r>
              <a:rPr lang="en-US" dirty="0"/>
              <a:t>emphasis area</a:t>
            </a:r>
          </a:p>
          <a:p>
            <a:pPr lvl="1"/>
            <a:r>
              <a:rPr lang="en-US" dirty="0"/>
              <a:t>Identify where emphasis areas may overlap the five</a:t>
            </a:r>
            <a:br>
              <a:rPr lang="en-US" dirty="0"/>
            </a:br>
            <a:r>
              <a:rPr lang="en-US" dirty="0"/>
              <a:t>elements of the Safe System Approach</a:t>
            </a:r>
          </a:p>
          <a:p>
            <a:pPr lvl="2"/>
            <a:r>
              <a:rPr lang="en-US" dirty="0"/>
              <a:t>Implement cross-cutting countermeasures to address multiple</a:t>
            </a:r>
            <a:br>
              <a:rPr lang="en-US" dirty="0"/>
            </a:br>
            <a:r>
              <a:rPr lang="en-US" dirty="0"/>
              <a:t>elements</a:t>
            </a:r>
          </a:p>
        </p:txBody>
      </p:sp>
      <p:sp>
        <p:nvSpPr>
          <p:cNvPr id="4" name="Footer Placeholder 3">
            <a:extLst>
              <a:ext uri="{FF2B5EF4-FFF2-40B4-BE49-F238E27FC236}">
                <a16:creationId xmlns:a16="http://schemas.microsoft.com/office/drawing/2014/main" id="{3A375D20-4840-56BE-0533-788AAB917534}"/>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E366F8CE-CD5C-D6E7-21C9-6250F5AB1F58}"/>
              </a:ext>
            </a:extLst>
          </p:cNvPr>
          <p:cNvSpPr>
            <a:spLocks noGrp="1"/>
          </p:cNvSpPr>
          <p:nvPr>
            <p:ph type="sldNum" sz="quarter" idx="12"/>
          </p:nvPr>
        </p:nvSpPr>
        <p:spPr/>
        <p:txBody>
          <a:bodyPr/>
          <a:lstStyle/>
          <a:p>
            <a:fld id="{88393508-1A09-40D6-8BF6-2B69CB3921CF}" type="slidenum">
              <a:rPr lang="en-US" smtClean="0"/>
              <a:pPr/>
              <a:t>22</a:t>
            </a:fld>
            <a:endParaRPr lang="en-US" dirty="0">
              <a:solidFill>
                <a:srgbClr val="142131"/>
              </a:solidFill>
            </a:endParaRPr>
          </a:p>
        </p:txBody>
      </p:sp>
      <p:pic>
        <p:nvPicPr>
          <p:cNvPr id="6" name="Picture 2" descr="This is a circular diagram about the Safe System Approach. On the circumference is a band with six safe system principles: Death and serious injuries are unacceptable, humans make mistakes, humans are vulnerable, responsibility is shared, safety is proactive, and redundancy is crucial. Inside this, the circle is divided into five sections with logos representing each section: Safer vehicles, safer speeds, safer roads, post-crash care, and safer people.">
            <a:extLst>
              <a:ext uri="{FF2B5EF4-FFF2-40B4-BE49-F238E27FC236}">
                <a16:creationId xmlns:a16="http://schemas.microsoft.com/office/drawing/2014/main" id="{EF2A74DA-D8F5-1E52-AA89-CD87E76D669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0500" y="1631156"/>
            <a:ext cx="43815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1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A3AF9A-41E8-8903-1099-2161CF051B86}"/>
              </a:ext>
            </a:extLst>
          </p:cNvPr>
          <p:cNvSpPr>
            <a:spLocks noGrp="1"/>
          </p:cNvSpPr>
          <p:nvPr>
            <p:ph type="title"/>
          </p:nvPr>
        </p:nvSpPr>
        <p:spPr>
          <a:xfrm>
            <a:off x="1495424" y="2776537"/>
            <a:ext cx="8867776" cy="1304926"/>
          </a:xfrm>
        </p:spPr>
        <p:txBody>
          <a:bodyPr/>
          <a:lstStyle/>
          <a:p>
            <a:r>
              <a:rPr lang="en-US" dirty="0"/>
              <a:t>Emphasis Areas</a:t>
            </a:r>
          </a:p>
        </p:txBody>
      </p:sp>
      <p:sp>
        <p:nvSpPr>
          <p:cNvPr id="4" name="Footer Placeholder 3">
            <a:extLst>
              <a:ext uri="{FF2B5EF4-FFF2-40B4-BE49-F238E27FC236}">
                <a16:creationId xmlns:a16="http://schemas.microsoft.com/office/drawing/2014/main" id="{355C4F4D-1AD7-EBD5-D8B3-5A6595870EF2}"/>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F4FD7CD7-89FD-83D9-6ED5-C45AD4B6947B}"/>
              </a:ext>
            </a:extLst>
          </p:cNvPr>
          <p:cNvSpPr>
            <a:spLocks noGrp="1"/>
          </p:cNvSpPr>
          <p:nvPr>
            <p:ph type="sldNum" sz="quarter" idx="12"/>
          </p:nvPr>
        </p:nvSpPr>
        <p:spPr/>
        <p:txBody>
          <a:bodyPr/>
          <a:lstStyle/>
          <a:p>
            <a:fld id="{88393508-1A09-40D6-8BF6-2B69CB3921CF}" type="slidenum">
              <a:rPr lang="en-US" smtClean="0"/>
              <a:pPr/>
              <a:t>23</a:t>
            </a:fld>
            <a:endParaRPr lang="en-US" dirty="0">
              <a:solidFill>
                <a:srgbClr val="142131"/>
              </a:solidFill>
            </a:endParaRPr>
          </a:p>
        </p:txBody>
      </p:sp>
    </p:spTree>
    <p:extLst>
      <p:ext uri="{BB962C8B-B14F-4D97-AF65-F5344CB8AC3E}">
        <p14:creationId xmlns:p14="http://schemas.microsoft.com/office/powerpoint/2010/main" val="792975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919277-073F-A306-E03B-2DCB3226A603}"/>
              </a:ext>
            </a:extLst>
          </p:cNvPr>
          <p:cNvSpPr>
            <a:spLocks noGrp="1"/>
          </p:cNvSpPr>
          <p:nvPr>
            <p:ph type="title"/>
          </p:nvPr>
        </p:nvSpPr>
        <p:spPr/>
        <p:txBody>
          <a:bodyPr>
            <a:normAutofit fontScale="90000"/>
          </a:bodyPr>
          <a:lstStyle/>
          <a:p>
            <a:r>
              <a:rPr lang="en-US" dirty="0"/>
              <a:t>SHSP Emphasis Areas</a:t>
            </a:r>
          </a:p>
        </p:txBody>
      </p:sp>
      <p:sp>
        <p:nvSpPr>
          <p:cNvPr id="7" name="Content Placeholder 6">
            <a:extLst>
              <a:ext uri="{FF2B5EF4-FFF2-40B4-BE49-F238E27FC236}">
                <a16:creationId xmlns:a16="http://schemas.microsoft.com/office/drawing/2014/main" id="{EA02CDFC-C4BA-716F-2280-C9615958F65F}"/>
              </a:ext>
            </a:extLst>
          </p:cNvPr>
          <p:cNvSpPr>
            <a:spLocks noGrp="1"/>
          </p:cNvSpPr>
          <p:nvPr>
            <p:ph idx="1"/>
          </p:nvPr>
        </p:nvSpPr>
        <p:spPr/>
        <p:txBody>
          <a:bodyPr/>
          <a:lstStyle/>
          <a:p>
            <a:r>
              <a:rPr lang="en-US" dirty="0"/>
              <a:t>2022 – 2026 SHSP Emphasis Areas</a:t>
            </a:r>
          </a:p>
        </p:txBody>
      </p:sp>
      <p:sp>
        <p:nvSpPr>
          <p:cNvPr id="4" name="Footer Placeholder 3">
            <a:extLst>
              <a:ext uri="{FF2B5EF4-FFF2-40B4-BE49-F238E27FC236}">
                <a16:creationId xmlns:a16="http://schemas.microsoft.com/office/drawing/2014/main" id="{2B30F59B-ED9C-300E-1C55-383E7B711C9D}"/>
              </a:ext>
            </a:extLst>
          </p:cNvPr>
          <p:cNvSpPr>
            <a:spLocks noGrp="1"/>
          </p:cNvSpPr>
          <p:nvPr>
            <p:ph type="ftr" sz="quarter" idx="11"/>
          </p:nvPr>
        </p:nvSpPr>
        <p:spPr/>
        <p:txBody>
          <a:bodyPr/>
          <a:lstStyle/>
          <a:p>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0D98BCF4-58FB-799D-028D-DA979424BA81}"/>
              </a:ext>
            </a:extLst>
          </p:cNvPr>
          <p:cNvSpPr>
            <a:spLocks noGrp="1"/>
          </p:cNvSpPr>
          <p:nvPr>
            <p:ph type="sldNum" sz="quarter" idx="12"/>
          </p:nvPr>
        </p:nvSpPr>
        <p:spPr/>
        <p:txBody>
          <a:bodyPr/>
          <a:lstStyle/>
          <a:p>
            <a:fld id="{88393508-1A09-40D6-8BF6-2B69CB3921CF}" type="slidenum">
              <a:rPr lang="en-US" smtClean="0"/>
              <a:pPr/>
              <a:t>24</a:t>
            </a:fld>
            <a:endParaRPr lang="en-US"/>
          </a:p>
        </p:txBody>
      </p:sp>
      <p:pic>
        <p:nvPicPr>
          <p:cNvPr id="9" name="Picture 8">
            <a:extLst>
              <a:ext uri="{FF2B5EF4-FFF2-40B4-BE49-F238E27FC236}">
                <a16:creationId xmlns:a16="http://schemas.microsoft.com/office/drawing/2014/main" id="{21BBA0F5-A318-4577-FF37-11E6764CB035}"/>
              </a:ext>
            </a:extLst>
          </p:cNvPr>
          <p:cNvPicPr>
            <a:picLocks noChangeAspect="1"/>
          </p:cNvPicPr>
          <p:nvPr/>
        </p:nvPicPr>
        <p:blipFill>
          <a:blip r:embed="rId2"/>
          <a:stretch>
            <a:fillRect/>
          </a:stretch>
        </p:blipFill>
        <p:spPr>
          <a:xfrm>
            <a:off x="685672" y="1950592"/>
            <a:ext cx="4120008" cy="4120008"/>
          </a:xfrm>
          <a:prstGeom prst="rect">
            <a:avLst/>
          </a:prstGeom>
        </p:spPr>
      </p:pic>
      <p:pic>
        <p:nvPicPr>
          <p:cNvPr id="11" name="Picture 10">
            <a:extLst>
              <a:ext uri="{FF2B5EF4-FFF2-40B4-BE49-F238E27FC236}">
                <a16:creationId xmlns:a16="http://schemas.microsoft.com/office/drawing/2014/main" id="{600CBE6E-A0A8-FDE1-3BA2-A39DDC470BED}"/>
              </a:ext>
            </a:extLst>
          </p:cNvPr>
          <p:cNvPicPr>
            <a:picLocks noChangeAspect="1"/>
          </p:cNvPicPr>
          <p:nvPr/>
        </p:nvPicPr>
        <p:blipFill>
          <a:blip r:embed="rId3"/>
          <a:stretch>
            <a:fillRect/>
          </a:stretch>
        </p:blipFill>
        <p:spPr>
          <a:xfrm>
            <a:off x="6205726" y="1360487"/>
            <a:ext cx="5862320" cy="4921213"/>
          </a:xfrm>
          <a:prstGeom prst="rect">
            <a:avLst/>
          </a:prstGeom>
        </p:spPr>
      </p:pic>
    </p:spTree>
    <p:extLst>
      <p:ext uri="{BB962C8B-B14F-4D97-AF65-F5344CB8AC3E}">
        <p14:creationId xmlns:p14="http://schemas.microsoft.com/office/powerpoint/2010/main" val="2170703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0C66-AAF0-08E2-84CE-DC7075B18FD4}"/>
              </a:ext>
            </a:extLst>
          </p:cNvPr>
          <p:cNvSpPr>
            <a:spLocks noGrp="1"/>
          </p:cNvSpPr>
          <p:nvPr>
            <p:ph type="title"/>
          </p:nvPr>
        </p:nvSpPr>
        <p:spPr>
          <a:xfrm>
            <a:off x="1495424" y="2776537"/>
            <a:ext cx="8867776" cy="1304926"/>
          </a:xfrm>
        </p:spPr>
        <p:txBody>
          <a:bodyPr anchor="ctr">
            <a:normAutofit/>
          </a:bodyPr>
          <a:lstStyle/>
          <a:p>
            <a:r>
              <a:rPr lang="en-US" dirty="0"/>
              <a:t>Emphasis Area Selection</a:t>
            </a:r>
          </a:p>
        </p:txBody>
      </p:sp>
      <p:sp>
        <p:nvSpPr>
          <p:cNvPr id="4" name="Footer Placeholder 3">
            <a:extLst>
              <a:ext uri="{FF2B5EF4-FFF2-40B4-BE49-F238E27FC236}">
                <a16:creationId xmlns:a16="http://schemas.microsoft.com/office/drawing/2014/main" id="{1BE8AB9E-B3F1-5495-9C58-5793628DE408}"/>
              </a:ext>
            </a:extLst>
          </p:cNvPr>
          <p:cNvSpPr>
            <a:spLocks noGrp="1"/>
          </p:cNvSpPr>
          <p:nvPr>
            <p:ph type="ftr" sz="quarter" idx="11"/>
          </p:nvPr>
        </p:nvSpPr>
        <p:spPr/>
        <p:txBody>
          <a:bodyPr/>
          <a:lstStyle/>
          <a:p>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DAC0FA55-40D5-B16A-E2F6-B8506A8F1742}"/>
              </a:ext>
            </a:extLst>
          </p:cNvPr>
          <p:cNvSpPr>
            <a:spLocks noGrp="1"/>
          </p:cNvSpPr>
          <p:nvPr>
            <p:ph type="sldNum" sz="quarter" idx="12"/>
          </p:nvPr>
        </p:nvSpPr>
        <p:spPr/>
        <p:txBody>
          <a:bodyPr/>
          <a:lstStyle/>
          <a:p>
            <a:fld id="{88393508-1A09-40D6-8BF6-2B69CB3921CF}" type="slidenum">
              <a:rPr lang="en-US" smtClean="0"/>
              <a:pPr/>
              <a:t>25</a:t>
            </a:fld>
            <a:endParaRPr lang="en-US"/>
          </a:p>
        </p:txBody>
      </p:sp>
    </p:spTree>
    <p:extLst>
      <p:ext uri="{BB962C8B-B14F-4D97-AF65-F5344CB8AC3E}">
        <p14:creationId xmlns:p14="http://schemas.microsoft.com/office/powerpoint/2010/main" val="74762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A1A4-4542-10D4-82F9-22142FDB610A}"/>
              </a:ext>
            </a:extLst>
          </p:cNvPr>
          <p:cNvSpPr>
            <a:spLocks noGrp="1"/>
          </p:cNvSpPr>
          <p:nvPr>
            <p:ph type="title"/>
          </p:nvPr>
        </p:nvSpPr>
        <p:spPr/>
        <p:txBody>
          <a:bodyPr>
            <a:normAutofit fontScale="90000"/>
          </a:bodyPr>
          <a:lstStyle/>
          <a:p>
            <a:r>
              <a:rPr lang="en-US" dirty="0"/>
              <a:t>Potential SHSP Emphasis Areas</a:t>
            </a:r>
            <a:br>
              <a:rPr lang="en-US" dirty="0"/>
            </a:br>
            <a:r>
              <a:rPr lang="en-US" sz="3600" dirty="0"/>
              <a:t>Combined Fatalities &amp; Serious Injuries</a:t>
            </a:r>
            <a:endParaRPr lang="en-US" dirty="0"/>
          </a:p>
        </p:txBody>
      </p:sp>
      <p:sp>
        <p:nvSpPr>
          <p:cNvPr id="4" name="Footer Placeholder 3">
            <a:extLst>
              <a:ext uri="{FF2B5EF4-FFF2-40B4-BE49-F238E27FC236}">
                <a16:creationId xmlns:a16="http://schemas.microsoft.com/office/drawing/2014/main" id="{5C379A31-5853-6BC9-50F9-3006D92E4472}"/>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6E0E2CCF-E7FF-4B4E-3786-523B7431968D}"/>
              </a:ext>
            </a:extLst>
          </p:cNvPr>
          <p:cNvSpPr>
            <a:spLocks noGrp="1"/>
          </p:cNvSpPr>
          <p:nvPr>
            <p:ph type="sldNum" sz="quarter" idx="12"/>
          </p:nvPr>
        </p:nvSpPr>
        <p:spPr/>
        <p:txBody>
          <a:bodyPr/>
          <a:lstStyle/>
          <a:p>
            <a:fld id="{88393508-1A09-40D6-8BF6-2B69CB3921CF}" type="slidenum">
              <a:rPr lang="en-US" smtClean="0"/>
              <a:pPr/>
              <a:t>26</a:t>
            </a:fld>
            <a:endParaRPr lang="en-US" dirty="0">
              <a:solidFill>
                <a:srgbClr val="142131"/>
              </a:solidFill>
            </a:endParaRPr>
          </a:p>
        </p:txBody>
      </p:sp>
      <p:graphicFrame>
        <p:nvGraphicFramePr>
          <p:cNvPr id="9" name="Chart 8">
            <a:extLst>
              <a:ext uri="{FF2B5EF4-FFF2-40B4-BE49-F238E27FC236}">
                <a16:creationId xmlns:a16="http://schemas.microsoft.com/office/drawing/2014/main" id="{452C3DCE-26C4-8723-7E42-D352402DE1B8}"/>
              </a:ext>
            </a:extLst>
          </p:cNvPr>
          <p:cNvGraphicFramePr/>
          <p:nvPr>
            <p:extLst>
              <p:ext uri="{D42A27DB-BD31-4B8C-83A1-F6EECF244321}">
                <p14:modId xmlns:p14="http://schemas.microsoft.com/office/powerpoint/2010/main" val="4074993198"/>
              </p:ext>
            </p:extLst>
          </p:nvPr>
        </p:nvGraphicFramePr>
        <p:xfrm>
          <a:off x="396240" y="1315454"/>
          <a:ext cx="11121992" cy="490100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a16="http://schemas.microsoft.com/office/drawing/2014/main" id="{9FA35C74-D1BB-4336-D775-C02DBB607B3E}"/>
              </a:ext>
            </a:extLst>
          </p:cNvPr>
          <p:cNvSpPr/>
          <p:nvPr/>
        </p:nvSpPr>
        <p:spPr>
          <a:xfrm>
            <a:off x="1405092" y="6075252"/>
            <a:ext cx="408791" cy="14076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0560ACD-2591-312A-C784-2BBAE0B10134}"/>
              </a:ext>
            </a:extLst>
          </p:cNvPr>
          <p:cNvSpPr txBox="1"/>
          <p:nvPr/>
        </p:nvSpPr>
        <p:spPr>
          <a:xfrm>
            <a:off x="1813883" y="6023692"/>
            <a:ext cx="5496855" cy="276999"/>
          </a:xfrm>
          <a:prstGeom prst="rect">
            <a:avLst/>
          </a:prstGeom>
          <a:noFill/>
        </p:spPr>
        <p:txBody>
          <a:bodyPr wrap="square" rtlCol="0">
            <a:spAutoFit/>
          </a:bodyPr>
          <a:lstStyle/>
          <a:p>
            <a:r>
              <a:rPr lang="en-US" sz="1200" dirty="0"/>
              <a:t>2022-2026 SHSP EA (NOTE: Speeding &amp; Aggressive Driving is a combined EA)</a:t>
            </a:r>
          </a:p>
        </p:txBody>
      </p:sp>
      <p:sp>
        <p:nvSpPr>
          <p:cNvPr id="12" name="Rectangle: Rounded Corners 11">
            <a:extLst>
              <a:ext uri="{FF2B5EF4-FFF2-40B4-BE49-F238E27FC236}">
                <a16:creationId xmlns:a16="http://schemas.microsoft.com/office/drawing/2014/main" id="{873D5580-18A7-1156-E50C-911AD2F65BCE}"/>
              </a:ext>
            </a:extLst>
          </p:cNvPr>
          <p:cNvSpPr/>
          <p:nvPr/>
        </p:nvSpPr>
        <p:spPr>
          <a:xfrm rot="5400000">
            <a:off x="-15235" y="2831058"/>
            <a:ext cx="3368574" cy="33649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DEDA126E-5B99-542D-2C72-DE8FE889410F}"/>
              </a:ext>
            </a:extLst>
          </p:cNvPr>
          <p:cNvSpPr/>
          <p:nvPr/>
        </p:nvSpPr>
        <p:spPr>
          <a:xfrm rot="5400000">
            <a:off x="944973" y="3200722"/>
            <a:ext cx="2652659" cy="31307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EFB6FC9B-6925-9768-864D-9E84ECDEA665}"/>
              </a:ext>
            </a:extLst>
          </p:cNvPr>
          <p:cNvSpPr/>
          <p:nvPr/>
        </p:nvSpPr>
        <p:spPr>
          <a:xfrm rot="5400000">
            <a:off x="5698720" y="3861657"/>
            <a:ext cx="1330789" cy="31307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6296B0C5-2D76-450E-413A-8D65D750DC75}"/>
              </a:ext>
            </a:extLst>
          </p:cNvPr>
          <p:cNvSpPr/>
          <p:nvPr/>
        </p:nvSpPr>
        <p:spPr>
          <a:xfrm rot="5400000">
            <a:off x="2990352" y="3460360"/>
            <a:ext cx="2049720" cy="26670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6F4679D4-6155-E070-BFB1-D50B659D4D27}"/>
              </a:ext>
            </a:extLst>
          </p:cNvPr>
          <p:cNvSpPr/>
          <p:nvPr/>
        </p:nvSpPr>
        <p:spPr>
          <a:xfrm rot="5400000">
            <a:off x="4396763" y="3743874"/>
            <a:ext cx="1552764" cy="32666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98AB0918-0EE2-8FBB-7C4B-37D6A761F408}"/>
              </a:ext>
            </a:extLst>
          </p:cNvPr>
          <p:cNvSpPr/>
          <p:nvPr/>
        </p:nvSpPr>
        <p:spPr>
          <a:xfrm rot="5400000">
            <a:off x="3822613" y="3773409"/>
            <a:ext cx="1552762" cy="2667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7795FEC3-1479-F147-D975-5D6664C30F8E}"/>
              </a:ext>
            </a:extLst>
          </p:cNvPr>
          <p:cNvSpPr/>
          <p:nvPr/>
        </p:nvSpPr>
        <p:spPr>
          <a:xfrm rot="5400000">
            <a:off x="7076538" y="4057839"/>
            <a:ext cx="923939" cy="32666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0177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A6B5A-70F9-98F5-D351-80D7A362FAC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292961D-8424-16F3-B678-88ECDBBA2FEC}"/>
              </a:ext>
            </a:extLst>
          </p:cNvPr>
          <p:cNvSpPr>
            <a:spLocks noGrp="1"/>
          </p:cNvSpPr>
          <p:nvPr>
            <p:ph sz="half" idx="1"/>
          </p:nvPr>
        </p:nvSpPr>
        <p:spPr>
          <a:xfrm>
            <a:off x="404813" y="1828800"/>
            <a:ext cx="5557837" cy="4238624"/>
          </a:xfrm>
        </p:spPr>
        <p:txBody>
          <a:bodyPr>
            <a:normAutofit/>
          </a:bodyPr>
          <a:lstStyle/>
          <a:p>
            <a:pPr marL="514350" indent="-514350">
              <a:buFont typeface="+mj-lt"/>
              <a:buAutoNum type="arabicPeriod"/>
            </a:pPr>
            <a:r>
              <a:rPr lang="en-US" sz="3200" dirty="0"/>
              <a:t>Speeding &amp; Aggressive Driving</a:t>
            </a:r>
          </a:p>
          <a:p>
            <a:pPr marL="514350" indent="-514350">
              <a:buFont typeface="+mj-lt"/>
              <a:buAutoNum type="arabicPeriod"/>
            </a:pPr>
            <a:r>
              <a:rPr lang="en-US" sz="3200" dirty="0"/>
              <a:t>Roadway Departure</a:t>
            </a:r>
          </a:p>
          <a:p>
            <a:pPr marL="514350" indent="-514350">
              <a:buFont typeface="+mj-lt"/>
              <a:buAutoNum type="arabicPeriod"/>
            </a:pPr>
            <a:r>
              <a:rPr lang="en-US" sz="3200" dirty="0"/>
              <a:t>Occupant Protection</a:t>
            </a:r>
          </a:p>
          <a:p>
            <a:pPr marL="514350" indent="-514350">
              <a:buFont typeface="+mj-lt"/>
              <a:buAutoNum type="arabicPeriod"/>
            </a:pPr>
            <a:r>
              <a:rPr lang="en-US" sz="3200" dirty="0"/>
              <a:t>Older Driver (Age 65+)</a:t>
            </a:r>
          </a:p>
          <a:p>
            <a:pPr marL="514350" indent="-514350">
              <a:buFont typeface="+mj-lt"/>
              <a:buAutoNum type="arabicPeriod"/>
            </a:pPr>
            <a:r>
              <a:rPr lang="en-US" sz="3200" dirty="0"/>
              <a:t>Intersections</a:t>
            </a:r>
          </a:p>
          <a:p>
            <a:pPr marL="514350" indent="-514350">
              <a:buFont typeface="+mj-lt"/>
              <a:buAutoNum type="arabicPeriod"/>
            </a:pPr>
            <a:r>
              <a:rPr lang="en-US" sz="3200" dirty="0"/>
              <a:t>Younger Drivers</a:t>
            </a:r>
          </a:p>
          <a:p>
            <a:pPr marL="514350" indent="-514350">
              <a:buFont typeface="+mj-lt"/>
              <a:buAutoNum type="arabicPeriod"/>
            </a:pPr>
            <a:endParaRPr lang="en-US" dirty="0"/>
          </a:p>
          <a:p>
            <a:pPr marL="514350" indent="-514350">
              <a:buFont typeface="+mj-lt"/>
              <a:buAutoNum type="arabicPeriod"/>
            </a:pPr>
            <a:endParaRPr lang="en-US" dirty="0"/>
          </a:p>
        </p:txBody>
      </p:sp>
      <p:sp>
        <p:nvSpPr>
          <p:cNvPr id="2" name="Content Placeholder 1">
            <a:extLst>
              <a:ext uri="{FF2B5EF4-FFF2-40B4-BE49-F238E27FC236}">
                <a16:creationId xmlns:a16="http://schemas.microsoft.com/office/drawing/2014/main" id="{D9FD2B67-3616-33DC-AA11-9991C8657E1A}"/>
              </a:ext>
            </a:extLst>
          </p:cNvPr>
          <p:cNvSpPr>
            <a:spLocks noGrp="1"/>
          </p:cNvSpPr>
          <p:nvPr>
            <p:ph sz="half" idx="2"/>
          </p:nvPr>
        </p:nvSpPr>
        <p:spPr>
          <a:xfrm>
            <a:off x="6224587" y="1828798"/>
            <a:ext cx="5557837" cy="4238625"/>
          </a:xfrm>
        </p:spPr>
        <p:txBody>
          <a:bodyPr>
            <a:normAutofit/>
          </a:bodyPr>
          <a:lstStyle/>
          <a:p>
            <a:pPr marL="514350" indent="-514350">
              <a:buFont typeface="+mj-lt"/>
              <a:buAutoNum type="arabicPeriod" startAt="7"/>
            </a:pPr>
            <a:r>
              <a:rPr lang="en-US" sz="3200" dirty="0"/>
              <a:t>Alcohol &amp; Drug Impaired Driving</a:t>
            </a:r>
          </a:p>
          <a:p>
            <a:pPr marL="514350" indent="-514350">
              <a:buFont typeface="+mj-lt"/>
              <a:buAutoNum type="arabicPeriod" startAt="7"/>
            </a:pPr>
            <a:r>
              <a:rPr lang="en-US" sz="3200" dirty="0"/>
              <a:t>Motorcycles &amp; ATVs</a:t>
            </a:r>
          </a:p>
          <a:p>
            <a:pPr marL="514350" indent="-514350">
              <a:buFont typeface="+mj-lt"/>
              <a:buAutoNum type="arabicPeriod" startAt="7"/>
            </a:pPr>
            <a:r>
              <a:rPr lang="en-US" sz="3200" dirty="0"/>
              <a:t>Vulnerable Road Users – Pedestrians &amp; Bicyclists</a:t>
            </a:r>
          </a:p>
          <a:p>
            <a:pPr marL="514350" indent="-514350">
              <a:buFont typeface="+mj-lt"/>
              <a:buAutoNum type="arabicPeriod" startAt="7"/>
            </a:pPr>
            <a:r>
              <a:rPr lang="en-US" sz="3200" dirty="0"/>
              <a:t>Work Zones</a:t>
            </a:r>
          </a:p>
          <a:p>
            <a:pPr marL="514350" indent="-514350">
              <a:buFont typeface="+mj-lt"/>
              <a:buAutoNum type="arabicPeriod" startAt="7"/>
            </a:pPr>
            <a:r>
              <a:rPr lang="en-US" sz="3200" dirty="0"/>
              <a:t>Improving Highway Safety Data</a:t>
            </a:r>
          </a:p>
          <a:p>
            <a:pPr marL="514350" indent="-514350">
              <a:buFont typeface="+mj-lt"/>
              <a:buAutoNum type="arabicPeriod" startAt="7"/>
            </a:pPr>
            <a:r>
              <a:rPr lang="en-US" sz="3200" dirty="0"/>
              <a:t>Traffic Incident Management &amp; Response</a:t>
            </a:r>
          </a:p>
        </p:txBody>
      </p:sp>
      <p:sp>
        <p:nvSpPr>
          <p:cNvPr id="6" name="Title 5">
            <a:extLst>
              <a:ext uri="{FF2B5EF4-FFF2-40B4-BE49-F238E27FC236}">
                <a16:creationId xmlns:a16="http://schemas.microsoft.com/office/drawing/2014/main" id="{B99F008E-562C-B438-D6C6-54E53272BB46}"/>
              </a:ext>
            </a:extLst>
          </p:cNvPr>
          <p:cNvSpPr>
            <a:spLocks noGrp="1"/>
          </p:cNvSpPr>
          <p:nvPr>
            <p:ph type="title"/>
          </p:nvPr>
        </p:nvSpPr>
        <p:spPr/>
        <p:txBody>
          <a:bodyPr>
            <a:normAutofit fontScale="90000"/>
          </a:bodyPr>
          <a:lstStyle/>
          <a:p>
            <a:r>
              <a:rPr lang="en-US" dirty="0"/>
              <a:t>2027-2031 Potential SHSP Emphasis Areas</a:t>
            </a:r>
          </a:p>
        </p:txBody>
      </p:sp>
      <p:sp>
        <p:nvSpPr>
          <p:cNvPr id="5" name="Slide Number Placeholder 4">
            <a:extLst>
              <a:ext uri="{FF2B5EF4-FFF2-40B4-BE49-F238E27FC236}">
                <a16:creationId xmlns:a16="http://schemas.microsoft.com/office/drawing/2014/main" id="{36D82376-E347-45D3-DC78-1438FED9C359}"/>
              </a:ext>
            </a:extLst>
          </p:cNvPr>
          <p:cNvSpPr>
            <a:spLocks noGrp="1"/>
          </p:cNvSpPr>
          <p:nvPr>
            <p:ph type="sldNum" sz="quarter" idx="12"/>
          </p:nvPr>
        </p:nvSpPr>
        <p:spPr/>
        <p:txBody>
          <a:bodyPr/>
          <a:lstStyle/>
          <a:p>
            <a:fld id="{88393508-1A09-40D6-8BF6-2B69CB3921CF}" type="slidenum">
              <a:rPr lang="en-US" smtClean="0"/>
              <a:pPr/>
              <a:t>27</a:t>
            </a:fld>
            <a:endParaRPr lang="en-US"/>
          </a:p>
        </p:txBody>
      </p:sp>
      <p:sp>
        <p:nvSpPr>
          <p:cNvPr id="4" name="Footer Placeholder 3">
            <a:extLst>
              <a:ext uri="{FF2B5EF4-FFF2-40B4-BE49-F238E27FC236}">
                <a16:creationId xmlns:a16="http://schemas.microsoft.com/office/drawing/2014/main" id="{FB81F934-8499-AFAA-B038-D59F38E05BD0}"/>
              </a:ext>
            </a:extLst>
          </p:cNvPr>
          <p:cNvSpPr>
            <a:spLocks noGrp="1"/>
          </p:cNvSpPr>
          <p:nvPr>
            <p:ph type="ftr" sz="quarter" idx="11"/>
          </p:nvPr>
        </p:nvSpPr>
        <p:spPr/>
        <p:txBody>
          <a:bodyPr/>
          <a:lstStyle/>
          <a:p>
            <a:r>
              <a:rPr lang="en-US"/>
              <a:t>2027-2031 WEST VIRGINIA STRATEGIC HIGHWAY SAFETY PLAN</a:t>
            </a:r>
            <a:endParaRPr lang="en-US" dirty="0"/>
          </a:p>
        </p:txBody>
      </p:sp>
    </p:spTree>
    <p:extLst>
      <p:ext uri="{BB962C8B-B14F-4D97-AF65-F5344CB8AC3E}">
        <p14:creationId xmlns:p14="http://schemas.microsoft.com/office/powerpoint/2010/main" val="4263290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CDF1-693F-C678-AB76-77EDB1104431}"/>
              </a:ext>
            </a:extLst>
          </p:cNvPr>
          <p:cNvSpPr>
            <a:spLocks noGrp="1"/>
          </p:cNvSpPr>
          <p:nvPr>
            <p:ph type="title"/>
          </p:nvPr>
        </p:nvSpPr>
        <p:spPr>
          <a:xfrm>
            <a:off x="1495424" y="2776537"/>
            <a:ext cx="8867776" cy="1304926"/>
          </a:xfrm>
        </p:spPr>
        <p:txBody>
          <a:bodyPr anchor="ctr">
            <a:normAutofit fontScale="90000"/>
          </a:bodyPr>
          <a:lstStyle/>
          <a:p>
            <a:r>
              <a:rPr lang="en-US" dirty="0"/>
              <a:t>Speeding &amp; Aggressive Driving</a:t>
            </a:r>
          </a:p>
        </p:txBody>
      </p:sp>
      <p:sp>
        <p:nvSpPr>
          <p:cNvPr id="4" name="Footer Placeholder 3">
            <a:extLst>
              <a:ext uri="{FF2B5EF4-FFF2-40B4-BE49-F238E27FC236}">
                <a16:creationId xmlns:a16="http://schemas.microsoft.com/office/drawing/2014/main" id="{6744D53F-144A-BC3A-9678-BAB573CA8765}"/>
              </a:ext>
            </a:extLst>
          </p:cNvPr>
          <p:cNvSpPr>
            <a:spLocks noGrp="1"/>
          </p:cNvSpPr>
          <p:nvPr>
            <p:ph type="ftr" sz="quarter" idx="11"/>
          </p:nvPr>
        </p:nvSpPr>
        <p:spPr/>
        <p:txBody>
          <a:bodyPr/>
          <a:lstStyle/>
          <a:p>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CDC49827-D905-2CBD-3E49-D47AE25089E2}"/>
              </a:ext>
            </a:extLst>
          </p:cNvPr>
          <p:cNvSpPr>
            <a:spLocks noGrp="1"/>
          </p:cNvSpPr>
          <p:nvPr>
            <p:ph type="sldNum" sz="quarter" idx="12"/>
          </p:nvPr>
        </p:nvSpPr>
        <p:spPr/>
        <p:txBody>
          <a:bodyPr/>
          <a:lstStyle/>
          <a:p>
            <a:fld id="{88393508-1A09-40D6-8BF6-2B69CB3921CF}" type="slidenum">
              <a:rPr lang="en-US" smtClean="0"/>
              <a:pPr/>
              <a:t>28</a:t>
            </a:fld>
            <a:endParaRPr lang="en-US"/>
          </a:p>
        </p:txBody>
      </p:sp>
    </p:spTree>
    <p:extLst>
      <p:ext uri="{BB962C8B-B14F-4D97-AF65-F5344CB8AC3E}">
        <p14:creationId xmlns:p14="http://schemas.microsoft.com/office/powerpoint/2010/main" val="4261586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5C485-66B4-C5C7-1504-B4B67ADB24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B98DD-8F10-969B-C1E0-241C7412497F}"/>
              </a:ext>
            </a:extLst>
          </p:cNvPr>
          <p:cNvSpPr>
            <a:spLocks noGrp="1"/>
          </p:cNvSpPr>
          <p:nvPr>
            <p:ph type="title"/>
          </p:nvPr>
        </p:nvSpPr>
        <p:spPr/>
        <p:txBody>
          <a:bodyPr>
            <a:normAutofit fontScale="90000"/>
          </a:bodyPr>
          <a:lstStyle/>
          <a:p>
            <a:r>
              <a:rPr lang="en-US" dirty="0"/>
              <a:t>Speeding and Aggressive Driving</a:t>
            </a:r>
            <a:br>
              <a:rPr lang="en-US" dirty="0"/>
            </a:br>
            <a:r>
              <a:rPr lang="en-US" sz="3600" dirty="0"/>
              <a:t>Annual Fatalities and Serious Injuries</a:t>
            </a:r>
            <a:endParaRPr lang="en-US" dirty="0"/>
          </a:p>
        </p:txBody>
      </p:sp>
      <p:sp>
        <p:nvSpPr>
          <p:cNvPr id="4" name="Footer Placeholder 3">
            <a:extLst>
              <a:ext uri="{FF2B5EF4-FFF2-40B4-BE49-F238E27FC236}">
                <a16:creationId xmlns:a16="http://schemas.microsoft.com/office/drawing/2014/main" id="{A3958F83-7F81-44EA-56D8-0A48240069A1}"/>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E1764C55-46DD-DC49-B21D-F5EDAB52C9DF}"/>
              </a:ext>
            </a:extLst>
          </p:cNvPr>
          <p:cNvSpPr>
            <a:spLocks noGrp="1"/>
          </p:cNvSpPr>
          <p:nvPr>
            <p:ph type="sldNum" sz="quarter" idx="12"/>
          </p:nvPr>
        </p:nvSpPr>
        <p:spPr/>
        <p:txBody>
          <a:bodyPr/>
          <a:lstStyle/>
          <a:p>
            <a:fld id="{88393508-1A09-40D6-8BF6-2B69CB3921CF}" type="slidenum">
              <a:rPr lang="en-US" smtClean="0"/>
              <a:pPr/>
              <a:t>29</a:t>
            </a:fld>
            <a:endParaRPr lang="en-US" dirty="0">
              <a:solidFill>
                <a:srgbClr val="142131"/>
              </a:solidFill>
            </a:endParaRPr>
          </a:p>
        </p:txBody>
      </p:sp>
      <p:graphicFrame>
        <p:nvGraphicFramePr>
          <p:cNvPr id="6" name="Content Placeholder 3">
            <a:extLst>
              <a:ext uri="{FF2B5EF4-FFF2-40B4-BE49-F238E27FC236}">
                <a16:creationId xmlns:a16="http://schemas.microsoft.com/office/drawing/2014/main" id="{871B057E-F405-494A-EFF6-F6EB9EC4887F}"/>
              </a:ext>
            </a:extLst>
          </p:cNvPr>
          <p:cNvGraphicFramePr>
            <a:graphicFrameLocks/>
          </p:cNvGraphicFramePr>
          <p:nvPr/>
        </p:nvGraphicFramePr>
        <p:xfrm>
          <a:off x="660400" y="3125695"/>
          <a:ext cx="10822940" cy="32306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0829BF7C-734F-AA2D-7F4D-83C4E032FDFE}"/>
              </a:ext>
            </a:extLst>
          </p:cNvPr>
          <p:cNvGraphicFramePr>
            <a:graphicFrameLocks noGrp="1"/>
          </p:cNvGraphicFramePr>
          <p:nvPr/>
        </p:nvGraphicFramePr>
        <p:xfrm>
          <a:off x="2643434" y="1417535"/>
          <a:ext cx="6905131" cy="1679584"/>
        </p:xfrm>
        <a:graphic>
          <a:graphicData uri="http://schemas.openxmlformats.org/drawingml/2006/table">
            <a:tbl>
              <a:tblPr firstRow="1" bandRow="1">
                <a:tableStyleId>{5C22544A-7EE6-4342-B048-85BDC9FD1C3A}</a:tableStyleId>
              </a:tblPr>
              <a:tblGrid>
                <a:gridCol w="3014916">
                  <a:extLst>
                    <a:ext uri="{9D8B030D-6E8A-4147-A177-3AD203B41FA5}">
                      <a16:colId xmlns:a16="http://schemas.microsoft.com/office/drawing/2014/main" val="114161203"/>
                    </a:ext>
                  </a:extLst>
                </a:gridCol>
                <a:gridCol w="1556086">
                  <a:extLst>
                    <a:ext uri="{9D8B030D-6E8A-4147-A177-3AD203B41FA5}">
                      <a16:colId xmlns:a16="http://schemas.microsoft.com/office/drawing/2014/main" val="125454432"/>
                    </a:ext>
                  </a:extLst>
                </a:gridCol>
                <a:gridCol w="1556086">
                  <a:extLst>
                    <a:ext uri="{9D8B030D-6E8A-4147-A177-3AD203B41FA5}">
                      <a16:colId xmlns:a16="http://schemas.microsoft.com/office/drawing/2014/main" val="4279414317"/>
                    </a:ext>
                  </a:extLst>
                </a:gridCol>
                <a:gridCol w="778043">
                  <a:extLst>
                    <a:ext uri="{9D8B030D-6E8A-4147-A177-3AD203B41FA5}">
                      <a16:colId xmlns:a16="http://schemas.microsoft.com/office/drawing/2014/main" val="3034938741"/>
                    </a:ext>
                  </a:extLst>
                </a:gridCol>
              </a:tblGrid>
              <a:tr h="449376">
                <a:tc>
                  <a:txBody>
                    <a:bodyPr/>
                    <a:lstStyle/>
                    <a:p>
                      <a:pPr algn="ctr"/>
                      <a:r>
                        <a:rPr lang="en-US" sz="1600" dirty="0"/>
                        <a:t>Speeding and</a:t>
                      </a:r>
                    </a:p>
                    <a:p>
                      <a:pPr algn="ctr"/>
                      <a:r>
                        <a:rPr lang="en-US" sz="1600" dirty="0"/>
                        <a:t>Aggressive Driving Related</a:t>
                      </a:r>
                      <a:endParaRPr lang="en-US" sz="1400" dirty="0"/>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2022-2026 SHSP</a:t>
                      </a:r>
                    </a:p>
                    <a:p>
                      <a:pPr algn="ctr"/>
                      <a:r>
                        <a:rPr lang="en-US" sz="1600" b="1" dirty="0">
                          <a:solidFill>
                            <a:schemeClr val="bg1"/>
                          </a:solidFill>
                        </a:rPr>
                        <a:t>’15-’19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2027-2031 SHSP</a:t>
                      </a:r>
                    </a:p>
                    <a:p>
                      <a:pPr algn="ctr"/>
                      <a:r>
                        <a:rPr lang="en-US" sz="1600" b="1" dirty="0">
                          <a:solidFill>
                            <a:schemeClr val="bg1"/>
                          </a:solidFill>
                        </a:rPr>
                        <a:t>’19-’24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Trend</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extLst>
                  <a:ext uri="{0D108BD9-81ED-4DB2-BD59-A6C34878D82A}">
                    <a16:rowId xmlns:a16="http://schemas.microsoft.com/office/drawing/2014/main" val="539537092"/>
                  </a:ext>
                </a:extLst>
              </a:tr>
              <a:tr h="306392">
                <a:tc>
                  <a:txBody>
                    <a:bodyPr/>
                    <a:lstStyle/>
                    <a:p>
                      <a:pPr algn="ctr"/>
                      <a:r>
                        <a:rPr lang="en-US" sz="1400" dirty="0">
                          <a:solidFill>
                            <a:srgbClr val="231E55"/>
                          </a:solidFill>
                        </a:rPr>
                        <a:t>% of total fatalities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0" dirty="0">
                          <a:solidFill>
                            <a:srgbClr val="231E55"/>
                          </a:solidFill>
                        </a:rPr>
                        <a:t>57.4%</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65.4%</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extLst>
                  <a:ext uri="{0D108BD9-81ED-4DB2-BD59-A6C34878D82A}">
                    <a16:rowId xmlns:a16="http://schemas.microsoft.com/office/drawing/2014/main" val="3145376727"/>
                  </a:ext>
                </a:extLst>
              </a:tr>
              <a:tr h="306392">
                <a:tc>
                  <a:txBody>
                    <a:bodyPr/>
                    <a:lstStyle/>
                    <a:p>
                      <a:pPr algn="ctr"/>
                      <a:r>
                        <a:rPr lang="en-US" sz="1400" dirty="0">
                          <a:solidFill>
                            <a:srgbClr val="231E55"/>
                          </a:solidFill>
                        </a:rPr>
                        <a:t>% of total serious injuries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0" dirty="0">
                          <a:solidFill>
                            <a:srgbClr val="231E55"/>
                          </a:solidFill>
                        </a:rPr>
                        <a:t>57.2%</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70.6%</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extLst>
                  <a:ext uri="{0D108BD9-81ED-4DB2-BD59-A6C34878D82A}">
                    <a16:rowId xmlns:a16="http://schemas.microsoft.com/office/drawing/2014/main" val="3834257849"/>
                  </a:ext>
                </a:extLst>
              </a:tr>
            </a:tbl>
          </a:graphicData>
        </a:graphic>
      </p:graphicFrame>
    </p:spTree>
    <p:extLst>
      <p:ext uri="{BB962C8B-B14F-4D97-AF65-F5344CB8AC3E}">
        <p14:creationId xmlns:p14="http://schemas.microsoft.com/office/powerpoint/2010/main" val="80602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47AC0C-EAE8-43B3-A655-8FF6EDD27255}"/>
              </a:ext>
            </a:extLst>
          </p:cNvPr>
          <p:cNvSpPr>
            <a:spLocks noGrp="1"/>
          </p:cNvSpPr>
          <p:nvPr>
            <p:ph type="title"/>
          </p:nvPr>
        </p:nvSpPr>
        <p:spPr>
          <a:xfrm>
            <a:off x="1108362" y="453736"/>
            <a:ext cx="8950037" cy="657225"/>
          </a:xfrm>
        </p:spPr>
        <p:txBody>
          <a:bodyPr>
            <a:noAutofit/>
          </a:bodyPr>
          <a:lstStyle/>
          <a:p>
            <a:r>
              <a:rPr lang="en-US" sz="3600" dirty="0"/>
              <a:t>What is a Strategic Highway Safety Plan (SHSP)?</a:t>
            </a:r>
          </a:p>
        </p:txBody>
      </p:sp>
      <p:sp>
        <p:nvSpPr>
          <p:cNvPr id="6" name="Content Placeholder 5">
            <a:extLst>
              <a:ext uri="{FF2B5EF4-FFF2-40B4-BE49-F238E27FC236}">
                <a16:creationId xmlns:a16="http://schemas.microsoft.com/office/drawing/2014/main" id="{18F10260-8D77-4042-92D9-1446765DBC6F}"/>
              </a:ext>
            </a:extLst>
          </p:cNvPr>
          <p:cNvSpPr>
            <a:spLocks noGrp="1"/>
          </p:cNvSpPr>
          <p:nvPr>
            <p:ph idx="1"/>
          </p:nvPr>
        </p:nvSpPr>
        <p:spPr>
          <a:xfrm>
            <a:off x="673768" y="1540042"/>
            <a:ext cx="7762661" cy="4475747"/>
          </a:xfrm>
        </p:spPr>
        <p:txBody>
          <a:bodyPr>
            <a:normAutofit fontScale="85000" lnSpcReduction="10000"/>
          </a:bodyPr>
          <a:lstStyle/>
          <a:p>
            <a:pPr>
              <a:lnSpc>
                <a:spcPct val="110000"/>
              </a:lnSpc>
              <a:spcAft>
                <a:spcPts val="600"/>
              </a:spcAft>
            </a:pPr>
            <a:r>
              <a:rPr lang="en-US" dirty="0"/>
              <a:t>Comprehensive transportation safety plan with a goal of reducing highway fatalities and serious injuries on all public roads</a:t>
            </a:r>
          </a:p>
          <a:p>
            <a:pPr>
              <a:lnSpc>
                <a:spcPct val="110000"/>
              </a:lnSpc>
              <a:spcAft>
                <a:spcPts val="600"/>
              </a:spcAft>
            </a:pPr>
            <a:r>
              <a:rPr lang="en-US" dirty="0"/>
              <a:t>Establishes consistent statewide goals, objectives, emphasis areas, priorities, and countermeasures with stakeholders and across other transportation plans</a:t>
            </a:r>
          </a:p>
          <a:p>
            <a:pPr>
              <a:lnSpc>
                <a:spcPct val="110000"/>
              </a:lnSpc>
              <a:spcAft>
                <a:spcPts val="600"/>
              </a:spcAft>
            </a:pPr>
            <a:r>
              <a:rPr lang="en-US" dirty="0"/>
              <a:t>Makes effective use of highway safety related data to determine data-driven priorities</a:t>
            </a:r>
          </a:p>
          <a:p>
            <a:pPr>
              <a:lnSpc>
                <a:spcPct val="110000"/>
              </a:lnSpc>
              <a:spcAft>
                <a:spcPts val="600"/>
              </a:spcAft>
            </a:pPr>
            <a:r>
              <a:rPr lang="en-US" dirty="0"/>
              <a:t>Addresses engineering, management, operation, education, enforcement, and emergency medical services through common goals and strategies</a:t>
            </a:r>
          </a:p>
        </p:txBody>
      </p:sp>
      <p:sp>
        <p:nvSpPr>
          <p:cNvPr id="4" name="Slide Number Placeholder 3">
            <a:extLst>
              <a:ext uri="{FF2B5EF4-FFF2-40B4-BE49-F238E27FC236}">
                <a16:creationId xmlns:a16="http://schemas.microsoft.com/office/drawing/2014/main" id="{64C5CCF7-F14C-4ED5-BA94-74E99948F9EE}"/>
              </a:ext>
            </a:extLst>
          </p:cNvPr>
          <p:cNvSpPr>
            <a:spLocks noGrp="1"/>
          </p:cNvSpPr>
          <p:nvPr>
            <p:ph type="sldNum" sz="quarter" idx="12"/>
          </p:nvPr>
        </p:nvSpPr>
        <p:spPr/>
        <p:txBody>
          <a:bodyPr/>
          <a:lstStyle/>
          <a:p>
            <a:fld id="{E4585318-5627-47DB-A888-F9C40FAE943F}" type="slidenum">
              <a:rPr lang="en-US" smtClean="0"/>
              <a:pPr/>
              <a:t>3</a:t>
            </a:fld>
            <a:endParaRPr lang="en-US" dirty="0"/>
          </a:p>
        </p:txBody>
      </p:sp>
      <p:pic>
        <p:nvPicPr>
          <p:cNvPr id="8" name="Picture 7">
            <a:extLst>
              <a:ext uri="{FF2B5EF4-FFF2-40B4-BE49-F238E27FC236}">
                <a16:creationId xmlns:a16="http://schemas.microsoft.com/office/drawing/2014/main" id="{144FE0AC-E0E9-4BBB-AD9A-C666CD9D284D}"/>
              </a:ext>
            </a:extLst>
          </p:cNvPr>
          <p:cNvPicPr>
            <a:picLocks noChangeAspect="1"/>
          </p:cNvPicPr>
          <p:nvPr/>
        </p:nvPicPr>
        <p:blipFill rotWithShape="1">
          <a:blip r:embed="rId3"/>
          <a:srcRect l="3224" t="8356" r="6073" b="3441"/>
          <a:stretch/>
        </p:blipFill>
        <p:spPr>
          <a:xfrm>
            <a:off x="8340157" y="1759331"/>
            <a:ext cx="3470844" cy="3339337"/>
          </a:xfrm>
          <a:prstGeom prst="rect">
            <a:avLst/>
          </a:prstGeom>
          <a:ln>
            <a:noFill/>
          </a:ln>
          <a:effectLst>
            <a:outerShdw blurRad="292100" dist="139700" dir="2700000" algn="tl" rotWithShape="0">
              <a:srgbClr val="333333">
                <a:alpha val="65000"/>
              </a:srgbClr>
            </a:outerShdw>
          </a:effectLst>
        </p:spPr>
      </p:pic>
      <p:sp>
        <p:nvSpPr>
          <p:cNvPr id="2" name="Footer Placeholder 3">
            <a:extLst>
              <a:ext uri="{FF2B5EF4-FFF2-40B4-BE49-F238E27FC236}">
                <a16:creationId xmlns:a16="http://schemas.microsoft.com/office/drawing/2014/main" id="{FC3DFC88-2BD9-3F13-792D-E743F5C7AD0B}"/>
              </a:ext>
            </a:extLst>
          </p:cNvPr>
          <p:cNvSpPr>
            <a:spLocks noGrp="1"/>
          </p:cNvSpPr>
          <p:nvPr>
            <p:ph type="ftr" sz="quarter" idx="11"/>
          </p:nvPr>
        </p:nvSpPr>
        <p:spPr>
          <a:xfrm>
            <a:off x="2305050" y="6384925"/>
            <a:ext cx="8572500" cy="365125"/>
          </a:xfrm>
        </p:spPr>
        <p:txBody>
          <a:bodyPr/>
          <a:lstStyle/>
          <a:p>
            <a:pPr algn="ctr"/>
            <a:r>
              <a:rPr lang="en-US" dirty="0"/>
              <a:t>2027-2031 WEST VIRGINIA STRATEGIC HIGHWAY SAFETY PLAN</a:t>
            </a:r>
          </a:p>
        </p:txBody>
      </p:sp>
    </p:spTree>
    <p:extLst>
      <p:ext uri="{BB962C8B-B14F-4D97-AF65-F5344CB8AC3E}">
        <p14:creationId xmlns:p14="http://schemas.microsoft.com/office/powerpoint/2010/main" val="2201496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F9D92-9CF2-5DB1-9DE4-93C8DB12341E}"/>
              </a:ext>
            </a:extLst>
          </p:cNvPr>
          <p:cNvSpPr>
            <a:spLocks noGrp="1"/>
          </p:cNvSpPr>
          <p:nvPr>
            <p:ph type="title"/>
          </p:nvPr>
        </p:nvSpPr>
        <p:spPr/>
        <p:txBody>
          <a:bodyPr>
            <a:normAutofit fontScale="90000"/>
          </a:bodyPr>
          <a:lstStyle/>
          <a:p>
            <a:r>
              <a:rPr lang="en-US" dirty="0"/>
              <a:t>Speeding and Aggressive Driving</a:t>
            </a:r>
            <a:br>
              <a:rPr lang="en-US" dirty="0"/>
            </a:br>
            <a:r>
              <a:rPr lang="en-US" sz="3600" dirty="0"/>
              <a:t>Causal Factors</a:t>
            </a:r>
            <a:endParaRPr lang="en-US" dirty="0"/>
          </a:p>
        </p:txBody>
      </p:sp>
      <p:sp>
        <p:nvSpPr>
          <p:cNvPr id="4" name="Footer Placeholder 3">
            <a:extLst>
              <a:ext uri="{FF2B5EF4-FFF2-40B4-BE49-F238E27FC236}">
                <a16:creationId xmlns:a16="http://schemas.microsoft.com/office/drawing/2014/main" id="{B452450E-B839-B751-AED1-5ECC10D6E535}"/>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ED9B1AD4-1303-4406-BD08-D00997B97219}"/>
              </a:ext>
            </a:extLst>
          </p:cNvPr>
          <p:cNvSpPr>
            <a:spLocks noGrp="1"/>
          </p:cNvSpPr>
          <p:nvPr>
            <p:ph type="sldNum" sz="quarter" idx="12"/>
          </p:nvPr>
        </p:nvSpPr>
        <p:spPr/>
        <p:txBody>
          <a:bodyPr/>
          <a:lstStyle/>
          <a:p>
            <a:fld id="{88393508-1A09-40D6-8BF6-2B69CB3921CF}" type="slidenum">
              <a:rPr lang="en-US" smtClean="0"/>
              <a:pPr/>
              <a:t>30</a:t>
            </a:fld>
            <a:endParaRPr lang="en-US" dirty="0">
              <a:solidFill>
                <a:srgbClr val="142131"/>
              </a:solidFill>
            </a:endParaRPr>
          </a:p>
        </p:txBody>
      </p:sp>
      <p:graphicFrame>
        <p:nvGraphicFramePr>
          <p:cNvPr id="6" name="Content Placeholder 6">
            <a:extLst>
              <a:ext uri="{FF2B5EF4-FFF2-40B4-BE49-F238E27FC236}">
                <a16:creationId xmlns:a16="http://schemas.microsoft.com/office/drawing/2014/main" id="{F8D2C31F-33A6-2A39-F4D2-353A0BDE1421}"/>
              </a:ext>
            </a:extLst>
          </p:cNvPr>
          <p:cNvGraphicFramePr>
            <a:graphicFrameLocks noGrp="1"/>
          </p:cNvGraphicFramePr>
          <p:nvPr>
            <p:ph idx="1"/>
            <p:extLst>
              <p:ext uri="{D42A27DB-BD31-4B8C-83A1-F6EECF244321}">
                <p14:modId xmlns:p14="http://schemas.microsoft.com/office/powerpoint/2010/main" val="2467208209"/>
              </p:ext>
            </p:extLst>
          </p:nvPr>
        </p:nvGraphicFramePr>
        <p:xfrm>
          <a:off x="0" y="1432560"/>
          <a:ext cx="12191999" cy="479949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890C1A9-1C1C-3FB4-9738-A86EC34D45E2}"/>
              </a:ext>
            </a:extLst>
          </p:cNvPr>
          <p:cNvSpPr txBox="1"/>
          <p:nvPr/>
        </p:nvSpPr>
        <p:spPr>
          <a:xfrm>
            <a:off x="7830820" y="5009879"/>
            <a:ext cx="4554220" cy="317937"/>
          </a:xfrm>
          <a:prstGeom prst="rect">
            <a:avLst/>
          </a:prstGeom>
          <a:noFill/>
        </p:spPr>
        <p:txBody>
          <a:bodyPr wrap="square">
            <a:spAutoFit/>
          </a:bodyPr>
          <a:lstStyle/>
          <a:p>
            <a:r>
              <a:rPr lang="en-US" sz="1400" b="1" dirty="0">
                <a:solidFill>
                  <a:srgbClr val="FECC50"/>
                </a:solidFill>
              </a:rPr>
              <a:t>% of Total Speeding &amp; Aggressive Driving Fatalities</a:t>
            </a:r>
          </a:p>
        </p:txBody>
      </p:sp>
      <p:sp>
        <p:nvSpPr>
          <p:cNvPr id="9" name="TextBox 8">
            <a:extLst>
              <a:ext uri="{FF2B5EF4-FFF2-40B4-BE49-F238E27FC236}">
                <a16:creationId xmlns:a16="http://schemas.microsoft.com/office/drawing/2014/main" id="{B75AA4DD-56CE-F2BA-1DC9-54E2657D49CC}"/>
              </a:ext>
            </a:extLst>
          </p:cNvPr>
          <p:cNvSpPr txBox="1"/>
          <p:nvPr/>
        </p:nvSpPr>
        <p:spPr>
          <a:xfrm>
            <a:off x="7302500" y="5356391"/>
            <a:ext cx="4889500" cy="307777"/>
          </a:xfrm>
          <a:prstGeom prst="rect">
            <a:avLst/>
          </a:prstGeom>
          <a:noFill/>
        </p:spPr>
        <p:txBody>
          <a:bodyPr wrap="square">
            <a:spAutoFit/>
          </a:bodyPr>
          <a:lstStyle/>
          <a:p>
            <a:r>
              <a:rPr lang="en-US" sz="1400" b="1" dirty="0">
                <a:solidFill>
                  <a:srgbClr val="231E55"/>
                </a:solidFill>
              </a:rPr>
              <a:t>% of Total Speeding &amp; Aggressive Driving Serious Injuries</a:t>
            </a:r>
          </a:p>
        </p:txBody>
      </p:sp>
    </p:spTree>
    <p:extLst>
      <p:ext uri="{BB962C8B-B14F-4D97-AF65-F5344CB8AC3E}">
        <p14:creationId xmlns:p14="http://schemas.microsoft.com/office/powerpoint/2010/main" val="3935232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C003-28BC-F01F-E408-B2B720218B84}"/>
              </a:ext>
            </a:extLst>
          </p:cNvPr>
          <p:cNvSpPr>
            <a:spLocks noGrp="1"/>
          </p:cNvSpPr>
          <p:nvPr>
            <p:ph type="title"/>
          </p:nvPr>
        </p:nvSpPr>
        <p:spPr>
          <a:xfrm>
            <a:off x="1495424" y="2776537"/>
            <a:ext cx="8867776" cy="1304926"/>
          </a:xfrm>
        </p:spPr>
        <p:txBody>
          <a:bodyPr/>
          <a:lstStyle/>
          <a:p>
            <a:r>
              <a:rPr lang="en-US" dirty="0"/>
              <a:t>Roadway Departure</a:t>
            </a:r>
          </a:p>
        </p:txBody>
      </p:sp>
      <p:sp>
        <p:nvSpPr>
          <p:cNvPr id="4" name="Footer Placeholder 3">
            <a:extLst>
              <a:ext uri="{FF2B5EF4-FFF2-40B4-BE49-F238E27FC236}">
                <a16:creationId xmlns:a16="http://schemas.microsoft.com/office/drawing/2014/main" id="{6F722F7A-A5EE-E8FA-85BB-7B640A7291C9}"/>
              </a:ext>
            </a:extLst>
          </p:cNvPr>
          <p:cNvSpPr>
            <a:spLocks noGrp="1"/>
          </p:cNvSpPr>
          <p:nvPr>
            <p:ph type="ftr" sz="quarter" idx="11"/>
          </p:nvPr>
        </p:nvSpPr>
        <p:spPr/>
        <p:txBody>
          <a:bodyPr/>
          <a:lstStyle/>
          <a:p>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1BD9A5A1-CFDA-026A-437A-8F201EE96E89}"/>
              </a:ext>
            </a:extLst>
          </p:cNvPr>
          <p:cNvSpPr>
            <a:spLocks noGrp="1"/>
          </p:cNvSpPr>
          <p:nvPr>
            <p:ph type="sldNum" sz="quarter" idx="12"/>
          </p:nvPr>
        </p:nvSpPr>
        <p:spPr/>
        <p:txBody>
          <a:bodyPr/>
          <a:lstStyle/>
          <a:p>
            <a:fld id="{88393508-1A09-40D6-8BF6-2B69CB3921CF}" type="slidenum">
              <a:rPr lang="en-US" smtClean="0"/>
              <a:pPr/>
              <a:t>31</a:t>
            </a:fld>
            <a:endParaRPr lang="en-US"/>
          </a:p>
        </p:txBody>
      </p:sp>
    </p:spTree>
    <p:extLst>
      <p:ext uri="{BB962C8B-B14F-4D97-AF65-F5344CB8AC3E}">
        <p14:creationId xmlns:p14="http://schemas.microsoft.com/office/powerpoint/2010/main" val="2258758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98755-D0DB-AA76-BEA8-F79BF5218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A1CF80-C9B1-8938-C357-DA2FA184F254}"/>
              </a:ext>
            </a:extLst>
          </p:cNvPr>
          <p:cNvSpPr>
            <a:spLocks noGrp="1"/>
          </p:cNvSpPr>
          <p:nvPr>
            <p:ph type="title"/>
          </p:nvPr>
        </p:nvSpPr>
        <p:spPr/>
        <p:txBody>
          <a:bodyPr>
            <a:normAutofit fontScale="90000"/>
          </a:bodyPr>
          <a:lstStyle/>
          <a:p>
            <a:r>
              <a:rPr lang="en-US" dirty="0"/>
              <a:t>Roadway Departure</a:t>
            </a:r>
            <a:br>
              <a:rPr lang="en-US" dirty="0"/>
            </a:br>
            <a:r>
              <a:rPr lang="en-US" sz="3600" dirty="0"/>
              <a:t>Annual Fatalities and Serious Injuries</a:t>
            </a:r>
            <a:endParaRPr lang="en-US" dirty="0"/>
          </a:p>
        </p:txBody>
      </p:sp>
      <p:sp>
        <p:nvSpPr>
          <p:cNvPr id="4" name="Footer Placeholder 3">
            <a:extLst>
              <a:ext uri="{FF2B5EF4-FFF2-40B4-BE49-F238E27FC236}">
                <a16:creationId xmlns:a16="http://schemas.microsoft.com/office/drawing/2014/main" id="{CDB9350A-114B-A605-663E-1A9CB7558E8E}"/>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9F2BBEA7-4532-468A-5B51-3B7C0A1197E0}"/>
              </a:ext>
            </a:extLst>
          </p:cNvPr>
          <p:cNvSpPr>
            <a:spLocks noGrp="1"/>
          </p:cNvSpPr>
          <p:nvPr>
            <p:ph type="sldNum" sz="quarter" idx="12"/>
          </p:nvPr>
        </p:nvSpPr>
        <p:spPr/>
        <p:txBody>
          <a:bodyPr/>
          <a:lstStyle/>
          <a:p>
            <a:fld id="{88393508-1A09-40D6-8BF6-2B69CB3921CF}" type="slidenum">
              <a:rPr lang="en-US" smtClean="0"/>
              <a:pPr/>
              <a:t>32</a:t>
            </a:fld>
            <a:endParaRPr lang="en-US" dirty="0">
              <a:solidFill>
                <a:srgbClr val="142131"/>
              </a:solidFill>
            </a:endParaRPr>
          </a:p>
        </p:txBody>
      </p:sp>
      <p:graphicFrame>
        <p:nvGraphicFramePr>
          <p:cNvPr id="6" name="Content Placeholder 3">
            <a:extLst>
              <a:ext uri="{FF2B5EF4-FFF2-40B4-BE49-F238E27FC236}">
                <a16:creationId xmlns:a16="http://schemas.microsoft.com/office/drawing/2014/main" id="{F2DEA6C1-AC54-AFE6-48D5-3EC4FC4B7A0A}"/>
              </a:ext>
            </a:extLst>
          </p:cNvPr>
          <p:cNvGraphicFramePr>
            <a:graphicFrameLocks/>
          </p:cNvGraphicFramePr>
          <p:nvPr/>
        </p:nvGraphicFramePr>
        <p:xfrm>
          <a:off x="1008145" y="3119468"/>
          <a:ext cx="9784080" cy="3208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34E3538B-16EB-792F-0630-A513F8715546}"/>
              </a:ext>
            </a:extLst>
          </p:cNvPr>
          <p:cNvGraphicFramePr>
            <a:graphicFrameLocks noGrp="1"/>
          </p:cNvGraphicFramePr>
          <p:nvPr/>
        </p:nvGraphicFramePr>
        <p:xfrm>
          <a:off x="2447619" y="1365539"/>
          <a:ext cx="6905131" cy="1725353"/>
        </p:xfrm>
        <a:graphic>
          <a:graphicData uri="http://schemas.openxmlformats.org/drawingml/2006/table">
            <a:tbl>
              <a:tblPr firstRow="1" bandRow="1">
                <a:tableStyleId>{5C22544A-7EE6-4342-B048-85BDC9FD1C3A}</a:tableStyleId>
              </a:tblPr>
              <a:tblGrid>
                <a:gridCol w="3014916">
                  <a:extLst>
                    <a:ext uri="{9D8B030D-6E8A-4147-A177-3AD203B41FA5}">
                      <a16:colId xmlns:a16="http://schemas.microsoft.com/office/drawing/2014/main" val="114161203"/>
                    </a:ext>
                  </a:extLst>
                </a:gridCol>
                <a:gridCol w="1556086">
                  <a:extLst>
                    <a:ext uri="{9D8B030D-6E8A-4147-A177-3AD203B41FA5}">
                      <a16:colId xmlns:a16="http://schemas.microsoft.com/office/drawing/2014/main" val="125454432"/>
                    </a:ext>
                  </a:extLst>
                </a:gridCol>
                <a:gridCol w="1556086">
                  <a:extLst>
                    <a:ext uri="{9D8B030D-6E8A-4147-A177-3AD203B41FA5}">
                      <a16:colId xmlns:a16="http://schemas.microsoft.com/office/drawing/2014/main" val="4279414317"/>
                    </a:ext>
                  </a:extLst>
                </a:gridCol>
                <a:gridCol w="778043">
                  <a:extLst>
                    <a:ext uri="{9D8B030D-6E8A-4147-A177-3AD203B41FA5}">
                      <a16:colId xmlns:a16="http://schemas.microsoft.com/office/drawing/2014/main" val="3034938741"/>
                    </a:ext>
                  </a:extLst>
                </a:gridCol>
              </a:tblGrid>
              <a:tr h="1095871">
                <a:tc>
                  <a:txBody>
                    <a:bodyPr/>
                    <a:lstStyle/>
                    <a:p>
                      <a:pPr algn="ctr"/>
                      <a:r>
                        <a:rPr lang="en-US" sz="1600" dirty="0"/>
                        <a:t>Roadway Departure Related</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2022-2026 SHSP</a:t>
                      </a:r>
                    </a:p>
                    <a:p>
                      <a:pPr algn="ctr"/>
                      <a:r>
                        <a:rPr lang="en-US" sz="1600" b="1" dirty="0">
                          <a:solidFill>
                            <a:schemeClr val="bg1"/>
                          </a:solidFill>
                        </a:rPr>
                        <a:t>’15-’19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2027-2031 SHSP</a:t>
                      </a:r>
                    </a:p>
                    <a:p>
                      <a:pPr algn="ctr"/>
                      <a:r>
                        <a:rPr lang="en-US" sz="1600" b="1" dirty="0">
                          <a:solidFill>
                            <a:schemeClr val="bg1"/>
                          </a:solidFill>
                        </a:rPr>
                        <a:t>’19-’24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Trend</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extLst>
                  <a:ext uri="{0D108BD9-81ED-4DB2-BD59-A6C34878D82A}">
                    <a16:rowId xmlns:a16="http://schemas.microsoft.com/office/drawing/2014/main" val="539537092"/>
                  </a:ext>
                </a:extLst>
              </a:tr>
              <a:tr h="314741">
                <a:tc>
                  <a:txBody>
                    <a:bodyPr/>
                    <a:lstStyle/>
                    <a:p>
                      <a:pPr algn="ctr"/>
                      <a:r>
                        <a:rPr lang="en-US" sz="1400" dirty="0">
                          <a:solidFill>
                            <a:srgbClr val="231E55"/>
                          </a:solidFill>
                        </a:rPr>
                        <a:t>% of total fatalities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0" dirty="0">
                          <a:solidFill>
                            <a:srgbClr val="231E55"/>
                          </a:solidFill>
                        </a:rPr>
                        <a:t>62.2%</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57.5%</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extLst>
                  <a:ext uri="{0D108BD9-81ED-4DB2-BD59-A6C34878D82A}">
                    <a16:rowId xmlns:a16="http://schemas.microsoft.com/office/drawing/2014/main" val="3145376727"/>
                  </a:ext>
                </a:extLst>
              </a:tr>
              <a:tr h="314741">
                <a:tc>
                  <a:txBody>
                    <a:bodyPr/>
                    <a:lstStyle/>
                    <a:p>
                      <a:pPr algn="ctr"/>
                      <a:r>
                        <a:rPr lang="en-US" sz="1400" dirty="0">
                          <a:solidFill>
                            <a:srgbClr val="231E55"/>
                          </a:solidFill>
                        </a:rPr>
                        <a:t>% of total serious injuries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0" dirty="0">
                          <a:solidFill>
                            <a:srgbClr val="231E55"/>
                          </a:solidFill>
                        </a:rPr>
                        <a:t>52.6%</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50.6%</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extLst>
                  <a:ext uri="{0D108BD9-81ED-4DB2-BD59-A6C34878D82A}">
                    <a16:rowId xmlns:a16="http://schemas.microsoft.com/office/drawing/2014/main" val="3834257849"/>
                  </a:ext>
                </a:extLst>
              </a:tr>
            </a:tbl>
          </a:graphicData>
        </a:graphic>
      </p:graphicFrame>
    </p:spTree>
    <p:extLst>
      <p:ext uri="{BB962C8B-B14F-4D97-AF65-F5344CB8AC3E}">
        <p14:creationId xmlns:p14="http://schemas.microsoft.com/office/powerpoint/2010/main" val="1145180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6B683-4CD6-84B4-6680-5C28DD66A0FD}"/>
              </a:ext>
            </a:extLst>
          </p:cNvPr>
          <p:cNvSpPr>
            <a:spLocks noGrp="1"/>
          </p:cNvSpPr>
          <p:nvPr>
            <p:ph type="title"/>
          </p:nvPr>
        </p:nvSpPr>
        <p:spPr/>
        <p:txBody>
          <a:bodyPr>
            <a:normAutofit fontScale="90000"/>
          </a:bodyPr>
          <a:lstStyle/>
          <a:p>
            <a:r>
              <a:rPr lang="en-US" dirty="0"/>
              <a:t>Roadway Departure</a:t>
            </a:r>
            <a:br>
              <a:rPr lang="en-US" dirty="0"/>
            </a:br>
            <a:r>
              <a:rPr lang="en-US" sz="3600" dirty="0"/>
              <a:t>Causal Factors</a:t>
            </a:r>
            <a:endParaRPr lang="en-US" dirty="0"/>
          </a:p>
        </p:txBody>
      </p:sp>
      <p:sp>
        <p:nvSpPr>
          <p:cNvPr id="4" name="Footer Placeholder 3">
            <a:extLst>
              <a:ext uri="{FF2B5EF4-FFF2-40B4-BE49-F238E27FC236}">
                <a16:creationId xmlns:a16="http://schemas.microsoft.com/office/drawing/2014/main" id="{FC12A9DD-FB41-8A84-DD80-C06AAF858E22}"/>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E56CFF00-29B6-7D4F-D24C-CB1DCDD7A5D7}"/>
              </a:ext>
            </a:extLst>
          </p:cNvPr>
          <p:cNvSpPr>
            <a:spLocks noGrp="1"/>
          </p:cNvSpPr>
          <p:nvPr>
            <p:ph type="sldNum" sz="quarter" idx="12"/>
          </p:nvPr>
        </p:nvSpPr>
        <p:spPr/>
        <p:txBody>
          <a:bodyPr/>
          <a:lstStyle/>
          <a:p>
            <a:fld id="{88393508-1A09-40D6-8BF6-2B69CB3921CF}" type="slidenum">
              <a:rPr lang="en-US" smtClean="0"/>
              <a:pPr/>
              <a:t>33</a:t>
            </a:fld>
            <a:endParaRPr lang="en-US" dirty="0">
              <a:solidFill>
                <a:srgbClr val="142131"/>
              </a:solidFill>
            </a:endParaRPr>
          </a:p>
        </p:txBody>
      </p:sp>
      <p:graphicFrame>
        <p:nvGraphicFramePr>
          <p:cNvPr id="6" name="Content Placeholder 6">
            <a:extLst>
              <a:ext uri="{FF2B5EF4-FFF2-40B4-BE49-F238E27FC236}">
                <a16:creationId xmlns:a16="http://schemas.microsoft.com/office/drawing/2014/main" id="{7A824957-AD01-16E4-AA23-B17ABFE69B6E}"/>
              </a:ext>
            </a:extLst>
          </p:cNvPr>
          <p:cNvGraphicFramePr>
            <a:graphicFrameLocks noGrp="1"/>
          </p:cNvGraphicFramePr>
          <p:nvPr>
            <p:ph idx="1"/>
            <p:extLst>
              <p:ext uri="{D42A27DB-BD31-4B8C-83A1-F6EECF244321}">
                <p14:modId xmlns:p14="http://schemas.microsoft.com/office/powerpoint/2010/main" val="2685246223"/>
              </p:ext>
            </p:extLst>
          </p:nvPr>
        </p:nvGraphicFramePr>
        <p:xfrm>
          <a:off x="0" y="1391920"/>
          <a:ext cx="12191999" cy="482997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FC3F3A6-B6DE-2F9F-4E5E-38193E7285B2}"/>
              </a:ext>
            </a:extLst>
          </p:cNvPr>
          <p:cNvSpPr txBox="1"/>
          <p:nvPr/>
        </p:nvSpPr>
        <p:spPr>
          <a:xfrm>
            <a:off x="8694862" y="4979399"/>
            <a:ext cx="4109156" cy="307777"/>
          </a:xfrm>
          <a:prstGeom prst="rect">
            <a:avLst/>
          </a:prstGeom>
          <a:noFill/>
        </p:spPr>
        <p:txBody>
          <a:bodyPr wrap="square">
            <a:spAutoFit/>
          </a:bodyPr>
          <a:lstStyle/>
          <a:p>
            <a:r>
              <a:rPr lang="en-US" sz="1400" b="1" dirty="0">
                <a:solidFill>
                  <a:srgbClr val="FECC50"/>
                </a:solidFill>
              </a:rPr>
              <a:t>% of Total Roadway Departure Fatalities</a:t>
            </a:r>
          </a:p>
        </p:txBody>
      </p:sp>
      <p:sp>
        <p:nvSpPr>
          <p:cNvPr id="8" name="TextBox 7">
            <a:extLst>
              <a:ext uri="{FF2B5EF4-FFF2-40B4-BE49-F238E27FC236}">
                <a16:creationId xmlns:a16="http://schemas.microsoft.com/office/drawing/2014/main" id="{7F3BADDC-F87B-B498-4BAE-7916ED132ABD}"/>
              </a:ext>
            </a:extLst>
          </p:cNvPr>
          <p:cNvSpPr txBox="1"/>
          <p:nvPr/>
        </p:nvSpPr>
        <p:spPr>
          <a:xfrm>
            <a:off x="8192110" y="5315751"/>
            <a:ext cx="3918610" cy="316140"/>
          </a:xfrm>
          <a:prstGeom prst="rect">
            <a:avLst/>
          </a:prstGeom>
          <a:noFill/>
        </p:spPr>
        <p:txBody>
          <a:bodyPr wrap="square">
            <a:spAutoFit/>
          </a:bodyPr>
          <a:lstStyle/>
          <a:p>
            <a:r>
              <a:rPr lang="en-US" sz="1400" b="1" dirty="0">
                <a:solidFill>
                  <a:srgbClr val="231E55"/>
                </a:solidFill>
              </a:rPr>
              <a:t>% of Total Roadway Departure Serious Injuries</a:t>
            </a:r>
          </a:p>
        </p:txBody>
      </p:sp>
    </p:spTree>
    <p:extLst>
      <p:ext uri="{BB962C8B-B14F-4D97-AF65-F5344CB8AC3E}">
        <p14:creationId xmlns:p14="http://schemas.microsoft.com/office/powerpoint/2010/main" val="434773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A835-B6E2-0D6C-0A8D-4B28CCD0EE88}"/>
              </a:ext>
            </a:extLst>
          </p:cNvPr>
          <p:cNvSpPr>
            <a:spLocks noGrp="1"/>
          </p:cNvSpPr>
          <p:nvPr>
            <p:ph type="title"/>
          </p:nvPr>
        </p:nvSpPr>
        <p:spPr>
          <a:xfrm>
            <a:off x="1495424" y="2776537"/>
            <a:ext cx="8867776" cy="1304926"/>
          </a:xfrm>
        </p:spPr>
        <p:txBody>
          <a:bodyPr/>
          <a:lstStyle/>
          <a:p>
            <a:r>
              <a:rPr lang="en-US" dirty="0"/>
              <a:t>Occupant Protection</a:t>
            </a:r>
          </a:p>
        </p:txBody>
      </p:sp>
      <p:sp>
        <p:nvSpPr>
          <p:cNvPr id="4" name="Footer Placeholder 3">
            <a:extLst>
              <a:ext uri="{FF2B5EF4-FFF2-40B4-BE49-F238E27FC236}">
                <a16:creationId xmlns:a16="http://schemas.microsoft.com/office/drawing/2014/main" id="{F06720FA-1A70-9BFF-82BF-93601B22A9CC}"/>
              </a:ext>
            </a:extLst>
          </p:cNvPr>
          <p:cNvSpPr>
            <a:spLocks noGrp="1"/>
          </p:cNvSpPr>
          <p:nvPr>
            <p:ph type="ftr" sz="quarter" idx="11"/>
          </p:nvPr>
        </p:nvSpPr>
        <p:spPr/>
        <p:txBody>
          <a:bodyPr/>
          <a:lstStyle/>
          <a:p>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ACB9160C-A58E-A3F7-AB87-9BADA8D3DD03}"/>
              </a:ext>
            </a:extLst>
          </p:cNvPr>
          <p:cNvSpPr>
            <a:spLocks noGrp="1"/>
          </p:cNvSpPr>
          <p:nvPr>
            <p:ph type="sldNum" sz="quarter" idx="12"/>
          </p:nvPr>
        </p:nvSpPr>
        <p:spPr/>
        <p:txBody>
          <a:bodyPr/>
          <a:lstStyle/>
          <a:p>
            <a:fld id="{88393508-1A09-40D6-8BF6-2B69CB3921CF}" type="slidenum">
              <a:rPr lang="en-US" smtClean="0"/>
              <a:pPr/>
              <a:t>34</a:t>
            </a:fld>
            <a:endParaRPr lang="en-US"/>
          </a:p>
        </p:txBody>
      </p:sp>
    </p:spTree>
    <p:extLst>
      <p:ext uri="{BB962C8B-B14F-4D97-AF65-F5344CB8AC3E}">
        <p14:creationId xmlns:p14="http://schemas.microsoft.com/office/powerpoint/2010/main" val="3712325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75F4C-42D8-B30A-D931-F509A227A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9544F-9892-FA0D-FFA0-5CBC6775C6CF}"/>
              </a:ext>
            </a:extLst>
          </p:cNvPr>
          <p:cNvSpPr>
            <a:spLocks noGrp="1"/>
          </p:cNvSpPr>
          <p:nvPr>
            <p:ph type="title"/>
          </p:nvPr>
        </p:nvSpPr>
        <p:spPr/>
        <p:txBody>
          <a:bodyPr>
            <a:normAutofit fontScale="90000"/>
          </a:bodyPr>
          <a:lstStyle/>
          <a:p>
            <a:r>
              <a:rPr lang="en-US" dirty="0"/>
              <a:t>Occupant Protection</a:t>
            </a:r>
            <a:br>
              <a:rPr lang="en-US" dirty="0"/>
            </a:br>
            <a:r>
              <a:rPr lang="en-US" sz="3600" dirty="0"/>
              <a:t>Annual Fatalities and Serious Injuries</a:t>
            </a:r>
            <a:endParaRPr lang="en-US" dirty="0"/>
          </a:p>
        </p:txBody>
      </p:sp>
      <p:sp>
        <p:nvSpPr>
          <p:cNvPr id="4" name="Footer Placeholder 3">
            <a:extLst>
              <a:ext uri="{FF2B5EF4-FFF2-40B4-BE49-F238E27FC236}">
                <a16:creationId xmlns:a16="http://schemas.microsoft.com/office/drawing/2014/main" id="{5A43FF4D-EC48-76CD-C2DF-61F5FA47A004}"/>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C4F89973-7B7A-0A69-F0A4-2E7A50048E1D}"/>
              </a:ext>
            </a:extLst>
          </p:cNvPr>
          <p:cNvSpPr>
            <a:spLocks noGrp="1"/>
          </p:cNvSpPr>
          <p:nvPr>
            <p:ph type="sldNum" sz="quarter" idx="12"/>
          </p:nvPr>
        </p:nvSpPr>
        <p:spPr/>
        <p:txBody>
          <a:bodyPr/>
          <a:lstStyle/>
          <a:p>
            <a:fld id="{88393508-1A09-40D6-8BF6-2B69CB3921CF}" type="slidenum">
              <a:rPr lang="en-US" smtClean="0"/>
              <a:pPr/>
              <a:t>35</a:t>
            </a:fld>
            <a:endParaRPr lang="en-US" dirty="0">
              <a:solidFill>
                <a:srgbClr val="142131"/>
              </a:solidFill>
            </a:endParaRPr>
          </a:p>
        </p:txBody>
      </p:sp>
      <p:graphicFrame>
        <p:nvGraphicFramePr>
          <p:cNvPr id="6" name="Content Placeholder 3">
            <a:extLst>
              <a:ext uri="{FF2B5EF4-FFF2-40B4-BE49-F238E27FC236}">
                <a16:creationId xmlns:a16="http://schemas.microsoft.com/office/drawing/2014/main" id="{254658D9-14D9-365D-CD95-85FA3314CE3E}"/>
              </a:ext>
            </a:extLst>
          </p:cNvPr>
          <p:cNvGraphicFramePr>
            <a:graphicFrameLocks/>
          </p:cNvGraphicFramePr>
          <p:nvPr/>
        </p:nvGraphicFramePr>
        <p:xfrm>
          <a:off x="1203960" y="3055526"/>
          <a:ext cx="9784080" cy="3329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1080A8F4-58B8-B161-8964-5DBDD407CBBF}"/>
              </a:ext>
            </a:extLst>
          </p:cNvPr>
          <p:cNvGraphicFramePr>
            <a:graphicFrameLocks noGrp="1"/>
          </p:cNvGraphicFramePr>
          <p:nvPr/>
        </p:nvGraphicFramePr>
        <p:xfrm>
          <a:off x="2643434" y="1375942"/>
          <a:ext cx="6905131" cy="1679584"/>
        </p:xfrm>
        <a:graphic>
          <a:graphicData uri="http://schemas.openxmlformats.org/drawingml/2006/table">
            <a:tbl>
              <a:tblPr firstRow="1" bandRow="1">
                <a:tableStyleId>{5C22544A-7EE6-4342-B048-85BDC9FD1C3A}</a:tableStyleId>
              </a:tblPr>
              <a:tblGrid>
                <a:gridCol w="3014916">
                  <a:extLst>
                    <a:ext uri="{9D8B030D-6E8A-4147-A177-3AD203B41FA5}">
                      <a16:colId xmlns:a16="http://schemas.microsoft.com/office/drawing/2014/main" val="114161203"/>
                    </a:ext>
                  </a:extLst>
                </a:gridCol>
                <a:gridCol w="1556086">
                  <a:extLst>
                    <a:ext uri="{9D8B030D-6E8A-4147-A177-3AD203B41FA5}">
                      <a16:colId xmlns:a16="http://schemas.microsoft.com/office/drawing/2014/main" val="125454432"/>
                    </a:ext>
                  </a:extLst>
                </a:gridCol>
                <a:gridCol w="1556086">
                  <a:extLst>
                    <a:ext uri="{9D8B030D-6E8A-4147-A177-3AD203B41FA5}">
                      <a16:colId xmlns:a16="http://schemas.microsoft.com/office/drawing/2014/main" val="4279414317"/>
                    </a:ext>
                  </a:extLst>
                </a:gridCol>
                <a:gridCol w="778043">
                  <a:extLst>
                    <a:ext uri="{9D8B030D-6E8A-4147-A177-3AD203B41FA5}">
                      <a16:colId xmlns:a16="http://schemas.microsoft.com/office/drawing/2014/main" val="3034938741"/>
                    </a:ext>
                  </a:extLst>
                </a:gridCol>
              </a:tblGrid>
              <a:tr h="449376">
                <a:tc>
                  <a:txBody>
                    <a:bodyPr/>
                    <a:lstStyle/>
                    <a:p>
                      <a:pPr algn="ctr"/>
                      <a:r>
                        <a:rPr lang="en-US" sz="1600" dirty="0"/>
                        <a:t>Occupant Protection</a:t>
                      </a:r>
                      <a:endParaRPr lang="en-US" sz="1400" dirty="0"/>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2022-2026 SHSP</a:t>
                      </a:r>
                    </a:p>
                    <a:p>
                      <a:pPr algn="ctr"/>
                      <a:r>
                        <a:rPr lang="en-US" sz="1600" b="1" dirty="0">
                          <a:solidFill>
                            <a:schemeClr val="bg1"/>
                          </a:solidFill>
                        </a:rPr>
                        <a:t>’16-’20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2027-2031 SHSP</a:t>
                      </a:r>
                    </a:p>
                    <a:p>
                      <a:pPr algn="ctr"/>
                      <a:r>
                        <a:rPr lang="en-US" sz="1600" b="1" dirty="0">
                          <a:solidFill>
                            <a:schemeClr val="bg1"/>
                          </a:solidFill>
                        </a:rPr>
                        <a:t>’19-’24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Trend</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extLst>
                  <a:ext uri="{0D108BD9-81ED-4DB2-BD59-A6C34878D82A}">
                    <a16:rowId xmlns:a16="http://schemas.microsoft.com/office/drawing/2014/main" val="539537092"/>
                  </a:ext>
                </a:extLst>
              </a:tr>
              <a:tr h="306392">
                <a:tc>
                  <a:txBody>
                    <a:bodyPr/>
                    <a:lstStyle/>
                    <a:p>
                      <a:pPr algn="ctr"/>
                      <a:r>
                        <a:rPr lang="en-US" sz="1400" dirty="0">
                          <a:solidFill>
                            <a:srgbClr val="231E55"/>
                          </a:solidFill>
                        </a:rPr>
                        <a:t>% of total fatalities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dirty="0">
                          <a:solidFill>
                            <a:srgbClr val="231E55"/>
                          </a:solidFill>
                        </a:rPr>
                        <a:t>44.9%</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43.7%</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extLst>
                  <a:ext uri="{0D108BD9-81ED-4DB2-BD59-A6C34878D82A}">
                    <a16:rowId xmlns:a16="http://schemas.microsoft.com/office/drawing/2014/main" val="3145376727"/>
                  </a:ext>
                </a:extLst>
              </a:tr>
              <a:tr h="306392">
                <a:tc>
                  <a:txBody>
                    <a:bodyPr/>
                    <a:lstStyle/>
                    <a:p>
                      <a:pPr algn="ctr"/>
                      <a:r>
                        <a:rPr lang="en-US" sz="1400" dirty="0">
                          <a:solidFill>
                            <a:srgbClr val="231E55"/>
                          </a:solidFill>
                        </a:rPr>
                        <a:t>% of total serious injuries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dirty="0">
                          <a:solidFill>
                            <a:srgbClr val="231E55"/>
                          </a:solidFill>
                        </a:rPr>
                        <a:t>28.7%</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28.4%</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extLst>
                  <a:ext uri="{0D108BD9-81ED-4DB2-BD59-A6C34878D82A}">
                    <a16:rowId xmlns:a16="http://schemas.microsoft.com/office/drawing/2014/main" val="3834257849"/>
                  </a:ext>
                </a:extLst>
              </a:tr>
            </a:tbl>
          </a:graphicData>
        </a:graphic>
      </p:graphicFrame>
    </p:spTree>
    <p:extLst>
      <p:ext uri="{BB962C8B-B14F-4D97-AF65-F5344CB8AC3E}">
        <p14:creationId xmlns:p14="http://schemas.microsoft.com/office/powerpoint/2010/main" val="4238676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7879-EF65-4224-2D34-2DCA53D0BDC0}"/>
              </a:ext>
            </a:extLst>
          </p:cNvPr>
          <p:cNvSpPr>
            <a:spLocks noGrp="1"/>
          </p:cNvSpPr>
          <p:nvPr>
            <p:ph type="title"/>
          </p:nvPr>
        </p:nvSpPr>
        <p:spPr/>
        <p:txBody>
          <a:bodyPr>
            <a:normAutofit fontScale="90000"/>
          </a:bodyPr>
          <a:lstStyle/>
          <a:p>
            <a:r>
              <a:rPr lang="en-US" dirty="0"/>
              <a:t>Occupant Protection</a:t>
            </a:r>
            <a:br>
              <a:rPr lang="en-US" dirty="0"/>
            </a:br>
            <a:r>
              <a:rPr lang="en-US" sz="3600" dirty="0"/>
              <a:t>Causal Factors</a:t>
            </a:r>
            <a:endParaRPr lang="en-US" dirty="0"/>
          </a:p>
        </p:txBody>
      </p:sp>
      <p:sp>
        <p:nvSpPr>
          <p:cNvPr id="4" name="Footer Placeholder 3">
            <a:extLst>
              <a:ext uri="{FF2B5EF4-FFF2-40B4-BE49-F238E27FC236}">
                <a16:creationId xmlns:a16="http://schemas.microsoft.com/office/drawing/2014/main" id="{ED5C17B4-86F6-7ACB-A85E-3051212559BD}"/>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712CD080-B5D9-2134-B7CD-9FD0ADEFC694}"/>
              </a:ext>
            </a:extLst>
          </p:cNvPr>
          <p:cNvSpPr>
            <a:spLocks noGrp="1"/>
          </p:cNvSpPr>
          <p:nvPr>
            <p:ph type="sldNum" sz="quarter" idx="12"/>
          </p:nvPr>
        </p:nvSpPr>
        <p:spPr/>
        <p:txBody>
          <a:bodyPr/>
          <a:lstStyle/>
          <a:p>
            <a:fld id="{88393508-1A09-40D6-8BF6-2B69CB3921CF}" type="slidenum">
              <a:rPr lang="en-US" smtClean="0"/>
              <a:pPr/>
              <a:t>36</a:t>
            </a:fld>
            <a:endParaRPr lang="en-US" dirty="0">
              <a:solidFill>
                <a:srgbClr val="142131"/>
              </a:solidFill>
            </a:endParaRPr>
          </a:p>
        </p:txBody>
      </p:sp>
      <p:graphicFrame>
        <p:nvGraphicFramePr>
          <p:cNvPr id="6" name="Content Placeholder 6">
            <a:extLst>
              <a:ext uri="{FF2B5EF4-FFF2-40B4-BE49-F238E27FC236}">
                <a16:creationId xmlns:a16="http://schemas.microsoft.com/office/drawing/2014/main" id="{14904699-8654-A2DE-7DCF-566BF28B14CA}"/>
              </a:ext>
            </a:extLst>
          </p:cNvPr>
          <p:cNvGraphicFramePr>
            <a:graphicFrameLocks noGrp="1"/>
          </p:cNvGraphicFramePr>
          <p:nvPr>
            <p:ph idx="1"/>
            <p:extLst>
              <p:ext uri="{D42A27DB-BD31-4B8C-83A1-F6EECF244321}">
                <p14:modId xmlns:p14="http://schemas.microsoft.com/office/powerpoint/2010/main" val="3987478800"/>
              </p:ext>
            </p:extLst>
          </p:nvPr>
        </p:nvGraphicFramePr>
        <p:xfrm>
          <a:off x="1" y="1306512"/>
          <a:ext cx="12076042" cy="491538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E99EB24-8B2A-2DA0-9BC1-48057DED5A29}"/>
              </a:ext>
            </a:extLst>
          </p:cNvPr>
          <p:cNvSpPr txBox="1"/>
          <p:nvPr/>
        </p:nvSpPr>
        <p:spPr>
          <a:xfrm>
            <a:off x="8515184" y="4668566"/>
            <a:ext cx="4029876" cy="307777"/>
          </a:xfrm>
          <a:prstGeom prst="rect">
            <a:avLst/>
          </a:prstGeom>
          <a:noFill/>
        </p:spPr>
        <p:txBody>
          <a:bodyPr wrap="square">
            <a:spAutoFit/>
          </a:bodyPr>
          <a:lstStyle/>
          <a:p>
            <a:r>
              <a:rPr lang="en-US" sz="1400" b="1" dirty="0">
                <a:solidFill>
                  <a:srgbClr val="FECC50"/>
                </a:solidFill>
              </a:rPr>
              <a:t>% of Total Occupant Protection Fatalities</a:t>
            </a:r>
          </a:p>
        </p:txBody>
      </p:sp>
      <p:sp>
        <p:nvSpPr>
          <p:cNvPr id="8" name="TextBox 7">
            <a:extLst>
              <a:ext uri="{FF2B5EF4-FFF2-40B4-BE49-F238E27FC236}">
                <a16:creationId xmlns:a16="http://schemas.microsoft.com/office/drawing/2014/main" id="{2CF70188-E863-B568-5FDE-72EC10258B3C}"/>
              </a:ext>
            </a:extLst>
          </p:cNvPr>
          <p:cNvSpPr txBox="1"/>
          <p:nvPr/>
        </p:nvSpPr>
        <p:spPr>
          <a:xfrm>
            <a:off x="8022767" y="5009045"/>
            <a:ext cx="4522293" cy="307777"/>
          </a:xfrm>
          <a:prstGeom prst="rect">
            <a:avLst/>
          </a:prstGeom>
          <a:noFill/>
        </p:spPr>
        <p:txBody>
          <a:bodyPr wrap="square">
            <a:spAutoFit/>
          </a:bodyPr>
          <a:lstStyle/>
          <a:p>
            <a:r>
              <a:rPr lang="en-US" sz="1400" b="1" dirty="0">
                <a:solidFill>
                  <a:srgbClr val="231E55"/>
                </a:solidFill>
              </a:rPr>
              <a:t>% of Total Occupant Protection Serious Injuries</a:t>
            </a:r>
          </a:p>
        </p:txBody>
      </p:sp>
    </p:spTree>
    <p:extLst>
      <p:ext uri="{BB962C8B-B14F-4D97-AF65-F5344CB8AC3E}">
        <p14:creationId xmlns:p14="http://schemas.microsoft.com/office/powerpoint/2010/main" val="3593367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FF3F-41AB-04A8-5431-3E2606E7C3BE}"/>
              </a:ext>
            </a:extLst>
          </p:cNvPr>
          <p:cNvSpPr>
            <a:spLocks noGrp="1"/>
          </p:cNvSpPr>
          <p:nvPr>
            <p:ph type="title"/>
          </p:nvPr>
        </p:nvSpPr>
        <p:spPr/>
        <p:txBody>
          <a:bodyPr>
            <a:normAutofit fontScale="90000"/>
          </a:bodyPr>
          <a:lstStyle/>
          <a:p>
            <a:r>
              <a:rPr lang="en-US" dirty="0"/>
              <a:t>Occupant Protection</a:t>
            </a:r>
            <a:br>
              <a:rPr lang="en-US" dirty="0"/>
            </a:br>
            <a:r>
              <a:rPr lang="en-US" sz="3600" dirty="0"/>
              <a:t>West Virginia Observed Seat Belt Use Rate</a:t>
            </a:r>
            <a:endParaRPr lang="en-US" dirty="0"/>
          </a:p>
        </p:txBody>
      </p:sp>
      <p:sp>
        <p:nvSpPr>
          <p:cNvPr id="4" name="Footer Placeholder 3">
            <a:extLst>
              <a:ext uri="{FF2B5EF4-FFF2-40B4-BE49-F238E27FC236}">
                <a16:creationId xmlns:a16="http://schemas.microsoft.com/office/drawing/2014/main" id="{F858426A-DADE-DC0B-EC09-C7B4BDABCBF8}"/>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9A9DEE68-5614-280F-23BD-81C841EF8BF5}"/>
              </a:ext>
            </a:extLst>
          </p:cNvPr>
          <p:cNvSpPr>
            <a:spLocks noGrp="1"/>
          </p:cNvSpPr>
          <p:nvPr>
            <p:ph type="sldNum" sz="quarter" idx="12"/>
          </p:nvPr>
        </p:nvSpPr>
        <p:spPr/>
        <p:txBody>
          <a:bodyPr/>
          <a:lstStyle/>
          <a:p>
            <a:fld id="{88393508-1A09-40D6-8BF6-2B69CB3921CF}" type="slidenum">
              <a:rPr lang="en-US" smtClean="0"/>
              <a:pPr/>
              <a:t>37</a:t>
            </a:fld>
            <a:endParaRPr lang="en-US" dirty="0">
              <a:solidFill>
                <a:srgbClr val="142131"/>
              </a:solidFill>
            </a:endParaRPr>
          </a:p>
        </p:txBody>
      </p:sp>
      <p:pic>
        <p:nvPicPr>
          <p:cNvPr id="7" name="Picture 6">
            <a:extLst>
              <a:ext uri="{FF2B5EF4-FFF2-40B4-BE49-F238E27FC236}">
                <a16:creationId xmlns:a16="http://schemas.microsoft.com/office/drawing/2014/main" id="{6448E880-4516-EDBE-0BE8-FE73CC364A73}"/>
              </a:ext>
            </a:extLst>
          </p:cNvPr>
          <p:cNvPicPr>
            <a:picLocks noChangeAspect="1"/>
          </p:cNvPicPr>
          <p:nvPr/>
        </p:nvPicPr>
        <p:blipFill>
          <a:blip r:embed="rId2"/>
          <a:stretch>
            <a:fillRect/>
          </a:stretch>
        </p:blipFill>
        <p:spPr>
          <a:xfrm>
            <a:off x="132080" y="1736789"/>
            <a:ext cx="11927840" cy="4440174"/>
          </a:xfrm>
          <a:prstGeom prst="rect">
            <a:avLst/>
          </a:prstGeom>
        </p:spPr>
      </p:pic>
      <p:sp>
        <p:nvSpPr>
          <p:cNvPr id="10" name="TextBox 9">
            <a:extLst>
              <a:ext uri="{FF2B5EF4-FFF2-40B4-BE49-F238E27FC236}">
                <a16:creationId xmlns:a16="http://schemas.microsoft.com/office/drawing/2014/main" id="{C8BD9421-308B-BD3C-C00F-D14F91DBE1DB}"/>
              </a:ext>
            </a:extLst>
          </p:cNvPr>
          <p:cNvSpPr txBox="1"/>
          <p:nvPr/>
        </p:nvSpPr>
        <p:spPr>
          <a:xfrm>
            <a:off x="7548880" y="5054600"/>
            <a:ext cx="3749040" cy="584775"/>
          </a:xfrm>
          <a:prstGeom prst="rect">
            <a:avLst/>
          </a:prstGeom>
          <a:noFill/>
        </p:spPr>
        <p:txBody>
          <a:bodyPr wrap="square" rtlCol="0">
            <a:spAutoFit/>
          </a:bodyPr>
          <a:lstStyle/>
          <a:p>
            <a:r>
              <a:rPr lang="en-US" sz="1600" b="1" dirty="0">
                <a:solidFill>
                  <a:srgbClr val="002060"/>
                </a:solidFill>
              </a:rPr>
              <a:t>Seat Belt use rate at time of 2022-2026 SHSP Publication</a:t>
            </a:r>
          </a:p>
        </p:txBody>
      </p:sp>
      <p:cxnSp>
        <p:nvCxnSpPr>
          <p:cNvPr id="12" name="Straight Arrow Connector 11">
            <a:extLst>
              <a:ext uri="{FF2B5EF4-FFF2-40B4-BE49-F238E27FC236}">
                <a16:creationId xmlns:a16="http://schemas.microsoft.com/office/drawing/2014/main" id="{11F13A31-51D1-65D9-C614-B4CD51A7CBE9}"/>
              </a:ext>
            </a:extLst>
          </p:cNvPr>
          <p:cNvCxnSpPr>
            <a:cxnSpLocks/>
            <a:stCxn id="10" idx="1"/>
          </p:cNvCxnSpPr>
          <p:nvPr/>
        </p:nvCxnSpPr>
        <p:spPr>
          <a:xfrm flipH="1" flipV="1">
            <a:off x="7061200" y="4875213"/>
            <a:ext cx="487680" cy="471775"/>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7558A79C-5168-40E3-E114-A8A4F3CF44D9}"/>
              </a:ext>
            </a:extLst>
          </p:cNvPr>
          <p:cNvSpPr txBox="1"/>
          <p:nvPr/>
        </p:nvSpPr>
        <p:spPr>
          <a:xfrm>
            <a:off x="7152640" y="1398235"/>
            <a:ext cx="5039360" cy="338554"/>
          </a:xfrm>
          <a:prstGeom prst="rect">
            <a:avLst/>
          </a:prstGeom>
          <a:noFill/>
        </p:spPr>
        <p:txBody>
          <a:bodyPr wrap="square" rtlCol="0">
            <a:spAutoFit/>
          </a:bodyPr>
          <a:lstStyle/>
          <a:p>
            <a:pPr algn="r"/>
            <a:r>
              <a:rPr lang="en-US" sz="1600" i="1" dirty="0"/>
              <a:t>Source: 2025 WV Observational Seat Belt Survey Report</a:t>
            </a:r>
          </a:p>
        </p:txBody>
      </p:sp>
    </p:spTree>
    <p:extLst>
      <p:ext uri="{BB962C8B-B14F-4D97-AF65-F5344CB8AC3E}">
        <p14:creationId xmlns:p14="http://schemas.microsoft.com/office/powerpoint/2010/main" val="934545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225086-A845-9BD4-EEBE-3F03D795317C}"/>
              </a:ext>
            </a:extLst>
          </p:cNvPr>
          <p:cNvSpPr>
            <a:spLocks noGrp="1"/>
          </p:cNvSpPr>
          <p:nvPr>
            <p:ph type="title"/>
          </p:nvPr>
        </p:nvSpPr>
        <p:spPr>
          <a:xfrm>
            <a:off x="1495424" y="2776537"/>
            <a:ext cx="8867776" cy="1304926"/>
          </a:xfrm>
        </p:spPr>
        <p:txBody>
          <a:bodyPr/>
          <a:lstStyle/>
          <a:p>
            <a:r>
              <a:rPr lang="en-US" dirty="0"/>
              <a:t>Older Drivers (65+) Involved</a:t>
            </a:r>
          </a:p>
        </p:txBody>
      </p:sp>
      <p:sp>
        <p:nvSpPr>
          <p:cNvPr id="4" name="Footer Placeholder 3">
            <a:extLst>
              <a:ext uri="{FF2B5EF4-FFF2-40B4-BE49-F238E27FC236}">
                <a16:creationId xmlns:a16="http://schemas.microsoft.com/office/drawing/2014/main" id="{0BDDBBA2-185A-4B95-F4F6-432A0A8B089D}"/>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5634C03E-44F6-979E-8990-122164F2C6F0}"/>
              </a:ext>
            </a:extLst>
          </p:cNvPr>
          <p:cNvSpPr>
            <a:spLocks noGrp="1"/>
          </p:cNvSpPr>
          <p:nvPr>
            <p:ph type="sldNum" sz="quarter" idx="12"/>
          </p:nvPr>
        </p:nvSpPr>
        <p:spPr/>
        <p:txBody>
          <a:bodyPr/>
          <a:lstStyle/>
          <a:p>
            <a:fld id="{88393508-1A09-40D6-8BF6-2B69CB3921CF}" type="slidenum">
              <a:rPr lang="en-US" smtClean="0"/>
              <a:pPr/>
              <a:t>38</a:t>
            </a:fld>
            <a:endParaRPr lang="en-US" dirty="0">
              <a:solidFill>
                <a:srgbClr val="142131"/>
              </a:solidFill>
            </a:endParaRPr>
          </a:p>
        </p:txBody>
      </p:sp>
    </p:spTree>
    <p:extLst>
      <p:ext uri="{BB962C8B-B14F-4D97-AF65-F5344CB8AC3E}">
        <p14:creationId xmlns:p14="http://schemas.microsoft.com/office/powerpoint/2010/main" val="2202063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9BFEF-C2EE-58CC-A55E-DB08DC4F2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9548C-5755-0920-FFAC-3CBE1BA8C27F}"/>
              </a:ext>
            </a:extLst>
          </p:cNvPr>
          <p:cNvSpPr>
            <a:spLocks noGrp="1"/>
          </p:cNvSpPr>
          <p:nvPr>
            <p:ph type="title"/>
          </p:nvPr>
        </p:nvSpPr>
        <p:spPr/>
        <p:txBody>
          <a:bodyPr>
            <a:normAutofit fontScale="90000"/>
          </a:bodyPr>
          <a:lstStyle/>
          <a:p>
            <a:r>
              <a:rPr lang="en-US" dirty="0"/>
              <a:t>Older Driver (65+) Involved</a:t>
            </a:r>
            <a:br>
              <a:rPr lang="en-US" dirty="0"/>
            </a:br>
            <a:r>
              <a:rPr lang="en-US" sz="3600" dirty="0"/>
              <a:t>Annual Fatalities and Serious Injuries</a:t>
            </a:r>
            <a:endParaRPr lang="en-US" dirty="0"/>
          </a:p>
        </p:txBody>
      </p:sp>
      <p:sp>
        <p:nvSpPr>
          <p:cNvPr id="4" name="Footer Placeholder 3">
            <a:extLst>
              <a:ext uri="{FF2B5EF4-FFF2-40B4-BE49-F238E27FC236}">
                <a16:creationId xmlns:a16="http://schemas.microsoft.com/office/drawing/2014/main" id="{7C223E37-8884-25D8-9F59-916FBC7FA01D}"/>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4889392F-FE2B-703E-69ED-28EFDFEDBEFD}"/>
              </a:ext>
            </a:extLst>
          </p:cNvPr>
          <p:cNvSpPr>
            <a:spLocks noGrp="1"/>
          </p:cNvSpPr>
          <p:nvPr>
            <p:ph type="sldNum" sz="quarter" idx="12"/>
          </p:nvPr>
        </p:nvSpPr>
        <p:spPr/>
        <p:txBody>
          <a:bodyPr/>
          <a:lstStyle/>
          <a:p>
            <a:fld id="{88393508-1A09-40D6-8BF6-2B69CB3921CF}" type="slidenum">
              <a:rPr lang="en-US" smtClean="0"/>
              <a:pPr/>
              <a:t>39</a:t>
            </a:fld>
            <a:endParaRPr lang="en-US" dirty="0">
              <a:solidFill>
                <a:srgbClr val="142131"/>
              </a:solidFill>
            </a:endParaRPr>
          </a:p>
        </p:txBody>
      </p:sp>
      <p:graphicFrame>
        <p:nvGraphicFramePr>
          <p:cNvPr id="6" name="Content Placeholder 3">
            <a:extLst>
              <a:ext uri="{FF2B5EF4-FFF2-40B4-BE49-F238E27FC236}">
                <a16:creationId xmlns:a16="http://schemas.microsoft.com/office/drawing/2014/main" id="{DFACD19D-6ABF-A6BD-00D2-58DAB9698018}"/>
              </a:ext>
            </a:extLst>
          </p:cNvPr>
          <p:cNvGraphicFramePr>
            <a:graphicFrameLocks/>
          </p:cNvGraphicFramePr>
          <p:nvPr/>
        </p:nvGraphicFramePr>
        <p:xfrm>
          <a:off x="1203960" y="3191314"/>
          <a:ext cx="9784080" cy="31364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F2C0D1EB-5BA6-83E4-62E5-7C2ABCC24971}"/>
              </a:ext>
            </a:extLst>
          </p:cNvPr>
          <p:cNvGraphicFramePr>
            <a:graphicFrameLocks noGrp="1"/>
          </p:cNvGraphicFramePr>
          <p:nvPr/>
        </p:nvGraphicFramePr>
        <p:xfrm>
          <a:off x="2643434" y="1454580"/>
          <a:ext cx="6905131" cy="1679584"/>
        </p:xfrm>
        <a:graphic>
          <a:graphicData uri="http://schemas.openxmlformats.org/drawingml/2006/table">
            <a:tbl>
              <a:tblPr firstRow="1" bandRow="1">
                <a:tableStyleId>{5C22544A-7EE6-4342-B048-85BDC9FD1C3A}</a:tableStyleId>
              </a:tblPr>
              <a:tblGrid>
                <a:gridCol w="3014916">
                  <a:extLst>
                    <a:ext uri="{9D8B030D-6E8A-4147-A177-3AD203B41FA5}">
                      <a16:colId xmlns:a16="http://schemas.microsoft.com/office/drawing/2014/main" val="114161203"/>
                    </a:ext>
                  </a:extLst>
                </a:gridCol>
                <a:gridCol w="1556086">
                  <a:extLst>
                    <a:ext uri="{9D8B030D-6E8A-4147-A177-3AD203B41FA5}">
                      <a16:colId xmlns:a16="http://schemas.microsoft.com/office/drawing/2014/main" val="125454432"/>
                    </a:ext>
                  </a:extLst>
                </a:gridCol>
                <a:gridCol w="1556086">
                  <a:extLst>
                    <a:ext uri="{9D8B030D-6E8A-4147-A177-3AD203B41FA5}">
                      <a16:colId xmlns:a16="http://schemas.microsoft.com/office/drawing/2014/main" val="4279414317"/>
                    </a:ext>
                  </a:extLst>
                </a:gridCol>
                <a:gridCol w="778043">
                  <a:extLst>
                    <a:ext uri="{9D8B030D-6E8A-4147-A177-3AD203B41FA5}">
                      <a16:colId xmlns:a16="http://schemas.microsoft.com/office/drawing/2014/main" val="3034938741"/>
                    </a:ext>
                  </a:extLst>
                </a:gridCol>
              </a:tblGrid>
              <a:tr h="449376">
                <a:tc>
                  <a:txBody>
                    <a:bodyPr/>
                    <a:lstStyle/>
                    <a:p>
                      <a:pPr algn="ctr"/>
                      <a:r>
                        <a:rPr lang="en-US" sz="1600" dirty="0"/>
                        <a:t>Older Driver (65+) Involved</a:t>
                      </a:r>
                      <a:endParaRPr lang="en-US" sz="1400" dirty="0"/>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2022-2026 SHSP</a:t>
                      </a:r>
                    </a:p>
                    <a:p>
                      <a:pPr algn="ctr"/>
                      <a:r>
                        <a:rPr lang="en-US" sz="1600" b="1" dirty="0">
                          <a:solidFill>
                            <a:schemeClr val="bg1"/>
                          </a:solidFill>
                        </a:rPr>
                        <a:t>’15-’19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2027-2031 SHSP</a:t>
                      </a:r>
                    </a:p>
                    <a:p>
                      <a:pPr algn="ctr"/>
                      <a:r>
                        <a:rPr lang="en-US" sz="1600" b="1" dirty="0">
                          <a:solidFill>
                            <a:schemeClr val="bg1"/>
                          </a:solidFill>
                        </a:rPr>
                        <a:t>’19-’24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Trend</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extLst>
                  <a:ext uri="{0D108BD9-81ED-4DB2-BD59-A6C34878D82A}">
                    <a16:rowId xmlns:a16="http://schemas.microsoft.com/office/drawing/2014/main" val="539537092"/>
                  </a:ext>
                </a:extLst>
              </a:tr>
              <a:tr h="306392">
                <a:tc>
                  <a:txBody>
                    <a:bodyPr/>
                    <a:lstStyle/>
                    <a:p>
                      <a:pPr algn="ctr"/>
                      <a:r>
                        <a:rPr lang="en-US" sz="1400" dirty="0">
                          <a:solidFill>
                            <a:srgbClr val="231E55"/>
                          </a:solidFill>
                        </a:rPr>
                        <a:t>% of total fatalities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0" dirty="0">
                          <a:solidFill>
                            <a:srgbClr val="231E55"/>
                          </a:solidFill>
                        </a:rPr>
                        <a:t>27.4%</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27.0%</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extLst>
                  <a:ext uri="{0D108BD9-81ED-4DB2-BD59-A6C34878D82A}">
                    <a16:rowId xmlns:a16="http://schemas.microsoft.com/office/drawing/2014/main" val="3145376727"/>
                  </a:ext>
                </a:extLst>
              </a:tr>
              <a:tr h="306392">
                <a:tc>
                  <a:txBody>
                    <a:bodyPr/>
                    <a:lstStyle/>
                    <a:p>
                      <a:pPr algn="ctr"/>
                      <a:r>
                        <a:rPr lang="en-US" sz="1400" dirty="0">
                          <a:solidFill>
                            <a:srgbClr val="231E55"/>
                          </a:solidFill>
                        </a:rPr>
                        <a:t>% of total serious injuries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0" dirty="0">
                          <a:solidFill>
                            <a:srgbClr val="231E55"/>
                          </a:solidFill>
                        </a:rPr>
                        <a:t>20.6%</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21.9%</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extLst>
                  <a:ext uri="{0D108BD9-81ED-4DB2-BD59-A6C34878D82A}">
                    <a16:rowId xmlns:a16="http://schemas.microsoft.com/office/drawing/2014/main" val="3834257849"/>
                  </a:ext>
                </a:extLst>
              </a:tr>
            </a:tbl>
          </a:graphicData>
        </a:graphic>
      </p:graphicFrame>
    </p:spTree>
    <p:extLst>
      <p:ext uri="{BB962C8B-B14F-4D97-AF65-F5344CB8AC3E}">
        <p14:creationId xmlns:p14="http://schemas.microsoft.com/office/powerpoint/2010/main" val="30705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386D-5C95-48E2-990D-34F133F41AA5}"/>
              </a:ext>
            </a:extLst>
          </p:cNvPr>
          <p:cNvSpPr>
            <a:spLocks noGrp="1"/>
          </p:cNvSpPr>
          <p:nvPr>
            <p:ph type="title"/>
          </p:nvPr>
        </p:nvSpPr>
        <p:spPr/>
        <p:txBody>
          <a:bodyPr>
            <a:normAutofit fontScale="90000"/>
          </a:bodyPr>
          <a:lstStyle/>
          <a:p>
            <a:r>
              <a:rPr lang="en-US" dirty="0"/>
              <a:t>SHSP Requirements</a:t>
            </a:r>
          </a:p>
        </p:txBody>
      </p:sp>
      <p:sp>
        <p:nvSpPr>
          <p:cNvPr id="5" name="Content Placeholder 4">
            <a:extLst>
              <a:ext uri="{FF2B5EF4-FFF2-40B4-BE49-F238E27FC236}">
                <a16:creationId xmlns:a16="http://schemas.microsoft.com/office/drawing/2014/main" id="{44FEC983-EC97-46D9-B8CC-D848F99CC91D}"/>
              </a:ext>
            </a:extLst>
          </p:cNvPr>
          <p:cNvSpPr>
            <a:spLocks noGrp="1"/>
          </p:cNvSpPr>
          <p:nvPr>
            <p:ph sz="half" idx="1"/>
          </p:nvPr>
        </p:nvSpPr>
        <p:spPr>
          <a:xfrm>
            <a:off x="673767" y="1540042"/>
            <a:ext cx="9879155" cy="4475747"/>
          </a:xfrm>
        </p:spPr>
        <p:txBody>
          <a:bodyPr>
            <a:normAutofit fontScale="92500" lnSpcReduction="10000"/>
          </a:bodyPr>
          <a:lstStyle/>
          <a:p>
            <a:pPr>
              <a:lnSpc>
                <a:spcPct val="70000"/>
              </a:lnSpc>
            </a:pPr>
            <a:r>
              <a:rPr lang="en-US" sz="2400" dirty="0"/>
              <a:t>Multidisciplinary approach and coordination</a:t>
            </a:r>
          </a:p>
          <a:p>
            <a:pPr lvl="1">
              <a:lnSpc>
                <a:spcPct val="70000"/>
              </a:lnSpc>
            </a:pPr>
            <a:r>
              <a:rPr lang="en-US" sz="2000" dirty="0"/>
              <a:t>Enforcement, Education, Engineering, and Emergency Medical Services</a:t>
            </a:r>
          </a:p>
          <a:p>
            <a:pPr>
              <a:lnSpc>
                <a:spcPct val="70000"/>
              </a:lnSpc>
            </a:pPr>
            <a:r>
              <a:rPr lang="en-US" sz="2400" dirty="0"/>
              <a:t>Analyze and make effective use of safety data</a:t>
            </a:r>
          </a:p>
          <a:p>
            <a:pPr>
              <a:lnSpc>
                <a:spcPct val="70000"/>
              </a:lnSpc>
            </a:pPr>
            <a:r>
              <a:rPr lang="en-US" sz="2400" dirty="0"/>
              <a:t>Consider the safety needs of all public roads</a:t>
            </a:r>
          </a:p>
          <a:p>
            <a:pPr>
              <a:lnSpc>
                <a:spcPct val="70000"/>
              </a:lnSpc>
            </a:pPr>
            <a:r>
              <a:rPr lang="en-US" sz="2400" dirty="0"/>
              <a:t>Adopt performance-based goals</a:t>
            </a:r>
          </a:p>
          <a:p>
            <a:pPr>
              <a:lnSpc>
                <a:spcPct val="70000"/>
              </a:lnSpc>
            </a:pPr>
            <a:r>
              <a:rPr lang="en-US" sz="2400" dirty="0"/>
              <a:t>Implementation and Evaluation</a:t>
            </a:r>
          </a:p>
          <a:p>
            <a:pPr>
              <a:lnSpc>
                <a:spcPct val="70000"/>
              </a:lnSpc>
            </a:pPr>
            <a:r>
              <a:rPr lang="en-US" sz="2400" dirty="0"/>
              <a:t>FHWA Special Rules</a:t>
            </a:r>
          </a:p>
          <a:p>
            <a:pPr lvl="1">
              <a:lnSpc>
                <a:spcPct val="70000"/>
              </a:lnSpc>
            </a:pPr>
            <a:r>
              <a:rPr lang="en-US" sz="2000" dirty="0"/>
              <a:t>High Risk Rural Roads</a:t>
            </a:r>
          </a:p>
          <a:p>
            <a:pPr lvl="1">
              <a:lnSpc>
                <a:spcPct val="70000"/>
              </a:lnSpc>
            </a:pPr>
            <a:r>
              <a:rPr lang="en-US" sz="2000" dirty="0"/>
              <a:t>Older Drivers and Pedestrians</a:t>
            </a:r>
          </a:p>
          <a:p>
            <a:pPr lvl="1">
              <a:lnSpc>
                <a:spcPct val="70000"/>
              </a:lnSpc>
            </a:pPr>
            <a:r>
              <a:rPr lang="en-US" sz="2000" dirty="0"/>
              <a:t>Vulnerable Road Users</a:t>
            </a:r>
          </a:p>
          <a:p>
            <a:pPr>
              <a:lnSpc>
                <a:spcPct val="70000"/>
              </a:lnSpc>
            </a:pPr>
            <a:r>
              <a:rPr lang="en-US" sz="2400" dirty="0"/>
              <a:t>Plan must describe the update process</a:t>
            </a:r>
          </a:p>
          <a:p>
            <a:pPr>
              <a:lnSpc>
                <a:spcPct val="70000"/>
              </a:lnSpc>
            </a:pPr>
            <a:r>
              <a:rPr lang="en-US" sz="2400" dirty="0"/>
              <a:t>Be completed no later than 5 years from the date of the previous approved version</a:t>
            </a:r>
          </a:p>
          <a:p>
            <a:r>
              <a:rPr lang="en-US" sz="2400" dirty="0"/>
              <a:t>Be approved and signed by the Governor of the state or designee</a:t>
            </a:r>
          </a:p>
          <a:p>
            <a:pPr>
              <a:lnSpc>
                <a:spcPct val="70000"/>
              </a:lnSpc>
            </a:pPr>
            <a:r>
              <a:rPr lang="en-US" sz="2400" dirty="0"/>
              <a:t>Provide strategic direction for other state/local safety plans</a:t>
            </a:r>
          </a:p>
        </p:txBody>
      </p:sp>
      <p:sp>
        <p:nvSpPr>
          <p:cNvPr id="4" name="Slide Number Placeholder 3">
            <a:extLst>
              <a:ext uri="{FF2B5EF4-FFF2-40B4-BE49-F238E27FC236}">
                <a16:creationId xmlns:a16="http://schemas.microsoft.com/office/drawing/2014/main" id="{EACE6CBD-30AB-4364-B5D0-5C6C2399A139}"/>
              </a:ext>
            </a:extLst>
          </p:cNvPr>
          <p:cNvSpPr>
            <a:spLocks noGrp="1"/>
          </p:cNvSpPr>
          <p:nvPr>
            <p:ph type="sldNum" sz="quarter" idx="12"/>
          </p:nvPr>
        </p:nvSpPr>
        <p:spPr/>
        <p:txBody>
          <a:bodyPr/>
          <a:lstStyle/>
          <a:p>
            <a:fld id="{E4585318-5627-47DB-A888-F9C40FAE943F}" type="slidenum">
              <a:rPr lang="en-US" smtClean="0"/>
              <a:pPr/>
              <a:t>4</a:t>
            </a:fld>
            <a:endParaRPr lang="en-US" dirty="0"/>
          </a:p>
        </p:txBody>
      </p:sp>
      <p:sp>
        <p:nvSpPr>
          <p:cNvPr id="3" name="Footer Placeholder 3">
            <a:extLst>
              <a:ext uri="{FF2B5EF4-FFF2-40B4-BE49-F238E27FC236}">
                <a16:creationId xmlns:a16="http://schemas.microsoft.com/office/drawing/2014/main" id="{1FC6CE3C-0A42-5BD6-2E54-B88D7225E414}"/>
              </a:ext>
            </a:extLst>
          </p:cNvPr>
          <p:cNvSpPr>
            <a:spLocks noGrp="1"/>
          </p:cNvSpPr>
          <p:nvPr>
            <p:ph type="ftr" sz="quarter" idx="11"/>
          </p:nvPr>
        </p:nvSpPr>
        <p:spPr>
          <a:xfrm>
            <a:off x="2305050" y="6384925"/>
            <a:ext cx="8572500" cy="365125"/>
          </a:xfrm>
        </p:spPr>
        <p:txBody>
          <a:bodyPr/>
          <a:lstStyle/>
          <a:p>
            <a:pPr algn="ctr"/>
            <a:r>
              <a:rPr lang="en-US" dirty="0"/>
              <a:t>2027-2031 WEST VIRGINIA STRATEGIC HIGHWAY SAFETY PLAN</a:t>
            </a:r>
          </a:p>
        </p:txBody>
      </p:sp>
    </p:spTree>
    <p:extLst>
      <p:ext uri="{BB962C8B-B14F-4D97-AF65-F5344CB8AC3E}">
        <p14:creationId xmlns:p14="http://schemas.microsoft.com/office/powerpoint/2010/main" val="157261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D9AE-660E-970C-DB0F-56B5C167A05A}"/>
              </a:ext>
            </a:extLst>
          </p:cNvPr>
          <p:cNvSpPr>
            <a:spLocks noGrp="1"/>
          </p:cNvSpPr>
          <p:nvPr>
            <p:ph type="title"/>
          </p:nvPr>
        </p:nvSpPr>
        <p:spPr/>
        <p:txBody>
          <a:bodyPr>
            <a:normAutofit fontScale="90000"/>
          </a:bodyPr>
          <a:lstStyle/>
          <a:p>
            <a:r>
              <a:rPr lang="en-US" dirty="0"/>
              <a:t>Older Drivers (65+) Involved</a:t>
            </a:r>
            <a:br>
              <a:rPr lang="en-US" dirty="0"/>
            </a:br>
            <a:r>
              <a:rPr lang="en-US" sz="3600" dirty="0"/>
              <a:t>Causal Factors</a:t>
            </a:r>
            <a:endParaRPr lang="en-US" dirty="0"/>
          </a:p>
        </p:txBody>
      </p:sp>
      <p:sp>
        <p:nvSpPr>
          <p:cNvPr id="4" name="Footer Placeholder 3">
            <a:extLst>
              <a:ext uri="{FF2B5EF4-FFF2-40B4-BE49-F238E27FC236}">
                <a16:creationId xmlns:a16="http://schemas.microsoft.com/office/drawing/2014/main" id="{2686961D-800F-5E63-91F5-52450AD12A0E}"/>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2584087A-912A-3F5F-9596-0A725B4A49AB}"/>
              </a:ext>
            </a:extLst>
          </p:cNvPr>
          <p:cNvSpPr>
            <a:spLocks noGrp="1"/>
          </p:cNvSpPr>
          <p:nvPr>
            <p:ph type="sldNum" sz="quarter" idx="12"/>
          </p:nvPr>
        </p:nvSpPr>
        <p:spPr/>
        <p:txBody>
          <a:bodyPr/>
          <a:lstStyle/>
          <a:p>
            <a:fld id="{88393508-1A09-40D6-8BF6-2B69CB3921CF}" type="slidenum">
              <a:rPr lang="en-US" smtClean="0"/>
              <a:pPr/>
              <a:t>40</a:t>
            </a:fld>
            <a:endParaRPr lang="en-US" dirty="0">
              <a:solidFill>
                <a:srgbClr val="142131"/>
              </a:solidFill>
            </a:endParaRPr>
          </a:p>
        </p:txBody>
      </p:sp>
      <p:graphicFrame>
        <p:nvGraphicFramePr>
          <p:cNvPr id="6" name="Content Placeholder 6">
            <a:extLst>
              <a:ext uri="{FF2B5EF4-FFF2-40B4-BE49-F238E27FC236}">
                <a16:creationId xmlns:a16="http://schemas.microsoft.com/office/drawing/2014/main" id="{C22D9471-AC8E-779B-93A3-6101DF613073}"/>
              </a:ext>
            </a:extLst>
          </p:cNvPr>
          <p:cNvGraphicFramePr>
            <a:graphicFrameLocks noGrp="1"/>
          </p:cNvGraphicFramePr>
          <p:nvPr>
            <p:ph idx="1"/>
            <p:extLst>
              <p:ext uri="{D42A27DB-BD31-4B8C-83A1-F6EECF244321}">
                <p14:modId xmlns:p14="http://schemas.microsoft.com/office/powerpoint/2010/main" val="3354536382"/>
              </p:ext>
            </p:extLst>
          </p:nvPr>
        </p:nvGraphicFramePr>
        <p:xfrm>
          <a:off x="117613" y="1278716"/>
          <a:ext cx="11956773" cy="50490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E9DE74E-C58F-4587-31E4-D2C89685DA7F}"/>
              </a:ext>
            </a:extLst>
          </p:cNvPr>
          <p:cNvSpPr txBox="1"/>
          <p:nvPr/>
        </p:nvSpPr>
        <p:spPr>
          <a:xfrm>
            <a:off x="8044510" y="4711680"/>
            <a:ext cx="4029876" cy="307777"/>
          </a:xfrm>
          <a:prstGeom prst="rect">
            <a:avLst/>
          </a:prstGeom>
          <a:noFill/>
        </p:spPr>
        <p:txBody>
          <a:bodyPr wrap="square">
            <a:spAutoFit/>
          </a:bodyPr>
          <a:lstStyle/>
          <a:p>
            <a:r>
              <a:rPr lang="en-US" sz="1400" b="1" dirty="0">
                <a:solidFill>
                  <a:srgbClr val="FECC50"/>
                </a:solidFill>
              </a:rPr>
              <a:t>% of Total Older Driver (65+) Involved Fatalities</a:t>
            </a:r>
          </a:p>
        </p:txBody>
      </p:sp>
      <p:sp>
        <p:nvSpPr>
          <p:cNvPr id="8" name="TextBox 7">
            <a:extLst>
              <a:ext uri="{FF2B5EF4-FFF2-40B4-BE49-F238E27FC236}">
                <a16:creationId xmlns:a16="http://schemas.microsoft.com/office/drawing/2014/main" id="{5BE15A41-9C23-C3CA-A479-1019161EB588}"/>
              </a:ext>
            </a:extLst>
          </p:cNvPr>
          <p:cNvSpPr txBox="1"/>
          <p:nvPr/>
        </p:nvSpPr>
        <p:spPr>
          <a:xfrm>
            <a:off x="7552093" y="5019457"/>
            <a:ext cx="4522293" cy="307777"/>
          </a:xfrm>
          <a:prstGeom prst="rect">
            <a:avLst/>
          </a:prstGeom>
          <a:noFill/>
        </p:spPr>
        <p:txBody>
          <a:bodyPr wrap="square">
            <a:spAutoFit/>
          </a:bodyPr>
          <a:lstStyle/>
          <a:p>
            <a:r>
              <a:rPr lang="en-US" sz="1400" b="1" dirty="0">
                <a:solidFill>
                  <a:srgbClr val="231E55"/>
                </a:solidFill>
              </a:rPr>
              <a:t>% of Total Older Driver (65+) Involved Serious Injuries</a:t>
            </a:r>
          </a:p>
        </p:txBody>
      </p:sp>
    </p:spTree>
    <p:extLst>
      <p:ext uri="{BB962C8B-B14F-4D97-AF65-F5344CB8AC3E}">
        <p14:creationId xmlns:p14="http://schemas.microsoft.com/office/powerpoint/2010/main" val="314670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B77C-9637-0394-FBAB-F1C35E54C1D4}"/>
              </a:ext>
            </a:extLst>
          </p:cNvPr>
          <p:cNvSpPr>
            <a:spLocks noGrp="1"/>
          </p:cNvSpPr>
          <p:nvPr>
            <p:ph type="title"/>
          </p:nvPr>
        </p:nvSpPr>
        <p:spPr>
          <a:xfrm>
            <a:off x="1495424" y="2776537"/>
            <a:ext cx="8867776" cy="1304926"/>
          </a:xfrm>
        </p:spPr>
        <p:txBody>
          <a:bodyPr/>
          <a:lstStyle/>
          <a:p>
            <a:r>
              <a:rPr lang="en-US" dirty="0"/>
              <a:t>Intersections</a:t>
            </a:r>
          </a:p>
        </p:txBody>
      </p:sp>
      <p:sp>
        <p:nvSpPr>
          <p:cNvPr id="4" name="Footer Placeholder 3">
            <a:extLst>
              <a:ext uri="{FF2B5EF4-FFF2-40B4-BE49-F238E27FC236}">
                <a16:creationId xmlns:a16="http://schemas.microsoft.com/office/drawing/2014/main" id="{549DF371-AF85-190E-9C47-C8079B8BAD84}"/>
              </a:ext>
            </a:extLst>
          </p:cNvPr>
          <p:cNvSpPr>
            <a:spLocks noGrp="1"/>
          </p:cNvSpPr>
          <p:nvPr>
            <p:ph type="ftr" sz="quarter" idx="11"/>
          </p:nvPr>
        </p:nvSpPr>
        <p:spPr/>
        <p:txBody>
          <a:bodyPr/>
          <a:lstStyle/>
          <a:p>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6747F6CB-CED6-1721-3AD6-430E43FDF864}"/>
              </a:ext>
            </a:extLst>
          </p:cNvPr>
          <p:cNvSpPr>
            <a:spLocks noGrp="1"/>
          </p:cNvSpPr>
          <p:nvPr>
            <p:ph type="sldNum" sz="quarter" idx="12"/>
          </p:nvPr>
        </p:nvSpPr>
        <p:spPr/>
        <p:txBody>
          <a:bodyPr/>
          <a:lstStyle/>
          <a:p>
            <a:fld id="{88393508-1A09-40D6-8BF6-2B69CB3921CF}" type="slidenum">
              <a:rPr lang="en-US" smtClean="0"/>
              <a:pPr/>
              <a:t>41</a:t>
            </a:fld>
            <a:endParaRPr lang="en-US"/>
          </a:p>
        </p:txBody>
      </p:sp>
    </p:spTree>
    <p:extLst>
      <p:ext uri="{BB962C8B-B14F-4D97-AF65-F5344CB8AC3E}">
        <p14:creationId xmlns:p14="http://schemas.microsoft.com/office/powerpoint/2010/main" val="557137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8E986-6016-E66A-D1B3-B0B46A6E92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478B3-68A3-18D6-1E11-6401E7CF8ACA}"/>
              </a:ext>
            </a:extLst>
          </p:cNvPr>
          <p:cNvSpPr>
            <a:spLocks noGrp="1"/>
          </p:cNvSpPr>
          <p:nvPr>
            <p:ph type="title"/>
          </p:nvPr>
        </p:nvSpPr>
        <p:spPr/>
        <p:txBody>
          <a:bodyPr>
            <a:normAutofit fontScale="90000"/>
          </a:bodyPr>
          <a:lstStyle/>
          <a:p>
            <a:r>
              <a:rPr lang="en-US" dirty="0"/>
              <a:t>Intersections</a:t>
            </a:r>
            <a:br>
              <a:rPr lang="en-US" dirty="0"/>
            </a:br>
            <a:r>
              <a:rPr lang="en-US" sz="3600" dirty="0"/>
              <a:t>Annual Fatalities and Serious Injuries</a:t>
            </a:r>
            <a:endParaRPr lang="en-US" dirty="0"/>
          </a:p>
        </p:txBody>
      </p:sp>
      <p:sp>
        <p:nvSpPr>
          <p:cNvPr id="4" name="Footer Placeholder 3">
            <a:extLst>
              <a:ext uri="{FF2B5EF4-FFF2-40B4-BE49-F238E27FC236}">
                <a16:creationId xmlns:a16="http://schemas.microsoft.com/office/drawing/2014/main" id="{8E3480FA-C732-82D3-D9DE-6E7DAC353971}"/>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2CB87C97-9581-E382-C2D6-7A6683CBE5F1}"/>
              </a:ext>
            </a:extLst>
          </p:cNvPr>
          <p:cNvSpPr>
            <a:spLocks noGrp="1"/>
          </p:cNvSpPr>
          <p:nvPr>
            <p:ph type="sldNum" sz="quarter" idx="12"/>
          </p:nvPr>
        </p:nvSpPr>
        <p:spPr/>
        <p:txBody>
          <a:bodyPr/>
          <a:lstStyle/>
          <a:p>
            <a:fld id="{88393508-1A09-40D6-8BF6-2B69CB3921CF}" type="slidenum">
              <a:rPr lang="en-US" smtClean="0"/>
              <a:pPr/>
              <a:t>42</a:t>
            </a:fld>
            <a:endParaRPr lang="en-US" dirty="0">
              <a:solidFill>
                <a:srgbClr val="142131"/>
              </a:solidFill>
            </a:endParaRPr>
          </a:p>
        </p:txBody>
      </p:sp>
      <p:graphicFrame>
        <p:nvGraphicFramePr>
          <p:cNvPr id="6" name="Content Placeholder 3">
            <a:extLst>
              <a:ext uri="{FF2B5EF4-FFF2-40B4-BE49-F238E27FC236}">
                <a16:creationId xmlns:a16="http://schemas.microsoft.com/office/drawing/2014/main" id="{13D9C535-7967-248F-0583-19B9B56DA786}"/>
              </a:ext>
            </a:extLst>
          </p:cNvPr>
          <p:cNvGraphicFramePr>
            <a:graphicFrameLocks/>
          </p:cNvGraphicFramePr>
          <p:nvPr/>
        </p:nvGraphicFramePr>
        <p:xfrm>
          <a:off x="701040" y="3132906"/>
          <a:ext cx="10287000" cy="3156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3573823B-931E-BA1D-1F4C-E0D2F97BF3F7}"/>
              </a:ext>
            </a:extLst>
          </p:cNvPr>
          <p:cNvGraphicFramePr>
            <a:graphicFrameLocks noGrp="1"/>
          </p:cNvGraphicFramePr>
          <p:nvPr/>
        </p:nvGraphicFramePr>
        <p:xfrm>
          <a:off x="2142819" y="1390964"/>
          <a:ext cx="6905131" cy="1679584"/>
        </p:xfrm>
        <a:graphic>
          <a:graphicData uri="http://schemas.openxmlformats.org/drawingml/2006/table">
            <a:tbl>
              <a:tblPr firstRow="1" bandRow="1">
                <a:tableStyleId>{5C22544A-7EE6-4342-B048-85BDC9FD1C3A}</a:tableStyleId>
              </a:tblPr>
              <a:tblGrid>
                <a:gridCol w="3014916">
                  <a:extLst>
                    <a:ext uri="{9D8B030D-6E8A-4147-A177-3AD203B41FA5}">
                      <a16:colId xmlns:a16="http://schemas.microsoft.com/office/drawing/2014/main" val="114161203"/>
                    </a:ext>
                  </a:extLst>
                </a:gridCol>
                <a:gridCol w="1556086">
                  <a:extLst>
                    <a:ext uri="{9D8B030D-6E8A-4147-A177-3AD203B41FA5}">
                      <a16:colId xmlns:a16="http://schemas.microsoft.com/office/drawing/2014/main" val="125454432"/>
                    </a:ext>
                  </a:extLst>
                </a:gridCol>
                <a:gridCol w="1556086">
                  <a:extLst>
                    <a:ext uri="{9D8B030D-6E8A-4147-A177-3AD203B41FA5}">
                      <a16:colId xmlns:a16="http://schemas.microsoft.com/office/drawing/2014/main" val="4279414317"/>
                    </a:ext>
                  </a:extLst>
                </a:gridCol>
                <a:gridCol w="778043">
                  <a:extLst>
                    <a:ext uri="{9D8B030D-6E8A-4147-A177-3AD203B41FA5}">
                      <a16:colId xmlns:a16="http://schemas.microsoft.com/office/drawing/2014/main" val="3034938741"/>
                    </a:ext>
                  </a:extLst>
                </a:gridCol>
              </a:tblGrid>
              <a:tr h="449376">
                <a:tc>
                  <a:txBody>
                    <a:bodyPr/>
                    <a:lstStyle/>
                    <a:p>
                      <a:pPr algn="ctr"/>
                      <a:r>
                        <a:rPr lang="en-US" sz="1600" dirty="0"/>
                        <a:t>Intersection Related</a:t>
                      </a:r>
                      <a:endParaRPr lang="en-US" sz="1400" dirty="0"/>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2022-2026 SHSP</a:t>
                      </a:r>
                    </a:p>
                    <a:p>
                      <a:pPr algn="ctr"/>
                      <a:r>
                        <a:rPr lang="en-US" sz="1600" b="1" dirty="0">
                          <a:solidFill>
                            <a:schemeClr val="bg1"/>
                          </a:solidFill>
                        </a:rPr>
                        <a:t>’15-’19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2027-2031 SHSP</a:t>
                      </a:r>
                    </a:p>
                    <a:p>
                      <a:pPr algn="ctr"/>
                      <a:r>
                        <a:rPr lang="en-US" sz="1600" b="1" dirty="0">
                          <a:solidFill>
                            <a:schemeClr val="bg1"/>
                          </a:solidFill>
                        </a:rPr>
                        <a:t>’19-’24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Trend</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extLst>
                  <a:ext uri="{0D108BD9-81ED-4DB2-BD59-A6C34878D82A}">
                    <a16:rowId xmlns:a16="http://schemas.microsoft.com/office/drawing/2014/main" val="539537092"/>
                  </a:ext>
                </a:extLst>
              </a:tr>
              <a:tr h="306392">
                <a:tc>
                  <a:txBody>
                    <a:bodyPr/>
                    <a:lstStyle/>
                    <a:p>
                      <a:pPr algn="ctr"/>
                      <a:r>
                        <a:rPr lang="en-US" sz="1400" dirty="0">
                          <a:solidFill>
                            <a:srgbClr val="231E55"/>
                          </a:solidFill>
                        </a:rPr>
                        <a:t>% of total fatalities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0" dirty="0">
                          <a:solidFill>
                            <a:srgbClr val="231E55"/>
                          </a:solidFill>
                        </a:rPr>
                        <a:t>13.8%</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15.3%</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extLst>
                  <a:ext uri="{0D108BD9-81ED-4DB2-BD59-A6C34878D82A}">
                    <a16:rowId xmlns:a16="http://schemas.microsoft.com/office/drawing/2014/main" val="3145376727"/>
                  </a:ext>
                </a:extLst>
              </a:tr>
              <a:tr h="306392">
                <a:tc>
                  <a:txBody>
                    <a:bodyPr/>
                    <a:lstStyle/>
                    <a:p>
                      <a:pPr algn="ctr"/>
                      <a:r>
                        <a:rPr lang="en-US" sz="1400" dirty="0">
                          <a:solidFill>
                            <a:srgbClr val="231E55"/>
                          </a:solidFill>
                        </a:rPr>
                        <a:t>% of total serious injuries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0" dirty="0">
                          <a:solidFill>
                            <a:srgbClr val="231E55"/>
                          </a:solidFill>
                        </a:rPr>
                        <a:t>19.2%</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20.9%</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extLst>
                  <a:ext uri="{0D108BD9-81ED-4DB2-BD59-A6C34878D82A}">
                    <a16:rowId xmlns:a16="http://schemas.microsoft.com/office/drawing/2014/main" val="3834257849"/>
                  </a:ext>
                </a:extLst>
              </a:tr>
            </a:tbl>
          </a:graphicData>
        </a:graphic>
      </p:graphicFrame>
    </p:spTree>
    <p:extLst>
      <p:ext uri="{BB962C8B-B14F-4D97-AF65-F5344CB8AC3E}">
        <p14:creationId xmlns:p14="http://schemas.microsoft.com/office/powerpoint/2010/main" val="237529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AB53-86A4-5CE2-7978-496EA7772C66}"/>
              </a:ext>
            </a:extLst>
          </p:cNvPr>
          <p:cNvSpPr>
            <a:spLocks noGrp="1"/>
          </p:cNvSpPr>
          <p:nvPr>
            <p:ph type="title"/>
          </p:nvPr>
        </p:nvSpPr>
        <p:spPr/>
        <p:txBody>
          <a:bodyPr>
            <a:normAutofit fontScale="90000"/>
          </a:bodyPr>
          <a:lstStyle/>
          <a:p>
            <a:r>
              <a:rPr lang="en-US" dirty="0"/>
              <a:t>Intersections</a:t>
            </a:r>
            <a:br>
              <a:rPr lang="en-US" dirty="0"/>
            </a:br>
            <a:r>
              <a:rPr lang="en-US" sz="3600" dirty="0"/>
              <a:t>Causal Factors</a:t>
            </a:r>
            <a:endParaRPr lang="en-US" dirty="0"/>
          </a:p>
        </p:txBody>
      </p:sp>
      <p:sp>
        <p:nvSpPr>
          <p:cNvPr id="4" name="Footer Placeholder 3">
            <a:extLst>
              <a:ext uri="{FF2B5EF4-FFF2-40B4-BE49-F238E27FC236}">
                <a16:creationId xmlns:a16="http://schemas.microsoft.com/office/drawing/2014/main" id="{01BA9DBC-C7B9-86E9-F785-EDCC5304E047}"/>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0ED46B93-7C9F-E1F6-3892-9F0B898E7281}"/>
              </a:ext>
            </a:extLst>
          </p:cNvPr>
          <p:cNvSpPr>
            <a:spLocks noGrp="1"/>
          </p:cNvSpPr>
          <p:nvPr>
            <p:ph type="sldNum" sz="quarter" idx="12"/>
          </p:nvPr>
        </p:nvSpPr>
        <p:spPr/>
        <p:txBody>
          <a:bodyPr/>
          <a:lstStyle/>
          <a:p>
            <a:fld id="{88393508-1A09-40D6-8BF6-2B69CB3921CF}" type="slidenum">
              <a:rPr lang="en-US" smtClean="0"/>
              <a:pPr/>
              <a:t>43</a:t>
            </a:fld>
            <a:endParaRPr lang="en-US" dirty="0">
              <a:solidFill>
                <a:srgbClr val="142131"/>
              </a:solidFill>
            </a:endParaRPr>
          </a:p>
        </p:txBody>
      </p:sp>
      <p:graphicFrame>
        <p:nvGraphicFramePr>
          <p:cNvPr id="6" name="Content Placeholder 6">
            <a:extLst>
              <a:ext uri="{FF2B5EF4-FFF2-40B4-BE49-F238E27FC236}">
                <a16:creationId xmlns:a16="http://schemas.microsoft.com/office/drawing/2014/main" id="{28733454-F63E-58AA-D6E7-24F19A672DD0}"/>
              </a:ext>
            </a:extLst>
          </p:cNvPr>
          <p:cNvGraphicFramePr>
            <a:graphicFrameLocks noGrp="1"/>
          </p:cNvGraphicFramePr>
          <p:nvPr>
            <p:ph idx="1"/>
            <p:extLst>
              <p:ext uri="{D42A27DB-BD31-4B8C-83A1-F6EECF244321}">
                <p14:modId xmlns:p14="http://schemas.microsoft.com/office/powerpoint/2010/main" val="1780088284"/>
              </p:ext>
            </p:extLst>
          </p:nvPr>
        </p:nvGraphicFramePr>
        <p:xfrm>
          <a:off x="0" y="1328337"/>
          <a:ext cx="12191999" cy="488077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70430F-2482-7B6B-86EE-3A21BDB259E8}"/>
              </a:ext>
            </a:extLst>
          </p:cNvPr>
          <p:cNvSpPr txBox="1"/>
          <p:nvPr/>
        </p:nvSpPr>
        <p:spPr>
          <a:xfrm>
            <a:off x="8694420" y="4664439"/>
            <a:ext cx="4029876" cy="307777"/>
          </a:xfrm>
          <a:prstGeom prst="rect">
            <a:avLst/>
          </a:prstGeom>
          <a:noFill/>
        </p:spPr>
        <p:txBody>
          <a:bodyPr wrap="square">
            <a:spAutoFit/>
          </a:bodyPr>
          <a:lstStyle/>
          <a:p>
            <a:r>
              <a:rPr lang="en-US" sz="1400" b="1" dirty="0">
                <a:solidFill>
                  <a:srgbClr val="FECC50"/>
                </a:solidFill>
              </a:rPr>
              <a:t>% of Total Intersection Related Fatalities</a:t>
            </a:r>
          </a:p>
        </p:txBody>
      </p:sp>
      <p:sp>
        <p:nvSpPr>
          <p:cNvPr id="8" name="TextBox 7">
            <a:extLst>
              <a:ext uri="{FF2B5EF4-FFF2-40B4-BE49-F238E27FC236}">
                <a16:creationId xmlns:a16="http://schemas.microsoft.com/office/drawing/2014/main" id="{F698F55B-1075-1826-1FDA-322A5DECFAC3}"/>
              </a:ext>
            </a:extLst>
          </p:cNvPr>
          <p:cNvSpPr txBox="1"/>
          <p:nvPr/>
        </p:nvSpPr>
        <p:spPr>
          <a:xfrm>
            <a:off x="8202003" y="5006922"/>
            <a:ext cx="4522293" cy="307777"/>
          </a:xfrm>
          <a:prstGeom prst="rect">
            <a:avLst/>
          </a:prstGeom>
          <a:noFill/>
        </p:spPr>
        <p:txBody>
          <a:bodyPr wrap="square">
            <a:spAutoFit/>
          </a:bodyPr>
          <a:lstStyle/>
          <a:p>
            <a:r>
              <a:rPr lang="en-US" sz="1400" b="1" dirty="0">
                <a:solidFill>
                  <a:srgbClr val="231E55"/>
                </a:solidFill>
              </a:rPr>
              <a:t>% of Total Intersection Related Serious Injuries</a:t>
            </a:r>
          </a:p>
        </p:txBody>
      </p:sp>
    </p:spTree>
    <p:extLst>
      <p:ext uri="{BB962C8B-B14F-4D97-AF65-F5344CB8AC3E}">
        <p14:creationId xmlns:p14="http://schemas.microsoft.com/office/powerpoint/2010/main" val="1663852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30AC0D-6210-AB80-E147-2B5CE50E68FD}"/>
              </a:ext>
            </a:extLst>
          </p:cNvPr>
          <p:cNvSpPr>
            <a:spLocks noGrp="1"/>
          </p:cNvSpPr>
          <p:nvPr>
            <p:ph type="title"/>
          </p:nvPr>
        </p:nvSpPr>
        <p:spPr>
          <a:xfrm>
            <a:off x="1495424" y="2776537"/>
            <a:ext cx="8867776" cy="1304926"/>
          </a:xfrm>
        </p:spPr>
        <p:txBody>
          <a:bodyPr/>
          <a:lstStyle/>
          <a:p>
            <a:r>
              <a:rPr lang="en-US" dirty="0"/>
              <a:t>Younger Drivers</a:t>
            </a:r>
          </a:p>
        </p:txBody>
      </p:sp>
      <p:sp>
        <p:nvSpPr>
          <p:cNvPr id="4" name="Footer Placeholder 3">
            <a:extLst>
              <a:ext uri="{FF2B5EF4-FFF2-40B4-BE49-F238E27FC236}">
                <a16:creationId xmlns:a16="http://schemas.microsoft.com/office/drawing/2014/main" id="{C2FEBCC6-DE81-CDB7-8CC9-839FE949D080}"/>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60B34CD6-003A-7120-FFB8-9846975664CE}"/>
              </a:ext>
            </a:extLst>
          </p:cNvPr>
          <p:cNvSpPr>
            <a:spLocks noGrp="1"/>
          </p:cNvSpPr>
          <p:nvPr>
            <p:ph type="sldNum" sz="quarter" idx="12"/>
          </p:nvPr>
        </p:nvSpPr>
        <p:spPr/>
        <p:txBody>
          <a:bodyPr/>
          <a:lstStyle/>
          <a:p>
            <a:fld id="{88393508-1A09-40D6-8BF6-2B69CB3921CF}" type="slidenum">
              <a:rPr lang="en-US" smtClean="0"/>
              <a:pPr/>
              <a:t>44</a:t>
            </a:fld>
            <a:endParaRPr lang="en-US" dirty="0">
              <a:solidFill>
                <a:srgbClr val="142131"/>
              </a:solidFill>
            </a:endParaRPr>
          </a:p>
        </p:txBody>
      </p:sp>
    </p:spTree>
    <p:extLst>
      <p:ext uri="{BB962C8B-B14F-4D97-AF65-F5344CB8AC3E}">
        <p14:creationId xmlns:p14="http://schemas.microsoft.com/office/powerpoint/2010/main" val="4052122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5379-316A-C54E-705B-1D83F503BAA9}"/>
              </a:ext>
            </a:extLst>
          </p:cNvPr>
          <p:cNvSpPr>
            <a:spLocks noGrp="1"/>
          </p:cNvSpPr>
          <p:nvPr>
            <p:ph type="title"/>
          </p:nvPr>
        </p:nvSpPr>
        <p:spPr/>
        <p:txBody>
          <a:bodyPr>
            <a:normAutofit fontScale="90000"/>
          </a:bodyPr>
          <a:lstStyle/>
          <a:p>
            <a:r>
              <a:rPr lang="en-US" dirty="0"/>
              <a:t>Potential Emphasis Area Trends</a:t>
            </a:r>
          </a:p>
        </p:txBody>
      </p:sp>
      <p:sp>
        <p:nvSpPr>
          <p:cNvPr id="4" name="Footer Placeholder 3">
            <a:extLst>
              <a:ext uri="{FF2B5EF4-FFF2-40B4-BE49-F238E27FC236}">
                <a16:creationId xmlns:a16="http://schemas.microsoft.com/office/drawing/2014/main" id="{C67ADE63-A139-4418-9547-022D10E03443}"/>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5877D8CB-F2B6-910A-D290-2E1941047921}"/>
              </a:ext>
            </a:extLst>
          </p:cNvPr>
          <p:cNvSpPr>
            <a:spLocks noGrp="1"/>
          </p:cNvSpPr>
          <p:nvPr>
            <p:ph type="sldNum" sz="quarter" idx="12"/>
          </p:nvPr>
        </p:nvSpPr>
        <p:spPr/>
        <p:txBody>
          <a:bodyPr/>
          <a:lstStyle/>
          <a:p>
            <a:fld id="{88393508-1A09-40D6-8BF6-2B69CB3921CF}" type="slidenum">
              <a:rPr lang="en-US" smtClean="0"/>
              <a:pPr/>
              <a:t>45</a:t>
            </a:fld>
            <a:endParaRPr lang="en-US" dirty="0">
              <a:solidFill>
                <a:srgbClr val="142131"/>
              </a:solidFill>
            </a:endParaRPr>
          </a:p>
        </p:txBody>
      </p:sp>
      <p:graphicFrame>
        <p:nvGraphicFramePr>
          <p:cNvPr id="6" name="Content Placeholder 3">
            <a:extLst>
              <a:ext uri="{FF2B5EF4-FFF2-40B4-BE49-F238E27FC236}">
                <a16:creationId xmlns:a16="http://schemas.microsoft.com/office/drawing/2014/main" id="{148DB025-B90E-02ED-2438-4B1F4171C21A}"/>
              </a:ext>
            </a:extLst>
          </p:cNvPr>
          <p:cNvGraphicFramePr>
            <a:graphicFrameLocks/>
          </p:cNvGraphicFramePr>
          <p:nvPr>
            <p:extLst>
              <p:ext uri="{D42A27DB-BD31-4B8C-83A1-F6EECF244321}">
                <p14:modId xmlns:p14="http://schemas.microsoft.com/office/powerpoint/2010/main" val="3495217929"/>
              </p:ext>
            </p:extLst>
          </p:nvPr>
        </p:nvGraphicFramePr>
        <p:xfrm>
          <a:off x="802640" y="3111096"/>
          <a:ext cx="10185399" cy="3156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2B8D22C8-12F6-5A89-E70E-A80FB051148B}"/>
              </a:ext>
            </a:extLst>
          </p:cNvPr>
          <p:cNvGraphicFramePr>
            <a:graphicFrameLocks noGrp="1"/>
          </p:cNvGraphicFramePr>
          <p:nvPr>
            <p:extLst>
              <p:ext uri="{D42A27DB-BD31-4B8C-83A1-F6EECF244321}">
                <p14:modId xmlns:p14="http://schemas.microsoft.com/office/powerpoint/2010/main" val="527662563"/>
              </p:ext>
            </p:extLst>
          </p:nvPr>
        </p:nvGraphicFramePr>
        <p:xfrm>
          <a:off x="2643434" y="1390964"/>
          <a:ext cx="6905131" cy="1679584"/>
        </p:xfrm>
        <a:graphic>
          <a:graphicData uri="http://schemas.openxmlformats.org/drawingml/2006/table">
            <a:tbl>
              <a:tblPr firstRow="1" bandRow="1">
                <a:tableStyleId>{5C22544A-7EE6-4342-B048-85BDC9FD1C3A}</a:tableStyleId>
              </a:tblPr>
              <a:tblGrid>
                <a:gridCol w="3014916">
                  <a:extLst>
                    <a:ext uri="{9D8B030D-6E8A-4147-A177-3AD203B41FA5}">
                      <a16:colId xmlns:a16="http://schemas.microsoft.com/office/drawing/2014/main" val="114161203"/>
                    </a:ext>
                  </a:extLst>
                </a:gridCol>
                <a:gridCol w="1556086">
                  <a:extLst>
                    <a:ext uri="{9D8B030D-6E8A-4147-A177-3AD203B41FA5}">
                      <a16:colId xmlns:a16="http://schemas.microsoft.com/office/drawing/2014/main" val="125454432"/>
                    </a:ext>
                  </a:extLst>
                </a:gridCol>
                <a:gridCol w="1556086">
                  <a:extLst>
                    <a:ext uri="{9D8B030D-6E8A-4147-A177-3AD203B41FA5}">
                      <a16:colId xmlns:a16="http://schemas.microsoft.com/office/drawing/2014/main" val="4279414317"/>
                    </a:ext>
                  </a:extLst>
                </a:gridCol>
                <a:gridCol w="778043">
                  <a:extLst>
                    <a:ext uri="{9D8B030D-6E8A-4147-A177-3AD203B41FA5}">
                      <a16:colId xmlns:a16="http://schemas.microsoft.com/office/drawing/2014/main" val="3034938741"/>
                    </a:ext>
                  </a:extLst>
                </a:gridCol>
              </a:tblGrid>
              <a:tr h="449376">
                <a:tc>
                  <a:txBody>
                    <a:bodyPr/>
                    <a:lstStyle/>
                    <a:p>
                      <a:pPr algn="ctr"/>
                      <a:r>
                        <a:rPr lang="en-US" sz="1600" dirty="0"/>
                        <a:t>Younger Driver</a:t>
                      </a:r>
                    </a:p>
                    <a:p>
                      <a:pPr algn="ctr"/>
                      <a:r>
                        <a:rPr lang="en-US" sz="1600" dirty="0"/>
                        <a:t>(Age 15-20) Involved</a:t>
                      </a:r>
                      <a:endParaRPr lang="en-US" sz="1400" dirty="0"/>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2022-2026 SHSP</a:t>
                      </a:r>
                    </a:p>
                    <a:p>
                      <a:pPr algn="ctr"/>
                      <a:r>
                        <a:rPr lang="en-US" sz="1600" b="1" dirty="0">
                          <a:solidFill>
                            <a:schemeClr val="bg1"/>
                          </a:solidFill>
                        </a:rPr>
                        <a:t>’15-’19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2027-2031 SHSP</a:t>
                      </a:r>
                    </a:p>
                    <a:p>
                      <a:pPr algn="ctr"/>
                      <a:r>
                        <a:rPr lang="en-US" sz="1600" b="1" dirty="0">
                          <a:solidFill>
                            <a:schemeClr val="bg1"/>
                          </a:solidFill>
                        </a:rPr>
                        <a:t>’19-’24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Trend</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extLst>
                  <a:ext uri="{0D108BD9-81ED-4DB2-BD59-A6C34878D82A}">
                    <a16:rowId xmlns:a16="http://schemas.microsoft.com/office/drawing/2014/main" val="539537092"/>
                  </a:ext>
                </a:extLst>
              </a:tr>
              <a:tr h="306392">
                <a:tc>
                  <a:txBody>
                    <a:bodyPr/>
                    <a:lstStyle/>
                    <a:p>
                      <a:pPr algn="ctr"/>
                      <a:r>
                        <a:rPr lang="en-US" sz="1400" dirty="0">
                          <a:solidFill>
                            <a:srgbClr val="231E55"/>
                          </a:solidFill>
                        </a:rPr>
                        <a:t>% of total fatalities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0" dirty="0">
                          <a:solidFill>
                            <a:srgbClr val="231E55"/>
                          </a:solidFill>
                        </a:rPr>
                        <a:t>11.0%</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12.6%</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extLst>
                  <a:ext uri="{0D108BD9-81ED-4DB2-BD59-A6C34878D82A}">
                    <a16:rowId xmlns:a16="http://schemas.microsoft.com/office/drawing/2014/main" val="3145376727"/>
                  </a:ext>
                </a:extLst>
              </a:tr>
              <a:tr h="306392">
                <a:tc>
                  <a:txBody>
                    <a:bodyPr/>
                    <a:lstStyle/>
                    <a:p>
                      <a:pPr algn="ctr"/>
                      <a:r>
                        <a:rPr lang="en-US" sz="1400" dirty="0">
                          <a:solidFill>
                            <a:srgbClr val="231E55"/>
                          </a:solidFill>
                        </a:rPr>
                        <a:t>% of total serious injuries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0" dirty="0">
                          <a:solidFill>
                            <a:srgbClr val="231E55"/>
                          </a:solidFill>
                        </a:rPr>
                        <a:t>14.3%</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18.5%</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extLst>
                  <a:ext uri="{0D108BD9-81ED-4DB2-BD59-A6C34878D82A}">
                    <a16:rowId xmlns:a16="http://schemas.microsoft.com/office/drawing/2014/main" val="3834257849"/>
                  </a:ext>
                </a:extLst>
              </a:tr>
            </a:tbl>
          </a:graphicData>
        </a:graphic>
      </p:graphicFrame>
    </p:spTree>
    <p:extLst>
      <p:ext uri="{BB962C8B-B14F-4D97-AF65-F5344CB8AC3E}">
        <p14:creationId xmlns:p14="http://schemas.microsoft.com/office/powerpoint/2010/main" val="1711574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C295A-D9E8-C8CD-2686-2C0BA2CFE11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0F41CF0-4600-E83D-4808-8074C58AF0BE}"/>
              </a:ext>
            </a:extLst>
          </p:cNvPr>
          <p:cNvSpPr>
            <a:spLocks noGrp="1"/>
          </p:cNvSpPr>
          <p:nvPr>
            <p:ph type="title"/>
          </p:nvPr>
        </p:nvSpPr>
        <p:spPr>
          <a:xfrm>
            <a:off x="1495424" y="2776537"/>
            <a:ext cx="8867776" cy="1304926"/>
          </a:xfrm>
        </p:spPr>
        <p:txBody>
          <a:bodyPr/>
          <a:lstStyle/>
          <a:p>
            <a:r>
              <a:rPr lang="en-US" dirty="0"/>
              <a:t>Impaired Driving</a:t>
            </a:r>
          </a:p>
        </p:txBody>
      </p:sp>
      <p:sp>
        <p:nvSpPr>
          <p:cNvPr id="4" name="Footer Placeholder 3">
            <a:extLst>
              <a:ext uri="{FF2B5EF4-FFF2-40B4-BE49-F238E27FC236}">
                <a16:creationId xmlns:a16="http://schemas.microsoft.com/office/drawing/2014/main" id="{5827094E-B109-77A7-9475-EE786001722F}"/>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4E5A4665-46E2-A6FC-6D35-38F27DF49589}"/>
              </a:ext>
            </a:extLst>
          </p:cNvPr>
          <p:cNvSpPr>
            <a:spLocks noGrp="1"/>
          </p:cNvSpPr>
          <p:nvPr>
            <p:ph type="sldNum" sz="quarter" idx="12"/>
          </p:nvPr>
        </p:nvSpPr>
        <p:spPr/>
        <p:txBody>
          <a:bodyPr/>
          <a:lstStyle/>
          <a:p>
            <a:fld id="{88393508-1A09-40D6-8BF6-2B69CB3921CF}" type="slidenum">
              <a:rPr lang="en-US" smtClean="0"/>
              <a:pPr/>
              <a:t>46</a:t>
            </a:fld>
            <a:endParaRPr lang="en-US" dirty="0">
              <a:solidFill>
                <a:srgbClr val="142131"/>
              </a:solidFill>
            </a:endParaRPr>
          </a:p>
        </p:txBody>
      </p:sp>
    </p:spTree>
    <p:extLst>
      <p:ext uri="{BB962C8B-B14F-4D97-AF65-F5344CB8AC3E}">
        <p14:creationId xmlns:p14="http://schemas.microsoft.com/office/powerpoint/2010/main" val="3464564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071CC-8334-0873-604D-EDE81DDC1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8CAAF-8582-2683-7B7E-1AD678BB9C27}"/>
              </a:ext>
            </a:extLst>
          </p:cNvPr>
          <p:cNvSpPr>
            <a:spLocks noGrp="1"/>
          </p:cNvSpPr>
          <p:nvPr>
            <p:ph type="title"/>
          </p:nvPr>
        </p:nvSpPr>
        <p:spPr/>
        <p:txBody>
          <a:bodyPr>
            <a:normAutofit fontScale="90000"/>
          </a:bodyPr>
          <a:lstStyle/>
          <a:p>
            <a:r>
              <a:rPr lang="en-US" dirty="0"/>
              <a:t>Impaired Driving</a:t>
            </a:r>
            <a:br>
              <a:rPr lang="en-US" dirty="0"/>
            </a:br>
            <a:r>
              <a:rPr lang="en-US" sz="3600" dirty="0"/>
              <a:t>Annual Fatalities and Serious Injuries</a:t>
            </a:r>
            <a:endParaRPr lang="en-US" dirty="0"/>
          </a:p>
        </p:txBody>
      </p:sp>
      <p:sp>
        <p:nvSpPr>
          <p:cNvPr id="4" name="Footer Placeholder 3">
            <a:extLst>
              <a:ext uri="{FF2B5EF4-FFF2-40B4-BE49-F238E27FC236}">
                <a16:creationId xmlns:a16="http://schemas.microsoft.com/office/drawing/2014/main" id="{DD795422-F878-809B-E93C-C8853CE9BAC5}"/>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5EC8AED1-F0DC-6F54-F1B5-71ED1BE04F2E}"/>
              </a:ext>
            </a:extLst>
          </p:cNvPr>
          <p:cNvSpPr>
            <a:spLocks noGrp="1"/>
          </p:cNvSpPr>
          <p:nvPr>
            <p:ph type="sldNum" sz="quarter" idx="12"/>
          </p:nvPr>
        </p:nvSpPr>
        <p:spPr/>
        <p:txBody>
          <a:bodyPr/>
          <a:lstStyle/>
          <a:p>
            <a:fld id="{88393508-1A09-40D6-8BF6-2B69CB3921CF}" type="slidenum">
              <a:rPr lang="en-US" smtClean="0"/>
              <a:pPr/>
              <a:t>47</a:t>
            </a:fld>
            <a:endParaRPr lang="en-US" dirty="0">
              <a:solidFill>
                <a:srgbClr val="142131"/>
              </a:solidFill>
            </a:endParaRPr>
          </a:p>
        </p:txBody>
      </p:sp>
      <p:graphicFrame>
        <p:nvGraphicFramePr>
          <p:cNvPr id="7" name="Table 6">
            <a:extLst>
              <a:ext uri="{FF2B5EF4-FFF2-40B4-BE49-F238E27FC236}">
                <a16:creationId xmlns:a16="http://schemas.microsoft.com/office/drawing/2014/main" id="{785499C4-E6E4-D439-9542-80FFA2A67FDA}"/>
              </a:ext>
            </a:extLst>
          </p:cNvPr>
          <p:cNvGraphicFramePr>
            <a:graphicFrameLocks noGrp="1"/>
          </p:cNvGraphicFramePr>
          <p:nvPr/>
        </p:nvGraphicFramePr>
        <p:xfrm>
          <a:off x="2580459" y="1402581"/>
          <a:ext cx="7031082" cy="1679584"/>
        </p:xfrm>
        <a:graphic>
          <a:graphicData uri="http://schemas.openxmlformats.org/drawingml/2006/table">
            <a:tbl>
              <a:tblPr firstRow="1" bandRow="1">
                <a:tableStyleId>{5C22544A-7EE6-4342-B048-85BDC9FD1C3A}</a:tableStyleId>
              </a:tblPr>
              <a:tblGrid>
                <a:gridCol w="3069909">
                  <a:extLst>
                    <a:ext uri="{9D8B030D-6E8A-4147-A177-3AD203B41FA5}">
                      <a16:colId xmlns:a16="http://schemas.microsoft.com/office/drawing/2014/main" val="114161203"/>
                    </a:ext>
                  </a:extLst>
                </a:gridCol>
                <a:gridCol w="1584469">
                  <a:extLst>
                    <a:ext uri="{9D8B030D-6E8A-4147-A177-3AD203B41FA5}">
                      <a16:colId xmlns:a16="http://schemas.microsoft.com/office/drawing/2014/main" val="4279414317"/>
                    </a:ext>
                  </a:extLst>
                </a:gridCol>
                <a:gridCol w="1584469">
                  <a:extLst>
                    <a:ext uri="{9D8B030D-6E8A-4147-A177-3AD203B41FA5}">
                      <a16:colId xmlns:a16="http://schemas.microsoft.com/office/drawing/2014/main" val="3080038939"/>
                    </a:ext>
                  </a:extLst>
                </a:gridCol>
                <a:gridCol w="792235">
                  <a:extLst>
                    <a:ext uri="{9D8B030D-6E8A-4147-A177-3AD203B41FA5}">
                      <a16:colId xmlns:a16="http://schemas.microsoft.com/office/drawing/2014/main" val="3034938741"/>
                    </a:ext>
                  </a:extLst>
                </a:gridCol>
              </a:tblGrid>
              <a:tr h="449376">
                <a:tc>
                  <a:txBody>
                    <a:bodyPr/>
                    <a:lstStyle/>
                    <a:p>
                      <a:pPr algn="ctr"/>
                      <a:r>
                        <a:rPr lang="en-US" sz="1800" dirty="0"/>
                        <a:t>Alcohol or Drug Related</a:t>
                      </a:r>
                    </a:p>
                    <a:p>
                      <a:pPr algn="ctr"/>
                      <a:r>
                        <a:rPr lang="en-US" sz="1800" dirty="0"/>
                        <a:t>(Impaired Driving)</a:t>
                      </a:r>
                      <a:endParaRPr lang="en-US" sz="1600" dirty="0"/>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2022-2026 SHSP</a:t>
                      </a:r>
                    </a:p>
                    <a:p>
                      <a:pPr algn="ctr"/>
                      <a:r>
                        <a:rPr lang="en-US" sz="1600" b="1" dirty="0">
                          <a:solidFill>
                            <a:schemeClr val="bg1"/>
                          </a:solidFill>
                        </a:rPr>
                        <a:t>’15-’19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2027-2031 SHSP</a:t>
                      </a:r>
                    </a:p>
                    <a:p>
                      <a:pPr algn="ctr"/>
                      <a:r>
                        <a:rPr lang="en-US" sz="1600" b="1" dirty="0">
                          <a:solidFill>
                            <a:schemeClr val="bg1"/>
                          </a:solidFill>
                        </a:rPr>
                        <a:t>’19-’24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Trend</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extLst>
                  <a:ext uri="{0D108BD9-81ED-4DB2-BD59-A6C34878D82A}">
                    <a16:rowId xmlns:a16="http://schemas.microsoft.com/office/drawing/2014/main" val="539537092"/>
                  </a:ext>
                </a:extLst>
              </a:tr>
              <a:tr h="306392">
                <a:tc>
                  <a:txBody>
                    <a:bodyPr/>
                    <a:lstStyle/>
                    <a:p>
                      <a:pPr algn="ctr"/>
                      <a:r>
                        <a:rPr lang="en-US" sz="1400" dirty="0">
                          <a:solidFill>
                            <a:srgbClr val="231E55"/>
                          </a:solidFill>
                        </a:rPr>
                        <a:t>% of total fatalities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0" i="0" dirty="0">
                          <a:solidFill>
                            <a:srgbClr val="231E55"/>
                          </a:solidFill>
                        </a:rPr>
                        <a:t>24.2%</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16.9%</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extLst>
                  <a:ext uri="{0D108BD9-81ED-4DB2-BD59-A6C34878D82A}">
                    <a16:rowId xmlns:a16="http://schemas.microsoft.com/office/drawing/2014/main" val="3145376727"/>
                  </a:ext>
                </a:extLst>
              </a:tr>
              <a:tr h="306392">
                <a:tc>
                  <a:txBody>
                    <a:bodyPr/>
                    <a:lstStyle/>
                    <a:p>
                      <a:pPr algn="ctr"/>
                      <a:r>
                        <a:rPr lang="en-US" sz="1400" dirty="0">
                          <a:solidFill>
                            <a:srgbClr val="231E55"/>
                          </a:solidFill>
                        </a:rPr>
                        <a:t>% of total serious injuries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0" i="0" dirty="0">
                          <a:solidFill>
                            <a:srgbClr val="231E55"/>
                          </a:solidFill>
                        </a:rPr>
                        <a:t>20.8%</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14.1%</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extLst>
                  <a:ext uri="{0D108BD9-81ED-4DB2-BD59-A6C34878D82A}">
                    <a16:rowId xmlns:a16="http://schemas.microsoft.com/office/drawing/2014/main" val="3834257849"/>
                  </a:ext>
                </a:extLst>
              </a:tr>
            </a:tbl>
          </a:graphicData>
        </a:graphic>
      </p:graphicFrame>
      <p:graphicFrame>
        <p:nvGraphicFramePr>
          <p:cNvPr id="3" name="Content Placeholder 3">
            <a:extLst>
              <a:ext uri="{FF2B5EF4-FFF2-40B4-BE49-F238E27FC236}">
                <a16:creationId xmlns:a16="http://schemas.microsoft.com/office/drawing/2014/main" id="{7C26ABDB-21F7-A8D2-25D2-4EF69702EF48}"/>
              </a:ext>
            </a:extLst>
          </p:cNvPr>
          <p:cNvGraphicFramePr>
            <a:graphicFrameLocks/>
          </p:cNvGraphicFramePr>
          <p:nvPr>
            <p:extLst>
              <p:ext uri="{D42A27DB-BD31-4B8C-83A1-F6EECF244321}">
                <p14:modId xmlns:p14="http://schemas.microsoft.com/office/powerpoint/2010/main" val="2645751354"/>
              </p:ext>
            </p:extLst>
          </p:nvPr>
        </p:nvGraphicFramePr>
        <p:xfrm>
          <a:off x="690880" y="3110740"/>
          <a:ext cx="10297160" cy="3231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3659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14AE-8EA5-FF94-1686-AF56782D58D3}"/>
              </a:ext>
            </a:extLst>
          </p:cNvPr>
          <p:cNvSpPr>
            <a:spLocks noGrp="1"/>
          </p:cNvSpPr>
          <p:nvPr>
            <p:ph type="title"/>
          </p:nvPr>
        </p:nvSpPr>
        <p:spPr/>
        <p:txBody>
          <a:bodyPr>
            <a:normAutofit fontScale="90000"/>
          </a:bodyPr>
          <a:lstStyle/>
          <a:p>
            <a:r>
              <a:rPr lang="en-US" dirty="0"/>
              <a:t>Impaired Driving</a:t>
            </a:r>
            <a:br>
              <a:rPr lang="en-US" dirty="0"/>
            </a:br>
            <a:r>
              <a:rPr lang="en-US" sz="3600" dirty="0"/>
              <a:t>Causal Factors</a:t>
            </a:r>
            <a:endParaRPr lang="en-US" dirty="0"/>
          </a:p>
        </p:txBody>
      </p:sp>
      <p:sp>
        <p:nvSpPr>
          <p:cNvPr id="4" name="Footer Placeholder 3">
            <a:extLst>
              <a:ext uri="{FF2B5EF4-FFF2-40B4-BE49-F238E27FC236}">
                <a16:creationId xmlns:a16="http://schemas.microsoft.com/office/drawing/2014/main" id="{D3CAE6D3-1B11-3E32-A063-61BD5D18348A}"/>
              </a:ext>
            </a:extLst>
          </p:cNvPr>
          <p:cNvSpPr>
            <a:spLocks noGrp="1"/>
          </p:cNvSpPr>
          <p:nvPr>
            <p:ph type="ftr" sz="quarter" idx="11"/>
          </p:nvPr>
        </p:nvSpPr>
        <p:spPr/>
        <p:txBody>
          <a:bodyPr/>
          <a:lstStyle/>
          <a:p>
            <a:pPr algn="ctr"/>
            <a:r>
              <a:rPr lang="en-US" dirty="0"/>
              <a:t>2027-2031 WEST VIRGINIA STRATEGIC HIGHWAY SAFETY PLAN</a:t>
            </a:r>
          </a:p>
        </p:txBody>
      </p:sp>
      <p:sp>
        <p:nvSpPr>
          <p:cNvPr id="5" name="Slide Number Placeholder 4">
            <a:extLst>
              <a:ext uri="{FF2B5EF4-FFF2-40B4-BE49-F238E27FC236}">
                <a16:creationId xmlns:a16="http://schemas.microsoft.com/office/drawing/2014/main" id="{46E4F41A-FF58-B09A-042A-D8A45205DF71}"/>
              </a:ext>
            </a:extLst>
          </p:cNvPr>
          <p:cNvSpPr>
            <a:spLocks noGrp="1"/>
          </p:cNvSpPr>
          <p:nvPr>
            <p:ph type="sldNum" sz="quarter" idx="12"/>
          </p:nvPr>
        </p:nvSpPr>
        <p:spPr/>
        <p:txBody>
          <a:bodyPr/>
          <a:lstStyle/>
          <a:p>
            <a:fld id="{88393508-1A09-40D6-8BF6-2B69CB3921CF}" type="slidenum">
              <a:rPr lang="en-US" smtClean="0"/>
              <a:pPr/>
              <a:t>48</a:t>
            </a:fld>
            <a:endParaRPr lang="en-US" dirty="0">
              <a:solidFill>
                <a:srgbClr val="142131"/>
              </a:solidFill>
            </a:endParaRPr>
          </a:p>
        </p:txBody>
      </p:sp>
      <p:graphicFrame>
        <p:nvGraphicFramePr>
          <p:cNvPr id="6" name="Content Placeholder 6">
            <a:extLst>
              <a:ext uri="{FF2B5EF4-FFF2-40B4-BE49-F238E27FC236}">
                <a16:creationId xmlns:a16="http://schemas.microsoft.com/office/drawing/2014/main" id="{C13405BC-59C0-3960-291B-3CC37F9C3CC4}"/>
              </a:ext>
            </a:extLst>
          </p:cNvPr>
          <p:cNvGraphicFramePr>
            <a:graphicFrameLocks noGrp="1"/>
          </p:cNvGraphicFramePr>
          <p:nvPr>
            <p:ph idx="1"/>
            <p:extLst>
              <p:ext uri="{D42A27DB-BD31-4B8C-83A1-F6EECF244321}">
                <p14:modId xmlns:p14="http://schemas.microsoft.com/office/powerpoint/2010/main" val="3604527547"/>
              </p:ext>
            </p:extLst>
          </p:nvPr>
        </p:nvGraphicFramePr>
        <p:xfrm>
          <a:off x="72737" y="1350819"/>
          <a:ext cx="12003306" cy="487107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EA16882-27D6-7EB6-1169-7DEA74BF167E}"/>
              </a:ext>
            </a:extLst>
          </p:cNvPr>
          <p:cNvSpPr txBox="1"/>
          <p:nvPr/>
        </p:nvSpPr>
        <p:spPr>
          <a:xfrm>
            <a:off x="8071658" y="4667210"/>
            <a:ext cx="3909060" cy="307777"/>
          </a:xfrm>
          <a:prstGeom prst="rect">
            <a:avLst/>
          </a:prstGeom>
          <a:noFill/>
        </p:spPr>
        <p:txBody>
          <a:bodyPr wrap="square">
            <a:spAutoFit/>
          </a:bodyPr>
          <a:lstStyle/>
          <a:p>
            <a:r>
              <a:rPr lang="en-US" sz="1400" b="1" dirty="0">
                <a:solidFill>
                  <a:srgbClr val="FECC50"/>
                </a:solidFill>
              </a:rPr>
              <a:t>% of Total Alcohol or Drug Related Fatalities</a:t>
            </a:r>
          </a:p>
        </p:txBody>
      </p:sp>
      <p:sp>
        <p:nvSpPr>
          <p:cNvPr id="8" name="TextBox 7">
            <a:extLst>
              <a:ext uri="{FF2B5EF4-FFF2-40B4-BE49-F238E27FC236}">
                <a16:creationId xmlns:a16="http://schemas.microsoft.com/office/drawing/2014/main" id="{AF95307F-DED3-A144-C694-D7B081EE675B}"/>
              </a:ext>
            </a:extLst>
          </p:cNvPr>
          <p:cNvSpPr txBox="1"/>
          <p:nvPr/>
        </p:nvSpPr>
        <p:spPr>
          <a:xfrm>
            <a:off x="7673340" y="4984126"/>
            <a:ext cx="4307378" cy="307777"/>
          </a:xfrm>
          <a:prstGeom prst="rect">
            <a:avLst/>
          </a:prstGeom>
          <a:noFill/>
        </p:spPr>
        <p:txBody>
          <a:bodyPr wrap="square">
            <a:spAutoFit/>
          </a:bodyPr>
          <a:lstStyle/>
          <a:p>
            <a:r>
              <a:rPr lang="en-US" sz="1400" b="1" dirty="0">
                <a:solidFill>
                  <a:srgbClr val="231E55"/>
                </a:solidFill>
              </a:rPr>
              <a:t>% of Total Alcohol or Drug Related Serious Injuries</a:t>
            </a:r>
          </a:p>
        </p:txBody>
      </p:sp>
    </p:spTree>
    <p:extLst>
      <p:ext uri="{BB962C8B-B14F-4D97-AF65-F5344CB8AC3E}">
        <p14:creationId xmlns:p14="http://schemas.microsoft.com/office/powerpoint/2010/main" val="1565996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F3ED-46E1-1ECE-5A63-2ECCFA0B3DE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0C9ACEB-E5A4-8D7E-0067-393892BDBFD9}"/>
              </a:ext>
            </a:extLst>
          </p:cNvPr>
          <p:cNvSpPr>
            <a:spLocks noGrp="1"/>
          </p:cNvSpPr>
          <p:nvPr>
            <p:ph type="title"/>
          </p:nvPr>
        </p:nvSpPr>
        <p:spPr>
          <a:xfrm>
            <a:off x="1495424" y="2776537"/>
            <a:ext cx="8867776" cy="1304926"/>
          </a:xfrm>
        </p:spPr>
        <p:txBody>
          <a:bodyPr/>
          <a:lstStyle/>
          <a:p>
            <a:r>
              <a:rPr lang="en-US" dirty="0"/>
              <a:t>Motorcycles &amp; ATVs</a:t>
            </a:r>
          </a:p>
        </p:txBody>
      </p:sp>
      <p:sp>
        <p:nvSpPr>
          <p:cNvPr id="4" name="Footer Placeholder 3">
            <a:extLst>
              <a:ext uri="{FF2B5EF4-FFF2-40B4-BE49-F238E27FC236}">
                <a16:creationId xmlns:a16="http://schemas.microsoft.com/office/drawing/2014/main" id="{0FA75093-73BD-6B55-39E3-93E77DD82789}"/>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030FE7D9-EF3D-97E2-04DD-2CEF24E88C86}"/>
              </a:ext>
            </a:extLst>
          </p:cNvPr>
          <p:cNvSpPr>
            <a:spLocks noGrp="1"/>
          </p:cNvSpPr>
          <p:nvPr>
            <p:ph type="sldNum" sz="quarter" idx="12"/>
          </p:nvPr>
        </p:nvSpPr>
        <p:spPr/>
        <p:txBody>
          <a:bodyPr/>
          <a:lstStyle/>
          <a:p>
            <a:fld id="{88393508-1A09-40D6-8BF6-2B69CB3921CF}" type="slidenum">
              <a:rPr lang="en-US" smtClean="0"/>
              <a:pPr/>
              <a:t>49</a:t>
            </a:fld>
            <a:endParaRPr lang="en-US" dirty="0">
              <a:solidFill>
                <a:srgbClr val="142131"/>
              </a:solidFill>
            </a:endParaRPr>
          </a:p>
        </p:txBody>
      </p:sp>
    </p:spTree>
    <p:extLst>
      <p:ext uri="{BB962C8B-B14F-4D97-AF65-F5344CB8AC3E}">
        <p14:creationId xmlns:p14="http://schemas.microsoft.com/office/powerpoint/2010/main" val="288811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C1B6-B0D8-2BFF-680A-F8BD7EE71C60}"/>
              </a:ext>
            </a:extLst>
          </p:cNvPr>
          <p:cNvSpPr>
            <a:spLocks noGrp="1"/>
          </p:cNvSpPr>
          <p:nvPr>
            <p:ph type="title"/>
          </p:nvPr>
        </p:nvSpPr>
        <p:spPr/>
        <p:txBody>
          <a:bodyPr>
            <a:normAutofit fontScale="90000"/>
          </a:bodyPr>
          <a:lstStyle/>
          <a:p>
            <a:r>
              <a:rPr lang="en-US" dirty="0"/>
              <a:t>SHSP Stakeholders</a:t>
            </a:r>
          </a:p>
        </p:txBody>
      </p:sp>
      <p:sp>
        <p:nvSpPr>
          <p:cNvPr id="3" name="Content Placeholder 2">
            <a:extLst>
              <a:ext uri="{FF2B5EF4-FFF2-40B4-BE49-F238E27FC236}">
                <a16:creationId xmlns:a16="http://schemas.microsoft.com/office/drawing/2014/main" id="{EE888631-0512-D178-419D-CECDB5D9BA12}"/>
              </a:ext>
            </a:extLst>
          </p:cNvPr>
          <p:cNvSpPr>
            <a:spLocks noGrp="1"/>
          </p:cNvSpPr>
          <p:nvPr>
            <p:ph idx="1"/>
          </p:nvPr>
        </p:nvSpPr>
        <p:spPr>
          <a:xfrm>
            <a:off x="404814" y="1466850"/>
            <a:ext cx="8572500" cy="4710113"/>
          </a:xfrm>
        </p:spPr>
        <p:txBody>
          <a:bodyPr>
            <a:normAutofit lnSpcReduction="10000"/>
          </a:bodyPr>
          <a:lstStyle/>
          <a:p>
            <a:pPr marL="285750" indent="-285750"/>
            <a:r>
              <a:rPr lang="en-US" dirty="0">
                <a:solidFill>
                  <a:schemeClr val="tx1"/>
                </a:solidFill>
              </a:rPr>
              <a:t>State GHSP representative</a:t>
            </a:r>
          </a:p>
          <a:p>
            <a:pPr marL="285750" indent="-285750"/>
            <a:r>
              <a:rPr lang="en-US" dirty="0">
                <a:solidFill>
                  <a:schemeClr val="tx1"/>
                </a:solidFill>
              </a:rPr>
              <a:t>MPOs and regional transportation planning organizations</a:t>
            </a:r>
          </a:p>
          <a:p>
            <a:pPr marL="285750" indent="-285750"/>
            <a:r>
              <a:rPr lang="en-US" dirty="0">
                <a:solidFill>
                  <a:schemeClr val="tx1"/>
                </a:solidFill>
              </a:rPr>
              <a:t>Representatives of major modes of transportation</a:t>
            </a:r>
          </a:p>
          <a:p>
            <a:pPr marL="285750" indent="-285750"/>
            <a:r>
              <a:rPr lang="en-US" dirty="0">
                <a:solidFill>
                  <a:schemeClr val="tx1"/>
                </a:solidFill>
              </a:rPr>
              <a:t>State and local traffic enforcement officials</a:t>
            </a:r>
          </a:p>
          <a:p>
            <a:pPr marL="285750" indent="-285750"/>
            <a:r>
              <a:rPr lang="en-US" dirty="0">
                <a:solidFill>
                  <a:schemeClr val="tx1"/>
                </a:solidFill>
              </a:rPr>
              <a:t>Highway-rail grade crossing safety representative of the Governor</a:t>
            </a:r>
          </a:p>
          <a:p>
            <a:pPr marL="285750" indent="-285750"/>
            <a:r>
              <a:rPr lang="en-US" dirty="0">
                <a:solidFill>
                  <a:schemeClr val="tx1"/>
                </a:solidFill>
              </a:rPr>
              <a:t>Motor Carrier Safety program representative</a:t>
            </a:r>
          </a:p>
          <a:p>
            <a:pPr marL="285750" indent="-285750"/>
            <a:r>
              <a:rPr lang="en-US" dirty="0">
                <a:solidFill>
                  <a:schemeClr val="tx1"/>
                </a:solidFill>
              </a:rPr>
              <a:t>Motor vehicle administration</a:t>
            </a:r>
          </a:p>
          <a:p>
            <a:pPr marL="285750" indent="-285750"/>
            <a:r>
              <a:rPr lang="en-US" dirty="0">
                <a:solidFill>
                  <a:schemeClr val="tx1"/>
                </a:solidFill>
              </a:rPr>
              <a:t>Non-motorized user representatives</a:t>
            </a:r>
          </a:p>
          <a:p>
            <a:pPr marL="285750" indent="-285750"/>
            <a:r>
              <a:rPr lang="en-US" dirty="0">
                <a:solidFill>
                  <a:schemeClr val="tx1"/>
                </a:solidFill>
              </a:rPr>
              <a:t>Other safety stakeholders</a:t>
            </a:r>
          </a:p>
        </p:txBody>
      </p:sp>
      <p:sp>
        <p:nvSpPr>
          <p:cNvPr id="4" name="Footer Placeholder 3">
            <a:extLst>
              <a:ext uri="{FF2B5EF4-FFF2-40B4-BE49-F238E27FC236}">
                <a16:creationId xmlns:a16="http://schemas.microsoft.com/office/drawing/2014/main" id="{5603877F-66B5-D33E-65B2-501E631583BE}"/>
              </a:ext>
            </a:extLst>
          </p:cNvPr>
          <p:cNvSpPr>
            <a:spLocks noGrp="1"/>
          </p:cNvSpPr>
          <p:nvPr>
            <p:ph type="ftr" sz="quarter" idx="11"/>
          </p:nvPr>
        </p:nvSpPr>
        <p:spPr/>
        <p:txBody>
          <a:bodyPr/>
          <a:lstStyle/>
          <a:p>
            <a:pPr algn="ctr"/>
            <a:r>
              <a:rPr lang="en-US" dirty="0"/>
              <a:t>2027-2031 WEST VIRGINIA STRATEGIC HIGHWAY SAFETY PLAN</a:t>
            </a:r>
          </a:p>
        </p:txBody>
      </p:sp>
      <p:sp>
        <p:nvSpPr>
          <p:cNvPr id="5" name="Slide Number Placeholder 4">
            <a:extLst>
              <a:ext uri="{FF2B5EF4-FFF2-40B4-BE49-F238E27FC236}">
                <a16:creationId xmlns:a16="http://schemas.microsoft.com/office/drawing/2014/main" id="{FA5D5DF0-FDC6-2552-5849-5C64FC51F567}"/>
              </a:ext>
            </a:extLst>
          </p:cNvPr>
          <p:cNvSpPr>
            <a:spLocks noGrp="1"/>
          </p:cNvSpPr>
          <p:nvPr>
            <p:ph type="sldNum" sz="quarter" idx="12"/>
          </p:nvPr>
        </p:nvSpPr>
        <p:spPr/>
        <p:txBody>
          <a:bodyPr/>
          <a:lstStyle/>
          <a:p>
            <a:fld id="{88393508-1A09-40D6-8BF6-2B69CB3921CF}" type="slidenum">
              <a:rPr lang="en-US" smtClean="0"/>
              <a:pPr/>
              <a:t>5</a:t>
            </a:fld>
            <a:endParaRPr lang="en-US" dirty="0">
              <a:solidFill>
                <a:srgbClr val="142131"/>
              </a:solidFill>
            </a:endParaRPr>
          </a:p>
        </p:txBody>
      </p:sp>
    </p:spTree>
    <p:extLst>
      <p:ext uri="{BB962C8B-B14F-4D97-AF65-F5344CB8AC3E}">
        <p14:creationId xmlns:p14="http://schemas.microsoft.com/office/powerpoint/2010/main" val="4005337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E85E-E575-46F7-1E48-3554CF76D7FE}"/>
              </a:ext>
            </a:extLst>
          </p:cNvPr>
          <p:cNvSpPr>
            <a:spLocks noGrp="1"/>
          </p:cNvSpPr>
          <p:nvPr>
            <p:ph type="title"/>
          </p:nvPr>
        </p:nvSpPr>
        <p:spPr/>
        <p:txBody>
          <a:bodyPr>
            <a:normAutofit fontScale="90000"/>
          </a:bodyPr>
          <a:lstStyle/>
          <a:p>
            <a:r>
              <a:rPr lang="en-US" dirty="0"/>
              <a:t>Potential Emphasis Area Trends</a:t>
            </a:r>
          </a:p>
        </p:txBody>
      </p:sp>
      <p:sp>
        <p:nvSpPr>
          <p:cNvPr id="4" name="Footer Placeholder 3">
            <a:extLst>
              <a:ext uri="{FF2B5EF4-FFF2-40B4-BE49-F238E27FC236}">
                <a16:creationId xmlns:a16="http://schemas.microsoft.com/office/drawing/2014/main" id="{4DE959CE-65D7-9D74-C88A-05E0FC023DF5}"/>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1FB45F7F-3B94-470C-F2DD-724EC980DDFE}"/>
              </a:ext>
            </a:extLst>
          </p:cNvPr>
          <p:cNvSpPr>
            <a:spLocks noGrp="1"/>
          </p:cNvSpPr>
          <p:nvPr>
            <p:ph type="sldNum" sz="quarter" idx="12"/>
          </p:nvPr>
        </p:nvSpPr>
        <p:spPr/>
        <p:txBody>
          <a:bodyPr/>
          <a:lstStyle/>
          <a:p>
            <a:fld id="{88393508-1A09-40D6-8BF6-2B69CB3921CF}" type="slidenum">
              <a:rPr lang="en-US" smtClean="0"/>
              <a:pPr/>
              <a:t>50</a:t>
            </a:fld>
            <a:endParaRPr lang="en-US" dirty="0">
              <a:solidFill>
                <a:srgbClr val="142131"/>
              </a:solidFill>
            </a:endParaRPr>
          </a:p>
        </p:txBody>
      </p:sp>
      <p:graphicFrame>
        <p:nvGraphicFramePr>
          <p:cNvPr id="6" name="Content Placeholder 3">
            <a:extLst>
              <a:ext uri="{FF2B5EF4-FFF2-40B4-BE49-F238E27FC236}">
                <a16:creationId xmlns:a16="http://schemas.microsoft.com/office/drawing/2014/main" id="{22B052B1-C1D2-18BD-1F57-2E92A647222C}"/>
              </a:ext>
            </a:extLst>
          </p:cNvPr>
          <p:cNvGraphicFramePr>
            <a:graphicFrameLocks/>
          </p:cNvGraphicFramePr>
          <p:nvPr>
            <p:extLst>
              <p:ext uri="{D42A27DB-BD31-4B8C-83A1-F6EECF244321}">
                <p14:modId xmlns:p14="http://schemas.microsoft.com/office/powerpoint/2010/main" val="3080580657"/>
              </p:ext>
            </p:extLst>
          </p:nvPr>
        </p:nvGraphicFramePr>
        <p:xfrm>
          <a:off x="1087120" y="3099123"/>
          <a:ext cx="9900919" cy="3156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10343CFB-4AED-8747-798D-B298AADF600F}"/>
              </a:ext>
            </a:extLst>
          </p:cNvPr>
          <p:cNvGraphicFramePr>
            <a:graphicFrameLocks noGrp="1"/>
          </p:cNvGraphicFramePr>
          <p:nvPr>
            <p:extLst>
              <p:ext uri="{D42A27DB-BD31-4B8C-83A1-F6EECF244321}">
                <p14:modId xmlns:p14="http://schemas.microsoft.com/office/powerpoint/2010/main" val="3791295146"/>
              </p:ext>
            </p:extLst>
          </p:nvPr>
        </p:nvGraphicFramePr>
        <p:xfrm>
          <a:off x="2643434" y="1390964"/>
          <a:ext cx="6905131" cy="1679584"/>
        </p:xfrm>
        <a:graphic>
          <a:graphicData uri="http://schemas.openxmlformats.org/drawingml/2006/table">
            <a:tbl>
              <a:tblPr firstRow="1" bandRow="1">
                <a:tableStyleId>{5C22544A-7EE6-4342-B048-85BDC9FD1C3A}</a:tableStyleId>
              </a:tblPr>
              <a:tblGrid>
                <a:gridCol w="3014916">
                  <a:extLst>
                    <a:ext uri="{9D8B030D-6E8A-4147-A177-3AD203B41FA5}">
                      <a16:colId xmlns:a16="http://schemas.microsoft.com/office/drawing/2014/main" val="114161203"/>
                    </a:ext>
                  </a:extLst>
                </a:gridCol>
                <a:gridCol w="1556086">
                  <a:extLst>
                    <a:ext uri="{9D8B030D-6E8A-4147-A177-3AD203B41FA5}">
                      <a16:colId xmlns:a16="http://schemas.microsoft.com/office/drawing/2014/main" val="125454432"/>
                    </a:ext>
                  </a:extLst>
                </a:gridCol>
                <a:gridCol w="1556086">
                  <a:extLst>
                    <a:ext uri="{9D8B030D-6E8A-4147-A177-3AD203B41FA5}">
                      <a16:colId xmlns:a16="http://schemas.microsoft.com/office/drawing/2014/main" val="4279414317"/>
                    </a:ext>
                  </a:extLst>
                </a:gridCol>
                <a:gridCol w="778043">
                  <a:extLst>
                    <a:ext uri="{9D8B030D-6E8A-4147-A177-3AD203B41FA5}">
                      <a16:colId xmlns:a16="http://schemas.microsoft.com/office/drawing/2014/main" val="3034938741"/>
                    </a:ext>
                  </a:extLst>
                </a:gridCol>
              </a:tblGrid>
              <a:tr h="449376">
                <a:tc>
                  <a:txBody>
                    <a:bodyPr/>
                    <a:lstStyle/>
                    <a:p>
                      <a:pPr algn="ctr"/>
                      <a:r>
                        <a:rPr lang="en-US" sz="1600" dirty="0"/>
                        <a:t>Motorcycle Involved</a:t>
                      </a:r>
                      <a:endParaRPr lang="en-US" sz="1400" dirty="0"/>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2022-2026 SHSP</a:t>
                      </a:r>
                    </a:p>
                    <a:p>
                      <a:pPr algn="ctr"/>
                      <a:r>
                        <a:rPr lang="en-US" sz="1600" b="1" dirty="0">
                          <a:solidFill>
                            <a:schemeClr val="bg1"/>
                          </a:solidFill>
                        </a:rPr>
                        <a:t>’15-’19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2027-2031 SHSP</a:t>
                      </a:r>
                    </a:p>
                    <a:p>
                      <a:pPr algn="ctr"/>
                      <a:r>
                        <a:rPr lang="en-US" sz="1600" b="1" dirty="0">
                          <a:solidFill>
                            <a:schemeClr val="bg1"/>
                          </a:solidFill>
                        </a:rPr>
                        <a:t>’19-’24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Trend</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extLst>
                  <a:ext uri="{0D108BD9-81ED-4DB2-BD59-A6C34878D82A}">
                    <a16:rowId xmlns:a16="http://schemas.microsoft.com/office/drawing/2014/main" val="539537092"/>
                  </a:ext>
                </a:extLst>
              </a:tr>
              <a:tr h="306392">
                <a:tc>
                  <a:txBody>
                    <a:bodyPr/>
                    <a:lstStyle/>
                    <a:p>
                      <a:pPr algn="ctr"/>
                      <a:r>
                        <a:rPr lang="en-US" sz="1400" dirty="0">
                          <a:solidFill>
                            <a:srgbClr val="231E55"/>
                          </a:solidFill>
                        </a:rPr>
                        <a:t>% of total fatalities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0" dirty="0">
                          <a:solidFill>
                            <a:srgbClr val="231E55"/>
                          </a:solidFill>
                        </a:rPr>
                        <a:t>11.6%</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13.4%</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extLst>
                  <a:ext uri="{0D108BD9-81ED-4DB2-BD59-A6C34878D82A}">
                    <a16:rowId xmlns:a16="http://schemas.microsoft.com/office/drawing/2014/main" val="3145376727"/>
                  </a:ext>
                </a:extLst>
              </a:tr>
              <a:tr h="306392">
                <a:tc>
                  <a:txBody>
                    <a:bodyPr/>
                    <a:lstStyle/>
                    <a:p>
                      <a:pPr algn="ctr"/>
                      <a:r>
                        <a:rPr lang="en-US" sz="1400" dirty="0">
                          <a:solidFill>
                            <a:srgbClr val="231E55"/>
                          </a:solidFill>
                        </a:rPr>
                        <a:t>% of total serious injuries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0" dirty="0">
                          <a:solidFill>
                            <a:srgbClr val="231E55"/>
                          </a:solidFill>
                        </a:rPr>
                        <a:t>12.2%</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15.1%</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extLst>
                  <a:ext uri="{0D108BD9-81ED-4DB2-BD59-A6C34878D82A}">
                    <a16:rowId xmlns:a16="http://schemas.microsoft.com/office/drawing/2014/main" val="3834257849"/>
                  </a:ext>
                </a:extLst>
              </a:tr>
            </a:tbl>
          </a:graphicData>
        </a:graphic>
      </p:graphicFrame>
    </p:spTree>
    <p:extLst>
      <p:ext uri="{BB962C8B-B14F-4D97-AF65-F5344CB8AC3E}">
        <p14:creationId xmlns:p14="http://schemas.microsoft.com/office/powerpoint/2010/main" val="2432816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99C7-63D6-3292-E08E-FDB82C07E007}"/>
              </a:ext>
            </a:extLst>
          </p:cNvPr>
          <p:cNvSpPr>
            <a:spLocks noGrp="1"/>
          </p:cNvSpPr>
          <p:nvPr>
            <p:ph type="title"/>
          </p:nvPr>
        </p:nvSpPr>
        <p:spPr/>
        <p:txBody>
          <a:bodyPr>
            <a:normAutofit fontScale="90000"/>
          </a:bodyPr>
          <a:lstStyle/>
          <a:p>
            <a:r>
              <a:rPr lang="en-US" dirty="0"/>
              <a:t>Potential Emphasis Area Trends</a:t>
            </a:r>
          </a:p>
        </p:txBody>
      </p:sp>
      <p:sp>
        <p:nvSpPr>
          <p:cNvPr id="4" name="Footer Placeholder 3">
            <a:extLst>
              <a:ext uri="{FF2B5EF4-FFF2-40B4-BE49-F238E27FC236}">
                <a16:creationId xmlns:a16="http://schemas.microsoft.com/office/drawing/2014/main" id="{B7F29EAA-0C7F-4353-318A-0CF98B419702}"/>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7D6546C4-0374-C5B3-1E73-33E57794D12D}"/>
              </a:ext>
            </a:extLst>
          </p:cNvPr>
          <p:cNvSpPr>
            <a:spLocks noGrp="1"/>
          </p:cNvSpPr>
          <p:nvPr>
            <p:ph type="sldNum" sz="quarter" idx="12"/>
          </p:nvPr>
        </p:nvSpPr>
        <p:spPr/>
        <p:txBody>
          <a:bodyPr/>
          <a:lstStyle/>
          <a:p>
            <a:fld id="{88393508-1A09-40D6-8BF6-2B69CB3921CF}" type="slidenum">
              <a:rPr lang="en-US" smtClean="0"/>
              <a:pPr/>
              <a:t>51</a:t>
            </a:fld>
            <a:endParaRPr lang="en-US" dirty="0">
              <a:solidFill>
                <a:srgbClr val="142131"/>
              </a:solidFill>
            </a:endParaRPr>
          </a:p>
        </p:txBody>
      </p:sp>
      <p:graphicFrame>
        <p:nvGraphicFramePr>
          <p:cNvPr id="6" name="Content Placeholder 3">
            <a:extLst>
              <a:ext uri="{FF2B5EF4-FFF2-40B4-BE49-F238E27FC236}">
                <a16:creationId xmlns:a16="http://schemas.microsoft.com/office/drawing/2014/main" id="{6EF22118-440A-FB90-D280-72042F157144}"/>
              </a:ext>
            </a:extLst>
          </p:cNvPr>
          <p:cNvGraphicFramePr>
            <a:graphicFrameLocks/>
          </p:cNvGraphicFramePr>
          <p:nvPr>
            <p:extLst>
              <p:ext uri="{D42A27DB-BD31-4B8C-83A1-F6EECF244321}">
                <p14:modId xmlns:p14="http://schemas.microsoft.com/office/powerpoint/2010/main" val="307329793"/>
              </p:ext>
            </p:extLst>
          </p:nvPr>
        </p:nvGraphicFramePr>
        <p:xfrm>
          <a:off x="934720" y="3059870"/>
          <a:ext cx="10548620" cy="3325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F72FE341-B966-3B29-120C-0CF59A737649}"/>
              </a:ext>
            </a:extLst>
          </p:cNvPr>
          <p:cNvGraphicFramePr>
            <a:graphicFrameLocks noGrp="1"/>
          </p:cNvGraphicFramePr>
          <p:nvPr>
            <p:extLst>
              <p:ext uri="{D42A27DB-BD31-4B8C-83A1-F6EECF244321}">
                <p14:modId xmlns:p14="http://schemas.microsoft.com/office/powerpoint/2010/main" val="2372613728"/>
              </p:ext>
            </p:extLst>
          </p:nvPr>
        </p:nvGraphicFramePr>
        <p:xfrm>
          <a:off x="2457779" y="1380286"/>
          <a:ext cx="6905131" cy="1679584"/>
        </p:xfrm>
        <a:graphic>
          <a:graphicData uri="http://schemas.openxmlformats.org/drawingml/2006/table">
            <a:tbl>
              <a:tblPr firstRow="1" bandRow="1">
                <a:tableStyleId>{5C22544A-7EE6-4342-B048-85BDC9FD1C3A}</a:tableStyleId>
              </a:tblPr>
              <a:tblGrid>
                <a:gridCol w="3014916">
                  <a:extLst>
                    <a:ext uri="{9D8B030D-6E8A-4147-A177-3AD203B41FA5}">
                      <a16:colId xmlns:a16="http://schemas.microsoft.com/office/drawing/2014/main" val="114161203"/>
                    </a:ext>
                  </a:extLst>
                </a:gridCol>
                <a:gridCol w="1556086">
                  <a:extLst>
                    <a:ext uri="{9D8B030D-6E8A-4147-A177-3AD203B41FA5}">
                      <a16:colId xmlns:a16="http://schemas.microsoft.com/office/drawing/2014/main" val="125454432"/>
                    </a:ext>
                  </a:extLst>
                </a:gridCol>
                <a:gridCol w="1556086">
                  <a:extLst>
                    <a:ext uri="{9D8B030D-6E8A-4147-A177-3AD203B41FA5}">
                      <a16:colId xmlns:a16="http://schemas.microsoft.com/office/drawing/2014/main" val="4279414317"/>
                    </a:ext>
                  </a:extLst>
                </a:gridCol>
                <a:gridCol w="778043">
                  <a:extLst>
                    <a:ext uri="{9D8B030D-6E8A-4147-A177-3AD203B41FA5}">
                      <a16:colId xmlns:a16="http://schemas.microsoft.com/office/drawing/2014/main" val="3034938741"/>
                    </a:ext>
                  </a:extLst>
                </a:gridCol>
              </a:tblGrid>
              <a:tr h="449376">
                <a:tc>
                  <a:txBody>
                    <a:bodyPr/>
                    <a:lstStyle/>
                    <a:p>
                      <a:pPr algn="ctr"/>
                      <a:r>
                        <a:rPr lang="en-US" sz="1600" dirty="0"/>
                        <a:t>ATV Involved</a:t>
                      </a:r>
                      <a:endParaRPr lang="en-US" sz="1400" dirty="0"/>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2022-2026 SHSP</a:t>
                      </a:r>
                    </a:p>
                    <a:p>
                      <a:pPr algn="ctr"/>
                      <a:r>
                        <a:rPr lang="en-US" sz="1600" b="1" dirty="0">
                          <a:solidFill>
                            <a:schemeClr val="bg1"/>
                          </a:solidFill>
                        </a:rPr>
                        <a:t>’15-’19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2027-2031 SHSP</a:t>
                      </a:r>
                    </a:p>
                    <a:p>
                      <a:pPr algn="ctr"/>
                      <a:r>
                        <a:rPr lang="en-US" sz="1600" b="1" dirty="0">
                          <a:solidFill>
                            <a:schemeClr val="bg1"/>
                          </a:solidFill>
                        </a:rPr>
                        <a:t>’19-’24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Trend</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extLst>
                  <a:ext uri="{0D108BD9-81ED-4DB2-BD59-A6C34878D82A}">
                    <a16:rowId xmlns:a16="http://schemas.microsoft.com/office/drawing/2014/main" val="539537092"/>
                  </a:ext>
                </a:extLst>
              </a:tr>
              <a:tr h="306392">
                <a:tc>
                  <a:txBody>
                    <a:bodyPr/>
                    <a:lstStyle/>
                    <a:p>
                      <a:pPr algn="ctr"/>
                      <a:r>
                        <a:rPr lang="en-US" sz="1400" dirty="0">
                          <a:solidFill>
                            <a:srgbClr val="231E55"/>
                          </a:solidFill>
                        </a:rPr>
                        <a:t>% of total fatalities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0" dirty="0">
                          <a:solidFill>
                            <a:srgbClr val="231E55"/>
                          </a:solidFill>
                        </a:rPr>
                        <a:t>6.4%</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6.9%</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extLst>
                  <a:ext uri="{0D108BD9-81ED-4DB2-BD59-A6C34878D82A}">
                    <a16:rowId xmlns:a16="http://schemas.microsoft.com/office/drawing/2014/main" val="3145376727"/>
                  </a:ext>
                </a:extLst>
              </a:tr>
              <a:tr h="306392">
                <a:tc>
                  <a:txBody>
                    <a:bodyPr/>
                    <a:lstStyle/>
                    <a:p>
                      <a:pPr algn="ctr"/>
                      <a:r>
                        <a:rPr lang="en-US" sz="1400" dirty="0">
                          <a:solidFill>
                            <a:srgbClr val="231E55"/>
                          </a:solidFill>
                        </a:rPr>
                        <a:t>% of total serious injuries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0" dirty="0">
                          <a:solidFill>
                            <a:srgbClr val="231E55"/>
                          </a:solidFill>
                        </a:rPr>
                        <a:t>4.7%</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5.0%</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extLst>
                  <a:ext uri="{0D108BD9-81ED-4DB2-BD59-A6C34878D82A}">
                    <a16:rowId xmlns:a16="http://schemas.microsoft.com/office/drawing/2014/main" val="3834257849"/>
                  </a:ext>
                </a:extLst>
              </a:tr>
            </a:tbl>
          </a:graphicData>
        </a:graphic>
      </p:graphicFrame>
    </p:spTree>
    <p:extLst>
      <p:ext uri="{BB962C8B-B14F-4D97-AF65-F5344CB8AC3E}">
        <p14:creationId xmlns:p14="http://schemas.microsoft.com/office/powerpoint/2010/main" val="284564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8EC4B-D5A8-B366-53DE-5419F91C31B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1D24ED7-B89A-8C57-4818-DA54B7AFDD94}"/>
              </a:ext>
            </a:extLst>
          </p:cNvPr>
          <p:cNvSpPr>
            <a:spLocks noGrp="1"/>
          </p:cNvSpPr>
          <p:nvPr>
            <p:ph type="title"/>
          </p:nvPr>
        </p:nvSpPr>
        <p:spPr>
          <a:xfrm>
            <a:off x="1495424" y="2776537"/>
            <a:ext cx="8867776" cy="1304926"/>
          </a:xfrm>
        </p:spPr>
        <p:txBody>
          <a:bodyPr/>
          <a:lstStyle/>
          <a:p>
            <a:r>
              <a:rPr lang="en-US" dirty="0"/>
              <a:t>Vulnerable Road Users</a:t>
            </a:r>
          </a:p>
        </p:txBody>
      </p:sp>
      <p:sp>
        <p:nvSpPr>
          <p:cNvPr id="4" name="Footer Placeholder 3">
            <a:extLst>
              <a:ext uri="{FF2B5EF4-FFF2-40B4-BE49-F238E27FC236}">
                <a16:creationId xmlns:a16="http://schemas.microsoft.com/office/drawing/2014/main" id="{BE5BDA5F-EDC8-72C6-C713-2FB7A6FD5A4F}"/>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BB1C57CD-F3E7-A7BC-C1C7-B77194838B02}"/>
              </a:ext>
            </a:extLst>
          </p:cNvPr>
          <p:cNvSpPr>
            <a:spLocks noGrp="1"/>
          </p:cNvSpPr>
          <p:nvPr>
            <p:ph type="sldNum" sz="quarter" idx="12"/>
          </p:nvPr>
        </p:nvSpPr>
        <p:spPr/>
        <p:txBody>
          <a:bodyPr/>
          <a:lstStyle/>
          <a:p>
            <a:fld id="{88393508-1A09-40D6-8BF6-2B69CB3921CF}" type="slidenum">
              <a:rPr lang="en-US" smtClean="0"/>
              <a:pPr/>
              <a:t>52</a:t>
            </a:fld>
            <a:endParaRPr lang="en-US" dirty="0">
              <a:solidFill>
                <a:srgbClr val="142131"/>
              </a:solidFill>
            </a:endParaRPr>
          </a:p>
        </p:txBody>
      </p:sp>
    </p:spTree>
    <p:extLst>
      <p:ext uri="{BB962C8B-B14F-4D97-AF65-F5344CB8AC3E}">
        <p14:creationId xmlns:p14="http://schemas.microsoft.com/office/powerpoint/2010/main" val="2329923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1187-44B5-FDD5-FED1-47C41F573184}"/>
              </a:ext>
            </a:extLst>
          </p:cNvPr>
          <p:cNvSpPr>
            <a:spLocks noGrp="1"/>
          </p:cNvSpPr>
          <p:nvPr>
            <p:ph type="title"/>
          </p:nvPr>
        </p:nvSpPr>
        <p:spPr/>
        <p:txBody>
          <a:bodyPr>
            <a:normAutofit fontScale="90000"/>
          </a:bodyPr>
          <a:lstStyle/>
          <a:p>
            <a:r>
              <a:rPr lang="en-US" dirty="0"/>
              <a:t>Potential Emphasis Area Trends</a:t>
            </a:r>
          </a:p>
        </p:txBody>
      </p:sp>
      <p:sp>
        <p:nvSpPr>
          <p:cNvPr id="4" name="Footer Placeholder 3">
            <a:extLst>
              <a:ext uri="{FF2B5EF4-FFF2-40B4-BE49-F238E27FC236}">
                <a16:creationId xmlns:a16="http://schemas.microsoft.com/office/drawing/2014/main" id="{7E6E151A-9FE2-0115-C1D9-7F0510A4BD8A}"/>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72CF02E9-DECE-1F83-9846-7C158D9673C6}"/>
              </a:ext>
            </a:extLst>
          </p:cNvPr>
          <p:cNvSpPr>
            <a:spLocks noGrp="1"/>
          </p:cNvSpPr>
          <p:nvPr>
            <p:ph type="sldNum" sz="quarter" idx="12"/>
          </p:nvPr>
        </p:nvSpPr>
        <p:spPr/>
        <p:txBody>
          <a:bodyPr/>
          <a:lstStyle/>
          <a:p>
            <a:fld id="{88393508-1A09-40D6-8BF6-2B69CB3921CF}" type="slidenum">
              <a:rPr lang="en-US" smtClean="0"/>
              <a:pPr/>
              <a:t>53</a:t>
            </a:fld>
            <a:endParaRPr lang="en-US" dirty="0">
              <a:solidFill>
                <a:srgbClr val="142131"/>
              </a:solidFill>
            </a:endParaRPr>
          </a:p>
        </p:txBody>
      </p:sp>
      <p:graphicFrame>
        <p:nvGraphicFramePr>
          <p:cNvPr id="6" name="Content Placeholder 3">
            <a:extLst>
              <a:ext uri="{FF2B5EF4-FFF2-40B4-BE49-F238E27FC236}">
                <a16:creationId xmlns:a16="http://schemas.microsoft.com/office/drawing/2014/main" id="{A633EC27-3645-2269-6BB3-3CDCE8A0D91B}"/>
              </a:ext>
            </a:extLst>
          </p:cNvPr>
          <p:cNvGraphicFramePr>
            <a:graphicFrameLocks/>
          </p:cNvGraphicFramePr>
          <p:nvPr>
            <p:extLst>
              <p:ext uri="{D42A27DB-BD31-4B8C-83A1-F6EECF244321}">
                <p14:modId xmlns:p14="http://schemas.microsoft.com/office/powerpoint/2010/main" val="652553786"/>
              </p:ext>
            </p:extLst>
          </p:nvPr>
        </p:nvGraphicFramePr>
        <p:xfrm>
          <a:off x="1203959" y="3099123"/>
          <a:ext cx="9784080" cy="3156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33E26A69-E07B-F318-07B5-BB22A32C0FF8}"/>
              </a:ext>
            </a:extLst>
          </p:cNvPr>
          <p:cNvGraphicFramePr>
            <a:graphicFrameLocks noGrp="1"/>
          </p:cNvGraphicFramePr>
          <p:nvPr>
            <p:extLst>
              <p:ext uri="{D42A27DB-BD31-4B8C-83A1-F6EECF244321}">
                <p14:modId xmlns:p14="http://schemas.microsoft.com/office/powerpoint/2010/main" val="4005408595"/>
              </p:ext>
            </p:extLst>
          </p:nvPr>
        </p:nvGraphicFramePr>
        <p:xfrm>
          <a:off x="2643434" y="1390964"/>
          <a:ext cx="6905131" cy="1679584"/>
        </p:xfrm>
        <a:graphic>
          <a:graphicData uri="http://schemas.openxmlformats.org/drawingml/2006/table">
            <a:tbl>
              <a:tblPr firstRow="1" bandRow="1">
                <a:tableStyleId>{5C22544A-7EE6-4342-B048-85BDC9FD1C3A}</a:tableStyleId>
              </a:tblPr>
              <a:tblGrid>
                <a:gridCol w="3014916">
                  <a:extLst>
                    <a:ext uri="{9D8B030D-6E8A-4147-A177-3AD203B41FA5}">
                      <a16:colId xmlns:a16="http://schemas.microsoft.com/office/drawing/2014/main" val="114161203"/>
                    </a:ext>
                  </a:extLst>
                </a:gridCol>
                <a:gridCol w="1556086">
                  <a:extLst>
                    <a:ext uri="{9D8B030D-6E8A-4147-A177-3AD203B41FA5}">
                      <a16:colId xmlns:a16="http://schemas.microsoft.com/office/drawing/2014/main" val="125454432"/>
                    </a:ext>
                  </a:extLst>
                </a:gridCol>
                <a:gridCol w="1556086">
                  <a:extLst>
                    <a:ext uri="{9D8B030D-6E8A-4147-A177-3AD203B41FA5}">
                      <a16:colId xmlns:a16="http://schemas.microsoft.com/office/drawing/2014/main" val="4279414317"/>
                    </a:ext>
                  </a:extLst>
                </a:gridCol>
                <a:gridCol w="778043">
                  <a:extLst>
                    <a:ext uri="{9D8B030D-6E8A-4147-A177-3AD203B41FA5}">
                      <a16:colId xmlns:a16="http://schemas.microsoft.com/office/drawing/2014/main" val="3034938741"/>
                    </a:ext>
                  </a:extLst>
                </a:gridCol>
              </a:tblGrid>
              <a:tr h="449376">
                <a:tc>
                  <a:txBody>
                    <a:bodyPr/>
                    <a:lstStyle/>
                    <a:p>
                      <a:pPr algn="ctr"/>
                      <a:r>
                        <a:rPr lang="en-US" sz="1600" dirty="0"/>
                        <a:t>Pedestrians</a:t>
                      </a:r>
                      <a:endParaRPr lang="en-US" sz="1400" dirty="0"/>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2022-2026 SHSP</a:t>
                      </a:r>
                    </a:p>
                    <a:p>
                      <a:pPr algn="ctr"/>
                      <a:r>
                        <a:rPr lang="en-US" sz="1600" b="1" dirty="0">
                          <a:solidFill>
                            <a:schemeClr val="bg1"/>
                          </a:solidFill>
                        </a:rPr>
                        <a:t>’15-’19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2027-2031 SHSP</a:t>
                      </a:r>
                    </a:p>
                    <a:p>
                      <a:pPr algn="ctr"/>
                      <a:r>
                        <a:rPr lang="en-US" sz="1600" b="1" dirty="0">
                          <a:solidFill>
                            <a:schemeClr val="bg1"/>
                          </a:solidFill>
                        </a:rPr>
                        <a:t>’19-’24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Trend</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extLst>
                  <a:ext uri="{0D108BD9-81ED-4DB2-BD59-A6C34878D82A}">
                    <a16:rowId xmlns:a16="http://schemas.microsoft.com/office/drawing/2014/main" val="539537092"/>
                  </a:ext>
                </a:extLst>
              </a:tr>
              <a:tr h="306392">
                <a:tc>
                  <a:txBody>
                    <a:bodyPr/>
                    <a:lstStyle/>
                    <a:p>
                      <a:pPr algn="ctr"/>
                      <a:r>
                        <a:rPr lang="en-US" sz="1400" dirty="0">
                          <a:solidFill>
                            <a:srgbClr val="231E55"/>
                          </a:solidFill>
                        </a:rPr>
                        <a:t>% of total fatalities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0" dirty="0">
                          <a:solidFill>
                            <a:srgbClr val="231E55"/>
                          </a:solidFill>
                        </a:rPr>
                        <a:t>9.1%</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9.2%</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extLst>
                  <a:ext uri="{0D108BD9-81ED-4DB2-BD59-A6C34878D82A}">
                    <a16:rowId xmlns:a16="http://schemas.microsoft.com/office/drawing/2014/main" val="3145376727"/>
                  </a:ext>
                </a:extLst>
              </a:tr>
              <a:tr h="306392">
                <a:tc>
                  <a:txBody>
                    <a:bodyPr/>
                    <a:lstStyle/>
                    <a:p>
                      <a:pPr algn="ctr"/>
                      <a:r>
                        <a:rPr lang="en-US" sz="1400" dirty="0">
                          <a:solidFill>
                            <a:srgbClr val="231E55"/>
                          </a:solidFill>
                        </a:rPr>
                        <a:t>% of total serious injuries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0" dirty="0">
                          <a:solidFill>
                            <a:srgbClr val="231E55"/>
                          </a:solidFill>
                        </a:rPr>
                        <a:t>5.7%</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5.3%</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extLst>
                  <a:ext uri="{0D108BD9-81ED-4DB2-BD59-A6C34878D82A}">
                    <a16:rowId xmlns:a16="http://schemas.microsoft.com/office/drawing/2014/main" val="3834257849"/>
                  </a:ext>
                </a:extLst>
              </a:tr>
            </a:tbl>
          </a:graphicData>
        </a:graphic>
      </p:graphicFrame>
    </p:spTree>
    <p:extLst>
      <p:ext uri="{BB962C8B-B14F-4D97-AF65-F5344CB8AC3E}">
        <p14:creationId xmlns:p14="http://schemas.microsoft.com/office/powerpoint/2010/main" val="2118834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B2C5-0A62-1E6A-5F7D-3DAF7740CFF0}"/>
              </a:ext>
            </a:extLst>
          </p:cNvPr>
          <p:cNvSpPr>
            <a:spLocks noGrp="1"/>
          </p:cNvSpPr>
          <p:nvPr>
            <p:ph type="title"/>
          </p:nvPr>
        </p:nvSpPr>
        <p:spPr/>
        <p:txBody>
          <a:bodyPr>
            <a:normAutofit fontScale="90000"/>
          </a:bodyPr>
          <a:lstStyle/>
          <a:p>
            <a:r>
              <a:rPr lang="en-US" dirty="0"/>
              <a:t>Potential Emphasis Area Trends</a:t>
            </a:r>
          </a:p>
        </p:txBody>
      </p:sp>
      <p:sp>
        <p:nvSpPr>
          <p:cNvPr id="4" name="Footer Placeholder 3">
            <a:extLst>
              <a:ext uri="{FF2B5EF4-FFF2-40B4-BE49-F238E27FC236}">
                <a16:creationId xmlns:a16="http://schemas.microsoft.com/office/drawing/2014/main" id="{E1C03548-EB94-1730-FD29-8948B15D385B}"/>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80464E3C-192E-7584-CD1A-EFC85914312D}"/>
              </a:ext>
            </a:extLst>
          </p:cNvPr>
          <p:cNvSpPr>
            <a:spLocks noGrp="1"/>
          </p:cNvSpPr>
          <p:nvPr>
            <p:ph type="sldNum" sz="quarter" idx="12"/>
          </p:nvPr>
        </p:nvSpPr>
        <p:spPr/>
        <p:txBody>
          <a:bodyPr/>
          <a:lstStyle/>
          <a:p>
            <a:fld id="{88393508-1A09-40D6-8BF6-2B69CB3921CF}" type="slidenum">
              <a:rPr lang="en-US" smtClean="0"/>
              <a:pPr/>
              <a:t>54</a:t>
            </a:fld>
            <a:endParaRPr lang="en-US" dirty="0">
              <a:solidFill>
                <a:srgbClr val="142131"/>
              </a:solidFill>
            </a:endParaRPr>
          </a:p>
        </p:txBody>
      </p:sp>
      <p:graphicFrame>
        <p:nvGraphicFramePr>
          <p:cNvPr id="6" name="Content Placeholder 3">
            <a:extLst>
              <a:ext uri="{FF2B5EF4-FFF2-40B4-BE49-F238E27FC236}">
                <a16:creationId xmlns:a16="http://schemas.microsoft.com/office/drawing/2014/main" id="{4359A60A-08A8-FC88-814F-996EDB7B15F1}"/>
              </a:ext>
            </a:extLst>
          </p:cNvPr>
          <p:cNvGraphicFramePr>
            <a:graphicFrameLocks/>
          </p:cNvGraphicFramePr>
          <p:nvPr>
            <p:extLst>
              <p:ext uri="{D42A27DB-BD31-4B8C-83A1-F6EECF244321}">
                <p14:modId xmlns:p14="http://schemas.microsoft.com/office/powerpoint/2010/main" val="2117449307"/>
              </p:ext>
            </p:extLst>
          </p:nvPr>
        </p:nvGraphicFramePr>
        <p:xfrm>
          <a:off x="944880" y="3120933"/>
          <a:ext cx="10043159" cy="3156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B6CF5B53-D497-0C7C-01A2-CD0D7BE686ED}"/>
              </a:ext>
            </a:extLst>
          </p:cNvPr>
          <p:cNvGraphicFramePr>
            <a:graphicFrameLocks noGrp="1"/>
          </p:cNvGraphicFramePr>
          <p:nvPr>
            <p:extLst>
              <p:ext uri="{D42A27DB-BD31-4B8C-83A1-F6EECF244321}">
                <p14:modId xmlns:p14="http://schemas.microsoft.com/office/powerpoint/2010/main" val="1224172291"/>
              </p:ext>
            </p:extLst>
          </p:nvPr>
        </p:nvGraphicFramePr>
        <p:xfrm>
          <a:off x="2643434" y="1390964"/>
          <a:ext cx="6905131" cy="1679584"/>
        </p:xfrm>
        <a:graphic>
          <a:graphicData uri="http://schemas.openxmlformats.org/drawingml/2006/table">
            <a:tbl>
              <a:tblPr firstRow="1" bandRow="1">
                <a:tableStyleId>{5C22544A-7EE6-4342-B048-85BDC9FD1C3A}</a:tableStyleId>
              </a:tblPr>
              <a:tblGrid>
                <a:gridCol w="3014916">
                  <a:extLst>
                    <a:ext uri="{9D8B030D-6E8A-4147-A177-3AD203B41FA5}">
                      <a16:colId xmlns:a16="http://schemas.microsoft.com/office/drawing/2014/main" val="114161203"/>
                    </a:ext>
                  </a:extLst>
                </a:gridCol>
                <a:gridCol w="1556086">
                  <a:extLst>
                    <a:ext uri="{9D8B030D-6E8A-4147-A177-3AD203B41FA5}">
                      <a16:colId xmlns:a16="http://schemas.microsoft.com/office/drawing/2014/main" val="125454432"/>
                    </a:ext>
                  </a:extLst>
                </a:gridCol>
                <a:gridCol w="1556086">
                  <a:extLst>
                    <a:ext uri="{9D8B030D-6E8A-4147-A177-3AD203B41FA5}">
                      <a16:colId xmlns:a16="http://schemas.microsoft.com/office/drawing/2014/main" val="4279414317"/>
                    </a:ext>
                  </a:extLst>
                </a:gridCol>
                <a:gridCol w="778043">
                  <a:extLst>
                    <a:ext uri="{9D8B030D-6E8A-4147-A177-3AD203B41FA5}">
                      <a16:colId xmlns:a16="http://schemas.microsoft.com/office/drawing/2014/main" val="3034938741"/>
                    </a:ext>
                  </a:extLst>
                </a:gridCol>
              </a:tblGrid>
              <a:tr h="449376">
                <a:tc>
                  <a:txBody>
                    <a:bodyPr/>
                    <a:lstStyle/>
                    <a:p>
                      <a:pPr algn="ctr"/>
                      <a:r>
                        <a:rPr lang="en-US" sz="1600" dirty="0"/>
                        <a:t>Bicycle</a:t>
                      </a:r>
                      <a:endParaRPr lang="en-US" sz="1400" dirty="0"/>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2022-2026 SHSP</a:t>
                      </a:r>
                    </a:p>
                    <a:p>
                      <a:pPr algn="ctr"/>
                      <a:r>
                        <a:rPr lang="en-US" sz="1600" b="1" dirty="0">
                          <a:solidFill>
                            <a:schemeClr val="bg1"/>
                          </a:solidFill>
                        </a:rPr>
                        <a:t>’15-’19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2027-2031 SHSP</a:t>
                      </a:r>
                    </a:p>
                    <a:p>
                      <a:pPr algn="ctr"/>
                      <a:r>
                        <a:rPr lang="en-US" sz="1600" b="1" dirty="0">
                          <a:solidFill>
                            <a:schemeClr val="bg1"/>
                          </a:solidFill>
                        </a:rPr>
                        <a:t>’19-’24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Trend</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extLst>
                  <a:ext uri="{0D108BD9-81ED-4DB2-BD59-A6C34878D82A}">
                    <a16:rowId xmlns:a16="http://schemas.microsoft.com/office/drawing/2014/main" val="539537092"/>
                  </a:ext>
                </a:extLst>
              </a:tr>
              <a:tr h="306392">
                <a:tc>
                  <a:txBody>
                    <a:bodyPr/>
                    <a:lstStyle/>
                    <a:p>
                      <a:pPr algn="ctr"/>
                      <a:r>
                        <a:rPr lang="en-US" sz="1400" dirty="0">
                          <a:solidFill>
                            <a:srgbClr val="231E55"/>
                          </a:solidFill>
                        </a:rPr>
                        <a:t>% of total fatalities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0.9%</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1.0%</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extLst>
                  <a:ext uri="{0D108BD9-81ED-4DB2-BD59-A6C34878D82A}">
                    <a16:rowId xmlns:a16="http://schemas.microsoft.com/office/drawing/2014/main" val="3145376727"/>
                  </a:ext>
                </a:extLst>
              </a:tr>
              <a:tr h="306392">
                <a:tc>
                  <a:txBody>
                    <a:bodyPr/>
                    <a:lstStyle/>
                    <a:p>
                      <a:pPr algn="ctr"/>
                      <a:r>
                        <a:rPr lang="en-US" sz="1400" dirty="0">
                          <a:solidFill>
                            <a:srgbClr val="231E55"/>
                          </a:solidFill>
                        </a:rPr>
                        <a:t>% of total serious injuries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1.1%</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1.1%</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extLst>
                  <a:ext uri="{0D108BD9-81ED-4DB2-BD59-A6C34878D82A}">
                    <a16:rowId xmlns:a16="http://schemas.microsoft.com/office/drawing/2014/main" val="3834257849"/>
                  </a:ext>
                </a:extLst>
              </a:tr>
            </a:tbl>
          </a:graphicData>
        </a:graphic>
      </p:graphicFrame>
    </p:spTree>
    <p:extLst>
      <p:ext uri="{BB962C8B-B14F-4D97-AF65-F5344CB8AC3E}">
        <p14:creationId xmlns:p14="http://schemas.microsoft.com/office/powerpoint/2010/main" val="1807586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80AA3-29E9-1237-F5F5-7C1405B3326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22AD3CD-E0D6-52A7-68A3-97E76B54C6A6}"/>
              </a:ext>
            </a:extLst>
          </p:cNvPr>
          <p:cNvSpPr>
            <a:spLocks noGrp="1"/>
          </p:cNvSpPr>
          <p:nvPr>
            <p:ph type="title"/>
          </p:nvPr>
        </p:nvSpPr>
        <p:spPr>
          <a:xfrm>
            <a:off x="1495424" y="2776537"/>
            <a:ext cx="8867776" cy="1304926"/>
          </a:xfrm>
        </p:spPr>
        <p:txBody>
          <a:bodyPr/>
          <a:lstStyle/>
          <a:p>
            <a:r>
              <a:rPr lang="en-US" dirty="0"/>
              <a:t>Work Zones</a:t>
            </a:r>
          </a:p>
        </p:txBody>
      </p:sp>
      <p:sp>
        <p:nvSpPr>
          <p:cNvPr id="4" name="Footer Placeholder 3">
            <a:extLst>
              <a:ext uri="{FF2B5EF4-FFF2-40B4-BE49-F238E27FC236}">
                <a16:creationId xmlns:a16="http://schemas.microsoft.com/office/drawing/2014/main" id="{7A4176E1-6A46-6C99-5A8E-EAB83DD818E8}"/>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C918DF04-AE49-CA07-8125-8F3B81FB09A7}"/>
              </a:ext>
            </a:extLst>
          </p:cNvPr>
          <p:cNvSpPr>
            <a:spLocks noGrp="1"/>
          </p:cNvSpPr>
          <p:nvPr>
            <p:ph type="sldNum" sz="quarter" idx="12"/>
          </p:nvPr>
        </p:nvSpPr>
        <p:spPr/>
        <p:txBody>
          <a:bodyPr/>
          <a:lstStyle/>
          <a:p>
            <a:fld id="{88393508-1A09-40D6-8BF6-2B69CB3921CF}" type="slidenum">
              <a:rPr lang="en-US" smtClean="0"/>
              <a:pPr/>
              <a:t>55</a:t>
            </a:fld>
            <a:endParaRPr lang="en-US" dirty="0">
              <a:solidFill>
                <a:srgbClr val="142131"/>
              </a:solidFill>
            </a:endParaRPr>
          </a:p>
        </p:txBody>
      </p:sp>
    </p:spTree>
    <p:extLst>
      <p:ext uri="{BB962C8B-B14F-4D97-AF65-F5344CB8AC3E}">
        <p14:creationId xmlns:p14="http://schemas.microsoft.com/office/powerpoint/2010/main" val="1281253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1BCB-757C-ED33-4758-43FC039902AB}"/>
              </a:ext>
            </a:extLst>
          </p:cNvPr>
          <p:cNvSpPr>
            <a:spLocks noGrp="1"/>
          </p:cNvSpPr>
          <p:nvPr>
            <p:ph type="title"/>
          </p:nvPr>
        </p:nvSpPr>
        <p:spPr/>
        <p:txBody>
          <a:bodyPr>
            <a:normAutofit fontScale="90000"/>
          </a:bodyPr>
          <a:lstStyle/>
          <a:p>
            <a:r>
              <a:rPr lang="en-US" dirty="0"/>
              <a:t>Potential Emphasis Area Trends</a:t>
            </a:r>
          </a:p>
        </p:txBody>
      </p:sp>
      <p:sp>
        <p:nvSpPr>
          <p:cNvPr id="4" name="Footer Placeholder 3">
            <a:extLst>
              <a:ext uri="{FF2B5EF4-FFF2-40B4-BE49-F238E27FC236}">
                <a16:creationId xmlns:a16="http://schemas.microsoft.com/office/drawing/2014/main" id="{4AB5930B-A317-A257-CC5E-45C20D06CC87}"/>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966432B9-9F7D-BDE0-B7EF-3AE193E127E4}"/>
              </a:ext>
            </a:extLst>
          </p:cNvPr>
          <p:cNvSpPr>
            <a:spLocks noGrp="1"/>
          </p:cNvSpPr>
          <p:nvPr>
            <p:ph type="sldNum" sz="quarter" idx="12"/>
          </p:nvPr>
        </p:nvSpPr>
        <p:spPr/>
        <p:txBody>
          <a:bodyPr/>
          <a:lstStyle/>
          <a:p>
            <a:fld id="{88393508-1A09-40D6-8BF6-2B69CB3921CF}" type="slidenum">
              <a:rPr lang="en-US" smtClean="0"/>
              <a:pPr/>
              <a:t>56</a:t>
            </a:fld>
            <a:endParaRPr lang="en-US" dirty="0">
              <a:solidFill>
                <a:srgbClr val="142131"/>
              </a:solidFill>
            </a:endParaRPr>
          </a:p>
        </p:txBody>
      </p:sp>
      <p:graphicFrame>
        <p:nvGraphicFramePr>
          <p:cNvPr id="6" name="Content Placeholder 3">
            <a:extLst>
              <a:ext uri="{FF2B5EF4-FFF2-40B4-BE49-F238E27FC236}">
                <a16:creationId xmlns:a16="http://schemas.microsoft.com/office/drawing/2014/main" id="{870B0EE1-5DF8-DD24-935D-A5074C0EADBD}"/>
              </a:ext>
            </a:extLst>
          </p:cNvPr>
          <p:cNvGraphicFramePr>
            <a:graphicFrameLocks/>
          </p:cNvGraphicFramePr>
          <p:nvPr>
            <p:extLst>
              <p:ext uri="{D42A27DB-BD31-4B8C-83A1-F6EECF244321}">
                <p14:modId xmlns:p14="http://schemas.microsoft.com/office/powerpoint/2010/main" val="3100783271"/>
              </p:ext>
            </p:extLst>
          </p:nvPr>
        </p:nvGraphicFramePr>
        <p:xfrm>
          <a:off x="934720" y="3149509"/>
          <a:ext cx="10053319" cy="31925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C0E01E13-7F18-4142-9CA9-A2F86F2AC21E}"/>
              </a:ext>
            </a:extLst>
          </p:cNvPr>
          <p:cNvGraphicFramePr>
            <a:graphicFrameLocks noGrp="1"/>
          </p:cNvGraphicFramePr>
          <p:nvPr>
            <p:extLst>
              <p:ext uri="{D42A27DB-BD31-4B8C-83A1-F6EECF244321}">
                <p14:modId xmlns:p14="http://schemas.microsoft.com/office/powerpoint/2010/main" val="773633264"/>
              </p:ext>
            </p:extLst>
          </p:nvPr>
        </p:nvGraphicFramePr>
        <p:xfrm>
          <a:off x="2643434" y="1390964"/>
          <a:ext cx="6905131" cy="1679584"/>
        </p:xfrm>
        <a:graphic>
          <a:graphicData uri="http://schemas.openxmlformats.org/drawingml/2006/table">
            <a:tbl>
              <a:tblPr firstRow="1" bandRow="1">
                <a:tableStyleId>{5C22544A-7EE6-4342-B048-85BDC9FD1C3A}</a:tableStyleId>
              </a:tblPr>
              <a:tblGrid>
                <a:gridCol w="3014916">
                  <a:extLst>
                    <a:ext uri="{9D8B030D-6E8A-4147-A177-3AD203B41FA5}">
                      <a16:colId xmlns:a16="http://schemas.microsoft.com/office/drawing/2014/main" val="114161203"/>
                    </a:ext>
                  </a:extLst>
                </a:gridCol>
                <a:gridCol w="1556086">
                  <a:extLst>
                    <a:ext uri="{9D8B030D-6E8A-4147-A177-3AD203B41FA5}">
                      <a16:colId xmlns:a16="http://schemas.microsoft.com/office/drawing/2014/main" val="125454432"/>
                    </a:ext>
                  </a:extLst>
                </a:gridCol>
                <a:gridCol w="1556086">
                  <a:extLst>
                    <a:ext uri="{9D8B030D-6E8A-4147-A177-3AD203B41FA5}">
                      <a16:colId xmlns:a16="http://schemas.microsoft.com/office/drawing/2014/main" val="4279414317"/>
                    </a:ext>
                  </a:extLst>
                </a:gridCol>
                <a:gridCol w="778043">
                  <a:extLst>
                    <a:ext uri="{9D8B030D-6E8A-4147-A177-3AD203B41FA5}">
                      <a16:colId xmlns:a16="http://schemas.microsoft.com/office/drawing/2014/main" val="3034938741"/>
                    </a:ext>
                  </a:extLst>
                </a:gridCol>
              </a:tblGrid>
              <a:tr h="449376">
                <a:tc>
                  <a:txBody>
                    <a:bodyPr/>
                    <a:lstStyle/>
                    <a:p>
                      <a:pPr algn="ctr"/>
                      <a:r>
                        <a:rPr lang="en-US" sz="1600" dirty="0"/>
                        <a:t>Work Zone Related</a:t>
                      </a:r>
                      <a:endParaRPr lang="en-US" sz="1400" dirty="0"/>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2022-2026 SHSP</a:t>
                      </a:r>
                    </a:p>
                    <a:p>
                      <a:pPr algn="ctr"/>
                      <a:r>
                        <a:rPr lang="en-US" sz="1600" b="1" dirty="0">
                          <a:solidFill>
                            <a:schemeClr val="bg1"/>
                          </a:solidFill>
                        </a:rPr>
                        <a:t>’15-’19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2027-2031 SHSP</a:t>
                      </a:r>
                    </a:p>
                    <a:p>
                      <a:pPr algn="ctr"/>
                      <a:r>
                        <a:rPr lang="en-US" sz="1600" b="1" dirty="0">
                          <a:solidFill>
                            <a:schemeClr val="bg1"/>
                          </a:solidFill>
                        </a:rPr>
                        <a:t>’19-’24 Crashes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tc>
                  <a:txBody>
                    <a:bodyPr/>
                    <a:lstStyle/>
                    <a:p>
                      <a:pPr algn="ctr"/>
                      <a:r>
                        <a:rPr lang="en-US" sz="1600" b="1" dirty="0">
                          <a:solidFill>
                            <a:schemeClr val="bg1"/>
                          </a:solidFill>
                        </a:rPr>
                        <a:t>Trend</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231E55"/>
                    </a:solidFill>
                  </a:tcPr>
                </a:tc>
                <a:extLst>
                  <a:ext uri="{0D108BD9-81ED-4DB2-BD59-A6C34878D82A}">
                    <a16:rowId xmlns:a16="http://schemas.microsoft.com/office/drawing/2014/main" val="539537092"/>
                  </a:ext>
                </a:extLst>
              </a:tr>
              <a:tr h="306392">
                <a:tc>
                  <a:txBody>
                    <a:bodyPr/>
                    <a:lstStyle/>
                    <a:p>
                      <a:pPr algn="ctr"/>
                      <a:r>
                        <a:rPr lang="en-US" sz="1400" dirty="0">
                          <a:solidFill>
                            <a:srgbClr val="231E55"/>
                          </a:solidFill>
                        </a:rPr>
                        <a:t>% of total fatalities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0" dirty="0">
                          <a:solidFill>
                            <a:srgbClr val="231E55"/>
                          </a:solidFill>
                        </a:rPr>
                        <a:t>1.6%</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2.3%</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tc>
                  <a:txBody>
                    <a:bodyPr/>
                    <a:lstStyle/>
                    <a:p>
                      <a:pPr algn="ct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noFill/>
                  </a:tcPr>
                </a:tc>
                <a:extLst>
                  <a:ext uri="{0D108BD9-81ED-4DB2-BD59-A6C34878D82A}">
                    <a16:rowId xmlns:a16="http://schemas.microsoft.com/office/drawing/2014/main" val="3145376727"/>
                  </a:ext>
                </a:extLst>
              </a:tr>
              <a:tr h="306392">
                <a:tc>
                  <a:txBody>
                    <a:bodyPr/>
                    <a:lstStyle/>
                    <a:p>
                      <a:pPr algn="ctr"/>
                      <a:r>
                        <a:rPr lang="en-US" sz="1400" dirty="0">
                          <a:solidFill>
                            <a:srgbClr val="231E55"/>
                          </a:solidFill>
                        </a:rPr>
                        <a:t>% of total serious injuries</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0" dirty="0">
                          <a:solidFill>
                            <a:srgbClr val="231E55"/>
                          </a:solidFill>
                        </a:rPr>
                        <a:t>1.1%</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algn="ctr"/>
                      <a:r>
                        <a:rPr lang="en-US" sz="1400" b="1" dirty="0">
                          <a:solidFill>
                            <a:srgbClr val="231E55"/>
                          </a:solidFill>
                        </a:rPr>
                        <a:t>2.0%</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31E55"/>
                          </a:solidFill>
                        </a:rPr>
                        <a:t>↑</a:t>
                      </a:r>
                    </a:p>
                  </a:txBody>
                  <a:tcPr anchor="ctr">
                    <a:lnL w="6350" cap="flat" cmpd="sng" algn="ctr">
                      <a:solidFill>
                        <a:srgbClr val="78777B"/>
                      </a:solidFill>
                      <a:prstDash val="solid"/>
                      <a:round/>
                      <a:headEnd type="none" w="med" len="med"/>
                      <a:tailEnd type="none" w="med" len="med"/>
                    </a:lnL>
                    <a:lnR w="6350" cap="flat" cmpd="sng" algn="ctr">
                      <a:solidFill>
                        <a:srgbClr val="78777B"/>
                      </a:solidFill>
                      <a:prstDash val="solid"/>
                      <a:round/>
                      <a:headEnd type="none" w="med" len="med"/>
                      <a:tailEnd type="none" w="med" len="med"/>
                    </a:lnR>
                    <a:lnT w="6350" cap="flat" cmpd="sng" algn="ctr">
                      <a:solidFill>
                        <a:srgbClr val="78777B"/>
                      </a:solidFill>
                      <a:prstDash val="solid"/>
                      <a:round/>
                      <a:headEnd type="none" w="med" len="med"/>
                      <a:tailEnd type="none" w="med" len="med"/>
                    </a:lnT>
                    <a:lnB w="6350" cap="flat" cmpd="sng" algn="ctr">
                      <a:solidFill>
                        <a:srgbClr val="78777B"/>
                      </a:solidFill>
                      <a:prstDash val="solid"/>
                      <a:round/>
                      <a:headEnd type="none" w="med" len="med"/>
                      <a:tailEnd type="none" w="med" len="med"/>
                    </a:lnB>
                    <a:solidFill>
                      <a:srgbClr val="CDD2DE"/>
                    </a:solidFill>
                  </a:tcPr>
                </a:tc>
                <a:extLst>
                  <a:ext uri="{0D108BD9-81ED-4DB2-BD59-A6C34878D82A}">
                    <a16:rowId xmlns:a16="http://schemas.microsoft.com/office/drawing/2014/main" val="3834257849"/>
                  </a:ext>
                </a:extLst>
              </a:tr>
            </a:tbl>
          </a:graphicData>
        </a:graphic>
      </p:graphicFrame>
    </p:spTree>
    <p:extLst>
      <p:ext uri="{BB962C8B-B14F-4D97-AF65-F5344CB8AC3E}">
        <p14:creationId xmlns:p14="http://schemas.microsoft.com/office/powerpoint/2010/main" val="3653892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B464C-6C96-1B3E-C1BE-B2536E9CC53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1FC51CB-3617-EDEE-700E-9C07EAA8B4E0}"/>
              </a:ext>
            </a:extLst>
          </p:cNvPr>
          <p:cNvSpPr>
            <a:spLocks noGrp="1"/>
          </p:cNvSpPr>
          <p:nvPr>
            <p:ph type="title"/>
          </p:nvPr>
        </p:nvSpPr>
        <p:spPr>
          <a:xfrm>
            <a:off x="1278083" y="2776537"/>
            <a:ext cx="9871362" cy="1304926"/>
          </a:xfrm>
        </p:spPr>
        <p:txBody>
          <a:bodyPr>
            <a:normAutofit fontScale="90000"/>
          </a:bodyPr>
          <a:lstStyle/>
          <a:p>
            <a:r>
              <a:rPr lang="en-US" dirty="0"/>
              <a:t>Applying the Safe System Approach</a:t>
            </a:r>
          </a:p>
        </p:txBody>
      </p:sp>
      <p:sp>
        <p:nvSpPr>
          <p:cNvPr id="4" name="Footer Placeholder 3">
            <a:extLst>
              <a:ext uri="{FF2B5EF4-FFF2-40B4-BE49-F238E27FC236}">
                <a16:creationId xmlns:a16="http://schemas.microsoft.com/office/drawing/2014/main" id="{C7F7959D-E795-E994-BC1A-A2607EB9A7D9}"/>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943193F9-3D46-D26C-FD12-D471EB8F42ED}"/>
              </a:ext>
            </a:extLst>
          </p:cNvPr>
          <p:cNvSpPr>
            <a:spLocks noGrp="1"/>
          </p:cNvSpPr>
          <p:nvPr>
            <p:ph type="sldNum" sz="quarter" idx="12"/>
          </p:nvPr>
        </p:nvSpPr>
        <p:spPr/>
        <p:txBody>
          <a:bodyPr/>
          <a:lstStyle/>
          <a:p>
            <a:fld id="{88393508-1A09-40D6-8BF6-2B69CB3921CF}" type="slidenum">
              <a:rPr lang="en-US" smtClean="0"/>
              <a:pPr/>
              <a:t>57</a:t>
            </a:fld>
            <a:endParaRPr lang="en-US" dirty="0">
              <a:solidFill>
                <a:srgbClr val="142131"/>
              </a:solidFill>
            </a:endParaRPr>
          </a:p>
        </p:txBody>
      </p:sp>
    </p:spTree>
    <p:extLst>
      <p:ext uri="{BB962C8B-B14F-4D97-AF65-F5344CB8AC3E}">
        <p14:creationId xmlns:p14="http://schemas.microsoft.com/office/powerpoint/2010/main" val="42166148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411C-65B7-27BD-09FF-EBA032B53A9A}"/>
              </a:ext>
            </a:extLst>
          </p:cNvPr>
          <p:cNvSpPr>
            <a:spLocks noGrp="1"/>
          </p:cNvSpPr>
          <p:nvPr>
            <p:ph type="title"/>
          </p:nvPr>
        </p:nvSpPr>
        <p:spPr/>
        <p:txBody>
          <a:bodyPr>
            <a:normAutofit fontScale="90000"/>
          </a:bodyPr>
          <a:lstStyle/>
          <a:p>
            <a:r>
              <a:rPr lang="en-US" dirty="0"/>
              <a:t>Viewing Proposed Emphasis Areas</a:t>
            </a:r>
            <a:br>
              <a:rPr lang="en-US" dirty="0"/>
            </a:br>
            <a:r>
              <a:rPr lang="en-US" sz="3600" dirty="0"/>
              <a:t>Based on the Safe System Approach</a:t>
            </a:r>
            <a:endParaRPr lang="en-US" dirty="0"/>
          </a:p>
        </p:txBody>
      </p:sp>
      <p:sp>
        <p:nvSpPr>
          <p:cNvPr id="3" name="Content Placeholder 2">
            <a:extLst>
              <a:ext uri="{FF2B5EF4-FFF2-40B4-BE49-F238E27FC236}">
                <a16:creationId xmlns:a16="http://schemas.microsoft.com/office/drawing/2014/main" id="{3E5687A0-ABC5-882E-A1A2-C71767AF36F6}"/>
              </a:ext>
            </a:extLst>
          </p:cNvPr>
          <p:cNvSpPr>
            <a:spLocks noGrp="1"/>
          </p:cNvSpPr>
          <p:nvPr>
            <p:ph idx="1"/>
          </p:nvPr>
        </p:nvSpPr>
        <p:spPr>
          <a:xfrm>
            <a:off x="404813" y="1466850"/>
            <a:ext cx="7387907" cy="4710113"/>
          </a:xfrm>
        </p:spPr>
        <p:txBody>
          <a:bodyPr/>
          <a:lstStyle/>
          <a:p>
            <a:r>
              <a:rPr lang="en-US" dirty="0"/>
              <a:t>Safer People</a:t>
            </a:r>
          </a:p>
          <a:p>
            <a:pPr lvl="1"/>
            <a:r>
              <a:rPr lang="en-US" dirty="0"/>
              <a:t>Occupant Protection – 32.2% combined fatalities and serious injuries</a:t>
            </a:r>
          </a:p>
          <a:p>
            <a:pPr lvl="1"/>
            <a:r>
              <a:rPr lang="en-US" dirty="0"/>
              <a:t>Older Drivers (65+) Involved – 23.2% combined fatalities and serious injuries</a:t>
            </a:r>
          </a:p>
          <a:p>
            <a:pPr lvl="1"/>
            <a:r>
              <a:rPr lang="en-US" dirty="0"/>
              <a:t>Young Drivers (15-20 years old) Involved – 17.0% combined fatalities and serious injuries</a:t>
            </a:r>
          </a:p>
          <a:p>
            <a:pPr lvl="1"/>
            <a:r>
              <a:rPr lang="en-US" dirty="0"/>
              <a:t>Alcohol and Drug Related (Impaired Driving) – 14.8% combined fatalities and serious injuries</a:t>
            </a:r>
          </a:p>
          <a:p>
            <a:pPr lvl="1"/>
            <a:r>
              <a:rPr lang="en-US" dirty="0"/>
              <a:t>Pedestrians – 6.3% combined fatalities and serious injuries</a:t>
            </a:r>
          </a:p>
          <a:p>
            <a:pPr lvl="2"/>
            <a:r>
              <a:rPr lang="en-US" dirty="0"/>
              <a:t>See Vulnerable Road User Safety Assessment</a:t>
            </a:r>
          </a:p>
          <a:p>
            <a:pPr lvl="2"/>
            <a:endParaRPr lang="en-US" dirty="0"/>
          </a:p>
        </p:txBody>
      </p:sp>
      <p:sp>
        <p:nvSpPr>
          <p:cNvPr id="4" name="Footer Placeholder 3">
            <a:extLst>
              <a:ext uri="{FF2B5EF4-FFF2-40B4-BE49-F238E27FC236}">
                <a16:creationId xmlns:a16="http://schemas.microsoft.com/office/drawing/2014/main" id="{2A16E88E-1ADA-215A-6F48-1851CCE527E3}"/>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E246E2B9-0885-2B98-07DB-27554ECB3E59}"/>
              </a:ext>
            </a:extLst>
          </p:cNvPr>
          <p:cNvSpPr>
            <a:spLocks noGrp="1"/>
          </p:cNvSpPr>
          <p:nvPr>
            <p:ph type="sldNum" sz="quarter" idx="12"/>
          </p:nvPr>
        </p:nvSpPr>
        <p:spPr/>
        <p:txBody>
          <a:bodyPr/>
          <a:lstStyle/>
          <a:p>
            <a:fld id="{88393508-1A09-40D6-8BF6-2B69CB3921CF}" type="slidenum">
              <a:rPr lang="en-US" smtClean="0"/>
              <a:pPr/>
              <a:t>58</a:t>
            </a:fld>
            <a:endParaRPr lang="en-US" dirty="0">
              <a:solidFill>
                <a:srgbClr val="142131"/>
              </a:solidFill>
            </a:endParaRPr>
          </a:p>
        </p:txBody>
      </p:sp>
      <p:pic>
        <p:nvPicPr>
          <p:cNvPr id="6" name="Picture 2" descr="This is a circular diagram about the Safe System Approach. On the circumference is a band with six safe system principles: Death and serious injuries are unacceptable, humans make mistakes, humans are vulnerable, responsibility is shared, safety is proactive, and redundancy is crucial. Inside this, the circle is divided into five sections with logos representing each section: Safer vehicles, safer speeds, safer roads, post-crash care, and safer people.">
            <a:extLst>
              <a:ext uri="{FF2B5EF4-FFF2-40B4-BE49-F238E27FC236}">
                <a16:creationId xmlns:a16="http://schemas.microsoft.com/office/drawing/2014/main" id="{A5A44848-3002-60C8-0E7D-913A47542BA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0500" y="1631156"/>
            <a:ext cx="43815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5042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CB03E-C780-4AE3-3471-71D79A8EC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DC1B4-C544-7FF6-EF07-5B0C25A20953}"/>
              </a:ext>
            </a:extLst>
          </p:cNvPr>
          <p:cNvSpPr>
            <a:spLocks noGrp="1"/>
          </p:cNvSpPr>
          <p:nvPr>
            <p:ph type="title"/>
          </p:nvPr>
        </p:nvSpPr>
        <p:spPr/>
        <p:txBody>
          <a:bodyPr>
            <a:normAutofit fontScale="90000"/>
          </a:bodyPr>
          <a:lstStyle/>
          <a:p>
            <a:r>
              <a:rPr lang="en-US" dirty="0"/>
              <a:t>Proposed Emphasis Areas</a:t>
            </a:r>
            <a:br>
              <a:rPr lang="en-US" dirty="0"/>
            </a:br>
            <a:r>
              <a:rPr lang="en-US" sz="3600" dirty="0"/>
              <a:t>Based on the Safe System Approach</a:t>
            </a:r>
            <a:endParaRPr lang="en-US" dirty="0"/>
          </a:p>
        </p:txBody>
      </p:sp>
      <p:sp>
        <p:nvSpPr>
          <p:cNvPr id="3" name="Content Placeholder 2">
            <a:extLst>
              <a:ext uri="{FF2B5EF4-FFF2-40B4-BE49-F238E27FC236}">
                <a16:creationId xmlns:a16="http://schemas.microsoft.com/office/drawing/2014/main" id="{2940303A-E4CE-FB4E-A9FF-49B3A75A411A}"/>
              </a:ext>
            </a:extLst>
          </p:cNvPr>
          <p:cNvSpPr>
            <a:spLocks noGrp="1"/>
          </p:cNvSpPr>
          <p:nvPr>
            <p:ph idx="1"/>
          </p:nvPr>
        </p:nvSpPr>
        <p:spPr>
          <a:xfrm>
            <a:off x="404813" y="1466850"/>
            <a:ext cx="7405687" cy="4710113"/>
          </a:xfrm>
        </p:spPr>
        <p:txBody>
          <a:bodyPr>
            <a:normAutofit/>
          </a:bodyPr>
          <a:lstStyle/>
          <a:p>
            <a:r>
              <a:rPr lang="en-US" dirty="0"/>
              <a:t>Safer Vehicles</a:t>
            </a:r>
          </a:p>
          <a:p>
            <a:pPr lvl="1"/>
            <a:r>
              <a:rPr lang="en-US" dirty="0"/>
              <a:t>Motorcycles – 14.6% combined fatalities and serious injuries</a:t>
            </a:r>
          </a:p>
          <a:p>
            <a:r>
              <a:rPr lang="en-US" dirty="0"/>
              <a:t>Safer Roads</a:t>
            </a:r>
          </a:p>
          <a:p>
            <a:pPr lvl="1"/>
            <a:r>
              <a:rPr lang="en-US" dirty="0"/>
              <a:t>Roadway Departure – 52.3% combined fatalities and serious injuries</a:t>
            </a:r>
          </a:p>
          <a:p>
            <a:pPr lvl="1"/>
            <a:r>
              <a:rPr lang="en-US" dirty="0"/>
              <a:t>Intersections – 19.5% combined fatalities and serious injuries</a:t>
            </a:r>
          </a:p>
          <a:p>
            <a:pPr lvl="1"/>
            <a:r>
              <a:rPr lang="en-US" dirty="0"/>
              <a:t>Work Zone Related – 2.0% combined fatalities and serious injuries</a:t>
            </a:r>
          </a:p>
        </p:txBody>
      </p:sp>
      <p:sp>
        <p:nvSpPr>
          <p:cNvPr id="4" name="Footer Placeholder 3">
            <a:extLst>
              <a:ext uri="{FF2B5EF4-FFF2-40B4-BE49-F238E27FC236}">
                <a16:creationId xmlns:a16="http://schemas.microsoft.com/office/drawing/2014/main" id="{4A03CF3A-9F33-C25B-ADF9-03756320C3F3}"/>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8DA902E8-7AA2-D058-063E-EB9479D738B1}"/>
              </a:ext>
            </a:extLst>
          </p:cNvPr>
          <p:cNvSpPr>
            <a:spLocks noGrp="1"/>
          </p:cNvSpPr>
          <p:nvPr>
            <p:ph type="sldNum" sz="quarter" idx="12"/>
          </p:nvPr>
        </p:nvSpPr>
        <p:spPr/>
        <p:txBody>
          <a:bodyPr/>
          <a:lstStyle/>
          <a:p>
            <a:fld id="{88393508-1A09-40D6-8BF6-2B69CB3921CF}" type="slidenum">
              <a:rPr lang="en-US" smtClean="0"/>
              <a:pPr/>
              <a:t>59</a:t>
            </a:fld>
            <a:endParaRPr lang="en-US" dirty="0">
              <a:solidFill>
                <a:srgbClr val="142131"/>
              </a:solidFill>
            </a:endParaRPr>
          </a:p>
        </p:txBody>
      </p:sp>
      <p:pic>
        <p:nvPicPr>
          <p:cNvPr id="6" name="Picture 2" descr="This is a circular diagram about the Safe System Approach. On the circumference is a band with six safe system principles: Death and serious injuries are unacceptable, humans make mistakes, humans are vulnerable, responsibility is shared, safety is proactive, and redundancy is crucial. Inside this, the circle is divided into five sections with logos representing each section: Safer vehicles, safer speeds, safer roads, post-crash care, and safer people.">
            <a:extLst>
              <a:ext uri="{FF2B5EF4-FFF2-40B4-BE49-F238E27FC236}">
                <a16:creationId xmlns:a16="http://schemas.microsoft.com/office/drawing/2014/main" id="{CECF5318-C880-0AA9-80AC-664FB3159C6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0500" y="1631156"/>
            <a:ext cx="43815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3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95112-5848-21E2-713F-B7B282CE120A}"/>
              </a:ext>
            </a:extLst>
          </p:cNvPr>
          <p:cNvSpPr>
            <a:spLocks noGrp="1"/>
          </p:cNvSpPr>
          <p:nvPr>
            <p:ph type="title"/>
          </p:nvPr>
        </p:nvSpPr>
        <p:spPr/>
        <p:txBody>
          <a:bodyPr>
            <a:normAutofit fontScale="90000"/>
          </a:bodyPr>
          <a:lstStyle/>
          <a:p>
            <a:r>
              <a:rPr lang="en-US" dirty="0"/>
              <a:t>WV SHSP History</a:t>
            </a:r>
          </a:p>
        </p:txBody>
      </p:sp>
      <p:sp>
        <p:nvSpPr>
          <p:cNvPr id="3" name="Slide Number Placeholder 2">
            <a:extLst>
              <a:ext uri="{FF2B5EF4-FFF2-40B4-BE49-F238E27FC236}">
                <a16:creationId xmlns:a16="http://schemas.microsoft.com/office/drawing/2014/main" id="{A094E26E-791B-6D4F-511D-52ED288DA519}"/>
              </a:ext>
            </a:extLst>
          </p:cNvPr>
          <p:cNvSpPr>
            <a:spLocks noGrp="1"/>
          </p:cNvSpPr>
          <p:nvPr>
            <p:ph type="sldNum" sz="quarter" idx="12"/>
          </p:nvPr>
        </p:nvSpPr>
        <p:spPr/>
        <p:txBody>
          <a:bodyPr/>
          <a:lstStyle/>
          <a:p>
            <a:fld id="{88393508-1A09-40D6-8BF6-2B69CB3921CF}" type="slidenum">
              <a:rPr lang="en-US" smtClean="0"/>
              <a:pPr/>
              <a:t>6</a:t>
            </a:fld>
            <a:endParaRPr lang="en-US" dirty="0">
              <a:solidFill>
                <a:srgbClr val="142131"/>
              </a:solidFill>
            </a:endParaRPr>
          </a:p>
        </p:txBody>
      </p:sp>
      <p:sp>
        <p:nvSpPr>
          <p:cNvPr id="4" name="Footer Placeholder 3">
            <a:extLst>
              <a:ext uri="{FF2B5EF4-FFF2-40B4-BE49-F238E27FC236}">
                <a16:creationId xmlns:a16="http://schemas.microsoft.com/office/drawing/2014/main" id="{83464E0E-EADE-151E-4296-25924C036CF6}"/>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8" name="TextBox 7">
            <a:extLst>
              <a:ext uri="{FF2B5EF4-FFF2-40B4-BE49-F238E27FC236}">
                <a16:creationId xmlns:a16="http://schemas.microsoft.com/office/drawing/2014/main" id="{6B268FC5-6DFA-013C-E3B2-DA89686263D8}"/>
              </a:ext>
            </a:extLst>
          </p:cNvPr>
          <p:cNvSpPr txBox="1"/>
          <p:nvPr/>
        </p:nvSpPr>
        <p:spPr>
          <a:xfrm>
            <a:off x="1952625" y="6280150"/>
            <a:ext cx="2085975" cy="261610"/>
          </a:xfrm>
          <a:prstGeom prst="rect">
            <a:avLst/>
          </a:prstGeom>
          <a:noFill/>
        </p:spPr>
        <p:txBody>
          <a:bodyPr wrap="square" rtlCol="0">
            <a:spAutoFit/>
          </a:bodyPr>
          <a:lstStyle/>
          <a:p>
            <a:r>
              <a:rPr lang="en-US" sz="1050" i="1" dirty="0"/>
              <a:t>Graphic created using ChatGPT</a:t>
            </a:r>
          </a:p>
        </p:txBody>
      </p:sp>
      <p:pic>
        <p:nvPicPr>
          <p:cNvPr id="11" name="Picture 10">
            <a:extLst>
              <a:ext uri="{FF2B5EF4-FFF2-40B4-BE49-F238E27FC236}">
                <a16:creationId xmlns:a16="http://schemas.microsoft.com/office/drawing/2014/main" id="{0F9B278C-A5D5-CE56-8F97-F9B60A09A33A}"/>
              </a:ext>
            </a:extLst>
          </p:cNvPr>
          <p:cNvPicPr>
            <a:picLocks noChangeAspect="1"/>
          </p:cNvPicPr>
          <p:nvPr/>
        </p:nvPicPr>
        <p:blipFill>
          <a:blip r:embed="rId2"/>
          <a:stretch>
            <a:fillRect/>
          </a:stretch>
        </p:blipFill>
        <p:spPr>
          <a:xfrm>
            <a:off x="1747239" y="1293887"/>
            <a:ext cx="9130311" cy="5010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246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C1CC2-1AEC-8A40-8C59-C4FB03D41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0A671-932A-2716-AE18-E156E8F30656}"/>
              </a:ext>
            </a:extLst>
          </p:cNvPr>
          <p:cNvSpPr>
            <a:spLocks noGrp="1"/>
          </p:cNvSpPr>
          <p:nvPr>
            <p:ph type="title"/>
          </p:nvPr>
        </p:nvSpPr>
        <p:spPr/>
        <p:txBody>
          <a:bodyPr>
            <a:normAutofit fontScale="90000"/>
          </a:bodyPr>
          <a:lstStyle/>
          <a:p>
            <a:r>
              <a:rPr lang="en-US" dirty="0"/>
              <a:t>Proposed Emphasis Areas</a:t>
            </a:r>
            <a:br>
              <a:rPr lang="en-US" dirty="0"/>
            </a:br>
            <a:r>
              <a:rPr lang="en-US" sz="3600" dirty="0"/>
              <a:t>Based on the Safe System Approach</a:t>
            </a:r>
            <a:endParaRPr lang="en-US" dirty="0"/>
          </a:p>
        </p:txBody>
      </p:sp>
      <p:sp>
        <p:nvSpPr>
          <p:cNvPr id="3" name="Content Placeholder 2">
            <a:extLst>
              <a:ext uri="{FF2B5EF4-FFF2-40B4-BE49-F238E27FC236}">
                <a16:creationId xmlns:a16="http://schemas.microsoft.com/office/drawing/2014/main" id="{62F6EC38-9CAD-29B5-B753-4FEE2D26365C}"/>
              </a:ext>
            </a:extLst>
          </p:cNvPr>
          <p:cNvSpPr>
            <a:spLocks noGrp="1"/>
          </p:cNvSpPr>
          <p:nvPr>
            <p:ph idx="1"/>
          </p:nvPr>
        </p:nvSpPr>
        <p:spPr>
          <a:xfrm>
            <a:off x="404813" y="1466850"/>
            <a:ext cx="6879214" cy="4710113"/>
          </a:xfrm>
        </p:spPr>
        <p:txBody>
          <a:bodyPr/>
          <a:lstStyle/>
          <a:p>
            <a:r>
              <a:rPr lang="en-US" dirty="0"/>
              <a:t>Safer Speeds</a:t>
            </a:r>
          </a:p>
          <a:p>
            <a:pPr lvl="1"/>
            <a:r>
              <a:rPr lang="en-US" dirty="0"/>
              <a:t>Speeding and Aggressive Driving – 69.3% combine fatalities and serious injuries </a:t>
            </a:r>
          </a:p>
          <a:p>
            <a:r>
              <a:rPr lang="en-US" dirty="0"/>
              <a:t>Post Crash Care</a:t>
            </a:r>
          </a:p>
          <a:p>
            <a:pPr lvl="1"/>
            <a:r>
              <a:rPr lang="en-US" dirty="0"/>
              <a:t>Improving Highway Safety Data</a:t>
            </a:r>
          </a:p>
          <a:p>
            <a:pPr lvl="1"/>
            <a:r>
              <a:rPr lang="en-US" dirty="0"/>
              <a:t>Traffic Incident Management</a:t>
            </a:r>
          </a:p>
          <a:p>
            <a:pPr lvl="1"/>
            <a:r>
              <a:rPr lang="en-US" dirty="0"/>
              <a:t>Improving Emergency Response Times</a:t>
            </a:r>
          </a:p>
        </p:txBody>
      </p:sp>
      <p:sp>
        <p:nvSpPr>
          <p:cNvPr id="4" name="Footer Placeholder 3">
            <a:extLst>
              <a:ext uri="{FF2B5EF4-FFF2-40B4-BE49-F238E27FC236}">
                <a16:creationId xmlns:a16="http://schemas.microsoft.com/office/drawing/2014/main" id="{E937B090-E8B1-98E5-EB6D-97AFC5A81477}"/>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102EB851-76AE-4EDF-B15A-CC4EAE7A4352}"/>
              </a:ext>
            </a:extLst>
          </p:cNvPr>
          <p:cNvSpPr>
            <a:spLocks noGrp="1"/>
          </p:cNvSpPr>
          <p:nvPr>
            <p:ph type="sldNum" sz="quarter" idx="12"/>
          </p:nvPr>
        </p:nvSpPr>
        <p:spPr/>
        <p:txBody>
          <a:bodyPr/>
          <a:lstStyle/>
          <a:p>
            <a:fld id="{88393508-1A09-40D6-8BF6-2B69CB3921CF}" type="slidenum">
              <a:rPr lang="en-US" smtClean="0"/>
              <a:pPr/>
              <a:t>60</a:t>
            </a:fld>
            <a:endParaRPr lang="en-US" dirty="0">
              <a:solidFill>
                <a:srgbClr val="142131"/>
              </a:solidFill>
            </a:endParaRPr>
          </a:p>
        </p:txBody>
      </p:sp>
      <p:pic>
        <p:nvPicPr>
          <p:cNvPr id="6" name="Picture 2" descr="This is a circular diagram about the Safe System Approach. On the circumference is a band with six safe system principles: Death and serious injuries are unacceptable, humans make mistakes, humans are vulnerable, responsibility is shared, safety is proactive, and redundancy is crucial. Inside this, the circle is divided into five sections with logos representing each section: Safer vehicles, safer speeds, safer roads, post-crash care, and safer people.">
            <a:extLst>
              <a:ext uri="{FF2B5EF4-FFF2-40B4-BE49-F238E27FC236}">
                <a16:creationId xmlns:a16="http://schemas.microsoft.com/office/drawing/2014/main" id="{CD1486B7-212A-0DE6-1FDC-759E126E90F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0500" y="1631156"/>
            <a:ext cx="43815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97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59667-82D0-3E55-7D3E-9BFE38AD6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86CFB-E454-680F-8979-965859DF52FE}"/>
              </a:ext>
            </a:extLst>
          </p:cNvPr>
          <p:cNvSpPr>
            <a:spLocks noGrp="1"/>
          </p:cNvSpPr>
          <p:nvPr>
            <p:ph type="title"/>
          </p:nvPr>
        </p:nvSpPr>
        <p:spPr>
          <a:xfrm>
            <a:off x="1495424" y="2776537"/>
            <a:ext cx="8867776" cy="1304926"/>
          </a:xfrm>
        </p:spPr>
        <p:txBody>
          <a:bodyPr anchor="ctr">
            <a:normAutofit/>
          </a:bodyPr>
          <a:lstStyle/>
          <a:p>
            <a:r>
              <a:rPr lang="en-US" dirty="0"/>
              <a:t>Next Steps</a:t>
            </a:r>
          </a:p>
        </p:txBody>
      </p:sp>
      <p:sp>
        <p:nvSpPr>
          <p:cNvPr id="4" name="Footer Placeholder 3">
            <a:extLst>
              <a:ext uri="{FF2B5EF4-FFF2-40B4-BE49-F238E27FC236}">
                <a16:creationId xmlns:a16="http://schemas.microsoft.com/office/drawing/2014/main" id="{AE4521AA-888C-A353-6D49-07948D146788}"/>
              </a:ext>
            </a:extLst>
          </p:cNvPr>
          <p:cNvSpPr>
            <a:spLocks noGrp="1"/>
          </p:cNvSpPr>
          <p:nvPr>
            <p:ph type="ftr" sz="quarter" idx="11"/>
          </p:nvPr>
        </p:nvSpPr>
        <p:spPr/>
        <p:txBody>
          <a:bodyPr/>
          <a:lstStyle/>
          <a:p>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2734DAC3-581C-11D3-DC28-BF6871E3A259}"/>
              </a:ext>
            </a:extLst>
          </p:cNvPr>
          <p:cNvSpPr>
            <a:spLocks noGrp="1"/>
          </p:cNvSpPr>
          <p:nvPr>
            <p:ph type="sldNum" sz="quarter" idx="12"/>
          </p:nvPr>
        </p:nvSpPr>
        <p:spPr/>
        <p:txBody>
          <a:bodyPr/>
          <a:lstStyle/>
          <a:p>
            <a:fld id="{88393508-1A09-40D6-8BF6-2B69CB3921CF}" type="slidenum">
              <a:rPr lang="en-US" smtClean="0"/>
              <a:pPr/>
              <a:t>61</a:t>
            </a:fld>
            <a:endParaRPr lang="en-US"/>
          </a:p>
        </p:txBody>
      </p:sp>
    </p:spTree>
    <p:extLst>
      <p:ext uri="{BB962C8B-B14F-4D97-AF65-F5344CB8AC3E}">
        <p14:creationId xmlns:p14="http://schemas.microsoft.com/office/powerpoint/2010/main" val="26320870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2965F-5315-ABDE-18AF-B80D2AA3B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3AD0DC-57A1-394B-3FDF-CEF77612A872}"/>
              </a:ext>
            </a:extLst>
          </p:cNvPr>
          <p:cNvSpPr>
            <a:spLocks noGrp="1"/>
          </p:cNvSpPr>
          <p:nvPr>
            <p:ph type="title"/>
          </p:nvPr>
        </p:nvSpPr>
        <p:spPr/>
        <p:txBody>
          <a:bodyPr>
            <a:normAutofit fontScale="90000"/>
          </a:bodyPr>
          <a:lstStyle/>
          <a:p>
            <a:r>
              <a:rPr lang="en-US" dirty="0"/>
              <a:t>Next Steps</a:t>
            </a:r>
          </a:p>
        </p:txBody>
      </p:sp>
      <p:sp>
        <p:nvSpPr>
          <p:cNvPr id="3" name="Content Placeholder 2">
            <a:extLst>
              <a:ext uri="{FF2B5EF4-FFF2-40B4-BE49-F238E27FC236}">
                <a16:creationId xmlns:a16="http://schemas.microsoft.com/office/drawing/2014/main" id="{9AF2B1EE-B352-68BE-31DD-A2A3857BF864}"/>
              </a:ext>
            </a:extLst>
          </p:cNvPr>
          <p:cNvSpPr>
            <a:spLocks noGrp="1"/>
          </p:cNvSpPr>
          <p:nvPr>
            <p:ph idx="1"/>
          </p:nvPr>
        </p:nvSpPr>
        <p:spPr>
          <a:xfrm>
            <a:off x="404813" y="1466850"/>
            <a:ext cx="11382374" cy="4918075"/>
          </a:xfrm>
        </p:spPr>
        <p:txBody>
          <a:bodyPr>
            <a:normAutofit fontScale="92500" lnSpcReduction="10000"/>
          </a:bodyPr>
          <a:lstStyle/>
          <a:p>
            <a:r>
              <a:rPr lang="en-US" dirty="0"/>
              <a:t>Current progress</a:t>
            </a:r>
          </a:p>
          <a:p>
            <a:pPr lvl="1"/>
            <a:r>
              <a:rPr lang="en-US" dirty="0"/>
              <a:t>SHSP Update Kick-off meeting</a:t>
            </a:r>
          </a:p>
          <a:p>
            <a:pPr lvl="1"/>
            <a:r>
              <a:rPr lang="en-US" dirty="0"/>
              <a:t>Analysis of fatalities and serious injuries</a:t>
            </a:r>
          </a:p>
          <a:p>
            <a:pPr lvl="1"/>
            <a:r>
              <a:rPr lang="en-US" dirty="0"/>
              <a:t>SHSP goal and objective review</a:t>
            </a:r>
          </a:p>
          <a:p>
            <a:pPr lvl="1"/>
            <a:r>
              <a:rPr lang="en-US" dirty="0"/>
              <a:t>Emphasis area selection</a:t>
            </a:r>
          </a:p>
          <a:p>
            <a:r>
              <a:rPr lang="en-US" dirty="0"/>
              <a:t>Next steps</a:t>
            </a:r>
          </a:p>
          <a:p>
            <a:pPr lvl="1"/>
            <a:r>
              <a:rPr lang="en-US" dirty="0"/>
              <a:t>Evaluate past performance</a:t>
            </a:r>
          </a:p>
          <a:p>
            <a:pPr lvl="1"/>
            <a:r>
              <a:rPr lang="en-US" dirty="0"/>
              <a:t>Identify emphasis area performance-based objectives</a:t>
            </a:r>
          </a:p>
          <a:p>
            <a:pPr lvl="1"/>
            <a:r>
              <a:rPr lang="en-US" dirty="0"/>
              <a:t>SHSP coordination with other safety and transportation plans</a:t>
            </a:r>
          </a:p>
          <a:p>
            <a:pPr lvl="1"/>
            <a:r>
              <a:rPr lang="en-US" dirty="0"/>
              <a:t>Identify strategies</a:t>
            </a:r>
          </a:p>
          <a:p>
            <a:pPr lvl="1"/>
            <a:r>
              <a:rPr lang="en-US" dirty="0"/>
              <a:t>Prepare draft plan and submit to SMTF for review</a:t>
            </a:r>
          </a:p>
          <a:p>
            <a:pPr lvl="1"/>
            <a:r>
              <a:rPr lang="en-US" dirty="0"/>
              <a:t>Address comments and finalized plan</a:t>
            </a:r>
          </a:p>
          <a:p>
            <a:pPr lvl="1"/>
            <a:r>
              <a:rPr lang="en-US" dirty="0"/>
              <a:t>Obtain SMTF approval</a:t>
            </a:r>
          </a:p>
          <a:p>
            <a:pPr lvl="1"/>
            <a:r>
              <a:rPr lang="en-US" dirty="0"/>
              <a:t>Obtain Governor’s approval (or designee) &amp; FHWA approval of process</a:t>
            </a:r>
          </a:p>
        </p:txBody>
      </p:sp>
      <p:sp>
        <p:nvSpPr>
          <p:cNvPr id="4" name="Footer Placeholder 3">
            <a:extLst>
              <a:ext uri="{FF2B5EF4-FFF2-40B4-BE49-F238E27FC236}">
                <a16:creationId xmlns:a16="http://schemas.microsoft.com/office/drawing/2014/main" id="{BB807003-DE3B-0A90-96CE-3ED69C8E8C3C}"/>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F91B8BBC-FC56-5083-E6D9-6C6467A15608}"/>
              </a:ext>
            </a:extLst>
          </p:cNvPr>
          <p:cNvSpPr>
            <a:spLocks noGrp="1"/>
          </p:cNvSpPr>
          <p:nvPr>
            <p:ph type="sldNum" sz="quarter" idx="12"/>
          </p:nvPr>
        </p:nvSpPr>
        <p:spPr/>
        <p:txBody>
          <a:bodyPr/>
          <a:lstStyle/>
          <a:p>
            <a:fld id="{88393508-1A09-40D6-8BF6-2B69CB3921CF}" type="slidenum">
              <a:rPr lang="en-US" smtClean="0"/>
              <a:pPr/>
              <a:t>62</a:t>
            </a:fld>
            <a:endParaRPr lang="en-US" dirty="0">
              <a:solidFill>
                <a:srgbClr val="142131"/>
              </a:solidFill>
            </a:endParaRPr>
          </a:p>
        </p:txBody>
      </p:sp>
      <p:sp>
        <p:nvSpPr>
          <p:cNvPr id="6" name="Arrow: Down 5">
            <a:extLst>
              <a:ext uri="{FF2B5EF4-FFF2-40B4-BE49-F238E27FC236}">
                <a16:creationId xmlns:a16="http://schemas.microsoft.com/office/drawing/2014/main" id="{B4E091B2-0A24-D4B2-3A50-971120525C68}"/>
              </a:ext>
            </a:extLst>
          </p:cNvPr>
          <p:cNvSpPr/>
          <p:nvPr/>
        </p:nvSpPr>
        <p:spPr>
          <a:xfrm>
            <a:off x="10153650" y="1404937"/>
            <a:ext cx="1314450" cy="4471988"/>
          </a:xfrm>
          <a:prstGeom prst="downArrow">
            <a:avLst/>
          </a:prstGeom>
          <a:gradFill flip="none" rotWithShape="1">
            <a:gsLst>
              <a:gs pos="0">
                <a:schemeClr val="tx2">
                  <a:lumMod val="50000"/>
                  <a:lumOff val="50000"/>
                </a:schemeClr>
              </a:gs>
              <a:gs pos="34000">
                <a:schemeClr val="tx2">
                  <a:lumMod val="25000"/>
                  <a:lumOff val="75000"/>
                </a:schemeClr>
              </a:gs>
              <a:gs pos="65000">
                <a:schemeClr val="accent3">
                  <a:lumMod val="40000"/>
                  <a:lumOff val="60000"/>
                </a:schemeClr>
              </a:gs>
              <a:gs pos="100000">
                <a:schemeClr val="accent3">
                  <a:lumMod val="60000"/>
                  <a:lumOff val="4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15611D-0DAB-B77D-B3FF-C083D850C546}"/>
              </a:ext>
            </a:extLst>
          </p:cNvPr>
          <p:cNvSpPr/>
          <p:nvPr/>
        </p:nvSpPr>
        <p:spPr>
          <a:xfrm>
            <a:off x="10410825" y="1376362"/>
            <a:ext cx="800100" cy="1881188"/>
          </a:xfrm>
          <a:prstGeom prst="rect">
            <a:avLst/>
          </a:prstGeom>
          <a:solidFill>
            <a:srgbClr val="F4F04A">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Brace 7">
            <a:extLst>
              <a:ext uri="{FF2B5EF4-FFF2-40B4-BE49-F238E27FC236}">
                <a16:creationId xmlns:a16="http://schemas.microsoft.com/office/drawing/2014/main" id="{17D7FC07-0EE0-B2E2-E137-BCD90C618FD3}"/>
              </a:ext>
            </a:extLst>
          </p:cNvPr>
          <p:cNvSpPr/>
          <p:nvPr/>
        </p:nvSpPr>
        <p:spPr>
          <a:xfrm>
            <a:off x="10067925" y="1376362"/>
            <a:ext cx="247650" cy="1881188"/>
          </a:xfrm>
          <a:prstGeom prst="lef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F9F7F4AA-AE40-0532-D179-01063698994D}"/>
              </a:ext>
            </a:extLst>
          </p:cNvPr>
          <p:cNvSpPr txBox="1"/>
          <p:nvPr/>
        </p:nvSpPr>
        <p:spPr>
          <a:xfrm>
            <a:off x="8524875" y="1982063"/>
            <a:ext cx="1628775" cy="707886"/>
          </a:xfrm>
          <a:prstGeom prst="rect">
            <a:avLst/>
          </a:prstGeom>
          <a:noFill/>
        </p:spPr>
        <p:txBody>
          <a:bodyPr wrap="square" rtlCol="0">
            <a:spAutoFit/>
          </a:bodyPr>
          <a:lstStyle/>
          <a:p>
            <a:r>
              <a:rPr lang="en-US" sz="2000" b="1" i="1" dirty="0">
                <a:solidFill>
                  <a:srgbClr val="002060"/>
                </a:solidFill>
                <a:effectLst>
                  <a:outerShdw blurRad="38100" dist="38100" dir="2700000" algn="tl">
                    <a:srgbClr val="000000">
                      <a:alpha val="43137"/>
                    </a:srgbClr>
                  </a:outerShdw>
                </a:effectLst>
              </a:rPr>
              <a:t>May 2026</a:t>
            </a:r>
          </a:p>
          <a:p>
            <a:r>
              <a:rPr lang="en-US" sz="2000" b="1" i="1" dirty="0">
                <a:solidFill>
                  <a:srgbClr val="002060"/>
                </a:solidFill>
                <a:effectLst>
                  <a:outerShdw blurRad="38100" dist="38100" dir="2700000" algn="tl">
                    <a:srgbClr val="000000">
                      <a:alpha val="43137"/>
                    </a:srgbClr>
                  </a:outerShdw>
                </a:effectLst>
              </a:rPr>
              <a:t>We are here</a:t>
            </a:r>
          </a:p>
        </p:txBody>
      </p:sp>
      <p:sp>
        <p:nvSpPr>
          <p:cNvPr id="10" name="TextBox 9">
            <a:extLst>
              <a:ext uri="{FF2B5EF4-FFF2-40B4-BE49-F238E27FC236}">
                <a16:creationId xmlns:a16="http://schemas.microsoft.com/office/drawing/2014/main" id="{EAFE9079-7E01-B999-216D-BF9F0E44998F}"/>
              </a:ext>
            </a:extLst>
          </p:cNvPr>
          <p:cNvSpPr txBox="1"/>
          <p:nvPr/>
        </p:nvSpPr>
        <p:spPr>
          <a:xfrm>
            <a:off x="9291637" y="5634177"/>
            <a:ext cx="1914525" cy="707886"/>
          </a:xfrm>
          <a:prstGeom prst="rect">
            <a:avLst/>
          </a:prstGeom>
          <a:noFill/>
        </p:spPr>
        <p:txBody>
          <a:bodyPr wrap="square" rtlCol="0">
            <a:spAutoFit/>
          </a:bodyPr>
          <a:lstStyle/>
          <a:p>
            <a:r>
              <a:rPr lang="en-US" sz="2000" b="1" i="1" dirty="0">
                <a:solidFill>
                  <a:srgbClr val="002060"/>
                </a:solidFill>
                <a:effectLst>
                  <a:outerShdw blurRad="38100" dist="38100" dir="2700000" algn="tl">
                    <a:srgbClr val="000000">
                      <a:alpha val="43137"/>
                    </a:srgbClr>
                  </a:outerShdw>
                </a:effectLst>
              </a:rPr>
              <a:t>Dec. 2026</a:t>
            </a:r>
          </a:p>
          <a:p>
            <a:r>
              <a:rPr lang="en-US" sz="2000" b="1" i="1" dirty="0">
                <a:solidFill>
                  <a:srgbClr val="002060"/>
                </a:solidFill>
                <a:effectLst>
                  <a:outerShdw blurRad="38100" dist="38100" dir="2700000" algn="tl">
                    <a:srgbClr val="000000">
                      <a:alpha val="43137"/>
                    </a:srgbClr>
                  </a:outerShdw>
                </a:effectLst>
              </a:rPr>
              <a:t>Plan approval</a:t>
            </a:r>
          </a:p>
        </p:txBody>
      </p:sp>
    </p:spTree>
    <p:extLst>
      <p:ext uri="{BB962C8B-B14F-4D97-AF65-F5344CB8AC3E}">
        <p14:creationId xmlns:p14="http://schemas.microsoft.com/office/powerpoint/2010/main" val="40080424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6F05D0-14C8-218D-318D-FCBD9A3517B8}"/>
              </a:ext>
            </a:extLst>
          </p:cNvPr>
          <p:cNvSpPr>
            <a:spLocks noGrp="1"/>
          </p:cNvSpPr>
          <p:nvPr>
            <p:ph type="title"/>
          </p:nvPr>
        </p:nvSpPr>
        <p:spPr>
          <a:xfrm>
            <a:off x="1495424" y="2776537"/>
            <a:ext cx="8867776" cy="1304926"/>
          </a:xfrm>
        </p:spPr>
        <p:txBody>
          <a:bodyPr/>
          <a:lstStyle/>
          <a:p>
            <a:r>
              <a:rPr lang="en-US" dirty="0"/>
              <a:t>Thank you!</a:t>
            </a:r>
          </a:p>
        </p:txBody>
      </p:sp>
      <p:sp>
        <p:nvSpPr>
          <p:cNvPr id="4" name="Footer Placeholder 3">
            <a:extLst>
              <a:ext uri="{FF2B5EF4-FFF2-40B4-BE49-F238E27FC236}">
                <a16:creationId xmlns:a16="http://schemas.microsoft.com/office/drawing/2014/main" id="{34BAE67C-6C08-5BF1-AE3B-A368D62698BD}"/>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22D7CA42-3F8A-7C4C-A6BE-D314CB7028B5}"/>
              </a:ext>
            </a:extLst>
          </p:cNvPr>
          <p:cNvSpPr>
            <a:spLocks noGrp="1"/>
          </p:cNvSpPr>
          <p:nvPr>
            <p:ph type="sldNum" sz="quarter" idx="12"/>
          </p:nvPr>
        </p:nvSpPr>
        <p:spPr/>
        <p:txBody>
          <a:bodyPr/>
          <a:lstStyle/>
          <a:p>
            <a:fld id="{88393508-1A09-40D6-8BF6-2B69CB3921CF}" type="slidenum">
              <a:rPr lang="en-US" smtClean="0"/>
              <a:pPr/>
              <a:t>63</a:t>
            </a:fld>
            <a:endParaRPr lang="en-US" dirty="0">
              <a:solidFill>
                <a:srgbClr val="142131"/>
              </a:solidFill>
            </a:endParaRPr>
          </a:p>
        </p:txBody>
      </p:sp>
      <p:sp>
        <p:nvSpPr>
          <p:cNvPr id="3" name="TextBox 2">
            <a:extLst>
              <a:ext uri="{FF2B5EF4-FFF2-40B4-BE49-F238E27FC236}">
                <a16:creationId xmlns:a16="http://schemas.microsoft.com/office/drawing/2014/main" id="{A3135BCA-B0E0-F4B6-4A17-6544DEE154C0}"/>
              </a:ext>
            </a:extLst>
          </p:cNvPr>
          <p:cNvSpPr txBox="1"/>
          <p:nvPr/>
        </p:nvSpPr>
        <p:spPr>
          <a:xfrm>
            <a:off x="6701269" y="3867249"/>
            <a:ext cx="4119131" cy="923330"/>
          </a:xfrm>
          <a:prstGeom prst="rect">
            <a:avLst/>
          </a:prstGeom>
          <a:noFill/>
        </p:spPr>
        <p:txBody>
          <a:bodyPr wrap="square">
            <a:spAutoFit/>
          </a:bodyPr>
          <a:lstStyle/>
          <a:p>
            <a:pPr>
              <a:spcBef>
                <a:spcPts val="0"/>
              </a:spcBef>
            </a:pPr>
            <a:r>
              <a:rPr lang="en-US" sz="1800" i="1" dirty="0">
                <a:solidFill>
                  <a:schemeClr val="bg1"/>
                </a:solidFill>
                <a:latin typeface="Arial Narrow" panose="020B0606020202030204" pitchFamily="34" charset="0"/>
              </a:rPr>
              <a:t>Marsha K. Mays, P.E., WVDOH, </a:t>
            </a:r>
          </a:p>
          <a:p>
            <a:pPr>
              <a:spcBef>
                <a:spcPts val="0"/>
              </a:spcBef>
            </a:pPr>
            <a:r>
              <a:rPr lang="en-US" sz="1800" i="1" dirty="0">
                <a:solidFill>
                  <a:schemeClr val="bg1"/>
                </a:solidFill>
                <a:latin typeface="Arial Narrow" panose="020B0606020202030204" pitchFamily="34" charset="0"/>
              </a:rPr>
              <a:t>Strategic Safety Planning &amp; Analysis Engineer</a:t>
            </a:r>
          </a:p>
          <a:p>
            <a:pPr>
              <a:spcBef>
                <a:spcPts val="0"/>
              </a:spcBef>
            </a:pPr>
            <a:r>
              <a:rPr lang="en-US" i="1" dirty="0">
                <a:solidFill>
                  <a:schemeClr val="bg1"/>
                </a:solidFill>
                <a:latin typeface="Arial Narrow" panose="020B0606020202030204" pitchFamily="34" charset="0"/>
              </a:rPr>
              <a:t>Marsha.K.Mays@wv.gov</a:t>
            </a:r>
            <a:endParaRPr lang="en-US" dirty="0">
              <a:solidFill>
                <a:schemeClr val="bg1"/>
              </a:solidFill>
            </a:endParaRPr>
          </a:p>
        </p:txBody>
      </p:sp>
    </p:spTree>
    <p:extLst>
      <p:ext uri="{BB962C8B-B14F-4D97-AF65-F5344CB8AC3E}">
        <p14:creationId xmlns:p14="http://schemas.microsoft.com/office/powerpoint/2010/main" val="182591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E45E-F814-4226-AC5B-78996D89F52E}"/>
              </a:ext>
            </a:extLst>
          </p:cNvPr>
          <p:cNvSpPr>
            <a:spLocks noGrp="1"/>
          </p:cNvSpPr>
          <p:nvPr>
            <p:ph type="title"/>
          </p:nvPr>
        </p:nvSpPr>
        <p:spPr/>
        <p:txBody>
          <a:bodyPr>
            <a:normAutofit fontScale="90000"/>
          </a:bodyPr>
          <a:lstStyle/>
          <a:p>
            <a:r>
              <a:rPr lang="en-US" dirty="0"/>
              <a:t>SHSP Update – Purpose</a:t>
            </a:r>
          </a:p>
        </p:txBody>
      </p:sp>
      <p:sp>
        <p:nvSpPr>
          <p:cNvPr id="3" name="Content Placeholder 2">
            <a:extLst>
              <a:ext uri="{FF2B5EF4-FFF2-40B4-BE49-F238E27FC236}">
                <a16:creationId xmlns:a16="http://schemas.microsoft.com/office/drawing/2014/main" id="{1A8EDCD6-1331-78A7-FBDF-27ECB0F90CBE}"/>
              </a:ext>
            </a:extLst>
          </p:cNvPr>
          <p:cNvSpPr>
            <a:spLocks noGrp="1"/>
          </p:cNvSpPr>
          <p:nvPr>
            <p:ph idx="1"/>
          </p:nvPr>
        </p:nvSpPr>
        <p:spPr/>
        <p:txBody>
          <a:bodyPr/>
          <a:lstStyle/>
          <a:p>
            <a:r>
              <a:rPr lang="en-US" dirty="0"/>
              <a:t>Why update?</a:t>
            </a:r>
          </a:p>
          <a:p>
            <a:pPr lvl="1"/>
            <a:r>
              <a:rPr lang="en-US" dirty="0"/>
              <a:t>FHWA says we have to!</a:t>
            </a:r>
          </a:p>
          <a:p>
            <a:pPr lvl="2"/>
            <a:r>
              <a:rPr lang="en-US" dirty="0"/>
              <a:t>23 CFR 924.9(a)(3)(</a:t>
            </a:r>
            <a:r>
              <a:rPr lang="en-US" dirty="0" err="1"/>
              <a:t>i</a:t>
            </a:r>
            <a:r>
              <a:rPr lang="en-US" dirty="0"/>
              <a:t>) – SHSP shall be updated no later than 5 years from the previous approved version</a:t>
            </a:r>
          </a:p>
          <a:p>
            <a:pPr lvl="2"/>
            <a:r>
              <a:rPr lang="en-US" dirty="0"/>
              <a:t>2022 – 2026 SHSP signed by Secretary Justice in June 2022</a:t>
            </a:r>
          </a:p>
          <a:p>
            <a:pPr lvl="1"/>
            <a:r>
              <a:rPr lang="en-US" dirty="0"/>
              <a:t>Refresh data analysis and emphasis areas</a:t>
            </a:r>
          </a:p>
          <a:p>
            <a:pPr lvl="2"/>
            <a:r>
              <a:rPr lang="en-US" dirty="0"/>
              <a:t>Identify changes in data trends – crashes, population, etc.</a:t>
            </a:r>
          </a:p>
          <a:p>
            <a:pPr lvl="2"/>
            <a:r>
              <a:rPr lang="en-US" dirty="0"/>
              <a:t>Include new emphasis areas where data is trending in the wrong direction (more fatalities or serious injuries compared to previous five years)</a:t>
            </a:r>
          </a:p>
          <a:p>
            <a:pPr lvl="2"/>
            <a:r>
              <a:rPr lang="en-US" dirty="0"/>
              <a:t>Consider removing emphasis areas that may be trending in the correct direction</a:t>
            </a:r>
          </a:p>
          <a:p>
            <a:pPr lvl="1"/>
            <a:r>
              <a:rPr lang="en-US" dirty="0"/>
              <a:t>Address changes in Federal rulemaking or guidance</a:t>
            </a:r>
          </a:p>
          <a:p>
            <a:pPr lvl="2"/>
            <a:r>
              <a:rPr lang="en-US" dirty="0"/>
              <a:t>Vulnerable Road User Safety Assessment</a:t>
            </a:r>
          </a:p>
          <a:p>
            <a:pPr lvl="2"/>
            <a:r>
              <a:rPr lang="en-US" dirty="0"/>
              <a:t>NPRM issued in 2024, but withdrew in 2025 – no changes to 23 CFR Part 924</a:t>
            </a:r>
          </a:p>
          <a:p>
            <a:pPr lvl="1"/>
            <a:r>
              <a:rPr lang="en-US" dirty="0"/>
              <a:t>Address changes in state laws, policy, guidance</a:t>
            </a:r>
          </a:p>
        </p:txBody>
      </p:sp>
      <p:sp>
        <p:nvSpPr>
          <p:cNvPr id="4" name="Footer Placeholder 3">
            <a:extLst>
              <a:ext uri="{FF2B5EF4-FFF2-40B4-BE49-F238E27FC236}">
                <a16:creationId xmlns:a16="http://schemas.microsoft.com/office/drawing/2014/main" id="{5BC5A993-06E3-75DF-B725-2D3DAD920EC0}"/>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1A2A252D-3B3A-3F43-5CD2-91DCEBCB1563}"/>
              </a:ext>
            </a:extLst>
          </p:cNvPr>
          <p:cNvSpPr>
            <a:spLocks noGrp="1"/>
          </p:cNvSpPr>
          <p:nvPr>
            <p:ph type="sldNum" sz="quarter" idx="12"/>
          </p:nvPr>
        </p:nvSpPr>
        <p:spPr/>
        <p:txBody>
          <a:bodyPr/>
          <a:lstStyle/>
          <a:p>
            <a:fld id="{88393508-1A09-40D6-8BF6-2B69CB3921CF}" type="slidenum">
              <a:rPr lang="en-US" smtClean="0"/>
              <a:pPr/>
              <a:t>7</a:t>
            </a:fld>
            <a:endParaRPr lang="en-US" dirty="0">
              <a:solidFill>
                <a:srgbClr val="142131"/>
              </a:solidFill>
            </a:endParaRPr>
          </a:p>
        </p:txBody>
      </p:sp>
    </p:spTree>
    <p:extLst>
      <p:ext uri="{BB962C8B-B14F-4D97-AF65-F5344CB8AC3E}">
        <p14:creationId xmlns:p14="http://schemas.microsoft.com/office/powerpoint/2010/main" val="391596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A3DF-8E25-8F57-F525-C6A7D4B3B002}"/>
              </a:ext>
            </a:extLst>
          </p:cNvPr>
          <p:cNvSpPr>
            <a:spLocks noGrp="1"/>
          </p:cNvSpPr>
          <p:nvPr>
            <p:ph type="title"/>
          </p:nvPr>
        </p:nvSpPr>
        <p:spPr/>
        <p:txBody>
          <a:bodyPr>
            <a:normAutofit fontScale="90000"/>
          </a:bodyPr>
          <a:lstStyle/>
          <a:p>
            <a:r>
              <a:rPr lang="en-US" dirty="0"/>
              <a:t>SHSP Update - Process</a:t>
            </a:r>
          </a:p>
        </p:txBody>
      </p:sp>
      <p:sp>
        <p:nvSpPr>
          <p:cNvPr id="3" name="Content Placeholder 2">
            <a:extLst>
              <a:ext uri="{FF2B5EF4-FFF2-40B4-BE49-F238E27FC236}">
                <a16:creationId xmlns:a16="http://schemas.microsoft.com/office/drawing/2014/main" id="{80A3A504-0994-8646-A7D5-065E2DD3B7FE}"/>
              </a:ext>
            </a:extLst>
          </p:cNvPr>
          <p:cNvSpPr>
            <a:spLocks noGrp="1"/>
          </p:cNvSpPr>
          <p:nvPr>
            <p:ph idx="1"/>
          </p:nvPr>
        </p:nvSpPr>
        <p:spPr/>
        <p:txBody>
          <a:bodyPr>
            <a:normAutofit lnSpcReduction="10000"/>
          </a:bodyPr>
          <a:lstStyle/>
          <a:p>
            <a:r>
              <a:rPr lang="en-US" dirty="0"/>
              <a:t>SHSP Update Kick-off meeting</a:t>
            </a:r>
          </a:p>
          <a:p>
            <a:r>
              <a:rPr lang="en-US" dirty="0"/>
              <a:t>Analysis of fatalities and serious injuries</a:t>
            </a:r>
          </a:p>
          <a:p>
            <a:r>
              <a:rPr lang="en-US" dirty="0"/>
              <a:t>SHSP goal and objective review</a:t>
            </a:r>
          </a:p>
          <a:p>
            <a:r>
              <a:rPr lang="en-US" dirty="0"/>
              <a:t>Emphasis area selection</a:t>
            </a:r>
          </a:p>
          <a:p>
            <a:r>
              <a:rPr lang="en-US" dirty="0"/>
              <a:t>Evaluate past performance</a:t>
            </a:r>
          </a:p>
          <a:p>
            <a:r>
              <a:rPr lang="en-US" dirty="0"/>
              <a:t>Identify emphasis area performance-based objectives</a:t>
            </a:r>
          </a:p>
          <a:p>
            <a:r>
              <a:rPr lang="en-US" dirty="0"/>
              <a:t>SHSP coordination with other safety and transportation plans</a:t>
            </a:r>
          </a:p>
          <a:p>
            <a:r>
              <a:rPr lang="en-US" dirty="0"/>
              <a:t>Identify strategies</a:t>
            </a:r>
          </a:p>
          <a:p>
            <a:r>
              <a:rPr lang="en-US" dirty="0"/>
              <a:t>Obtain SMTF approval</a:t>
            </a:r>
          </a:p>
          <a:p>
            <a:r>
              <a:rPr lang="en-US" dirty="0"/>
              <a:t>Obtain Governor’s approval (or designee)</a:t>
            </a:r>
          </a:p>
        </p:txBody>
      </p:sp>
      <p:sp>
        <p:nvSpPr>
          <p:cNvPr id="4" name="Footer Placeholder 3">
            <a:extLst>
              <a:ext uri="{FF2B5EF4-FFF2-40B4-BE49-F238E27FC236}">
                <a16:creationId xmlns:a16="http://schemas.microsoft.com/office/drawing/2014/main" id="{3805FFC5-7B63-A42F-AF47-0F3343ECED91}"/>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34E57C3F-320E-4124-D56B-C59808CA90AB}"/>
              </a:ext>
            </a:extLst>
          </p:cNvPr>
          <p:cNvSpPr>
            <a:spLocks noGrp="1"/>
          </p:cNvSpPr>
          <p:nvPr>
            <p:ph type="sldNum" sz="quarter" idx="12"/>
          </p:nvPr>
        </p:nvSpPr>
        <p:spPr/>
        <p:txBody>
          <a:bodyPr/>
          <a:lstStyle/>
          <a:p>
            <a:fld id="{88393508-1A09-40D6-8BF6-2B69CB3921CF}" type="slidenum">
              <a:rPr lang="en-US" smtClean="0"/>
              <a:pPr/>
              <a:t>8</a:t>
            </a:fld>
            <a:endParaRPr lang="en-US" dirty="0">
              <a:solidFill>
                <a:srgbClr val="142131"/>
              </a:solidFill>
            </a:endParaRPr>
          </a:p>
        </p:txBody>
      </p:sp>
      <p:sp>
        <p:nvSpPr>
          <p:cNvPr id="6" name="Arrow: Down 5">
            <a:extLst>
              <a:ext uri="{FF2B5EF4-FFF2-40B4-BE49-F238E27FC236}">
                <a16:creationId xmlns:a16="http://schemas.microsoft.com/office/drawing/2014/main" id="{37FE2B40-A612-72BB-B3AC-17D02A9421A1}"/>
              </a:ext>
            </a:extLst>
          </p:cNvPr>
          <p:cNvSpPr/>
          <p:nvPr/>
        </p:nvSpPr>
        <p:spPr>
          <a:xfrm>
            <a:off x="10153650" y="1404937"/>
            <a:ext cx="1314450" cy="4471988"/>
          </a:xfrm>
          <a:prstGeom prst="downArrow">
            <a:avLst/>
          </a:prstGeom>
          <a:gradFill flip="none" rotWithShape="1">
            <a:gsLst>
              <a:gs pos="0">
                <a:schemeClr val="tx2">
                  <a:lumMod val="50000"/>
                  <a:lumOff val="50000"/>
                </a:schemeClr>
              </a:gs>
              <a:gs pos="34000">
                <a:schemeClr val="tx2">
                  <a:lumMod val="25000"/>
                  <a:lumOff val="75000"/>
                </a:schemeClr>
              </a:gs>
              <a:gs pos="65000">
                <a:schemeClr val="accent3">
                  <a:lumMod val="40000"/>
                  <a:lumOff val="60000"/>
                </a:schemeClr>
              </a:gs>
              <a:gs pos="100000">
                <a:schemeClr val="accent3">
                  <a:lumMod val="60000"/>
                  <a:lumOff val="4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F11200-4A9B-90A6-CA5C-71D5E4C90E74}"/>
              </a:ext>
            </a:extLst>
          </p:cNvPr>
          <p:cNvSpPr/>
          <p:nvPr/>
        </p:nvSpPr>
        <p:spPr>
          <a:xfrm>
            <a:off x="10410825" y="1376362"/>
            <a:ext cx="800100" cy="1881188"/>
          </a:xfrm>
          <a:prstGeom prst="rect">
            <a:avLst/>
          </a:prstGeom>
          <a:solidFill>
            <a:srgbClr val="F4F04A">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Brace 7">
            <a:extLst>
              <a:ext uri="{FF2B5EF4-FFF2-40B4-BE49-F238E27FC236}">
                <a16:creationId xmlns:a16="http://schemas.microsoft.com/office/drawing/2014/main" id="{5DC031C2-DFD9-25C3-C3E6-30356EBA274A}"/>
              </a:ext>
            </a:extLst>
          </p:cNvPr>
          <p:cNvSpPr/>
          <p:nvPr/>
        </p:nvSpPr>
        <p:spPr>
          <a:xfrm>
            <a:off x="10067925" y="1376362"/>
            <a:ext cx="247650" cy="1881188"/>
          </a:xfrm>
          <a:prstGeom prst="lef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CFADEB0F-2DF5-3637-4FA0-0C8C28759D30}"/>
              </a:ext>
            </a:extLst>
          </p:cNvPr>
          <p:cNvSpPr txBox="1"/>
          <p:nvPr/>
        </p:nvSpPr>
        <p:spPr>
          <a:xfrm>
            <a:off x="8524875" y="1982063"/>
            <a:ext cx="1628775" cy="707886"/>
          </a:xfrm>
          <a:prstGeom prst="rect">
            <a:avLst/>
          </a:prstGeom>
          <a:noFill/>
        </p:spPr>
        <p:txBody>
          <a:bodyPr wrap="square" rtlCol="0">
            <a:spAutoFit/>
          </a:bodyPr>
          <a:lstStyle/>
          <a:p>
            <a:r>
              <a:rPr lang="en-US" sz="2000" b="1" i="1" dirty="0">
                <a:solidFill>
                  <a:srgbClr val="002060"/>
                </a:solidFill>
                <a:effectLst>
                  <a:outerShdw blurRad="38100" dist="38100" dir="2700000" algn="tl">
                    <a:srgbClr val="000000">
                      <a:alpha val="43137"/>
                    </a:srgbClr>
                  </a:outerShdw>
                </a:effectLst>
              </a:rPr>
              <a:t>May 2026</a:t>
            </a:r>
          </a:p>
          <a:p>
            <a:r>
              <a:rPr lang="en-US" sz="2000" b="1" i="1" dirty="0">
                <a:solidFill>
                  <a:srgbClr val="002060"/>
                </a:solidFill>
                <a:effectLst>
                  <a:outerShdw blurRad="38100" dist="38100" dir="2700000" algn="tl">
                    <a:srgbClr val="000000">
                      <a:alpha val="43137"/>
                    </a:srgbClr>
                  </a:outerShdw>
                </a:effectLst>
              </a:rPr>
              <a:t>We are here</a:t>
            </a:r>
          </a:p>
        </p:txBody>
      </p:sp>
      <p:sp>
        <p:nvSpPr>
          <p:cNvPr id="10" name="TextBox 9">
            <a:extLst>
              <a:ext uri="{FF2B5EF4-FFF2-40B4-BE49-F238E27FC236}">
                <a16:creationId xmlns:a16="http://schemas.microsoft.com/office/drawing/2014/main" id="{4900E859-E860-CA3B-497A-F59560610304}"/>
              </a:ext>
            </a:extLst>
          </p:cNvPr>
          <p:cNvSpPr txBox="1"/>
          <p:nvPr/>
        </p:nvSpPr>
        <p:spPr>
          <a:xfrm>
            <a:off x="9291637" y="5634177"/>
            <a:ext cx="1914525" cy="707886"/>
          </a:xfrm>
          <a:prstGeom prst="rect">
            <a:avLst/>
          </a:prstGeom>
          <a:noFill/>
        </p:spPr>
        <p:txBody>
          <a:bodyPr wrap="square" rtlCol="0">
            <a:spAutoFit/>
          </a:bodyPr>
          <a:lstStyle/>
          <a:p>
            <a:r>
              <a:rPr lang="en-US" sz="2000" b="1" i="1" dirty="0">
                <a:solidFill>
                  <a:srgbClr val="002060"/>
                </a:solidFill>
                <a:effectLst>
                  <a:outerShdw blurRad="38100" dist="38100" dir="2700000" algn="tl">
                    <a:srgbClr val="000000">
                      <a:alpha val="43137"/>
                    </a:srgbClr>
                  </a:outerShdw>
                </a:effectLst>
              </a:rPr>
              <a:t>Dec. 2026</a:t>
            </a:r>
          </a:p>
          <a:p>
            <a:r>
              <a:rPr lang="en-US" sz="2000" b="1" i="1" dirty="0">
                <a:solidFill>
                  <a:srgbClr val="002060"/>
                </a:solidFill>
                <a:effectLst>
                  <a:outerShdw blurRad="38100" dist="38100" dir="2700000" algn="tl">
                    <a:srgbClr val="000000">
                      <a:alpha val="43137"/>
                    </a:srgbClr>
                  </a:outerShdw>
                </a:effectLst>
              </a:rPr>
              <a:t>Plan approval</a:t>
            </a:r>
          </a:p>
        </p:txBody>
      </p:sp>
    </p:spTree>
    <p:extLst>
      <p:ext uri="{BB962C8B-B14F-4D97-AF65-F5344CB8AC3E}">
        <p14:creationId xmlns:p14="http://schemas.microsoft.com/office/powerpoint/2010/main" val="235976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21E1-8374-E48A-C209-F3F233558F86}"/>
              </a:ext>
            </a:extLst>
          </p:cNvPr>
          <p:cNvSpPr>
            <a:spLocks noGrp="1"/>
          </p:cNvSpPr>
          <p:nvPr>
            <p:ph type="title"/>
          </p:nvPr>
        </p:nvSpPr>
        <p:spPr>
          <a:xfrm>
            <a:off x="1181099" y="495300"/>
            <a:ext cx="8867776" cy="657225"/>
          </a:xfrm>
        </p:spPr>
        <p:txBody>
          <a:bodyPr>
            <a:normAutofit fontScale="90000"/>
          </a:bodyPr>
          <a:lstStyle/>
          <a:p>
            <a:r>
              <a:rPr lang="en-US" dirty="0"/>
              <a:t>SHSP Update – Process Approval Checklist</a:t>
            </a:r>
          </a:p>
        </p:txBody>
      </p:sp>
      <p:sp>
        <p:nvSpPr>
          <p:cNvPr id="3" name="Content Placeholder 2">
            <a:extLst>
              <a:ext uri="{FF2B5EF4-FFF2-40B4-BE49-F238E27FC236}">
                <a16:creationId xmlns:a16="http://schemas.microsoft.com/office/drawing/2014/main" id="{FF770D94-EBB0-502D-4CA4-8FE3C5AEA034}"/>
              </a:ext>
            </a:extLst>
          </p:cNvPr>
          <p:cNvSpPr>
            <a:spLocks noGrp="1"/>
          </p:cNvSpPr>
          <p:nvPr>
            <p:ph idx="1"/>
          </p:nvPr>
        </p:nvSpPr>
        <p:spPr/>
        <p:txBody>
          <a:bodyPr/>
          <a:lstStyle/>
          <a:p>
            <a:r>
              <a:rPr lang="en-US" dirty="0"/>
              <a:t>FHWA approves the update process, not the actual SHSP document</a:t>
            </a:r>
          </a:p>
          <a:p>
            <a:r>
              <a:rPr lang="en-US" dirty="0"/>
              <a:t>A state’s SHSP update process will be approved if:</a:t>
            </a:r>
          </a:p>
          <a:p>
            <a:pPr lvl="1"/>
            <a:r>
              <a:rPr lang="en-US" dirty="0"/>
              <a:t>The SHSP is consistent with section 148 of 23 U.S.C.</a:t>
            </a:r>
          </a:p>
          <a:p>
            <a:pPr lvl="1"/>
            <a:r>
              <a:rPr lang="en-US" dirty="0"/>
              <a:t>The process used by the state to update the SHSP is consistent with section 148 of 23 U.S.C.</a:t>
            </a:r>
          </a:p>
          <a:p>
            <a:r>
              <a:rPr lang="en-US" dirty="0"/>
              <a:t>Update process is approved by the FHWA Division Administrator</a:t>
            </a:r>
          </a:p>
          <a:p>
            <a:r>
              <a:rPr lang="en-US" dirty="0"/>
              <a:t>FHWA provides and approval checklist</a:t>
            </a:r>
          </a:p>
          <a:p>
            <a:pPr lvl="1"/>
            <a:r>
              <a:rPr lang="en-US" dirty="0"/>
              <a:t>Used as a guide to develop the SHSP in consultation with the SMTF</a:t>
            </a:r>
          </a:p>
        </p:txBody>
      </p:sp>
      <p:sp>
        <p:nvSpPr>
          <p:cNvPr id="4" name="Footer Placeholder 3">
            <a:extLst>
              <a:ext uri="{FF2B5EF4-FFF2-40B4-BE49-F238E27FC236}">
                <a16:creationId xmlns:a16="http://schemas.microsoft.com/office/drawing/2014/main" id="{0A9477D7-4D0B-B94A-4E7C-6A5F503CAD2A}"/>
              </a:ext>
            </a:extLst>
          </p:cNvPr>
          <p:cNvSpPr>
            <a:spLocks noGrp="1"/>
          </p:cNvSpPr>
          <p:nvPr>
            <p:ph type="ftr" sz="quarter" idx="11"/>
          </p:nvPr>
        </p:nvSpPr>
        <p:spPr/>
        <p:txBody>
          <a:bodyPr/>
          <a:lstStyle/>
          <a:p>
            <a:pPr algn="ctr"/>
            <a:r>
              <a:rPr lang="en-US"/>
              <a:t>2027-2031 WEST VIRGINIA STRATEGIC HIGHWAY SAFETY PLAN</a:t>
            </a:r>
            <a:endParaRPr lang="en-US" dirty="0"/>
          </a:p>
        </p:txBody>
      </p:sp>
      <p:sp>
        <p:nvSpPr>
          <p:cNvPr id="5" name="Slide Number Placeholder 4">
            <a:extLst>
              <a:ext uri="{FF2B5EF4-FFF2-40B4-BE49-F238E27FC236}">
                <a16:creationId xmlns:a16="http://schemas.microsoft.com/office/drawing/2014/main" id="{928F2C15-78B4-86C5-E23D-6FD3793D6F66}"/>
              </a:ext>
            </a:extLst>
          </p:cNvPr>
          <p:cNvSpPr>
            <a:spLocks noGrp="1"/>
          </p:cNvSpPr>
          <p:nvPr>
            <p:ph type="sldNum" sz="quarter" idx="12"/>
          </p:nvPr>
        </p:nvSpPr>
        <p:spPr/>
        <p:txBody>
          <a:bodyPr/>
          <a:lstStyle/>
          <a:p>
            <a:fld id="{88393508-1A09-40D6-8BF6-2B69CB3921CF}" type="slidenum">
              <a:rPr lang="en-US" smtClean="0"/>
              <a:pPr/>
              <a:t>9</a:t>
            </a:fld>
            <a:endParaRPr lang="en-US" dirty="0">
              <a:solidFill>
                <a:srgbClr val="142131"/>
              </a:solidFill>
            </a:endParaRPr>
          </a:p>
        </p:txBody>
      </p:sp>
    </p:spTree>
    <p:extLst>
      <p:ext uri="{BB962C8B-B14F-4D97-AF65-F5344CB8AC3E}">
        <p14:creationId xmlns:p14="http://schemas.microsoft.com/office/powerpoint/2010/main" val="35884593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b7e8033-ac7c-446f-a97f-77f4ade1603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6E09C81191E49A24A2DD90313FF04" ma:contentTypeVersion="19" ma:contentTypeDescription="Create a new document." ma:contentTypeScope="" ma:versionID="d504370bc704e48c2f964429d487452d">
  <xsd:schema xmlns:xsd="http://www.w3.org/2001/XMLSchema" xmlns:xs="http://www.w3.org/2001/XMLSchema" xmlns:p="http://schemas.microsoft.com/office/2006/metadata/properties" xmlns:ns2="ba9775cd-2e03-4150-b92b-34cdf0fa42a6" xmlns:ns3="1071d9ae-834a-4061-b625-d1a84b1b9f42" targetNamespace="http://schemas.microsoft.com/office/2006/metadata/properties" ma:root="true" ma:fieldsID="4ba39663370996c71c956ecd4adeb809" ns2:_="" ns3:_="">
    <xsd:import namespace="ba9775cd-2e03-4150-b92b-34cdf0fa42a6"/>
    <xsd:import namespace="1071d9ae-834a-4061-b625-d1a84b1b9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775cd-2e03-4150-b92b-34cdf0fa4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71d9ae-834a-4061-b625-d1a84b1b9f4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1b58611-fc72-4b02-8866-100e0e56e8a6}" ma:internalName="TaxCatchAll" ma:showField="CatchAllData" ma:web="1071d9ae-834a-4061-b625-d1a84b1b9f4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71d9ae-834a-4061-b625-d1a84b1b9f42" xsi:nil="true"/>
    <lcf76f155ced4ddcb4097134ff3c332f xmlns="ba9775cd-2e03-4150-b92b-34cdf0fa42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45DAF8-A777-4AA6-A372-34829293C097}"/>
</file>

<file path=customXml/itemProps2.xml><?xml version="1.0" encoding="utf-8"?>
<ds:datastoreItem xmlns:ds="http://schemas.openxmlformats.org/officeDocument/2006/customXml" ds:itemID="{C8ED2908-0307-4029-8F62-F979897367DB}"/>
</file>

<file path=customXml/itemProps3.xml><?xml version="1.0" encoding="utf-8"?>
<ds:datastoreItem xmlns:ds="http://schemas.openxmlformats.org/officeDocument/2006/customXml" ds:itemID="{F936AD1F-9D6F-43F2-BB19-9D465633D243}"/>
</file>

<file path=docProps/app.xml><?xml version="1.0" encoding="utf-8"?>
<Properties xmlns="http://schemas.openxmlformats.org/officeDocument/2006/extended-properties" xmlns:vt="http://schemas.openxmlformats.org/officeDocument/2006/docPropsVTypes">
  <TotalTime>1501</TotalTime>
  <Words>2794</Words>
  <Application>Microsoft Office PowerPoint</Application>
  <PresentationFormat>Widescreen</PresentationFormat>
  <Paragraphs>597</Paragraphs>
  <Slides>63</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63</vt:i4>
      </vt:variant>
    </vt:vector>
  </HeadingPairs>
  <TitlesOfParts>
    <vt:vector size="69" baseType="lpstr">
      <vt:lpstr>Aptos</vt:lpstr>
      <vt:lpstr>Aptos Display</vt:lpstr>
      <vt:lpstr>Arial</vt:lpstr>
      <vt:lpstr>Arial Narrow</vt:lpstr>
      <vt:lpstr>Office Theme</vt:lpstr>
      <vt:lpstr>Custom Design</vt:lpstr>
      <vt:lpstr>2027-2031</vt:lpstr>
      <vt:lpstr>Today’s Agenda</vt:lpstr>
      <vt:lpstr>What is a Strategic Highway Safety Plan (SHSP)?</vt:lpstr>
      <vt:lpstr>SHSP Requirements</vt:lpstr>
      <vt:lpstr>SHSP Stakeholders</vt:lpstr>
      <vt:lpstr>WV SHSP History</vt:lpstr>
      <vt:lpstr>SHSP Update – Purpose</vt:lpstr>
      <vt:lpstr>SHSP Update - Process</vt:lpstr>
      <vt:lpstr>SHSP Update – Process Approval Checklist</vt:lpstr>
      <vt:lpstr>West Virginia Fatalities and Serious Injuries</vt:lpstr>
      <vt:lpstr>Fatalities and Serious Injuries</vt:lpstr>
      <vt:lpstr>West Virginia and the Nation</vt:lpstr>
      <vt:lpstr>Goals and Objectives</vt:lpstr>
      <vt:lpstr>Goal and Objective</vt:lpstr>
      <vt:lpstr>Introduction to the Safe System Approach</vt:lpstr>
      <vt:lpstr>Safe System Approach</vt:lpstr>
      <vt:lpstr>Safe System Approach</vt:lpstr>
      <vt:lpstr>Safe System Approach - Principles</vt:lpstr>
      <vt:lpstr>Safe System Approach - Objectives</vt:lpstr>
      <vt:lpstr>Safe System Approach - Objectives</vt:lpstr>
      <vt:lpstr>Safe System Approach</vt:lpstr>
      <vt:lpstr>Safe System Approach</vt:lpstr>
      <vt:lpstr>Emphasis Areas</vt:lpstr>
      <vt:lpstr>SHSP Emphasis Areas</vt:lpstr>
      <vt:lpstr>Emphasis Area Selection</vt:lpstr>
      <vt:lpstr>Potential SHSP Emphasis Areas Combined Fatalities &amp; Serious Injuries</vt:lpstr>
      <vt:lpstr>2027-2031 Potential SHSP Emphasis Areas</vt:lpstr>
      <vt:lpstr>Speeding &amp; Aggressive Driving</vt:lpstr>
      <vt:lpstr>Speeding and Aggressive Driving Annual Fatalities and Serious Injuries</vt:lpstr>
      <vt:lpstr>Speeding and Aggressive Driving Causal Factors</vt:lpstr>
      <vt:lpstr>Roadway Departure</vt:lpstr>
      <vt:lpstr>Roadway Departure Annual Fatalities and Serious Injuries</vt:lpstr>
      <vt:lpstr>Roadway Departure Causal Factors</vt:lpstr>
      <vt:lpstr>Occupant Protection</vt:lpstr>
      <vt:lpstr>Occupant Protection Annual Fatalities and Serious Injuries</vt:lpstr>
      <vt:lpstr>Occupant Protection Causal Factors</vt:lpstr>
      <vt:lpstr>Occupant Protection West Virginia Observed Seat Belt Use Rate</vt:lpstr>
      <vt:lpstr>Older Drivers (65+) Involved</vt:lpstr>
      <vt:lpstr>Older Driver (65+) Involved Annual Fatalities and Serious Injuries</vt:lpstr>
      <vt:lpstr>Older Drivers (65+) Involved Causal Factors</vt:lpstr>
      <vt:lpstr>Intersections</vt:lpstr>
      <vt:lpstr>Intersections Annual Fatalities and Serious Injuries</vt:lpstr>
      <vt:lpstr>Intersections Causal Factors</vt:lpstr>
      <vt:lpstr>Younger Drivers</vt:lpstr>
      <vt:lpstr>Potential Emphasis Area Trends</vt:lpstr>
      <vt:lpstr>Impaired Driving</vt:lpstr>
      <vt:lpstr>Impaired Driving Annual Fatalities and Serious Injuries</vt:lpstr>
      <vt:lpstr>Impaired Driving Causal Factors</vt:lpstr>
      <vt:lpstr>Motorcycles &amp; ATVs</vt:lpstr>
      <vt:lpstr>Potential Emphasis Area Trends</vt:lpstr>
      <vt:lpstr>Potential Emphasis Area Trends</vt:lpstr>
      <vt:lpstr>Vulnerable Road Users</vt:lpstr>
      <vt:lpstr>Potential Emphasis Area Trends</vt:lpstr>
      <vt:lpstr>Potential Emphasis Area Trends</vt:lpstr>
      <vt:lpstr>Work Zones</vt:lpstr>
      <vt:lpstr>Potential Emphasis Area Trends</vt:lpstr>
      <vt:lpstr>Applying the Safe System Approach</vt:lpstr>
      <vt:lpstr>Viewing Proposed Emphasis Areas Based on the Safe System Approach</vt:lpstr>
      <vt:lpstr>Proposed Emphasis Areas Based on the Safe System Approach</vt:lpstr>
      <vt:lpstr>Proposed Emphasis Areas Based on the Safe System Approach</vt:lpstr>
      <vt:lpstr>Next Steps</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Doe, Nyah</dc:creator>
  <cp:lastModifiedBy>Heidi Handley</cp:lastModifiedBy>
  <cp:revision>63</cp:revision>
  <dcterms:created xsi:type="dcterms:W3CDTF">2026-04-20T19:12:30Z</dcterms:created>
  <dcterms:modified xsi:type="dcterms:W3CDTF">2026-06-04T12:16:03Z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0x01010096E6E09C81191E49A24A2DD90313FF04</vt:lpwstr>
  </property>
</Properties>
</file>