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slideMasters/slideMaster1.xml" ContentType="application/vnd.openxmlformats-officedocument.presentationml.slideMaster+xml"/>
  <Override PartName="/ppt/notesSlides/notesSlide4.xml" ContentType="application/vnd.openxmlformats-officedocument.presentationml.notesSlide+xml"/>
  <Override PartName="/ppt/notesSlides/notesSlide14.xml" ContentType="application/vnd.openxmlformats-officedocument.presentationml.notesSlide+xml"/>
  <Override PartName="/ppt/notesSlides/notesSlide40.xml" ContentType="application/vnd.openxmlformats-officedocument.presentationml.notesSlide+xml"/>
  <Override PartName="/ppt/notesSlides/notesSlide39.xml" ContentType="application/vnd.openxmlformats-officedocument.presentationml.notesSlide+xml"/>
  <Override PartName="/ppt/notesSlides/notesSlide12.xml" ContentType="application/vnd.openxmlformats-officedocument.presentationml.notesSlide+xml"/>
  <Override PartName="/ppt/notesSlides/notesSlide3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notesSlides/notesSlide5.xml" ContentType="application/vnd.openxmlformats-officedocument.presentationml.notesSlide+xml"/>
  <Override PartName="/ppt/notesSlides/notesSlide8.xml" ContentType="application/vnd.openxmlformats-officedocument.presentationml.notesSlide+xml"/>
  <Override PartName="/ppt/notesSlides/notesSlide15.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18.xml" ContentType="application/vnd.openxmlformats-officedocument.presentationml.notesSlide+xml"/>
  <Override PartName="/ppt/notesSlides/notesSlide37.xml" ContentType="application/vnd.openxmlformats-officedocument.presentationml.notesSlide+xml"/>
  <Override PartName="/ppt/notesSlides/notesSlide13.xml" ContentType="application/vnd.openxmlformats-officedocument.presentationml.notesSlide+xml"/>
  <Override PartName="/ppt/notesSlides/notesSlide10.xml" ContentType="application/vnd.openxmlformats-officedocument.presentationml.notesSlide+xml"/>
  <Override PartName="/ppt/notesSlides/notesSlide19.xml" ContentType="application/vnd.openxmlformats-officedocument.presentationml.notesSlide+xml"/>
  <Override PartName="/ppt/notesSlides/notesSlide16.xml" ContentType="application/vnd.openxmlformats-officedocument.presentationml.notesSlide+xml"/>
  <Override PartName="/ppt/notesSlides/notesSlide20.xml" ContentType="application/vnd.openxmlformats-officedocument.presentationml.notesSlide+xml"/>
  <Override PartName="/ppt/notesSlides/notesSlide23.xml" ContentType="application/vnd.openxmlformats-officedocument.presentationml.notesSlide+xml"/>
  <Override PartName="/ppt/notesSlides/notesSlide22.xml" ContentType="application/vnd.openxmlformats-officedocument.presentationml.notesSlide+xml"/>
  <Override PartName="/ppt/notesSlides/notesSlide17.xml" ContentType="application/vnd.openxmlformats-officedocument.presentationml.notesSlide+xml"/>
  <Override PartName="/ppt/notesSlides/notesSlide1.xml" ContentType="application/vnd.openxmlformats-officedocument.presentationml.notesSlide+xml"/>
  <Override PartName="/ppt/notesSlides/notesSlide21.xml" ContentType="application/vnd.openxmlformats-officedocument.presentationml.notesSlide+xml"/>
  <Override PartName="/ppt/notesSlides/notesSlide2.xml" ContentType="application/vnd.openxmlformats-officedocument.presentationml.notesSlide+xml"/>
  <Override PartName="/ppt/notesSlides/notesSlide11.xml" ContentType="application/vnd.openxmlformats-officedocument.presentationml.notesSlide+xml"/>
  <Override PartName="/ppt/notesSlides/notesSlide7.xml" ContentType="application/vnd.openxmlformats-officedocument.presentationml.notesSlide+xml"/>
  <Override PartName="/ppt/notesSlides/notesSlide3.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24.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authors.xml" ContentType="application/vnd.ms-powerpoint.authors+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comments/modernComment_182_0.xml" ContentType="application/vnd.ms-powerpoint.comments+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handoutMasterIdLst>
    <p:handoutMasterId r:id="rId49"/>
  </p:handoutMasterIdLst>
  <p:sldIdLst>
    <p:sldId id="310" r:id="rId2"/>
    <p:sldId id="426" r:id="rId3"/>
    <p:sldId id="368" r:id="rId4"/>
    <p:sldId id="418" r:id="rId5"/>
    <p:sldId id="419" r:id="rId6"/>
    <p:sldId id="386" r:id="rId7"/>
    <p:sldId id="317" r:id="rId8"/>
    <p:sldId id="425" r:id="rId9"/>
    <p:sldId id="392" r:id="rId10"/>
    <p:sldId id="412" r:id="rId11"/>
    <p:sldId id="363" r:id="rId12"/>
    <p:sldId id="432" r:id="rId13"/>
    <p:sldId id="410" r:id="rId14"/>
    <p:sldId id="427" r:id="rId15"/>
    <p:sldId id="428" r:id="rId16"/>
    <p:sldId id="388" r:id="rId17"/>
    <p:sldId id="383" r:id="rId18"/>
    <p:sldId id="411" r:id="rId19"/>
    <p:sldId id="335" r:id="rId20"/>
    <p:sldId id="405" r:id="rId21"/>
    <p:sldId id="413" r:id="rId22"/>
    <p:sldId id="385" r:id="rId23"/>
    <p:sldId id="408" r:id="rId24"/>
    <p:sldId id="414" r:id="rId25"/>
    <p:sldId id="420" r:id="rId26"/>
    <p:sldId id="389" r:id="rId27"/>
    <p:sldId id="431" r:id="rId28"/>
    <p:sldId id="393" r:id="rId29"/>
    <p:sldId id="397" r:id="rId30"/>
    <p:sldId id="394" r:id="rId31"/>
    <p:sldId id="395" r:id="rId32"/>
    <p:sldId id="424" r:id="rId33"/>
    <p:sldId id="399" r:id="rId34"/>
    <p:sldId id="430" r:id="rId35"/>
    <p:sldId id="434" r:id="rId36"/>
    <p:sldId id="433" r:id="rId37"/>
    <p:sldId id="421" r:id="rId38"/>
    <p:sldId id="417" r:id="rId39"/>
    <p:sldId id="401" r:id="rId40"/>
    <p:sldId id="396" r:id="rId41"/>
    <p:sldId id="369" r:id="rId42"/>
    <p:sldId id="429" r:id="rId43"/>
    <p:sldId id="325" r:id="rId44"/>
    <p:sldId id="326" r:id="rId45"/>
    <p:sldId id="407" r:id="rId46"/>
    <p:sldId id="33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7D808B01-D0BD-8C66-B823-E5C1C9746411}" name="Austin Young" initials="" userId="S::austin.young@burgessniple.com::8ccb37be-d8c9-4bd5-b667-785a8206b65b" providerId="AD"/>
  <p188:author id="{0068C1D5-302D-9077-378D-C18461467096}" name="Tessa Kotulock" initials="TK" userId="S::tessa.kotulock@burgessniple.com::abb722f8-0e6b-4b96-afb7-5e6071db97bd"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9ED5"/>
    <a:srgbClr val="B6B18B"/>
    <a:srgbClr val="032A65"/>
    <a:srgbClr val="00CC00"/>
    <a:srgbClr val="FFFFFF"/>
    <a:srgbClr val="F0F0F0"/>
    <a:srgbClr val="0373B5"/>
    <a:srgbClr val="FF5050"/>
    <a:srgbClr val="196B2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877AA7-A265-4538-B3E1-98AFD3B4DB9D}" v="1" dt="2026-06-02T02:19:02.480"/>
    <p1510:client id="{C553DB92-A172-4E7F-9DE0-76CF0B76B040}" v="11793" dt="2026-06-02T01:57:30.024"/>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2D5ABB26-0587-4C30-8999-92F81FD0307C}" styleName="">
    <a:wholeTbl>
      <a:tcTxStyle>
        <a:font>
          <a:latin typeface="+mn-lt"/>
          <a:ea typeface="+mn-ea"/>
          <a:cs typeface="+mn-cs"/>
        </a:font>
        <a:srgbClr val="000000"/>
      </a:tcTxStyle>
      <a:tcStyle>
        <a:tcBdr/>
      </a:tcStyle>
    </a:wholeTbl>
  </a:tblStyle>
  <a:tblStyle styleId="{D7AC3CCA-C797-4891-BE02-D94E43425B78}"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1V>
      <a:tcStyle>
        <a:tcBdr/>
        <a:fill>
          <a:solidFill>
            <a:srgbClr val="CBCBCB"/>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000000"/>
              </a:solidFill>
              <a:prstDash val="solid"/>
              <a:round/>
              <a:headEnd type="none" w="med" len="med"/>
              <a:tailEnd type="none" w="med" len="med"/>
            </a:ln>
          </a:top>
        </a:tcBdr>
        <a:fill>
          <a:solidFill>
            <a:srgbClr val="E7E7E7"/>
          </a:solidFill>
        </a:fill>
      </a:tcStyle>
    </a:lastRow>
    <a:firstRow>
      <a:tcTxStyle b="on">
        <a:font>
          <a:latin typeface=""/>
          <a:ea typeface=""/>
          <a:cs typeface=""/>
        </a:font>
      </a:tcTxStyle>
      <a:tcStyle>
        <a:tcBdr/>
        <a:fill>
          <a:solidFill>
            <a:srgbClr val="E7E7E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8" Type="http://schemas.openxmlformats.org/officeDocument/2006/relationships/customXml" Target="../customXml/item3.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56"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57" Type="http://schemas.openxmlformats.org/officeDocument/2006/relationships/customXml" Target="../customXml/item2.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s>
</file>

<file path=ppt/comments/modernComment_182_0.xml><?xml version="1.0" encoding="utf-8"?>
<p188:cmLst xmlns:a="http://schemas.openxmlformats.org/drawingml/2006/main" xmlns:r="http://schemas.openxmlformats.org/officeDocument/2006/relationships" xmlns:p188="http://schemas.microsoft.com/office/powerpoint/2018/8/main">
  <p188:cm id="{BE64A423-7E32-4E3C-88C6-6DC3448BA58A}" authorId="{0068C1D5-302D-9077-378D-C18461467096}" created="2026-05-20T12:43:43.435">
    <ac:deMkLst xmlns:ac="http://schemas.microsoft.com/office/drawing/2013/main/command">
      <pc:docMk xmlns:pc="http://schemas.microsoft.com/office/powerpoint/2013/main/command"/>
      <pc:sldMk xmlns:pc="http://schemas.microsoft.com/office/powerpoint/2013/main/command" cId="0" sldId="386"/>
      <ac:spMk id="10" creationId="{757A7DF6-5FEA-DF21-04D1-841263004CC3}"/>
    </ac:deMkLst>
    <p188:txBody>
      <a:bodyPr/>
      <a:lstStyle/>
      <a:p>
        <a:r>
          <a:rPr lang="en-US"/>
          <a:t>Add airport to pie chart</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A96B23-99CB-40EB-AE36-98C511894904}"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A9B80086-CE84-41D6-8D49-785A5ABF4973}">
      <dgm:prSet phldrT="[Text]" custT="1"/>
      <dgm:spPr/>
      <dgm:t>
        <a:bodyPr/>
        <a:lstStyle/>
        <a:p>
          <a:pPr>
            <a:buNone/>
          </a:pPr>
          <a:r>
            <a:rPr lang="en-US" sz="1500" b="1" i="0" u="none" strike="noStrike" cap="none" spc="0" baseline="0">
              <a:solidFill>
                <a:srgbClr val="FFFFFF"/>
              </a:solidFill>
              <a:uFillTx/>
              <a:latin typeface="Aptos"/>
            </a:rPr>
            <a:t>New River Gorge</a:t>
          </a:r>
          <a:r>
            <a:rPr lang="en-US" sz="1500" b="1">
              <a:solidFill>
                <a:srgbClr val="FFFFFF"/>
              </a:solidFill>
              <a:latin typeface="Aptos"/>
            </a:rPr>
            <a:t> Regional</a:t>
          </a:r>
          <a:r>
            <a:rPr lang="en-US" sz="1500" b="1" i="0" u="none" strike="noStrike" cap="none" spc="0" baseline="0">
              <a:solidFill>
                <a:srgbClr val="FFFFFF"/>
              </a:solidFill>
              <a:uFillTx/>
              <a:latin typeface="Aptos"/>
            </a:rPr>
            <a:t> </a:t>
          </a:r>
          <a:r>
            <a:rPr lang="en-US" sz="1450" b="1" i="0" u="none" strike="noStrike" cap="none" spc="0" baseline="0">
              <a:solidFill>
                <a:srgbClr val="FFFFFF"/>
              </a:solidFill>
              <a:uFillTx/>
              <a:latin typeface="Aptos"/>
            </a:rPr>
            <a:t>Development</a:t>
          </a:r>
          <a:r>
            <a:rPr lang="en-US" sz="1500" b="1" i="0" u="none" strike="noStrike" cap="none" spc="0" baseline="0">
              <a:solidFill>
                <a:srgbClr val="FFFFFF"/>
              </a:solidFill>
              <a:uFillTx/>
              <a:latin typeface="Aptos"/>
            </a:rPr>
            <a:t> Authority</a:t>
          </a:r>
          <a:endParaRPr lang="en-US" sz="1500"/>
        </a:p>
      </dgm:t>
    </dgm:pt>
    <dgm:pt modelId="{0FCD1DC5-5A8B-4D5D-A025-DB827BD16BE3}" type="parTrans" cxnId="{8C6D370A-7884-44A6-BA6F-71B57348242C}">
      <dgm:prSet/>
      <dgm:spPr/>
      <dgm:t>
        <a:bodyPr/>
        <a:lstStyle/>
        <a:p>
          <a:endParaRPr lang="en-US"/>
        </a:p>
      </dgm:t>
    </dgm:pt>
    <dgm:pt modelId="{62C58ECA-F42C-496E-AB5D-912AD3FA2B4F}" type="sibTrans" cxnId="{8C6D370A-7884-44A6-BA6F-71B57348242C}">
      <dgm:prSet/>
      <dgm:spPr/>
      <dgm:t>
        <a:bodyPr/>
        <a:lstStyle/>
        <a:p>
          <a:endParaRPr lang="en-US"/>
        </a:p>
      </dgm:t>
    </dgm:pt>
    <dgm:pt modelId="{FF17D244-AA37-44B4-8A80-D1D6C08115A6}">
      <dgm:prSet phldrT="[Text]" custT="1"/>
      <dgm:spPr/>
      <dgm:t>
        <a:bodyPr/>
        <a:lstStyle/>
        <a:p>
          <a:pPr>
            <a:buNone/>
          </a:pPr>
          <a:r>
            <a:rPr lang="en-US" sz="1500" b="1" i="0" u="none" strike="noStrike" cap="none" spc="0" baseline="0">
              <a:solidFill>
                <a:srgbClr val="FFFFFF"/>
              </a:solidFill>
              <a:uFillTx/>
              <a:latin typeface="Aptos"/>
            </a:rPr>
            <a:t>Burgess &amp;</a:t>
          </a:r>
        </a:p>
        <a:p>
          <a:pPr>
            <a:buNone/>
          </a:pPr>
          <a:r>
            <a:rPr lang="en-US" sz="1500" b="1" i="0" u="none" strike="noStrike" cap="none" spc="0" baseline="0" err="1">
              <a:solidFill>
                <a:srgbClr val="FFFFFF"/>
              </a:solidFill>
              <a:uFillTx/>
              <a:latin typeface="Aptos"/>
            </a:rPr>
            <a:t>Niple</a:t>
          </a:r>
          <a:endParaRPr lang="en-US" sz="1500"/>
        </a:p>
      </dgm:t>
    </dgm:pt>
    <dgm:pt modelId="{A17BE52D-44AE-4014-9DC9-6AFCBB9E3681}" type="parTrans" cxnId="{E5CB7648-2103-4E17-B971-C1101567E9B4}">
      <dgm:prSet/>
      <dgm:spPr/>
      <dgm:t>
        <a:bodyPr/>
        <a:lstStyle/>
        <a:p>
          <a:endParaRPr lang="en-US"/>
        </a:p>
      </dgm:t>
    </dgm:pt>
    <dgm:pt modelId="{A92FAEC3-F192-4EA2-B02D-1A450EC79FAE}" type="sibTrans" cxnId="{E5CB7648-2103-4E17-B971-C1101567E9B4}">
      <dgm:prSet/>
      <dgm:spPr/>
      <dgm:t>
        <a:bodyPr/>
        <a:lstStyle/>
        <a:p>
          <a:endParaRPr lang="en-US"/>
        </a:p>
      </dgm:t>
    </dgm:pt>
    <dgm:pt modelId="{F75B648C-4E27-4E61-A578-61E9CD2654AC}">
      <dgm:prSet phldrT="[Text]" custT="1"/>
      <dgm:spPr/>
      <dgm:t>
        <a:bodyPr/>
        <a:lstStyle/>
        <a:p>
          <a:pPr>
            <a:buNone/>
          </a:pPr>
          <a:r>
            <a:rPr lang="en-US" sz="1500" b="1" i="0" u="none" strike="noStrike" cap="none" spc="0" baseline="0">
              <a:solidFill>
                <a:srgbClr val="FFFFFF"/>
              </a:solidFill>
              <a:uFillTx/>
              <a:latin typeface="Aptos"/>
            </a:rPr>
            <a:t>Region 4 Planning and </a:t>
          </a:r>
          <a:r>
            <a:rPr lang="en-US" sz="1450" b="1" i="0" u="none" strike="noStrike" cap="none" spc="0" baseline="0">
              <a:solidFill>
                <a:srgbClr val="FFFFFF"/>
              </a:solidFill>
              <a:uFillTx/>
              <a:latin typeface="Aptos"/>
            </a:rPr>
            <a:t>Development</a:t>
          </a:r>
          <a:r>
            <a:rPr lang="en-US" sz="1500" b="1" i="0" u="none" strike="noStrike" cap="none" spc="0" baseline="0">
              <a:solidFill>
                <a:srgbClr val="FFFFFF"/>
              </a:solidFill>
              <a:uFillTx/>
              <a:latin typeface="Aptos"/>
            </a:rPr>
            <a:t> Council </a:t>
          </a:r>
          <a:endParaRPr lang="en-US" sz="1500"/>
        </a:p>
      </dgm:t>
    </dgm:pt>
    <dgm:pt modelId="{98DF9705-0BE3-42E0-A693-067A963E2FC9}" type="parTrans" cxnId="{6B9161A5-6E72-4893-AE38-F6C3174860E7}">
      <dgm:prSet/>
      <dgm:spPr/>
      <dgm:t>
        <a:bodyPr/>
        <a:lstStyle/>
        <a:p>
          <a:endParaRPr lang="en-US"/>
        </a:p>
      </dgm:t>
    </dgm:pt>
    <dgm:pt modelId="{F3C97409-876E-43F4-83E3-42B6A0CD81F9}" type="sibTrans" cxnId="{6B9161A5-6E72-4893-AE38-F6C3174860E7}">
      <dgm:prSet/>
      <dgm:spPr/>
      <dgm:t>
        <a:bodyPr/>
        <a:lstStyle/>
        <a:p>
          <a:endParaRPr lang="en-US"/>
        </a:p>
      </dgm:t>
    </dgm:pt>
    <dgm:pt modelId="{912F400B-857C-4AA0-A3E9-3112E695704A}">
      <dgm:prSet phldrT="[Text]" custT="1"/>
      <dgm:spPr/>
      <dgm:t>
        <a:bodyPr/>
        <a:lstStyle/>
        <a:p>
          <a:pPr>
            <a:buNone/>
          </a:pPr>
          <a:r>
            <a:rPr lang="en-US" sz="1500" b="1" i="0" u="none" strike="noStrike" cap="none" spc="0" baseline="0">
              <a:solidFill>
                <a:srgbClr val="FFFFFF"/>
              </a:solidFill>
              <a:uFillTx/>
              <a:latin typeface="Aptos"/>
            </a:rPr>
            <a:t>Fayette Raleigh Metropolitan Planning Organization</a:t>
          </a:r>
          <a:endParaRPr lang="en-US" sz="1500"/>
        </a:p>
      </dgm:t>
    </dgm:pt>
    <dgm:pt modelId="{AEC6DC1B-C237-49E7-88D1-2DDC969DD830}" type="parTrans" cxnId="{E79B712A-EF89-4D46-A47C-4EA1CD507B7A}">
      <dgm:prSet/>
      <dgm:spPr/>
      <dgm:t>
        <a:bodyPr/>
        <a:lstStyle/>
        <a:p>
          <a:endParaRPr lang="en-US"/>
        </a:p>
      </dgm:t>
    </dgm:pt>
    <dgm:pt modelId="{FB59EB93-3496-4AC0-8745-1AD208EEA6A0}" type="sibTrans" cxnId="{E79B712A-EF89-4D46-A47C-4EA1CD507B7A}">
      <dgm:prSet/>
      <dgm:spPr/>
      <dgm:t>
        <a:bodyPr/>
        <a:lstStyle/>
        <a:p>
          <a:endParaRPr lang="en-US"/>
        </a:p>
      </dgm:t>
    </dgm:pt>
    <dgm:pt modelId="{9DCE9526-2A03-4998-85D3-456A5BD981A8}">
      <dgm:prSet phldrT="[Text]"/>
      <dgm:spPr/>
      <dgm:t>
        <a:bodyPr/>
        <a:lstStyle/>
        <a:p>
          <a:pPr>
            <a:buNone/>
          </a:pPr>
          <a:r>
            <a:rPr lang="en-US" b="1" i="0" u="none" strike="noStrike" cap="none" spc="0" baseline="0">
              <a:solidFill>
                <a:srgbClr val="FFFFFF"/>
              </a:solidFill>
              <a:uFillTx/>
              <a:latin typeface="Aptos"/>
            </a:rPr>
            <a:t>Region 1 Planning and Development Council </a:t>
          </a:r>
          <a:endParaRPr lang="en-US"/>
        </a:p>
      </dgm:t>
    </dgm:pt>
    <dgm:pt modelId="{1F5992E7-1056-47C4-B059-BA9CF32C4081}" type="parTrans" cxnId="{588E70DC-E896-4272-9CED-3C4F62D6B9BE}">
      <dgm:prSet/>
      <dgm:spPr/>
      <dgm:t>
        <a:bodyPr/>
        <a:lstStyle/>
        <a:p>
          <a:endParaRPr lang="en-US"/>
        </a:p>
      </dgm:t>
    </dgm:pt>
    <dgm:pt modelId="{2421A241-A6D3-4B14-804A-95EEFE645235}" type="sibTrans" cxnId="{588E70DC-E896-4272-9CED-3C4F62D6B9BE}">
      <dgm:prSet/>
      <dgm:spPr/>
      <dgm:t>
        <a:bodyPr/>
        <a:lstStyle/>
        <a:p>
          <a:endParaRPr lang="en-US"/>
        </a:p>
      </dgm:t>
    </dgm:pt>
    <dgm:pt modelId="{53BB1804-0552-4522-B26D-84F6FD7199F8}">
      <dgm:prSet phldrT="[Text]" custT="1"/>
      <dgm:spPr/>
      <dgm:t>
        <a:bodyPr/>
        <a:lstStyle/>
        <a:p>
          <a:pPr>
            <a:buNone/>
          </a:pPr>
          <a:r>
            <a:rPr lang="en-US" sz="1500" b="1"/>
            <a:t>Raleigh County Memorial Airport</a:t>
          </a:r>
        </a:p>
      </dgm:t>
    </dgm:pt>
    <dgm:pt modelId="{8CEB7384-B95F-4EC7-B78D-46FD5CBE97E2}" type="parTrans" cxnId="{0E22BBEB-4B3C-4942-A1C8-DBB8A998CE29}">
      <dgm:prSet/>
      <dgm:spPr/>
      <dgm:t>
        <a:bodyPr/>
        <a:lstStyle/>
        <a:p>
          <a:endParaRPr lang="en-US"/>
        </a:p>
      </dgm:t>
    </dgm:pt>
    <dgm:pt modelId="{469863ED-D333-4D05-A7FB-CCD247EF2F96}" type="sibTrans" cxnId="{0E22BBEB-4B3C-4942-A1C8-DBB8A998CE29}">
      <dgm:prSet/>
      <dgm:spPr/>
      <dgm:t>
        <a:bodyPr/>
        <a:lstStyle/>
        <a:p>
          <a:endParaRPr lang="en-US"/>
        </a:p>
      </dgm:t>
    </dgm:pt>
    <dgm:pt modelId="{E8376CCB-B43E-4E64-8AC6-F0EC1B506343}" type="pres">
      <dgm:prSet presAssocID="{C8A96B23-99CB-40EB-AE36-98C511894904}" presName="compositeShape" presStyleCnt="0">
        <dgm:presLayoutVars>
          <dgm:chMax val="7"/>
          <dgm:dir/>
          <dgm:resizeHandles val="exact"/>
        </dgm:presLayoutVars>
      </dgm:prSet>
      <dgm:spPr/>
    </dgm:pt>
    <dgm:pt modelId="{DE2A3697-BEAA-4876-88AD-4092C6A9BAF0}" type="pres">
      <dgm:prSet presAssocID="{C8A96B23-99CB-40EB-AE36-98C511894904}" presName="wedge1" presStyleLbl="node1" presStyleIdx="0" presStyleCnt="6"/>
      <dgm:spPr/>
    </dgm:pt>
    <dgm:pt modelId="{7A93294A-52AD-45A1-B36A-C193B47271D9}" type="pres">
      <dgm:prSet presAssocID="{C8A96B23-99CB-40EB-AE36-98C511894904}" presName="dummy1a" presStyleCnt="0"/>
      <dgm:spPr/>
    </dgm:pt>
    <dgm:pt modelId="{B80DABB3-878F-4E72-9550-842FEE2C125C}" type="pres">
      <dgm:prSet presAssocID="{C8A96B23-99CB-40EB-AE36-98C511894904}" presName="dummy1b" presStyleCnt="0"/>
      <dgm:spPr/>
    </dgm:pt>
    <dgm:pt modelId="{89449F32-F7EF-4AF9-852F-79C55BBF7F68}" type="pres">
      <dgm:prSet presAssocID="{C8A96B23-99CB-40EB-AE36-98C511894904}" presName="wedge1Tx" presStyleLbl="node1" presStyleIdx="0" presStyleCnt="6">
        <dgm:presLayoutVars>
          <dgm:chMax val="0"/>
          <dgm:chPref val="0"/>
          <dgm:bulletEnabled val="1"/>
        </dgm:presLayoutVars>
      </dgm:prSet>
      <dgm:spPr/>
    </dgm:pt>
    <dgm:pt modelId="{BB5A6BAB-D162-4EF0-B9EB-3525BFA5BF61}" type="pres">
      <dgm:prSet presAssocID="{C8A96B23-99CB-40EB-AE36-98C511894904}" presName="wedge2" presStyleLbl="node1" presStyleIdx="1" presStyleCnt="6" custLinFactNeighborX="0"/>
      <dgm:spPr/>
    </dgm:pt>
    <dgm:pt modelId="{FFAA944D-DCBF-4F7F-BA5B-ECEBBC4275C5}" type="pres">
      <dgm:prSet presAssocID="{C8A96B23-99CB-40EB-AE36-98C511894904}" presName="dummy2a" presStyleCnt="0"/>
      <dgm:spPr/>
    </dgm:pt>
    <dgm:pt modelId="{3949E590-7798-4281-B39C-B46E69E0B123}" type="pres">
      <dgm:prSet presAssocID="{C8A96B23-99CB-40EB-AE36-98C511894904}" presName="dummy2b" presStyleCnt="0"/>
      <dgm:spPr/>
    </dgm:pt>
    <dgm:pt modelId="{36DD8C9C-DF96-4214-9552-3F682BF1FC9D}" type="pres">
      <dgm:prSet presAssocID="{C8A96B23-99CB-40EB-AE36-98C511894904}" presName="wedge2Tx" presStyleLbl="node1" presStyleIdx="1" presStyleCnt="6">
        <dgm:presLayoutVars>
          <dgm:chMax val="0"/>
          <dgm:chPref val="0"/>
          <dgm:bulletEnabled val="1"/>
        </dgm:presLayoutVars>
      </dgm:prSet>
      <dgm:spPr/>
    </dgm:pt>
    <dgm:pt modelId="{8EDFA485-B810-4652-A69C-0403093C6B8C}" type="pres">
      <dgm:prSet presAssocID="{C8A96B23-99CB-40EB-AE36-98C511894904}" presName="wedge3" presStyleLbl="node1" presStyleIdx="2" presStyleCnt="6"/>
      <dgm:spPr/>
    </dgm:pt>
    <dgm:pt modelId="{A53527DE-E0AA-497F-A837-07C59450FE85}" type="pres">
      <dgm:prSet presAssocID="{C8A96B23-99CB-40EB-AE36-98C511894904}" presName="dummy3a" presStyleCnt="0"/>
      <dgm:spPr/>
    </dgm:pt>
    <dgm:pt modelId="{81EE9184-DB12-4B3C-97C5-D0A32E6F113C}" type="pres">
      <dgm:prSet presAssocID="{C8A96B23-99CB-40EB-AE36-98C511894904}" presName="dummy3b" presStyleCnt="0"/>
      <dgm:spPr/>
    </dgm:pt>
    <dgm:pt modelId="{E5A9D7E6-833D-468F-9FBA-A8C36A3C2C0D}" type="pres">
      <dgm:prSet presAssocID="{C8A96B23-99CB-40EB-AE36-98C511894904}" presName="wedge3Tx" presStyleLbl="node1" presStyleIdx="2" presStyleCnt="6">
        <dgm:presLayoutVars>
          <dgm:chMax val="0"/>
          <dgm:chPref val="0"/>
          <dgm:bulletEnabled val="1"/>
        </dgm:presLayoutVars>
      </dgm:prSet>
      <dgm:spPr/>
    </dgm:pt>
    <dgm:pt modelId="{D45CB5B2-E2DC-4768-AFAA-7C98DBB115BF}" type="pres">
      <dgm:prSet presAssocID="{C8A96B23-99CB-40EB-AE36-98C511894904}" presName="wedge4" presStyleLbl="node1" presStyleIdx="3" presStyleCnt="6"/>
      <dgm:spPr/>
    </dgm:pt>
    <dgm:pt modelId="{192290BA-189F-4C28-A5F3-9BBED656BCCA}" type="pres">
      <dgm:prSet presAssocID="{C8A96B23-99CB-40EB-AE36-98C511894904}" presName="dummy4a" presStyleCnt="0"/>
      <dgm:spPr/>
    </dgm:pt>
    <dgm:pt modelId="{8DB124CC-D29D-48DD-BE15-C6FFCBE119DD}" type="pres">
      <dgm:prSet presAssocID="{C8A96B23-99CB-40EB-AE36-98C511894904}" presName="dummy4b" presStyleCnt="0"/>
      <dgm:spPr/>
    </dgm:pt>
    <dgm:pt modelId="{AB8F75DD-4AD1-4A06-AF6E-BBDF3788147C}" type="pres">
      <dgm:prSet presAssocID="{C8A96B23-99CB-40EB-AE36-98C511894904}" presName="wedge4Tx" presStyleLbl="node1" presStyleIdx="3" presStyleCnt="6">
        <dgm:presLayoutVars>
          <dgm:chMax val="0"/>
          <dgm:chPref val="0"/>
          <dgm:bulletEnabled val="1"/>
        </dgm:presLayoutVars>
      </dgm:prSet>
      <dgm:spPr/>
    </dgm:pt>
    <dgm:pt modelId="{1016202C-1604-42A7-B43C-AD800DEBC010}" type="pres">
      <dgm:prSet presAssocID="{C8A96B23-99CB-40EB-AE36-98C511894904}" presName="wedge5" presStyleLbl="node1" presStyleIdx="4" presStyleCnt="6"/>
      <dgm:spPr/>
    </dgm:pt>
    <dgm:pt modelId="{68E14DDA-968C-46D7-A5E9-0DB2BF5015E2}" type="pres">
      <dgm:prSet presAssocID="{C8A96B23-99CB-40EB-AE36-98C511894904}" presName="dummy5a" presStyleCnt="0"/>
      <dgm:spPr/>
    </dgm:pt>
    <dgm:pt modelId="{3526E145-440B-496C-B691-9BFE1EF1E9BB}" type="pres">
      <dgm:prSet presAssocID="{C8A96B23-99CB-40EB-AE36-98C511894904}" presName="dummy5b" presStyleCnt="0"/>
      <dgm:spPr/>
    </dgm:pt>
    <dgm:pt modelId="{6565DED3-00FF-425C-A1B7-240B744A445E}" type="pres">
      <dgm:prSet presAssocID="{C8A96B23-99CB-40EB-AE36-98C511894904}" presName="wedge5Tx" presStyleLbl="node1" presStyleIdx="4" presStyleCnt="6">
        <dgm:presLayoutVars>
          <dgm:chMax val="0"/>
          <dgm:chPref val="0"/>
          <dgm:bulletEnabled val="1"/>
        </dgm:presLayoutVars>
      </dgm:prSet>
      <dgm:spPr/>
    </dgm:pt>
    <dgm:pt modelId="{28B10016-D5F6-45C7-B1B4-8BC7F21F670C}" type="pres">
      <dgm:prSet presAssocID="{C8A96B23-99CB-40EB-AE36-98C511894904}" presName="wedge6" presStyleLbl="node1" presStyleIdx="5" presStyleCnt="6"/>
      <dgm:spPr/>
    </dgm:pt>
    <dgm:pt modelId="{9A6AF9E1-06FC-4B03-84A0-1DA1D36A9E86}" type="pres">
      <dgm:prSet presAssocID="{C8A96B23-99CB-40EB-AE36-98C511894904}" presName="dummy6a" presStyleCnt="0"/>
      <dgm:spPr/>
    </dgm:pt>
    <dgm:pt modelId="{8D5E11D7-FDE5-471C-AFD7-4ACF4035CD9B}" type="pres">
      <dgm:prSet presAssocID="{C8A96B23-99CB-40EB-AE36-98C511894904}" presName="dummy6b" presStyleCnt="0"/>
      <dgm:spPr/>
    </dgm:pt>
    <dgm:pt modelId="{889894F3-061F-4AC6-8D3E-9B995972B5D4}" type="pres">
      <dgm:prSet presAssocID="{C8A96B23-99CB-40EB-AE36-98C511894904}" presName="wedge6Tx" presStyleLbl="node1" presStyleIdx="5" presStyleCnt="6">
        <dgm:presLayoutVars>
          <dgm:chMax val="0"/>
          <dgm:chPref val="0"/>
          <dgm:bulletEnabled val="1"/>
        </dgm:presLayoutVars>
      </dgm:prSet>
      <dgm:spPr/>
    </dgm:pt>
    <dgm:pt modelId="{2130E45A-65DA-426F-924E-A9418424CE35}" type="pres">
      <dgm:prSet presAssocID="{62C58ECA-F42C-496E-AB5D-912AD3FA2B4F}" presName="arrowWedge1" presStyleLbl="fgSibTrans2D1" presStyleIdx="0" presStyleCnt="6"/>
      <dgm:spPr/>
    </dgm:pt>
    <dgm:pt modelId="{2508E24E-765F-4B53-B399-CFFA6B86B2B6}" type="pres">
      <dgm:prSet presAssocID="{469863ED-D333-4D05-A7FB-CCD247EF2F96}" presName="arrowWedge2" presStyleLbl="fgSibTrans2D1" presStyleIdx="1" presStyleCnt="6"/>
      <dgm:spPr/>
    </dgm:pt>
    <dgm:pt modelId="{F0086C4D-E216-4244-A2AB-BC42D95C06EA}" type="pres">
      <dgm:prSet presAssocID="{A92FAEC3-F192-4EA2-B02D-1A450EC79FAE}" presName="arrowWedge3" presStyleLbl="fgSibTrans2D1" presStyleIdx="2" presStyleCnt="6"/>
      <dgm:spPr/>
    </dgm:pt>
    <dgm:pt modelId="{7CB428BD-63A3-4A59-9941-7CDAC47F196A}" type="pres">
      <dgm:prSet presAssocID="{F3C97409-876E-43F4-83E3-42B6A0CD81F9}" presName="arrowWedge4" presStyleLbl="fgSibTrans2D1" presStyleIdx="3" presStyleCnt="6"/>
      <dgm:spPr/>
    </dgm:pt>
    <dgm:pt modelId="{F9FACFC9-9A98-47A6-A55A-43352D7BB294}" type="pres">
      <dgm:prSet presAssocID="{2421A241-A6D3-4B14-804A-95EEFE645235}" presName="arrowWedge5" presStyleLbl="fgSibTrans2D1" presStyleIdx="4" presStyleCnt="6"/>
      <dgm:spPr/>
    </dgm:pt>
    <dgm:pt modelId="{D55F6133-98B0-448E-9B75-06C10CF07129}" type="pres">
      <dgm:prSet presAssocID="{FB59EB93-3496-4AC0-8745-1AD208EEA6A0}" presName="arrowWedge6" presStyleLbl="fgSibTrans2D1" presStyleIdx="5" presStyleCnt="6"/>
      <dgm:spPr/>
    </dgm:pt>
  </dgm:ptLst>
  <dgm:cxnLst>
    <dgm:cxn modelId="{626E5506-5A15-452F-9A17-19E568083654}" type="presOf" srcId="{9DCE9526-2A03-4998-85D3-456A5BD981A8}" destId="{1016202C-1604-42A7-B43C-AD800DEBC010}" srcOrd="0" destOrd="0" presId="urn:microsoft.com/office/officeart/2005/8/layout/cycle8"/>
    <dgm:cxn modelId="{8C6D370A-7884-44A6-BA6F-71B57348242C}" srcId="{C8A96B23-99CB-40EB-AE36-98C511894904}" destId="{A9B80086-CE84-41D6-8D49-785A5ABF4973}" srcOrd="0" destOrd="0" parTransId="{0FCD1DC5-5A8B-4D5D-A025-DB827BD16BE3}" sibTransId="{62C58ECA-F42C-496E-AB5D-912AD3FA2B4F}"/>
    <dgm:cxn modelId="{E79B712A-EF89-4D46-A47C-4EA1CD507B7A}" srcId="{C8A96B23-99CB-40EB-AE36-98C511894904}" destId="{912F400B-857C-4AA0-A3E9-3112E695704A}" srcOrd="5" destOrd="0" parTransId="{AEC6DC1B-C237-49E7-88D1-2DDC969DD830}" sibTransId="{FB59EB93-3496-4AC0-8745-1AD208EEA6A0}"/>
    <dgm:cxn modelId="{FA4FBC2B-46AC-4799-9FBA-1A09A834AADF}" type="presOf" srcId="{912F400B-857C-4AA0-A3E9-3112E695704A}" destId="{889894F3-061F-4AC6-8D3E-9B995972B5D4}" srcOrd="1" destOrd="0" presId="urn:microsoft.com/office/officeart/2005/8/layout/cycle8"/>
    <dgm:cxn modelId="{DEF7A934-FA4F-44B9-977D-3019EA284F11}" type="presOf" srcId="{A9B80086-CE84-41D6-8D49-785A5ABF4973}" destId="{89449F32-F7EF-4AF9-852F-79C55BBF7F68}" srcOrd="1" destOrd="0" presId="urn:microsoft.com/office/officeart/2005/8/layout/cycle8"/>
    <dgm:cxn modelId="{88664B61-EADC-4426-B0BB-9C72F1E4738F}" type="presOf" srcId="{53BB1804-0552-4522-B26D-84F6FD7199F8}" destId="{BB5A6BAB-D162-4EF0-B9EB-3525BFA5BF61}" srcOrd="0" destOrd="0" presId="urn:microsoft.com/office/officeart/2005/8/layout/cycle8"/>
    <dgm:cxn modelId="{E5CB7648-2103-4E17-B971-C1101567E9B4}" srcId="{C8A96B23-99CB-40EB-AE36-98C511894904}" destId="{FF17D244-AA37-44B4-8A80-D1D6C08115A6}" srcOrd="2" destOrd="0" parTransId="{A17BE52D-44AE-4014-9DC9-6AFCBB9E3681}" sibTransId="{A92FAEC3-F192-4EA2-B02D-1A450EC79FAE}"/>
    <dgm:cxn modelId="{D6A7E16C-7FA9-4009-BAD7-690188F5ACD1}" type="presOf" srcId="{53BB1804-0552-4522-B26D-84F6FD7199F8}" destId="{36DD8C9C-DF96-4214-9552-3F682BF1FC9D}" srcOrd="1" destOrd="0" presId="urn:microsoft.com/office/officeart/2005/8/layout/cycle8"/>
    <dgm:cxn modelId="{CB369A85-3BDF-4808-8A29-55F4931A7CC0}" type="presOf" srcId="{912F400B-857C-4AA0-A3E9-3112E695704A}" destId="{28B10016-D5F6-45C7-B1B4-8BC7F21F670C}" srcOrd="0" destOrd="0" presId="urn:microsoft.com/office/officeart/2005/8/layout/cycle8"/>
    <dgm:cxn modelId="{8D60F187-E350-4384-9BF6-D565B72F2929}" type="presOf" srcId="{A9B80086-CE84-41D6-8D49-785A5ABF4973}" destId="{DE2A3697-BEAA-4876-88AD-4092C6A9BAF0}" srcOrd="0" destOrd="0" presId="urn:microsoft.com/office/officeart/2005/8/layout/cycle8"/>
    <dgm:cxn modelId="{6BFEFC92-AF9E-4ED6-B05B-62183C37F3A2}" type="presOf" srcId="{C8A96B23-99CB-40EB-AE36-98C511894904}" destId="{E8376CCB-B43E-4E64-8AC6-F0EC1B506343}" srcOrd="0" destOrd="0" presId="urn:microsoft.com/office/officeart/2005/8/layout/cycle8"/>
    <dgm:cxn modelId="{6B9161A5-6E72-4893-AE38-F6C3174860E7}" srcId="{C8A96B23-99CB-40EB-AE36-98C511894904}" destId="{F75B648C-4E27-4E61-A578-61E9CD2654AC}" srcOrd="3" destOrd="0" parTransId="{98DF9705-0BE3-42E0-A693-067A963E2FC9}" sibTransId="{F3C97409-876E-43F4-83E3-42B6A0CD81F9}"/>
    <dgm:cxn modelId="{060DD9AE-8C48-4584-8E93-ACD7DBE05F5C}" type="presOf" srcId="{F75B648C-4E27-4E61-A578-61E9CD2654AC}" destId="{AB8F75DD-4AD1-4A06-AF6E-BBDF3788147C}" srcOrd="1" destOrd="0" presId="urn:microsoft.com/office/officeart/2005/8/layout/cycle8"/>
    <dgm:cxn modelId="{402543B4-DBE5-4846-9B39-E5AC0E2D6AD4}" type="presOf" srcId="{FF17D244-AA37-44B4-8A80-D1D6C08115A6}" destId="{E5A9D7E6-833D-468F-9FBA-A8C36A3C2C0D}" srcOrd="1" destOrd="0" presId="urn:microsoft.com/office/officeart/2005/8/layout/cycle8"/>
    <dgm:cxn modelId="{23040CCC-FDEE-4190-839B-02379134CC85}" type="presOf" srcId="{FF17D244-AA37-44B4-8A80-D1D6C08115A6}" destId="{8EDFA485-B810-4652-A69C-0403093C6B8C}" srcOrd="0" destOrd="0" presId="urn:microsoft.com/office/officeart/2005/8/layout/cycle8"/>
    <dgm:cxn modelId="{6CFA82D9-5CE1-4566-9914-5D69643E7267}" type="presOf" srcId="{9DCE9526-2A03-4998-85D3-456A5BD981A8}" destId="{6565DED3-00FF-425C-A1B7-240B744A445E}" srcOrd="1" destOrd="0" presId="urn:microsoft.com/office/officeart/2005/8/layout/cycle8"/>
    <dgm:cxn modelId="{588E70DC-E896-4272-9CED-3C4F62D6B9BE}" srcId="{C8A96B23-99CB-40EB-AE36-98C511894904}" destId="{9DCE9526-2A03-4998-85D3-456A5BD981A8}" srcOrd="4" destOrd="0" parTransId="{1F5992E7-1056-47C4-B059-BA9CF32C4081}" sibTransId="{2421A241-A6D3-4B14-804A-95EEFE645235}"/>
    <dgm:cxn modelId="{0E22BBEB-4B3C-4942-A1C8-DBB8A998CE29}" srcId="{C8A96B23-99CB-40EB-AE36-98C511894904}" destId="{53BB1804-0552-4522-B26D-84F6FD7199F8}" srcOrd="1" destOrd="0" parTransId="{8CEB7384-B95F-4EC7-B78D-46FD5CBE97E2}" sibTransId="{469863ED-D333-4D05-A7FB-CCD247EF2F96}"/>
    <dgm:cxn modelId="{F527DEEB-2F4F-4F63-A44B-FA925B9EE8BB}" type="presOf" srcId="{F75B648C-4E27-4E61-A578-61E9CD2654AC}" destId="{D45CB5B2-E2DC-4768-AFAA-7C98DBB115BF}" srcOrd="0" destOrd="0" presId="urn:microsoft.com/office/officeart/2005/8/layout/cycle8"/>
    <dgm:cxn modelId="{841CB117-180D-497A-9EC4-169D4F08FBF5}" type="presParOf" srcId="{E8376CCB-B43E-4E64-8AC6-F0EC1B506343}" destId="{DE2A3697-BEAA-4876-88AD-4092C6A9BAF0}" srcOrd="0" destOrd="0" presId="urn:microsoft.com/office/officeart/2005/8/layout/cycle8"/>
    <dgm:cxn modelId="{70575865-1B94-4D53-949F-505BD28CACA4}" type="presParOf" srcId="{E8376CCB-B43E-4E64-8AC6-F0EC1B506343}" destId="{7A93294A-52AD-45A1-B36A-C193B47271D9}" srcOrd="1" destOrd="0" presId="urn:microsoft.com/office/officeart/2005/8/layout/cycle8"/>
    <dgm:cxn modelId="{1123D60D-6FB4-4D96-AA88-A69D7AE68319}" type="presParOf" srcId="{E8376CCB-B43E-4E64-8AC6-F0EC1B506343}" destId="{B80DABB3-878F-4E72-9550-842FEE2C125C}" srcOrd="2" destOrd="0" presId="urn:microsoft.com/office/officeart/2005/8/layout/cycle8"/>
    <dgm:cxn modelId="{13869D3D-AF73-4521-8C36-89488A19E5DC}" type="presParOf" srcId="{E8376CCB-B43E-4E64-8AC6-F0EC1B506343}" destId="{89449F32-F7EF-4AF9-852F-79C55BBF7F68}" srcOrd="3" destOrd="0" presId="urn:microsoft.com/office/officeart/2005/8/layout/cycle8"/>
    <dgm:cxn modelId="{62C8F59F-6151-4580-8110-3F0E2F017B50}" type="presParOf" srcId="{E8376CCB-B43E-4E64-8AC6-F0EC1B506343}" destId="{BB5A6BAB-D162-4EF0-B9EB-3525BFA5BF61}" srcOrd="4" destOrd="0" presId="urn:microsoft.com/office/officeart/2005/8/layout/cycle8"/>
    <dgm:cxn modelId="{4330461C-1FAF-4A8E-A036-6D05C5DE6B1F}" type="presParOf" srcId="{E8376CCB-B43E-4E64-8AC6-F0EC1B506343}" destId="{FFAA944D-DCBF-4F7F-BA5B-ECEBBC4275C5}" srcOrd="5" destOrd="0" presId="urn:microsoft.com/office/officeart/2005/8/layout/cycle8"/>
    <dgm:cxn modelId="{5E8D1E14-A5D6-4D2F-B2EA-F655D322D126}" type="presParOf" srcId="{E8376CCB-B43E-4E64-8AC6-F0EC1B506343}" destId="{3949E590-7798-4281-B39C-B46E69E0B123}" srcOrd="6" destOrd="0" presId="urn:microsoft.com/office/officeart/2005/8/layout/cycle8"/>
    <dgm:cxn modelId="{B7A64AE9-C6FB-4545-B388-8FB3574E35B5}" type="presParOf" srcId="{E8376CCB-B43E-4E64-8AC6-F0EC1B506343}" destId="{36DD8C9C-DF96-4214-9552-3F682BF1FC9D}" srcOrd="7" destOrd="0" presId="urn:microsoft.com/office/officeart/2005/8/layout/cycle8"/>
    <dgm:cxn modelId="{F24E557C-0D74-4362-BEB1-944D5C38519D}" type="presParOf" srcId="{E8376CCB-B43E-4E64-8AC6-F0EC1B506343}" destId="{8EDFA485-B810-4652-A69C-0403093C6B8C}" srcOrd="8" destOrd="0" presId="urn:microsoft.com/office/officeart/2005/8/layout/cycle8"/>
    <dgm:cxn modelId="{99A12A94-DC79-4E2B-A7A7-1A5361353010}" type="presParOf" srcId="{E8376CCB-B43E-4E64-8AC6-F0EC1B506343}" destId="{A53527DE-E0AA-497F-A837-07C59450FE85}" srcOrd="9" destOrd="0" presId="urn:microsoft.com/office/officeart/2005/8/layout/cycle8"/>
    <dgm:cxn modelId="{D32C8BDA-EA34-4465-B3CB-2B7DE7A00585}" type="presParOf" srcId="{E8376CCB-B43E-4E64-8AC6-F0EC1B506343}" destId="{81EE9184-DB12-4B3C-97C5-D0A32E6F113C}" srcOrd="10" destOrd="0" presId="urn:microsoft.com/office/officeart/2005/8/layout/cycle8"/>
    <dgm:cxn modelId="{268AB04E-9F6C-45E8-A40E-71432374EA32}" type="presParOf" srcId="{E8376CCB-B43E-4E64-8AC6-F0EC1B506343}" destId="{E5A9D7E6-833D-468F-9FBA-A8C36A3C2C0D}" srcOrd="11" destOrd="0" presId="urn:microsoft.com/office/officeart/2005/8/layout/cycle8"/>
    <dgm:cxn modelId="{B622E2DA-2002-4C7A-A1AA-F451ECCBB217}" type="presParOf" srcId="{E8376CCB-B43E-4E64-8AC6-F0EC1B506343}" destId="{D45CB5B2-E2DC-4768-AFAA-7C98DBB115BF}" srcOrd="12" destOrd="0" presId="urn:microsoft.com/office/officeart/2005/8/layout/cycle8"/>
    <dgm:cxn modelId="{A505F55D-C19D-4758-A302-71FB1DC9D640}" type="presParOf" srcId="{E8376CCB-B43E-4E64-8AC6-F0EC1B506343}" destId="{192290BA-189F-4C28-A5F3-9BBED656BCCA}" srcOrd="13" destOrd="0" presId="urn:microsoft.com/office/officeart/2005/8/layout/cycle8"/>
    <dgm:cxn modelId="{BA158948-B65A-4A81-BD14-4082C7BF0AC1}" type="presParOf" srcId="{E8376CCB-B43E-4E64-8AC6-F0EC1B506343}" destId="{8DB124CC-D29D-48DD-BE15-C6FFCBE119DD}" srcOrd="14" destOrd="0" presId="urn:microsoft.com/office/officeart/2005/8/layout/cycle8"/>
    <dgm:cxn modelId="{4BC398CB-8414-4541-89F5-71297A8D1747}" type="presParOf" srcId="{E8376CCB-B43E-4E64-8AC6-F0EC1B506343}" destId="{AB8F75DD-4AD1-4A06-AF6E-BBDF3788147C}" srcOrd="15" destOrd="0" presId="urn:microsoft.com/office/officeart/2005/8/layout/cycle8"/>
    <dgm:cxn modelId="{0F657557-860C-4B4C-BF25-5D3FD504A289}" type="presParOf" srcId="{E8376CCB-B43E-4E64-8AC6-F0EC1B506343}" destId="{1016202C-1604-42A7-B43C-AD800DEBC010}" srcOrd="16" destOrd="0" presId="urn:microsoft.com/office/officeart/2005/8/layout/cycle8"/>
    <dgm:cxn modelId="{1396D382-98FB-4294-9350-CC37B699336E}" type="presParOf" srcId="{E8376CCB-B43E-4E64-8AC6-F0EC1B506343}" destId="{68E14DDA-968C-46D7-A5E9-0DB2BF5015E2}" srcOrd="17" destOrd="0" presId="urn:microsoft.com/office/officeart/2005/8/layout/cycle8"/>
    <dgm:cxn modelId="{93FCF635-C3A2-42A4-A6E4-C6D1AB0918BA}" type="presParOf" srcId="{E8376CCB-B43E-4E64-8AC6-F0EC1B506343}" destId="{3526E145-440B-496C-B691-9BFE1EF1E9BB}" srcOrd="18" destOrd="0" presId="urn:microsoft.com/office/officeart/2005/8/layout/cycle8"/>
    <dgm:cxn modelId="{4A084615-1C3F-4C4B-936E-033EFBCD8712}" type="presParOf" srcId="{E8376CCB-B43E-4E64-8AC6-F0EC1B506343}" destId="{6565DED3-00FF-425C-A1B7-240B744A445E}" srcOrd="19" destOrd="0" presId="urn:microsoft.com/office/officeart/2005/8/layout/cycle8"/>
    <dgm:cxn modelId="{680624D8-422F-4DD3-846B-9D3D6EAEA291}" type="presParOf" srcId="{E8376CCB-B43E-4E64-8AC6-F0EC1B506343}" destId="{28B10016-D5F6-45C7-B1B4-8BC7F21F670C}" srcOrd="20" destOrd="0" presId="urn:microsoft.com/office/officeart/2005/8/layout/cycle8"/>
    <dgm:cxn modelId="{7F6DAD75-2596-4E8B-8723-14758E0054BB}" type="presParOf" srcId="{E8376CCB-B43E-4E64-8AC6-F0EC1B506343}" destId="{9A6AF9E1-06FC-4B03-84A0-1DA1D36A9E86}" srcOrd="21" destOrd="0" presId="urn:microsoft.com/office/officeart/2005/8/layout/cycle8"/>
    <dgm:cxn modelId="{B54B3E09-D241-4606-99AD-650D4B7108D8}" type="presParOf" srcId="{E8376CCB-B43E-4E64-8AC6-F0EC1B506343}" destId="{8D5E11D7-FDE5-471C-AFD7-4ACF4035CD9B}" srcOrd="22" destOrd="0" presId="urn:microsoft.com/office/officeart/2005/8/layout/cycle8"/>
    <dgm:cxn modelId="{64A6F150-E1E5-4240-827B-1770C5E163DE}" type="presParOf" srcId="{E8376CCB-B43E-4E64-8AC6-F0EC1B506343}" destId="{889894F3-061F-4AC6-8D3E-9B995972B5D4}" srcOrd="23" destOrd="0" presId="urn:microsoft.com/office/officeart/2005/8/layout/cycle8"/>
    <dgm:cxn modelId="{19CC778C-4FBC-4136-9BB5-02B32C578217}" type="presParOf" srcId="{E8376CCB-B43E-4E64-8AC6-F0EC1B506343}" destId="{2130E45A-65DA-426F-924E-A9418424CE35}" srcOrd="24" destOrd="0" presId="urn:microsoft.com/office/officeart/2005/8/layout/cycle8"/>
    <dgm:cxn modelId="{709F040D-B755-4BB6-84FF-6174EFE0C9D3}" type="presParOf" srcId="{E8376CCB-B43E-4E64-8AC6-F0EC1B506343}" destId="{2508E24E-765F-4B53-B399-CFFA6B86B2B6}" srcOrd="25" destOrd="0" presId="urn:microsoft.com/office/officeart/2005/8/layout/cycle8"/>
    <dgm:cxn modelId="{73D96C7F-280F-452C-82DF-A6889D742A11}" type="presParOf" srcId="{E8376CCB-B43E-4E64-8AC6-F0EC1B506343}" destId="{F0086C4D-E216-4244-A2AB-BC42D95C06EA}" srcOrd="26" destOrd="0" presId="urn:microsoft.com/office/officeart/2005/8/layout/cycle8"/>
    <dgm:cxn modelId="{B195D2E6-79B5-4929-8516-42D82D3195FD}" type="presParOf" srcId="{E8376CCB-B43E-4E64-8AC6-F0EC1B506343}" destId="{7CB428BD-63A3-4A59-9941-7CDAC47F196A}" srcOrd="27" destOrd="0" presId="urn:microsoft.com/office/officeart/2005/8/layout/cycle8"/>
    <dgm:cxn modelId="{A1854BAF-825C-4D4D-A99F-7F8822DFE63B}" type="presParOf" srcId="{E8376CCB-B43E-4E64-8AC6-F0EC1B506343}" destId="{F9FACFC9-9A98-47A6-A55A-43352D7BB294}" srcOrd="28" destOrd="0" presId="urn:microsoft.com/office/officeart/2005/8/layout/cycle8"/>
    <dgm:cxn modelId="{895BCF1B-ECB4-46A9-AA21-5F9EADEEFCC2}" type="presParOf" srcId="{E8376CCB-B43E-4E64-8AC6-F0EC1B506343}" destId="{D55F6133-98B0-448E-9B75-06C10CF07129}" srcOrd="29"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F4868C-3D90-4F80-9396-BD2CD236301E}" type="doc">
      <dgm:prSet loTypeId="urn:microsoft.com/office/officeart/2005/8/layout/radial4" loCatId="relationship" qsTypeId="urn:microsoft.com/office/officeart/2005/8/quickstyle/simple4" qsCatId="simple" csTypeId="urn:microsoft.com/office/officeart/2005/8/colors/accent6_2" csCatId="accent6" phldr="1"/>
      <dgm:spPr/>
      <dgm:t>
        <a:bodyPr/>
        <a:lstStyle/>
        <a:p>
          <a:endParaRPr lang="en-US"/>
        </a:p>
      </dgm:t>
    </dgm:pt>
    <dgm:pt modelId="{6F110A73-0144-4C62-A906-155C5C3F87D0}">
      <dgm:prSet phldrT="[Text]"/>
      <dgm:spPr/>
      <dgm:t>
        <a:bodyPr/>
        <a:lstStyle/>
        <a:p>
          <a:r>
            <a:rPr lang="en-US"/>
            <a:t>Economic Growth</a:t>
          </a:r>
        </a:p>
      </dgm:t>
    </dgm:pt>
    <dgm:pt modelId="{DF23DF73-DAC9-4AD8-8477-6CA5B64402F1}" type="parTrans" cxnId="{3BC41C2E-CF2E-44CE-B3F8-73519FE5DBE2}">
      <dgm:prSet/>
      <dgm:spPr/>
      <dgm:t>
        <a:bodyPr/>
        <a:lstStyle/>
        <a:p>
          <a:endParaRPr lang="en-US"/>
        </a:p>
      </dgm:t>
    </dgm:pt>
    <dgm:pt modelId="{D64A6549-B2E1-46A1-9E06-6BBBA37B625F}" type="sibTrans" cxnId="{3BC41C2E-CF2E-44CE-B3F8-73519FE5DBE2}">
      <dgm:prSet/>
      <dgm:spPr/>
      <dgm:t>
        <a:bodyPr/>
        <a:lstStyle/>
        <a:p>
          <a:endParaRPr lang="en-US"/>
        </a:p>
      </dgm:t>
    </dgm:pt>
    <dgm:pt modelId="{8C2530D6-CD3D-4ADE-B529-96250FC3288C}">
      <dgm:prSet phldrT="[Text]"/>
      <dgm:spPr/>
      <dgm:t>
        <a:bodyPr/>
        <a:lstStyle/>
        <a:p>
          <a:r>
            <a:rPr lang="en-US"/>
            <a:t>Expansion of Manufacturing  and Industrial</a:t>
          </a:r>
        </a:p>
      </dgm:t>
    </dgm:pt>
    <dgm:pt modelId="{340B7BF7-9D74-408E-8BB3-8F33F5A75C18}" type="parTrans" cxnId="{03DD9A25-7D3D-4CC6-9268-B2770543207F}">
      <dgm:prSet/>
      <dgm:spPr/>
      <dgm:t>
        <a:bodyPr/>
        <a:lstStyle/>
        <a:p>
          <a:endParaRPr lang="en-US"/>
        </a:p>
      </dgm:t>
    </dgm:pt>
    <dgm:pt modelId="{A8A0E592-95FB-4E65-B6B5-D101AFA42F5D}" type="sibTrans" cxnId="{03DD9A25-7D3D-4CC6-9268-B2770543207F}">
      <dgm:prSet/>
      <dgm:spPr/>
      <dgm:t>
        <a:bodyPr/>
        <a:lstStyle/>
        <a:p>
          <a:endParaRPr lang="en-US"/>
        </a:p>
      </dgm:t>
    </dgm:pt>
    <dgm:pt modelId="{3C463C76-992C-46DC-A982-DB91EBB29D2A}">
      <dgm:prSet phldrT="[Text]"/>
      <dgm:spPr/>
      <dgm:t>
        <a:bodyPr/>
        <a:lstStyle/>
        <a:p>
          <a:r>
            <a:rPr lang="en-US"/>
            <a:t>Lower Cost of Goods</a:t>
          </a:r>
        </a:p>
      </dgm:t>
    </dgm:pt>
    <dgm:pt modelId="{CF6FA35C-050B-42A9-8441-CE0E3CDE6B04}" type="parTrans" cxnId="{256D1FC5-F287-4D2A-8ADE-F9A33A67978D}">
      <dgm:prSet/>
      <dgm:spPr/>
      <dgm:t>
        <a:bodyPr/>
        <a:lstStyle/>
        <a:p>
          <a:endParaRPr lang="en-US"/>
        </a:p>
      </dgm:t>
    </dgm:pt>
    <dgm:pt modelId="{59BBF7E7-8D30-4DB1-817C-843EF1BAE24A}" type="sibTrans" cxnId="{256D1FC5-F287-4D2A-8ADE-F9A33A67978D}">
      <dgm:prSet/>
      <dgm:spPr/>
      <dgm:t>
        <a:bodyPr/>
        <a:lstStyle/>
        <a:p>
          <a:endParaRPr lang="en-US"/>
        </a:p>
      </dgm:t>
    </dgm:pt>
    <dgm:pt modelId="{809AB56A-B68D-4FD3-B550-AF41BF8681A0}">
      <dgm:prSet phldrT="[Text]"/>
      <dgm:spPr/>
      <dgm:t>
        <a:bodyPr/>
        <a:lstStyle/>
        <a:p>
          <a:r>
            <a:rPr lang="en-US"/>
            <a:t>Improved Standards of Living</a:t>
          </a:r>
        </a:p>
      </dgm:t>
    </dgm:pt>
    <dgm:pt modelId="{9059733E-966B-420F-B675-61C13095FE95}" type="parTrans" cxnId="{9AA5DFB1-693C-42DF-8158-3DFAF35A4A4F}">
      <dgm:prSet/>
      <dgm:spPr/>
      <dgm:t>
        <a:bodyPr/>
        <a:lstStyle/>
        <a:p>
          <a:endParaRPr lang="en-US"/>
        </a:p>
      </dgm:t>
    </dgm:pt>
    <dgm:pt modelId="{DC6CF1D4-81FD-49B3-9CCA-88093F6DBA1D}" type="sibTrans" cxnId="{9AA5DFB1-693C-42DF-8158-3DFAF35A4A4F}">
      <dgm:prSet/>
      <dgm:spPr/>
      <dgm:t>
        <a:bodyPr/>
        <a:lstStyle/>
        <a:p>
          <a:endParaRPr lang="en-US"/>
        </a:p>
      </dgm:t>
    </dgm:pt>
    <dgm:pt modelId="{77720022-1D15-49E0-8E86-F202521573CC}">
      <dgm:prSet phldrT="[Text]"/>
      <dgm:spPr/>
      <dgm:t>
        <a:bodyPr/>
        <a:lstStyle/>
        <a:p>
          <a:r>
            <a:rPr lang="en-US"/>
            <a:t>Spurs Community Development</a:t>
          </a:r>
        </a:p>
      </dgm:t>
    </dgm:pt>
    <dgm:pt modelId="{10993FF8-A215-468D-BE4E-EC6052EB40BE}" type="parTrans" cxnId="{68315380-FA9A-47DD-886C-8271D0B65AD7}">
      <dgm:prSet/>
      <dgm:spPr/>
      <dgm:t>
        <a:bodyPr/>
        <a:lstStyle/>
        <a:p>
          <a:endParaRPr lang="en-US"/>
        </a:p>
      </dgm:t>
    </dgm:pt>
    <dgm:pt modelId="{AA7B59A1-B3C5-40F3-949D-29B0D2B0E788}" type="sibTrans" cxnId="{68315380-FA9A-47DD-886C-8271D0B65AD7}">
      <dgm:prSet/>
      <dgm:spPr/>
      <dgm:t>
        <a:bodyPr/>
        <a:lstStyle/>
        <a:p>
          <a:endParaRPr lang="en-US"/>
        </a:p>
      </dgm:t>
    </dgm:pt>
    <dgm:pt modelId="{A9D2A0C0-509D-4D5F-9EAE-18E5C4F709A2}">
      <dgm:prSet phldrT="[Text]"/>
      <dgm:spPr/>
    </dgm:pt>
    <dgm:pt modelId="{FE923986-3B94-4F16-8895-F6F71EDD4025}" type="parTrans" cxnId="{913F3FC3-8200-4697-8F25-51C7E17C26CB}">
      <dgm:prSet/>
      <dgm:spPr/>
      <dgm:t>
        <a:bodyPr/>
        <a:lstStyle/>
        <a:p>
          <a:endParaRPr lang="en-US"/>
        </a:p>
      </dgm:t>
    </dgm:pt>
    <dgm:pt modelId="{8AE3EDB9-DAC9-45A3-8301-A80CECADEC21}" type="sibTrans" cxnId="{913F3FC3-8200-4697-8F25-51C7E17C26CB}">
      <dgm:prSet/>
      <dgm:spPr/>
      <dgm:t>
        <a:bodyPr/>
        <a:lstStyle/>
        <a:p>
          <a:endParaRPr lang="en-US"/>
        </a:p>
      </dgm:t>
    </dgm:pt>
    <dgm:pt modelId="{3F2DCE3B-A797-4F7C-9557-0D1369125F53}">
      <dgm:prSet phldrT="[Text]"/>
      <dgm:spPr/>
      <dgm:t>
        <a:bodyPr/>
        <a:lstStyle/>
        <a:p>
          <a:r>
            <a:rPr lang="en-US"/>
            <a:t>Improved Railroad Traffic</a:t>
          </a:r>
        </a:p>
      </dgm:t>
    </dgm:pt>
    <dgm:pt modelId="{B1D701FF-1877-4A71-AAA2-D40CF3B48EC6}" type="parTrans" cxnId="{0DD5F7FF-87BD-48EB-8C12-C5F6A6F51B7A}">
      <dgm:prSet/>
      <dgm:spPr/>
      <dgm:t>
        <a:bodyPr/>
        <a:lstStyle/>
        <a:p>
          <a:endParaRPr lang="en-US"/>
        </a:p>
      </dgm:t>
    </dgm:pt>
    <dgm:pt modelId="{5B1BA460-81E5-4421-BADF-4D896BB564CA}" type="sibTrans" cxnId="{0DD5F7FF-87BD-48EB-8C12-C5F6A6F51B7A}">
      <dgm:prSet/>
      <dgm:spPr/>
      <dgm:t>
        <a:bodyPr/>
        <a:lstStyle/>
        <a:p>
          <a:endParaRPr lang="en-US"/>
        </a:p>
      </dgm:t>
    </dgm:pt>
    <dgm:pt modelId="{6ED19458-05FF-470C-BD1F-D63416852485}" type="pres">
      <dgm:prSet presAssocID="{11F4868C-3D90-4F80-9396-BD2CD236301E}" presName="cycle" presStyleCnt="0">
        <dgm:presLayoutVars>
          <dgm:chMax val="1"/>
          <dgm:dir/>
          <dgm:animLvl val="ctr"/>
          <dgm:resizeHandles val="exact"/>
        </dgm:presLayoutVars>
      </dgm:prSet>
      <dgm:spPr/>
    </dgm:pt>
    <dgm:pt modelId="{E1124A79-4A38-404B-868A-195B2A16FA02}" type="pres">
      <dgm:prSet presAssocID="{6F110A73-0144-4C62-A906-155C5C3F87D0}" presName="centerShape" presStyleLbl="node0" presStyleIdx="0" presStyleCnt="1"/>
      <dgm:spPr/>
    </dgm:pt>
    <dgm:pt modelId="{CF3942B7-E59C-478F-BF91-288699EF4548}" type="pres">
      <dgm:prSet presAssocID="{340B7BF7-9D74-408E-8BB3-8F33F5A75C18}" presName="parTrans" presStyleLbl="bgSibTrans2D1" presStyleIdx="0" presStyleCnt="5"/>
      <dgm:spPr/>
    </dgm:pt>
    <dgm:pt modelId="{CC57E64F-0DBD-4E1A-B6CE-6C6B5D43D8EE}" type="pres">
      <dgm:prSet presAssocID="{8C2530D6-CD3D-4ADE-B529-96250FC3288C}" presName="node" presStyleLbl="node1" presStyleIdx="0" presStyleCnt="5">
        <dgm:presLayoutVars>
          <dgm:bulletEnabled val="1"/>
        </dgm:presLayoutVars>
      </dgm:prSet>
      <dgm:spPr/>
    </dgm:pt>
    <dgm:pt modelId="{739F7C21-220D-4B32-BFBE-4209A1B39F3D}" type="pres">
      <dgm:prSet presAssocID="{CF6FA35C-050B-42A9-8441-CE0E3CDE6B04}" presName="parTrans" presStyleLbl="bgSibTrans2D1" presStyleIdx="1" presStyleCnt="5"/>
      <dgm:spPr/>
    </dgm:pt>
    <dgm:pt modelId="{AAE6B5A8-C3B4-456C-8868-CCF85BF241DA}" type="pres">
      <dgm:prSet presAssocID="{3C463C76-992C-46DC-A982-DB91EBB29D2A}" presName="node" presStyleLbl="node1" presStyleIdx="1" presStyleCnt="5">
        <dgm:presLayoutVars>
          <dgm:bulletEnabled val="1"/>
        </dgm:presLayoutVars>
      </dgm:prSet>
      <dgm:spPr/>
    </dgm:pt>
    <dgm:pt modelId="{67446098-BF58-4276-9814-7DA2EBAFBD78}" type="pres">
      <dgm:prSet presAssocID="{9059733E-966B-420F-B675-61C13095FE95}" presName="parTrans" presStyleLbl="bgSibTrans2D1" presStyleIdx="2" presStyleCnt="5"/>
      <dgm:spPr/>
    </dgm:pt>
    <dgm:pt modelId="{D5CCFF49-5C8A-4B3B-BF54-7B63A4B1FBDD}" type="pres">
      <dgm:prSet presAssocID="{809AB56A-B68D-4FD3-B550-AF41BF8681A0}" presName="node" presStyleLbl="node1" presStyleIdx="2" presStyleCnt="5">
        <dgm:presLayoutVars>
          <dgm:bulletEnabled val="1"/>
        </dgm:presLayoutVars>
      </dgm:prSet>
      <dgm:spPr/>
    </dgm:pt>
    <dgm:pt modelId="{E00C4D98-3958-4A70-8867-12724C92AD8E}" type="pres">
      <dgm:prSet presAssocID="{10993FF8-A215-468D-BE4E-EC6052EB40BE}" presName="parTrans" presStyleLbl="bgSibTrans2D1" presStyleIdx="3" presStyleCnt="5"/>
      <dgm:spPr/>
    </dgm:pt>
    <dgm:pt modelId="{D2445595-2BCD-4EA3-B5A3-71DACD1BDC39}" type="pres">
      <dgm:prSet presAssocID="{77720022-1D15-49E0-8E86-F202521573CC}" presName="node" presStyleLbl="node1" presStyleIdx="3" presStyleCnt="5">
        <dgm:presLayoutVars>
          <dgm:bulletEnabled val="1"/>
        </dgm:presLayoutVars>
      </dgm:prSet>
      <dgm:spPr/>
    </dgm:pt>
    <dgm:pt modelId="{DCF276BF-2A0C-4A6D-B9F3-51386A65EFBB}" type="pres">
      <dgm:prSet presAssocID="{B1D701FF-1877-4A71-AAA2-D40CF3B48EC6}" presName="parTrans" presStyleLbl="bgSibTrans2D1" presStyleIdx="4" presStyleCnt="5"/>
      <dgm:spPr/>
    </dgm:pt>
    <dgm:pt modelId="{16CDD0E2-F63F-4137-AF74-69C401BB9F50}" type="pres">
      <dgm:prSet presAssocID="{3F2DCE3B-A797-4F7C-9557-0D1369125F53}" presName="node" presStyleLbl="node1" presStyleIdx="4" presStyleCnt="5">
        <dgm:presLayoutVars>
          <dgm:bulletEnabled val="1"/>
        </dgm:presLayoutVars>
      </dgm:prSet>
      <dgm:spPr/>
    </dgm:pt>
  </dgm:ptLst>
  <dgm:cxnLst>
    <dgm:cxn modelId="{1C859115-3025-45B7-AB74-A784F5B3BE33}" type="presOf" srcId="{11F4868C-3D90-4F80-9396-BD2CD236301E}" destId="{6ED19458-05FF-470C-BD1F-D63416852485}" srcOrd="0" destOrd="0" presId="urn:microsoft.com/office/officeart/2005/8/layout/radial4"/>
    <dgm:cxn modelId="{4E86731D-7365-4DE1-A472-61AE175CBA0D}" type="presOf" srcId="{8C2530D6-CD3D-4ADE-B529-96250FC3288C}" destId="{CC57E64F-0DBD-4E1A-B6CE-6C6B5D43D8EE}" srcOrd="0" destOrd="0" presId="urn:microsoft.com/office/officeart/2005/8/layout/radial4"/>
    <dgm:cxn modelId="{03DD9A25-7D3D-4CC6-9268-B2770543207F}" srcId="{6F110A73-0144-4C62-A906-155C5C3F87D0}" destId="{8C2530D6-CD3D-4ADE-B529-96250FC3288C}" srcOrd="0" destOrd="0" parTransId="{340B7BF7-9D74-408E-8BB3-8F33F5A75C18}" sibTransId="{A8A0E592-95FB-4E65-B6B5-D101AFA42F5D}"/>
    <dgm:cxn modelId="{3BC41C2E-CF2E-44CE-B3F8-73519FE5DBE2}" srcId="{11F4868C-3D90-4F80-9396-BD2CD236301E}" destId="{6F110A73-0144-4C62-A906-155C5C3F87D0}" srcOrd="0" destOrd="0" parTransId="{DF23DF73-DAC9-4AD8-8477-6CA5B64402F1}" sibTransId="{D64A6549-B2E1-46A1-9E06-6BBBA37B625F}"/>
    <dgm:cxn modelId="{DCD77565-7026-4CCC-8BAE-B7FCEECF10DE}" type="presOf" srcId="{340B7BF7-9D74-408E-8BB3-8F33F5A75C18}" destId="{CF3942B7-E59C-478F-BF91-288699EF4548}" srcOrd="0" destOrd="0" presId="urn:microsoft.com/office/officeart/2005/8/layout/radial4"/>
    <dgm:cxn modelId="{267EAD75-CA7C-42A9-9455-BB5620F02E89}" type="presOf" srcId="{6F110A73-0144-4C62-A906-155C5C3F87D0}" destId="{E1124A79-4A38-404B-868A-195B2A16FA02}" srcOrd="0" destOrd="0" presId="urn:microsoft.com/office/officeart/2005/8/layout/radial4"/>
    <dgm:cxn modelId="{BEFE2878-83DD-43C4-BD07-E27189C91B6A}" type="presOf" srcId="{3F2DCE3B-A797-4F7C-9557-0D1369125F53}" destId="{16CDD0E2-F63F-4137-AF74-69C401BB9F50}" srcOrd="0" destOrd="0" presId="urn:microsoft.com/office/officeart/2005/8/layout/radial4"/>
    <dgm:cxn modelId="{68315380-FA9A-47DD-886C-8271D0B65AD7}" srcId="{6F110A73-0144-4C62-A906-155C5C3F87D0}" destId="{77720022-1D15-49E0-8E86-F202521573CC}" srcOrd="3" destOrd="0" parTransId="{10993FF8-A215-468D-BE4E-EC6052EB40BE}" sibTransId="{AA7B59A1-B3C5-40F3-949D-29B0D2B0E788}"/>
    <dgm:cxn modelId="{27315787-9B84-452E-8F39-A2D3AEEFE650}" type="presOf" srcId="{B1D701FF-1877-4A71-AAA2-D40CF3B48EC6}" destId="{DCF276BF-2A0C-4A6D-B9F3-51386A65EFBB}" srcOrd="0" destOrd="0" presId="urn:microsoft.com/office/officeart/2005/8/layout/radial4"/>
    <dgm:cxn modelId="{FA791F8E-8BFC-45B1-9DFB-DB083797BC75}" type="presOf" srcId="{10993FF8-A215-468D-BE4E-EC6052EB40BE}" destId="{E00C4D98-3958-4A70-8867-12724C92AD8E}" srcOrd="0" destOrd="0" presId="urn:microsoft.com/office/officeart/2005/8/layout/radial4"/>
    <dgm:cxn modelId="{9EC20BAB-FF3A-4212-A034-AB68AF3F7A7C}" type="presOf" srcId="{CF6FA35C-050B-42A9-8441-CE0E3CDE6B04}" destId="{739F7C21-220D-4B32-BFBE-4209A1B39F3D}" srcOrd="0" destOrd="0" presId="urn:microsoft.com/office/officeart/2005/8/layout/radial4"/>
    <dgm:cxn modelId="{9AA5DFB1-693C-42DF-8158-3DFAF35A4A4F}" srcId="{6F110A73-0144-4C62-A906-155C5C3F87D0}" destId="{809AB56A-B68D-4FD3-B550-AF41BF8681A0}" srcOrd="2" destOrd="0" parTransId="{9059733E-966B-420F-B675-61C13095FE95}" sibTransId="{DC6CF1D4-81FD-49B3-9CCA-88093F6DBA1D}"/>
    <dgm:cxn modelId="{81D4F3B6-1B75-452C-A2A1-B25F1F8C965A}" type="presOf" srcId="{3C463C76-992C-46DC-A982-DB91EBB29D2A}" destId="{AAE6B5A8-C3B4-456C-8868-CCF85BF241DA}" srcOrd="0" destOrd="0" presId="urn:microsoft.com/office/officeart/2005/8/layout/radial4"/>
    <dgm:cxn modelId="{913F3FC3-8200-4697-8F25-51C7E17C26CB}" srcId="{11F4868C-3D90-4F80-9396-BD2CD236301E}" destId="{A9D2A0C0-509D-4D5F-9EAE-18E5C4F709A2}" srcOrd="1" destOrd="0" parTransId="{FE923986-3B94-4F16-8895-F6F71EDD4025}" sibTransId="{8AE3EDB9-DAC9-45A3-8301-A80CECADEC21}"/>
    <dgm:cxn modelId="{256D1FC5-F287-4D2A-8ADE-F9A33A67978D}" srcId="{6F110A73-0144-4C62-A906-155C5C3F87D0}" destId="{3C463C76-992C-46DC-A982-DB91EBB29D2A}" srcOrd="1" destOrd="0" parTransId="{CF6FA35C-050B-42A9-8441-CE0E3CDE6B04}" sibTransId="{59BBF7E7-8D30-4DB1-817C-843EF1BAE24A}"/>
    <dgm:cxn modelId="{872E52CD-1FEA-46DA-90FF-19E0C86796CB}" type="presOf" srcId="{77720022-1D15-49E0-8E86-F202521573CC}" destId="{D2445595-2BCD-4EA3-B5A3-71DACD1BDC39}" srcOrd="0" destOrd="0" presId="urn:microsoft.com/office/officeart/2005/8/layout/radial4"/>
    <dgm:cxn modelId="{A9B924D2-B52D-4E8D-9A12-0352C6B50255}" type="presOf" srcId="{809AB56A-B68D-4FD3-B550-AF41BF8681A0}" destId="{D5CCFF49-5C8A-4B3B-BF54-7B63A4B1FBDD}" srcOrd="0" destOrd="0" presId="urn:microsoft.com/office/officeart/2005/8/layout/radial4"/>
    <dgm:cxn modelId="{6BEDC8FF-00E6-4EF1-A1D6-D2AE2B9EC090}" type="presOf" srcId="{9059733E-966B-420F-B675-61C13095FE95}" destId="{67446098-BF58-4276-9814-7DA2EBAFBD78}" srcOrd="0" destOrd="0" presId="urn:microsoft.com/office/officeart/2005/8/layout/radial4"/>
    <dgm:cxn modelId="{0DD5F7FF-87BD-48EB-8C12-C5F6A6F51B7A}" srcId="{6F110A73-0144-4C62-A906-155C5C3F87D0}" destId="{3F2DCE3B-A797-4F7C-9557-0D1369125F53}" srcOrd="4" destOrd="0" parTransId="{B1D701FF-1877-4A71-AAA2-D40CF3B48EC6}" sibTransId="{5B1BA460-81E5-4421-BADF-4D896BB564CA}"/>
    <dgm:cxn modelId="{B49F8CB7-8029-46FC-A87B-E0DA2EDC813B}" type="presParOf" srcId="{6ED19458-05FF-470C-BD1F-D63416852485}" destId="{E1124A79-4A38-404B-868A-195B2A16FA02}" srcOrd="0" destOrd="0" presId="urn:microsoft.com/office/officeart/2005/8/layout/radial4"/>
    <dgm:cxn modelId="{EB696F37-48D9-44AA-A5B1-11C06F92C7D4}" type="presParOf" srcId="{6ED19458-05FF-470C-BD1F-D63416852485}" destId="{CF3942B7-E59C-478F-BF91-288699EF4548}" srcOrd="1" destOrd="0" presId="urn:microsoft.com/office/officeart/2005/8/layout/radial4"/>
    <dgm:cxn modelId="{43A9C124-4D38-4596-9FD1-30B450A66634}" type="presParOf" srcId="{6ED19458-05FF-470C-BD1F-D63416852485}" destId="{CC57E64F-0DBD-4E1A-B6CE-6C6B5D43D8EE}" srcOrd="2" destOrd="0" presId="urn:microsoft.com/office/officeart/2005/8/layout/radial4"/>
    <dgm:cxn modelId="{CFFD0270-9FF6-4CA5-8282-1B884057AC1D}" type="presParOf" srcId="{6ED19458-05FF-470C-BD1F-D63416852485}" destId="{739F7C21-220D-4B32-BFBE-4209A1B39F3D}" srcOrd="3" destOrd="0" presId="urn:microsoft.com/office/officeart/2005/8/layout/radial4"/>
    <dgm:cxn modelId="{C75266E7-8FE6-4556-AB21-ECFE57F26EB1}" type="presParOf" srcId="{6ED19458-05FF-470C-BD1F-D63416852485}" destId="{AAE6B5A8-C3B4-456C-8868-CCF85BF241DA}" srcOrd="4" destOrd="0" presId="urn:microsoft.com/office/officeart/2005/8/layout/radial4"/>
    <dgm:cxn modelId="{B9E2AD26-221D-4C57-9EDE-019D468C3E72}" type="presParOf" srcId="{6ED19458-05FF-470C-BD1F-D63416852485}" destId="{67446098-BF58-4276-9814-7DA2EBAFBD78}" srcOrd="5" destOrd="0" presId="urn:microsoft.com/office/officeart/2005/8/layout/radial4"/>
    <dgm:cxn modelId="{F35DE6E6-CCDA-4731-9B55-705AA4C6ED54}" type="presParOf" srcId="{6ED19458-05FF-470C-BD1F-D63416852485}" destId="{D5CCFF49-5C8A-4B3B-BF54-7B63A4B1FBDD}" srcOrd="6" destOrd="0" presId="urn:microsoft.com/office/officeart/2005/8/layout/radial4"/>
    <dgm:cxn modelId="{98B4FEBA-4E41-4342-878C-B892758A1FBB}" type="presParOf" srcId="{6ED19458-05FF-470C-BD1F-D63416852485}" destId="{E00C4D98-3958-4A70-8867-12724C92AD8E}" srcOrd="7" destOrd="0" presId="urn:microsoft.com/office/officeart/2005/8/layout/radial4"/>
    <dgm:cxn modelId="{01F87D9E-92D4-4B71-B4D6-5939C1399D8E}" type="presParOf" srcId="{6ED19458-05FF-470C-BD1F-D63416852485}" destId="{D2445595-2BCD-4EA3-B5A3-71DACD1BDC39}" srcOrd="8" destOrd="0" presId="urn:microsoft.com/office/officeart/2005/8/layout/radial4"/>
    <dgm:cxn modelId="{F4E246A3-7B93-48CF-A840-C052FDFFCCBD}" type="presParOf" srcId="{6ED19458-05FF-470C-BD1F-D63416852485}" destId="{DCF276BF-2A0C-4A6D-B9F3-51386A65EFBB}" srcOrd="9" destOrd="0" presId="urn:microsoft.com/office/officeart/2005/8/layout/radial4"/>
    <dgm:cxn modelId="{D6B84A50-3DF6-4591-A331-5FE0896FA2D9}" type="presParOf" srcId="{6ED19458-05FF-470C-BD1F-D63416852485}" destId="{16CDD0E2-F63F-4137-AF74-69C401BB9F50}"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A3697-BEAA-4876-88AD-4092C6A9BAF0}">
      <dsp:nvSpPr>
        <dsp:cNvPr id="0" name=""/>
        <dsp:cNvSpPr/>
      </dsp:nvSpPr>
      <dsp:spPr>
        <a:xfrm>
          <a:off x="1842346" y="321750"/>
          <a:ext cx="4551680" cy="4551680"/>
        </a:xfrm>
        <a:prstGeom prst="pie">
          <a:avLst>
            <a:gd name="adj1" fmla="val 16200000"/>
            <a:gd name="adj2" fmla="val 19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i="0" u="none" strike="noStrike" kern="1200" cap="none" spc="0" baseline="0">
              <a:solidFill>
                <a:srgbClr val="FFFFFF"/>
              </a:solidFill>
              <a:uFillTx/>
              <a:latin typeface="Aptos"/>
            </a:rPr>
            <a:t>New River Gorge</a:t>
          </a:r>
          <a:r>
            <a:rPr lang="en-US" sz="1500" b="1" kern="1200">
              <a:solidFill>
                <a:srgbClr val="FFFFFF"/>
              </a:solidFill>
              <a:latin typeface="Aptos"/>
            </a:rPr>
            <a:t> Regional</a:t>
          </a:r>
          <a:r>
            <a:rPr lang="en-US" sz="1500" b="1" i="0" u="none" strike="noStrike" kern="1200" cap="none" spc="0" baseline="0">
              <a:solidFill>
                <a:srgbClr val="FFFFFF"/>
              </a:solidFill>
              <a:uFillTx/>
              <a:latin typeface="Aptos"/>
            </a:rPr>
            <a:t> </a:t>
          </a:r>
          <a:r>
            <a:rPr lang="en-US" sz="1450" b="1" i="0" u="none" strike="noStrike" kern="1200" cap="none" spc="0" baseline="0">
              <a:solidFill>
                <a:srgbClr val="FFFFFF"/>
              </a:solidFill>
              <a:uFillTx/>
              <a:latin typeface="Aptos"/>
            </a:rPr>
            <a:t>Development</a:t>
          </a:r>
          <a:r>
            <a:rPr lang="en-US" sz="1500" b="1" i="0" u="none" strike="noStrike" kern="1200" cap="none" spc="0" baseline="0">
              <a:solidFill>
                <a:srgbClr val="FFFFFF"/>
              </a:solidFill>
              <a:uFillTx/>
              <a:latin typeface="Aptos"/>
            </a:rPr>
            <a:t> Authority</a:t>
          </a:r>
          <a:endParaRPr lang="en-US" sz="1500" kern="1200"/>
        </a:p>
      </dsp:txBody>
      <dsp:txXfrm>
        <a:off x="4226560" y="903173"/>
        <a:ext cx="1192106" cy="921173"/>
      </dsp:txXfrm>
    </dsp:sp>
    <dsp:sp modelId="{BB5A6BAB-D162-4EF0-B9EB-3525BFA5BF61}">
      <dsp:nvSpPr>
        <dsp:cNvPr id="0" name=""/>
        <dsp:cNvSpPr/>
      </dsp:nvSpPr>
      <dsp:spPr>
        <a:xfrm>
          <a:off x="1896533" y="415493"/>
          <a:ext cx="4551680" cy="4551680"/>
        </a:xfrm>
        <a:prstGeom prst="pie">
          <a:avLst>
            <a:gd name="adj1" fmla="val 198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a:t>Raleigh County Memorial Airport</a:t>
          </a:r>
        </a:p>
      </dsp:txBody>
      <dsp:txXfrm>
        <a:off x="4985173" y="2257840"/>
        <a:ext cx="1246293" cy="894080"/>
      </dsp:txXfrm>
    </dsp:sp>
    <dsp:sp modelId="{8EDFA485-B810-4652-A69C-0403093C6B8C}">
      <dsp:nvSpPr>
        <dsp:cNvPr id="0" name=""/>
        <dsp:cNvSpPr/>
      </dsp:nvSpPr>
      <dsp:spPr>
        <a:xfrm>
          <a:off x="1842346" y="509236"/>
          <a:ext cx="4551680" cy="4551680"/>
        </a:xfrm>
        <a:prstGeom prst="pie">
          <a:avLst>
            <a:gd name="adj1" fmla="val 180000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i="0" u="none" strike="noStrike" kern="1200" cap="none" spc="0" baseline="0">
              <a:solidFill>
                <a:srgbClr val="FFFFFF"/>
              </a:solidFill>
              <a:uFillTx/>
              <a:latin typeface="Aptos"/>
            </a:rPr>
            <a:t>Burgess &amp;</a:t>
          </a:r>
        </a:p>
        <a:p>
          <a:pPr marL="0" lvl="0" indent="0" algn="ctr" defTabSz="666750">
            <a:lnSpc>
              <a:spcPct val="90000"/>
            </a:lnSpc>
            <a:spcBef>
              <a:spcPct val="0"/>
            </a:spcBef>
            <a:spcAft>
              <a:spcPct val="35000"/>
            </a:spcAft>
            <a:buNone/>
          </a:pPr>
          <a:r>
            <a:rPr lang="en-US" sz="1500" b="1" i="0" u="none" strike="noStrike" kern="1200" cap="none" spc="0" baseline="0" err="1">
              <a:solidFill>
                <a:srgbClr val="FFFFFF"/>
              </a:solidFill>
              <a:uFillTx/>
              <a:latin typeface="Aptos"/>
            </a:rPr>
            <a:t>Niple</a:t>
          </a:r>
          <a:endParaRPr lang="en-US" sz="1500" kern="1200"/>
        </a:p>
      </dsp:txBody>
      <dsp:txXfrm>
        <a:off x="4226560" y="3585413"/>
        <a:ext cx="1192106" cy="921173"/>
      </dsp:txXfrm>
    </dsp:sp>
    <dsp:sp modelId="{D45CB5B2-E2DC-4768-AFAA-7C98DBB115BF}">
      <dsp:nvSpPr>
        <dsp:cNvPr id="0" name=""/>
        <dsp:cNvSpPr/>
      </dsp:nvSpPr>
      <dsp:spPr>
        <a:xfrm>
          <a:off x="1733973" y="509236"/>
          <a:ext cx="4551680" cy="4551680"/>
        </a:xfrm>
        <a:prstGeom prst="pie">
          <a:avLst>
            <a:gd name="adj1" fmla="val 54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i="0" u="none" strike="noStrike" kern="1200" cap="none" spc="0" baseline="0">
              <a:solidFill>
                <a:srgbClr val="FFFFFF"/>
              </a:solidFill>
              <a:uFillTx/>
              <a:latin typeface="Aptos"/>
            </a:rPr>
            <a:t>Region 4 Planning and </a:t>
          </a:r>
          <a:r>
            <a:rPr lang="en-US" sz="1450" b="1" i="0" u="none" strike="noStrike" kern="1200" cap="none" spc="0" baseline="0">
              <a:solidFill>
                <a:srgbClr val="FFFFFF"/>
              </a:solidFill>
              <a:uFillTx/>
              <a:latin typeface="Aptos"/>
            </a:rPr>
            <a:t>Development</a:t>
          </a:r>
          <a:r>
            <a:rPr lang="en-US" sz="1500" b="1" i="0" u="none" strike="noStrike" kern="1200" cap="none" spc="0" baseline="0">
              <a:solidFill>
                <a:srgbClr val="FFFFFF"/>
              </a:solidFill>
              <a:uFillTx/>
              <a:latin typeface="Aptos"/>
            </a:rPr>
            <a:t> Council </a:t>
          </a:r>
          <a:endParaRPr lang="en-US" sz="1500" kern="1200"/>
        </a:p>
      </dsp:txBody>
      <dsp:txXfrm>
        <a:off x="2709333" y="3585413"/>
        <a:ext cx="1192106" cy="921173"/>
      </dsp:txXfrm>
    </dsp:sp>
    <dsp:sp modelId="{1016202C-1604-42A7-B43C-AD800DEBC010}">
      <dsp:nvSpPr>
        <dsp:cNvPr id="0" name=""/>
        <dsp:cNvSpPr/>
      </dsp:nvSpPr>
      <dsp:spPr>
        <a:xfrm>
          <a:off x="1679786" y="415493"/>
          <a:ext cx="4551680" cy="4551680"/>
        </a:xfrm>
        <a:prstGeom prst="pie">
          <a:avLst>
            <a:gd name="adj1" fmla="val 9000000"/>
            <a:gd name="adj2" fmla="val 126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i="0" u="none" strike="noStrike" kern="1200" cap="none" spc="0" baseline="0">
              <a:solidFill>
                <a:srgbClr val="FFFFFF"/>
              </a:solidFill>
              <a:uFillTx/>
              <a:latin typeface="Aptos"/>
            </a:rPr>
            <a:t>Region 1 Planning and Development Council </a:t>
          </a:r>
          <a:endParaRPr lang="en-US" sz="1500" kern="1200"/>
        </a:p>
      </dsp:txBody>
      <dsp:txXfrm>
        <a:off x="1896533" y="2257840"/>
        <a:ext cx="1246293" cy="894080"/>
      </dsp:txXfrm>
    </dsp:sp>
    <dsp:sp modelId="{28B10016-D5F6-45C7-B1B4-8BC7F21F670C}">
      <dsp:nvSpPr>
        <dsp:cNvPr id="0" name=""/>
        <dsp:cNvSpPr/>
      </dsp:nvSpPr>
      <dsp:spPr>
        <a:xfrm>
          <a:off x="1733973" y="321750"/>
          <a:ext cx="4551680" cy="4551680"/>
        </a:xfrm>
        <a:prstGeom prst="pie">
          <a:avLst>
            <a:gd name="adj1" fmla="val 126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i="0" u="none" strike="noStrike" kern="1200" cap="none" spc="0" baseline="0">
              <a:solidFill>
                <a:srgbClr val="FFFFFF"/>
              </a:solidFill>
              <a:uFillTx/>
              <a:latin typeface="Aptos"/>
            </a:rPr>
            <a:t>Fayette Raleigh Metropolitan Planning Organization</a:t>
          </a:r>
          <a:endParaRPr lang="en-US" sz="1500" kern="1200"/>
        </a:p>
      </dsp:txBody>
      <dsp:txXfrm>
        <a:off x="2709333" y="903173"/>
        <a:ext cx="1192106" cy="921173"/>
      </dsp:txXfrm>
    </dsp:sp>
    <dsp:sp modelId="{2130E45A-65DA-426F-924E-A9418424CE35}">
      <dsp:nvSpPr>
        <dsp:cNvPr id="0" name=""/>
        <dsp:cNvSpPr/>
      </dsp:nvSpPr>
      <dsp:spPr>
        <a:xfrm>
          <a:off x="1560409" y="39979"/>
          <a:ext cx="5115221" cy="5115221"/>
        </a:xfrm>
        <a:prstGeom prst="circularArrow">
          <a:avLst>
            <a:gd name="adj1" fmla="val 5085"/>
            <a:gd name="adj2" fmla="val 327528"/>
            <a:gd name="adj3" fmla="val 19472472"/>
            <a:gd name="adj4" fmla="val 162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08E24E-765F-4B53-B399-CFFA6B86B2B6}">
      <dsp:nvSpPr>
        <dsp:cNvPr id="0" name=""/>
        <dsp:cNvSpPr/>
      </dsp:nvSpPr>
      <dsp:spPr>
        <a:xfrm>
          <a:off x="1614596" y="133722"/>
          <a:ext cx="5115221" cy="5115221"/>
        </a:xfrm>
        <a:prstGeom prst="circularArrow">
          <a:avLst>
            <a:gd name="adj1" fmla="val 5085"/>
            <a:gd name="adj2" fmla="val 327528"/>
            <a:gd name="adj3" fmla="val 1472472"/>
            <a:gd name="adj4" fmla="val 19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086C4D-E216-4244-A2AB-BC42D95C06EA}">
      <dsp:nvSpPr>
        <dsp:cNvPr id="0" name=""/>
        <dsp:cNvSpPr/>
      </dsp:nvSpPr>
      <dsp:spPr>
        <a:xfrm>
          <a:off x="1560409" y="227465"/>
          <a:ext cx="5115221" cy="5115221"/>
        </a:xfrm>
        <a:prstGeom prst="circularArrow">
          <a:avLst>
            <a:gd name="adj1" fmla="val 5085"/>
            <a:gd name="adj2" fmla="val 327528"/>
            <a:gd name="adj3" fmla="val 5072221"/>
            <a:gd name="adj4" fmla="val 1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B428BD-63A3-4A59-9941-7CDAC47F196A}">
      <dsp:nvSpPr>
        <dsp:cNvPr id="0" name=""/>
        <dsp:cNvSpPr/>
      </dsp:nvSpPr>
      <dsp:spPr>
        <a:xfrm>
          <a:off x="1452368" y="227465"/>
          <a:ext cx="5115221" cy="5115221"/>
        </a:xfrm>
        <a:prstGeom prst="circularArrow">
          <a:avLst>
            <a:gd name="adj1" fmla="val 5085"/>
            <a:gd name="adj2" fmla="val 327528"/>
            <a:gd name="adj3" fmla="val 8672472"/>
            <a:gd name="adj4" fmla="val 54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FACFC9-9A98-47A6-A55A-43352D7BB294}">
      <dsp:nvSpPr>
        <dsp:cNvPr id="0" name=""/>
        <dsp:cNvSpPr/>
      </dsp:nvSpPr>
      <dsp:spPr>
        <a:xfrm>
          <a:off x="1398182" y="133722"/>
          <a:ext cx="5115221" cy="5115221"/>
        </a:xfrm>
        <a:prstGeom prst="circularArrow">
          <a:avLst>
            <a:gd name="adj1" fmla="val 5085"/>
            <a:gd name="adj2" fmla="val 327528"/>
            <a:gd name="adj3" fmla="val 12272472"/>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5F6133-98B0-448E-9B75-06C10CF07129}">
      <dsp:nvSpPr>
        <dsp:cNvPr id="0" name=""/>
        <dsp:cNvSpPr/>
      </dsp:nvSpPr>
      <dsp:spPr>
        <a:xfrm>
          <a:off x="1452368" y="39979"/>
          <a:ext cx="5115221" cy="5115221"/>
        </a:xfrm>
        <a:prstGeom prst="circularArrow">
          <a:avLst>
            <a:gd name="adj1" fmla="val 5085"/>
            <a:gd name="adj2" fmla="val 327528"/>
            <a:gd name="adj3" fmla="val 15872221"/>
            <a:gd name="adj4" fmla="val 126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24A79-4A38-404B-868A-195B2A16FA02}">
      <dsp:nvSpPr>
        <dsp:cNvPr id="0" name=""/>
        <dsp:cNvSpPr/>
      </dsp:nvSpPr>
      <dsp:spPr>
        <a:xfrm>
          <a:off x="3354264" y="3112069"/>
          <a:ext cx="2305424" cy="2305424"/>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a:t>Economic Growth</a:t>
          </a:r>
        </a:p>
      </dsp:txBody>
      <dsp:txXfrm>
        <a:off x="3691886" y="3449691"/>
        <a:ext cx="1630180" cy="1630180"/>
      </dsp:txXfrm>
    </dsp:sp>
    <dsp:sp modelId="{CF3942B7-E59C-478F-BF91-288699EF4548}">
      <dsp:nvSpPr>
        <dsp:cNvPr id="0" name=""/>
        <dsp:cNvSpPr/>
      </dsp:nvSpPr>
      <dsp:spPr>
        <a:xfrm rot="10800000">
          <a:off x="1119428" y="3936259"/>
          <a:ext cx="2111920" cy="657045"/>
        </a:xfrm>
        <a:prstGeom prst="leftArrow">
          <a:avLst>
            <a:gd name="adj1" fmla="val 60000"/>
            <a:gd name="adj2" fmla="val 50000"/>
          </a:avLst>
        </a:prstGeom>
        <a:gradFill rotWithShape="0">
          <a:gsLst>
            <a:gs pos="0">
              <a:schemeClr val="accent6">
                <a:tint val="60000"/>
                <a:hueOff val="0"/>
                <a:satOff val="0"/>
                <a:lumOff val="0"/>
                <a:alphaOff val="0"/>
                <a:satMod val="103000"/>
                <a:lumMod val="102000"/>
                <a:tint val="94000"/>
              </a:schemeClr>
            </a:gs>
            <a:gs pos="50000">
              <a:schemeClr val="accent6">
                <a:tint val="60000"/>
                <a:hueOff val="0"/>
                <a:satOff val="0"/>
                <a:lumOff val="0"/>
                <a:alphaOff val="0"/>
                <a:satMod val="110000"/>
                <a:lumMod val="100000"/>
                <a:shade val="100000"/>
              </a:schemeClr>
            </a:gs>
            <a:gs pos="100000">
              <a:schemeClr val="accent6">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C57E64F-0DBD-4E1A-B6CE-6C6B5D43D8EE}">
      <dsp:nvSpPr>
        <dsp:cNvPr id="0" name=""/>
        <dsp:cNvSpPr/>
      </dsp:nvSpPr>
      <dsp:spPr>
        <a:xfrm>
          <a:off x="24352" y="3388720"/>
          <a:ext cx="2190153" cy="1752122"/>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a:t>Expansion of Manufacturing  and Industrial</a:t>
          </a:r>
        </a:p>
      </dsp:txBody>
      <dsp:txXfrm>
        <a:off x="75670" y="3440038"/>
        <a:ext cx="2087517" cy="1649486"/>
      </dsp:txXfrm>
    </dsp:sp>
    <dsp:sp modelId="{739F7C21-220D-4B32-BFBE-4209A1B39F3D}">
      <dsp:nvSpPr>
        <dsp:cNvPr id="0" name=""/>
        <dsp:cNvSpPr/>
      </dsp:nvSpPr>
      <dsp:spPr>
        <a:xfrm rot="13500000">
          <a:off x="1802335" y="2287577"/>
          <a:ext cx="2111920" cy="657045"/>
        </a:xfrm>
        <a:prstGeom prst="leftArrow">
          <a:avLst>
            <a:gd name="adj1" fmla="val 60000"/>
            <a:gd name="adj2" fmla="val 50000"/>
          </a:avLst>
        </a:prstGeom>
        <a:gradFill rotWithShape="0">
          <a:gsLst>
            <a:gs pos="0">
              <a:schemeClr val="accent6">
                <a:tint val="60000"/>
                <a:hueOff val="0"/>
                <a:satOff val="0"/>
                <a:lumOff val="0"/>
                <a:alphaOff val="0"/>
                <a:satMod val="103000"/>
                <a:lumMod val="102000"/>
                <a:tint val="94000"/>
              </a:schemeClr>
            </a:gs>
            <a:gs pos="50000">
              <a:schemeClr val="accent6">
                <a:tint val="60000"/>
                <a:hueOff val="0"/>
                <a:satOff val="0"/>
                <a:lumOff val="0"/>
                <a:alphaOff val="0"/>
                <a:satMod val="110000"/>
                <a:lumMod val="100000"/>
                <a:shade val="100000"/>
              </a:schemeClr>
            </a:gs>
            <a:gs pos="100000">
              <a:schemeClr val="accent6">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AE6B5A8-C3B4-456C-8868-CCF85BF241DA}">
      <dsp:nvSpPr>
        <dsp:cNvPr id="0" name=""/>
        <dsp:cNvSpPr/>
      </dsp:nvSpPr>
      <dsp:spPr>
        <a:xfrm>
          <a:off x="1016542" y="993362"/>
          <a:ext cx="2190153" cy="1752122"/>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a:t>Lower Cost of Goods</a:t>
          </a:r>
        </a:p>
      </dsp:txBody>
      <dsp:txXfrm>
        <a:off x="1067860" y="1044680"/>
        <a:ext cx="2087517" cy="1649486"/>
      </dsp:txXfrm>
    </dsp:sp>
    <dsp:sp modelId="{67446098-BF58-4276-9814-7DA2EBAFBD78}">
      <dsp:nvSpPr>
        <dsp:cNvPr id="0" name=""/>
        <dsp:cNvSpPr/>
      </dsp:nvSpPr>
      <dsp:spPr>
        <a:xfrm rot="16200000">
          <a:off x="3451016" y="1604670"/>
          <a:ext cx="2111920" cy="657045"/>
        </a:xfrm>
        <a:prstGeom prst="leftArrow">
          <a:avLst>
            <a:gd name="adj1" fmla="val 60000"/>
            <a:gd name="adj2" fmla="val 50000"/>
          </a:avLst>
        </a:prstGeom>
        <a:gradFill rotWithShape="0">
          <a:gsLst>
            <a:gs pos="0">
              <a:schemeClr val="accent6">
                <a:tint val="60000"/>
                <a:hueOff val="0"/>
                <a:satOff val="0"/>
                <a:lumOff val="0"/>
                <a:alphaOff val="0"/>
                <a:satMod val="103000"/>
                <a:lumMod val="102000"/>
                <a:tint val="94000"/>
              </a:schemeClr>
            </a:gs>
            <a:gs pos="50000">
              <a:schemeClr val="accent6">
                <a:tint val="60000"/>
                <a:hueOff val="0"/>
                <a:satOff val="0"/>
                <a:lumOff val="0"/>
                <a:alphaOff val="0"/>
                <a:satMod val="110000"/>
                <a:lumMod val="100000"/>
                <a:shade val="100000"/>
              </a:schemeClr>
            </a:gs>
            <a:gs pos="100000">
              <a:schemeClr val="accent6">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5CCFF49-5C8A-4B3B-BF54-7B63A4B1FBDD}">
      <dsp:nvSpPr>
        <dsp:cNvPr id="0" name=""/>
        <dsp:cNvSpPr/>
      </dsp:nvSpPr>
      <dsp:spPr>
        <a:xfrm>
          <a:off x="3411900" y="1172"/>
          <a:ext cx="2190153" cy="1752122"/>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a:t>Improved Standards of Living</a:t>
          </a:r>
        </a:p>
      </dsp:txBody>
      <dsp:txXfrm>
        <a:off x="3463218" y="52490"/>
        <a:ext cx="2087517" cy="1649486"/>
      </dsp:txXfrm>
    </dsp:sp>
    <dsp:sp modelId="{E00C4D98-3958-4A70-8867-12724C92AD8E}">
      <dsp:nvSpPr>
        <dsp:cNvPr id="0" name=""/>
        <dsp:cNvSpPr/>
      </dsp:nvSpPr>
      <dsp:spPr>
        <a:xfrm rot="18900000">
          <a:off x="5099698" y="2287577"/>
          <a:ext cx="2111920" cy="657045"/>
        </a:xfrm>
        <a:prstGeom prst="leftArrow">
          <a:avLst>
            <a:gd name="adj1" fmla="val 60000"/>
            <a:gd name="adj2" fmla="val 50000"/>
          </a:avLst>
        </a:prstGeom>
        <a:gradFill rotWithShape="0">
          <a:gsLst>
            <a:gs pos="0">
              <a:schemeClr val="accent6">
                <a:tint val="60000"/>
                <a:hueOff val="0"/>
                <a:satOff val="0"/>
                <a:lumOff val="0"/>
                <a:alphaOff val="0"/>
                <a:satMod val="103000"/>
                <a:lumMod val="102000"/>
                <a:tint val="94000"/>
              </a:schemeClr>
            </a:gs>
            <a:gs pos="50000">
              <a:schemeClr val="accent6">
                <a:tint val="60000"/>
                <a:hueOff val="0"/>
                <a:satOff val="0"/>
                <a:lumOff val="0"/>
                <a:alphaOff val="0"/>
                <a:satMod val="110000"/>
                <a:lumMod val="100000"/>
                <a:shade val="100000"/>
              </a:schemeClr>
            </a:gs>
            <a:gs pos="100000">
              <a:schemeClr val="accent6">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2445595-2BCD-4EA3-B5A3-71DACD1BDC39}">
      <dsp:nvSpPr>
        <dsp:cNvPr id="0" name=""/>
        <dsp:cNvSpPr/>
      </dsp:nvSpPr>
      <dsp:spPr>
        <a:xfrm>
          <a:off x="5807258" y="993362"/>
          <a:ext cx="2190153" cy="1752122"/>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a:t>Spurs Community Development</a:t>
          </a:r>
        </a:p>
      </dsp:txBody>
      <dsp:txXfrm>
        <a:off x="5858576" y="1044680"/>
        <a:ext cx="2087517" cy="1649486"/>
      </dsp:txXfrm>
    </dsp:sp>
    <dsp:sp modelId="{DCF276BF-2A0C-4A6D-B9F3-51386A65EFBB}">
      <dsp:nvSpPr>
        <dsp:cNvPr id="0" name=""/>
        <dsp:cNvSpPr/>
      </dsp:nvSpPr>
      <dsp:spPr>
        <a:xfrm>
          <a:off x="5782605" y="3936259"/>
          <a:ext cx="2111920" cy="657045"/>
        </a:xfrm>
        <a:prstGeom prst="leftArrow">
          <a:avLst>
            <a:gd name="adj1" fmla="val 60000"/>
            <a:gd name="adj2" fmla="val 50000"/>
          </a:avLst>
        </a:prstGeom>
        <a:gradFill rotWithShape="0">
          <a:gsLst>
            <a:gs pos="0">
              <a:schemeClr val="accent6">
                <a:tint val="60000"/>
                <a:hueOff val="0"/>
                <a:satOff val="0"/>
                <a:lumOff val="0"/>
                <a:alphaOff val="0"/>
                <a:satMod val="103000"/>
                <a:lumMod val="102000"/>
                <a:tint val="94000"/>
              </a:schemeClr>
            </a:gs>
            <a:gs pos="50000">
              <a:schemeClr val="accent6">
                <a:tint val="60000"/>
                <a:hueOff val="0"/>
                <a:satOff val="0"/>
                <a:lumOff val="0"/>
                <a:alphaOff val="0"/>
                <a:satMod val="110000"/>
                <a:lumMod val="100000"/>
                <a:shade val="100000"/>
              </a:schemeClr>
            </a:gs>
            <a:gs pos="100000">
              <a:schemeClr val="accent6">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6CDD0E2-F63F-4137-AF74-69C401BB9F50}">
      <dsp:nvSpPr>
        <dsp:cNvPr id="0" name=""/>
        <dsp:cNvSpPr/>
      </dsp:nvSpPr>
      <dsp:spPr>
        <a:xfrm>
          <a:off x="6799448" y="3388720"/>
          <a:ext cx="2190153" cy="1752122"/>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a:t>Improved Railroad Traffic</a:t>
          </a:r>
        </a:p>
      </dsp:txBody>
      <dsp:txXfrm>
        <a:off x="6850766" y="3440038"/>
        <a:ext cx="2087517" cy="1649486"/>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647640-F08A-3028-F982-F82D41C43FA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p:txBody>
      </p:sp>
      <p:sp>
        <p:nvSpPr>
          <p:cNvPr id="3" name="Date Placeholder 2">
            <a:extLst>
              <a:ext uri="{FF2B5EF4-FFF2-40B4-BE49-F238E27FC236}">
                <a16:creationId xmlns:a16="http://schemas.microsoft.com/office/drawing/2014/main" id="{EDC988FD-621F-994C-B21A-BF0833B3D1B1}"/>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220A3F-B575-4632-B8A5-C8808FEEB730}" type="datetime1">
              <a:rPr lang="en-US" sz="1200" b="0" i="0" u="none" strike="noStrike" kern="1200" cap="none" spc="0" baseline="0">
                <a:solidFill>
                  <a:srgbClr val="000000"/>
                </a:solidFill>
                <a:uFillTx/>
                <a:latin typeface="Aptos"/>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6/1/2026</a:t>
            </a:fld>
            <a:endParaRPr lang="en-US" sz="1200" b="0" i="0" u="none" strike="noStrike" kern="1200" cap="none" spc="0" baseline="0">
              <a:solidFill>
                <a:srgbClr val="000000"/>
              </a:solidFill>
              <a:uFillTx/>
              <a:latin typeface="Aptos"/>
            </a:endParaRPr>
          </a:p>
        </p:txBody>
      </p:sp>
      <p:sp>
        <p:nvSpPr>
          <p:cNvPr id="4" name="Footer Placeholder 3">
            <a:extLst>
              <a:ext uri="{FF2B5EF4-FFF2-40B4-BE49-F238E27FC236}">
                <a16:creationId xmlns:a16="http://schemas.microsoft.com/office/drawing/2014/main" id="{F904B90C-76B1-977F-5B1B-1AF6BF538D0C}"/>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p:txBody>
      </p:sp>
      <p:sp>
        <p:nvSpPr>
          <p:cNvPr id="5" name="Slide Number Placeholder 4">
            <a:extLst>
              <a:ext uri="{FF2B5EF4-FFF2-40B4-BE49-F238E27FC236}">
                <a16:creationId xmlns:a16="http://schemas.microsoft.com/office/drawing/2014/main" id="{743A7E47-E472-9C4D-AF4F-2EA72F937D57}"/>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479E5F4-A607-4DEB-B7D3-2DB4A92197F6}" type="slidenum">
              <a:t>‹#›</a:t>
            </a:fld>
            <a:endParaRPr lang="en-US"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32516243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D02F21-9947-87B0-E008-D546F8FB4E9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3" name="Date Placeholder 2">
            <a:extLst>
              <a:ext uri="{FF2B5EF4-FFF2-40B4-BE49-F238E27FC236}">
                <a16:creationId xmlns:a16="http://schemas.microsoft.com/office/drawing/2014/main" id="{66841030-8DD1-0135-6742-BD574BB26D9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80073B86-6DEB-488A-8D2F-49EA89B247B6}" type="datetime1">
              <a:rPr lang="en-US"/>
              <a:pPr lvl="0"/>
              <a:t>6/1/2026</a:t>
            </a:fld>
            <a:endParaRPr lang="en-US"/>
          </a:p>
        </p:txBody>
      </p:sp>
      <p:sp>
        <p:nvSpPr>
          <p:cNvPr id="4" name="Slide Image Placeholder 3">
            <a:extLst>
              <a:ext uri="{FF2B5EF4-FFF2-40B4-BE49-F238E27FC236}">
                <a16:creationId xmlns:a16="http://schemas.microsoft.com/office/drawing/2014/main" id="{31D285D2-F863-9A89-9A97-BA10320BD84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1D96C20-4079-9C1E-142C-84535A61E7F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5C34B113-5C51-8236-1E40-C360DDF9AAFD}"/>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7" name="Slide Number Placeholder 6">
            <a:extLst>
              <a:ext uri="{FF2B5EF4-FFF2-40B4-BE49-F238E27FC236}">
                <a16:creationId xmlns:a16="http://schemas.microsoft.com/office/drawing/2014/main" id="{04F18575-001C-387B-CF0A-95D58E0BBDB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F7DB1698-01B9-4F31-9C82-2C81E51F0A1E}" type="slidenum">
              <a:t>‹#›</a:t>
            </a:fld>
            <a:endParaRPr lang="en-US"/>
          </a:p>
        </p:txBody>
      </p:sp>
    </p:spTree>
    <p:extLst>
      <p:ext uri="{BB962C8B-B14F-4D97-AF65-F5344CB8AC3E}">
        <p14:creationId xmlns:p14="http://schemas.microsoft.com/office/powerpoint/2010/main" val="23288518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a:t>
            </a:fld>
            <a:endParaRPr lang="en-US"/>
          </a:p>
        </p:txBody>
      </p:sp>
    </p:spTree>
    <p:extLst>
      <p:ext uri="{BB962C8B-B14F-4D97-AF65-F5344CB8AC3E}">
        <p14:creationId xmlns:p14="http://schemas.microsoft.com/office/powerpoint/2010/main" val="74859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5B304-1710-BC9C-1578-98F5B7F78B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832A0E-BC8C-43A7-1E51-41D02D36DA4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1E463D1-7C33-ACF1-D250-E64172E6C9E6}"/>
              </a:ext>
            </a:extLst>
          </p:cNvPr>
          <p:cNvSpPr>
            <a:spLocks noGrp="1"/>
          </p:cNvSpPr>
          <p:nvPr>
            <p:ph type="body" idx="1"/>
          </p:nvPr>
        </p:nvSpPr>
        <p:spPr/>
        <p:txBody>
          <a:bodyPr/>
          <a:lstStyle/>
          <a:p>
            <a:r>
              <a:rPr lang="en-US"/>
              <a:t>Lower Transportation Costs</a:t>
            </a:r>
          </a:p>
          <a:p>
            <a:r>
              <a:rPr lang="en-US"/>
              <a:t>Faster Access to Markets</a:t>
            </a:r>
          </a:p>
          <a:p>
            <a:r>
              <a:rPr lang="en-US"/>
              <a:t>Better Connectivity (Rail, River, Highway, Air)</a:t>
            </a:r>
          </a:p>
          <a:p>
            <a:r>
              <a:rPr lang="en-US"/>
              <a:t>Increased Industrial Site Competitiveness</a:t>
            </a:r>
          </a:p>
          <a:p>
            <a:r>
              <a:rPr lang="en-US"/>
              <a:t>Attracts Manufacturing &amp; Logistics Investment</a:t>
            </a:r>
          </a:p>
          <a:p>
            <a:r>
              <a:rPr lang="en-US"/>
              <a:t>Supports Economic Growth &amp; Jobs</a:t>
            </a:r>
          </a:p>
          <a:p>
            <a:endParaRPr lang="en-US"/>
          </a:p>
        </p:txBody>
      </p:sp>
      <p:sp>
        <p:nvSpPr>
          <p:cNvPr id="4" name="Slide Number Placeholder 3">
            <a:extLst>
              <a:ext uri="{FF2B5EF4-FFF2-40B4-BE49-F238E27FC236}">
                <a16:creationId xmlns:a16="http://schemas.microsoft.com/office/drawing/2014/main" id="{7076C315-2971-8AA2-ADE6-817C3F93B55C}"/>
              </a:ext>
            </a:extLst>
          </p:cNvPr>
          <p:cNvSpPr>
            <a:spLocks noGrp="1"/>
          </p:cNvSpPr>
          <p:nvPr>
            <p:ph type="sldNum" sz="quarter" idx="5"/>
          </p:nvPr>
        </p:nvSpPr>
        <p:spPr/>
        <p:txBody>
          <a:bodyPr/>
          <a:lstStyle/>
          <a:p>
            <a:pPr lvl="0"/>
            <a:fld id="{F7DB1698-01B9-4F31-9C82-2C81E51F0A1E}" type="slidenum">
              <a:rPr lang="en-US" smtClean="0"/>
              <a:t>2</a:t>
            </a:fld>
            <a:endParaRPr lang="en-US"/>
          </a:p>
        </p:txBody>
      </p:sp>
    </p:spTree>
    <p:extLst>
      <p:ext uri="{BB962C8B-B14F-4D97-AF65-F5344CB8AC3E}">
        <p14:creationId xmlns:p14="http://schemas.microsoft.com/office/powerpoint/2010/main" val="3221123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a:t>
            </a:fld>
            <a:endParaRPr lang="en-US"/>
          </a:p>
        </p:txBody>
      </p:sp>
    </p:spTree>
    <p:extLst>
      <p:ext uri="{BB962C8B-B14F-4D97-AF65-F5344CB8AC3E}">
        <p14:creationId xmlns:p14="http://schemas.microsoft.com/office/powerpoint/2010/main" val="4182399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4</a:t>
            </a:fld>
            <a:endParaRPr lang="en-US"/>
          </a:p>
        </p:txBody>
      </p:sp>
    </p:spTree>
    <p:extLst>
      <p:ext uri="{BB962C8B-B14F-4D97-AF65-F5344CB8AC3E}">
        <p14:creationId xmlns:p14="http://schemas.microsoft.com/office/powerpoint/2010/main" val="3149412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5</a:t>
            </a:fld>
            <a:endParaRPr lang="en-US"/>
          </a:p>
        </p:txBody>
      </p:sp>
    </p:spTree>
    <p:extLst>
      <p:ext uri="{BB962C8B-B14F-4D97-AF65-F5344CB8AC3E}">
        <p14:creationId xmlns:p14="http://schemas.microsoft.com/office/powerpoint/2010/main" val="353259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6</a:t>
            </a:fld>
            <a:endParaRPr lang="en-US"/>
          </a:p>
        </p:txBody>
      </p:sp>
    </p:spTree>
    <p:extLst>
      <p:ext uri="{BB962C8B-B14F-4D97-AF65-F5344CB8AC3E}">
        <p14:creationId xmlns:p14="http://schemas.microsoft.com/office/powerpoint/2010/main" val="3246828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7</a:t>
            </a:fld>
            <a:endParaRPr lang="en-US"/>
          </a:p>
        </p:txBody>
      </p:sp>
    </p:spTree>
    <p:extLst>
      <p:ext uri="{BB962C8B-B14F-4D97-AF65-F5344CB8AC3E}">
        <p14:creationId xmlns:p14="http://schemas.microsoft.com/office/powerpoint/2010/main" val="2361513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ACFCC-1355-0CF3-EE03-687805C674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9FD0A9-B507-89AB-40ED-329E3FFB489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AA2EC3F-BBC1-D9D0-B0CE-8D245138BDC1}"/>
              </a:ext>
            </a:extLst>
          </p:cNvPr>
          <p:cNvSpPr>
            <a:spLocks noGrp="1"/>
          </p:cNvSpPr>
          <p:nvPr>
            <p:ph type="body" idx="1"/>
          </p:nvPr>
        </p:nvSpPr>
        <p:spPr/>
        <p:txBody>
          <a:bodyPr/>
          <a:lstStyle/>
          <a:p>
            <a:r>
              <a:rPr lang="en-US"/>
              <a:t>Jason</a:t>
            </a:r>
          </a:p>
          <a:p>
            <a:endParaRPr lang="en-US"/>
          </a:p>
          <a:p>
            <a:r>
              <a:rPr lang="en-US"/>
              <a:t>Make sure to expand on how this project builds a road to the railroad to unload the rail cars and truck the material the rest of the way. NOT to build the RR </a:t>
            </a:r>
            <a:r>
              <a:rPr lang="en-US" err="1"/>
              <a:t>tp</a:t>
            </a:r>
            <a:r>
              <a:rPr lang="en-US"/>
              <a:t> the industrial park.</a:t>
            </a:r>
          </a:p>
        </p:txBody>
      </p:sp>
      <p:sp>
        <p:nvSpPr>
          <p:cNvPr id="4" name="Slide Number Placeholder 3">
            <a:extLst>
              <a:ext uri="{FF2B5EF4-FFF2-40B4-BE49-F238E27FC236}">
                <a16:creationId xmlns:a16="http://schemas.microsoft.com/office/drawing/2014/main" id="{DF610D4D-1360-5A92-BA22-9FACF67596F5}"/>
              </a:ext>
            </a:extLst>
          </p:cNvPr>
          <p:cNvSpPr>
            <a:spLocks noGrp="1"/>
          </p:cNvSpPr>
          <p:nvPr>
            <p:ph type="sldNum" sz="quarter" idx="5"/>
          </p:nvPr>
        </p:nvSpPr>
        <p:spPr/>
        <p:txBody>
          <a:bodyPr/>
          <a:lstStyle/>
          <a:p>
            <a:pPr lvl="0"/>
            <a:fld id="{F7DB1698-01B9-4F31-9C82-2C81E51F0A1E}" type="slidenum">
              <a:rPr lang="en-US" smtClean="0"/>
              <a:t>8</a:t>
            </a:fld>
            <a:endParaRPr lang="en-US"/>
          </a:p>
        </p:txBody>
      </p:sp>
    </p:spTree>
    <p:extLst>
      <p:ext uri="{BB962C8B-B14F-4D97-AF65-F5344CB8AC3E}">
        <p14:creationId xmlns:p14="http://schemas.microsoft.com/office/powerpoint/2010/main" val="951721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9</a:t>
            </a:fld>
            <a:endParaRPr lang="en-US"/>
          </a:p>
        </p:txBody>
      </p:sp>
    </p:spTree>
    <p:extLst>
      <p:ext uri="{BB962C8B-B14F-4D97-AF65-F5344CB8AC3E}">
        <p14:creationId xmlns:p14="http://schemas.microsoft.com/office/powerpoint/2010/main" val="5262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 - Industrial partners won’t land where there is no rail access</a:t>
            </a:r>
          </a:p>
          <a:p>
            <a:endParaRPr lang="en-US">
              <a:highlight>
                <a:srgbClr val="FFFF00"/>
              </a:highlight>
            </a:endParaRPr>
          </a:p>
          <a:p>
            <a:r>
              <a:rPr lang="en-US">
                <a:highlight>
                  <a:srgbClr val="FFFF00"/>
                </a:highlight>
              </a:rPr>
              <a:t>The railroad is always looking to increase traffic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11</a:t>
            </a:fld>
            <a:endParaRPr lang="en-US"/>
          </a:p>
        </p:txBody>
      </p:sp>
    </p:spTree>
    <p:extLst>
      <p:ext uri="{BB962C8B-B14F-4D97-AF65-F5344CB8AC3E}">
        <p14:creationId xmlns:p14="http://schemas.microsoft.com/office/powerpoint/2010/main" val="3818428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13</a:t>
            </a:fld>
            <a:endParaRPr lang="en-US"/>
          </a:p>
        </p:txBody>
      </p:sp>
    </p:spTree>
    <p:extLst>
      <p:ext uri="{BB962C8B-B14F-4D97-AF65-F5344CB8AC3E}">
        <p14:creationId xmlns:p14="http://schemas.microsoft.com/office/powerpoint/2010/main" val="2033641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9AF6C-5385-96AE-03B6-17E40DCA18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7F02D0-6F04-AFDE-4321-42B6E13960E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A0C440C-B61E-9921-428E-7E187ED832CC}"/>
              </a:ext>
            </a:extLst>
          </p:cNvPr>
          <p:cNvSpPr>
            <a:spLocks noGrp="1"/>
          </p:cNvSpPr>
          <p:nvPr>
            <p:ph type="body" idx="1"/>
          </p:nvPr>
        </p:nvSpPr>
        <p:spPr/>
        <p:txBody>
          <a:bodyPr/>
          <a:lstStyle/>
          <a:p>
            <a:r>
              <a:rPr lang="en-US"/>
              <a:t>Jason</a:t>
            </a:r>
          </a:p>
          <a:p>
            <a:endParaRPr lang="en-US"/>
          </a:p>
          <a:p>
            <a:r>
              <a:rPr lang="en-US"/>
              <a:t>Currently Over 30 Businesses in the Park</a:t>
            </a:r>
          </a:p>
          <a:p>
            <a:r>
              <a:rPr lang="en-US"/>
              <a:t>16 Site Locations in Progress</a:t>
            </a:r>
          </a:p>
          <a:p>
            <a:r>
              <a:rPr lang="en-US"/>
              <a:t>Abundant Utility Access </a:t>
            </a:r>
          </a:p>
          <a:p>
            <a:pPr lvl="1"/>
            <a:r>
              <a:rPr lang="en-US"/>
              <a:t>Broadband Expansion</a:t>
            </a:r>
          </a:p>
          <a:p>
            <a:pPr lvl="1"/>
            <a:r>
              <a:rPr lang="en-US"/>
              <a:t>Water</a:t>
            </a:r>
          </a:p>
          <a:p>
            <a:pPr lvl="1"/>
            <a:r>
              <a:rPr lang="en-US"/>
              <a:t>Sewer</a:t>
            </a:r>
          </a:p>
          <a:p>
            <a:pPr lvl="1"/>
            <a:r>
              <a:rPr lang="en-US"/>
              <a:t>Electricity</a:t>
            </a:r>
          </a:p>
          <a:p>
            <a:pPr lvl="1"/>
            <a:r>
              <a:rPr lang="en-US"/>
              <a:t>Gas</a:t>
            </a:r>
          </a:p>
          <a:p>
            <a:r>
              <a:rPr lang="en-US"/>
              <a:t>New Amazon Facility Nearby</a:t>
            </a:r>
          </a:p>
          <a:p>
            <a:r>
              <a:rPr lang="en-US"/>
              <a:t>Enhances DOH Investment in Infrastructure</a:t>
            </a:r>
          </a:p>
          <a:p>
            <a:endParaRPr lang="en-US" b="1"/>
          </a:p>
        </p:txBody>
      </p:sp>
      <p:sp>
        <p:nvSpPr>
          <p:cNvPr id="4" name="Slide Number Placeholder 3">
            <a:extLst>
              <a:ext uri="{FF2B5EF4-FFF2-40B4-BE49-F238E27FC236}">
                <a16:creationId xmlns:a16="http://schemas.microsoft.com/office/drawing/2014/main" id="{D28D6512-DF07-F269-64D0-3F2C400B8319}"/>
              </a:ext>
            </a:extLst>
          </p:cNvPr>
          <p:cNvSpPr>
            <a:spLocks noGrp="1"/>
          </p:cNvSpPr>
          <p:nvPr>
            <p:ph type="sldNum" sz="quarter" idx="5"/>
          </p:nvPr>
        </p:nvSpPr>
        <p:spPr/>
        <p:txBody>
          <a:bodyPr/>
          <a:lstStyle/>
          <a:p>
            <a:pPr lvl="0"/>
            <a:fld id="{F7DB1698-01B9-4F31-9C82-2C81E51F0A1E}" type="slidenum">
              <a:rPr lang="en-US" smtClean="0"/>
              <a:t>14</a:t>
            </a:fld>
            <a:endParaRPr lang="en-US"/>
          </a:p>
        </p:txBody>
      </p:sp>
    </p:spTree>
    <p:extLst>
      <p:ext uri="{BB962C8B-B14F-4D97-AF65-F5344CB8AC3E}">
        <p14:creationId xmlns:p14="http://schemas.microsoft.com/office/powerpoint/2010/main" val="763005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Jason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15</a:t>
            </a:fld>
            <a:endParaRPr lang="en-US"/>
          </a:p>
        </p:txBody>
      </p:sp>
    </p:spTree>
    <p:extLst>
      <p:ext uri="{BB962C8B-B14F-4D97-AF65-F5344CB8AC3E}">
        <p14:creationId xmlns:p14="http://schemas.microsoft.com/office/powerpoint/2010/main" val="22299519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 </a:t>
            </a:r>
          </a:p>
          <a:p>
            <a:endParaRPr lang="en-US"/>
          </a:p>
          <a:p>
            <a:r>
              <a:rPr lang="en-US"/>
              <a:t>Thanks  Jason. I will speak to the importance of Rail Connectivity.</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16</a:t>
            </a:fld>
            <a:endParaRPr lang="en-US"/>
          </a:p>
        </p:txBody>
      </p:sp>
    </p:spTree>
    <p:extLst>
      <p:ext uri="{BB962C8B-B14F-4D97-AF65-F5344CB8AC3E}">
        <p14:creationId xmlns:p14="http://schemas.microsoft.com/office/powerpoint/2010/main" val="2092503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First off, Multimodal Transportation is considered transportation of freight that utilizes more than one mode of transportation. Our goal with this project, as Jason spoke to earlier, is to create a system in the Beckley area in which rail become part of that multimodal system. </a:t>
            </a:r>
          </a:p>
          <a:p>
            <a:endParaRPr lang="en-US"/>
          </a:p>
          <a:p>
            <a:r>
              <a:rPr lang="en-US"/>
              <a:t>Rail freight helps to improve efficiency by moving large shipments in a single trip. This in turn can aid in reducing cost and also lightening the environmental impact of shipping raw materials.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17</a:t>
            </a:fld>
            <a:endParaRPr lang="en-US"/>
          </a:p>
        </p:txBody>
      </p:sp>
    </p:spTree>
    <p:extLst>
      <p:ext uri="{BB962C8B-B14F-4D97-AF65-F5344CB8AC3E}">
        <p14:creationId xmlns:p14="http://schemas.microsoft.com/office/powerpoint/2010/main" val="1052194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Good industrial park </a:t>
            </a:r>
          </a:p>
          <a:p>
            <a:endParaRPr lang="en-US"/>
          </a:p>
          <a:p>
            <a:r>
              <a:rPr lang="en-US"/>
              <a:t>So as far as rail is concerned, I want to highlight the current draw in the industrial park. Klockner </a:t>
            </a:r>
            <a:r>
              <a:rPr lang="en-US" err="1"/>
              <a:t>Pentaplast</a:t>
            </a:r>
            <a:r>
              <a:rPr lang="en-US"/>
              <a:t> has been a great partner for the park. They are a global company that supports over 5,000 employees. This company is a prime example of a company that has chosen this location in Beckley without the ability to ship by rail, and that’s because this park has so many other benefits. I think this goes to show that large manufacturing companies can find a spot in this industrial park to grow and thrive currently. But obtaining rail access may be the key to unlocking the next level of growth.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18</a:t>
            </a:fld>
            <a:endParaRPr lang="en-US"/>
          </a:p>
        </p:txBody>
      </p:sp>
    </p:spTree>
    <p:extLst>
      <p:ext uri="{BB962C8B-B14F-4D97-AF65-F5344CB8AC3E}">
        <p14:creationId xmlns:p14="http://schemas.microsoft.com/office/powerpoint/2010/main" val="2358844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Rail connectivity means regional economic growth. Attracting new industrial partners who wouldn’t otherwise land in the area without the connection to rail freight. More businesses and industry means there is a better standard of living realized for residents. More pay, more opportunity. It means more public dollars funding the schools and for building better infrastructure in the area.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19</a:t>
            </a:fld>
            <a:endParaRPr lang="en-US"/>
          </a:p>
        </p:txBody>
      </p:sp>
    </p:spTree>
    <p:extLst>
      <p:ext uri="{BB962C8B-B14F-4D97-AF65-F5344CB8AC3E}">
        <p14:creationId xmlns:p14="http://schemas.microsoft.com/office/powerpoint/2010/main" val="2475008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(WE)</a:t>
            </a:r>
          </a:p>
          <a:p>
            <a:r>
              <a:rPr lang="en-US"/>
              <a:t>Diversified businesses lead to a stronger local economy. From beyond the business perspective, currently in the state of WV, we are ranked 50</a:t>
            </a:r>
            <a:r>
              <a:rPr lang="en-US" baseline="30000"/>
              <a:t>th</a:t>
            </a:r>
            <a:r>
              <a:rPr lang="en-US"/>
              <a:t>/50 for population growth. We felt a population decrease of nearly a half percent form 2019-2024. Many factors contribute to this statistic, but growth and opportunity in business can assist in changing this stat. In 2024, the top industries in WV were Hospitals, Mining, and Oil and Gas with manufacturing not even making the top 10. But WV is wholistically looking to change that. We proactively preparing for growth in the mountain state. Tax dollars are being invested in creating “shovel ready” sites to make construction and investment quicker and easier for business partners. This project could be a shining star for the state and aligns with the current initiatives for our state.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20</a:t>
            </a:fld>
            <a:endParaRPr lang="en-US"/>
          </a:p>
        </p:txBody>
      </p:sp>
    </p:spTree>
    <p:extLst>
      <p:ext uri="{BB962C8B-B14F-4D97-AF65-F5344CB8AC3E}">
        <p14:creationId xmlns:p14="http://schemas.microsoft.com/office/powerpoint/2010/main" val="1780340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21</a:t>
            </a:fld>
            <a:endParaRPr lang="en-US"/>
          </a:p>
        </p:txBody>
      </p:sp>
    </p:spTree>
    <p:extLst>
      <p:ext uri="{BB962C8B-B14F-4D97-AF65-F5344CB8AC3E}">
        <p14:creationId xmlns:p14="http://schemas.microsoft.com/office/powerpoint/2010/main" val="538693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This map just again reiterates the project site…..</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22</a:t>
            </a:fld>
            <a:endParaRPr lang="en-US"/>
          </a:p>
        </p:txBody>
      </p:sp>
    </p:spTree>
    <p:extLst>
      <p:ext uri="{BB962C8B-B14F-4D97-AF65-F5344CB8AC3E}">
        <p14:creationId xmlns:p14="http://schemas.microsoft.com/office/powerpoint/2010/main" val="24171926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Again, the site is located at sort of a hub within the state. 3 major routes are location in close proximity to the industrial park and the rail access road location. Many major cities are also located within about an hour drive from the site. All of this plays into why this project is so important.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23</a:t>
            </a:fld>
            <a:endParaRPr lang="en-US"/>
          </a:p>
        </p:txBody>
      </p:sp>
    </p:spTree>
    <p:extLst>
      <p:ext uri="{BB962C8B-B14F-4D97-AF65-F5344CB8AC3E}">
        <p14:creationId xmlns:p14="http://schemas.microsoft.com/office/powerpoint/2010/main" val="1469370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 </a:t>
            </a:r>
          </a:p>
          <a:p>
            <a:endParaRPr lang="en-US"/>
          </a:p>
          <a:p>
            <a:r>
              <a:rPr lang="en-US"/>
              <a:t>Jason talked about the “behind the scenes” side of why this project is so important and why the study was needed. From an engineering standpoint, I think the need is pretty clear. The railroad tracks are actually located about 1000’ from Commerce Drive, which is one of the major routes through the industrial park. But the elevation differences highlight the engineering challenges.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24</a:t>
            </a:fld>
            <a:endParaRPr lang="en-US"/>
          </a:p>
        </p:txBody>
      </p:sp>
    </p:spTree>
    <p:extLst>
      <p:ext uri="{BB962C8B-B14F-4D97-AF65-F5344CB8AC3E}">
        <p14:creationId xmlns:p14="http://schemas.microsoft.com/office/powerpoint/2010/main" val="5583499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This is a cross section taken along that area highlighted on the last slide. You can see here the huge difference of terrain from the tracks to the airport. (Read the elevations). In this specific location, Piney Creek is also located between the tracks and the airport. It’s important to note that this is not the case at the selected project site. The tracks are located on the other side of Piney Creek.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25</a:t>
            </a:fld>
            <a:endParaRPr lang="en-US"/>
          </a:p>
        </p:txBody>
      </p:sp>
    </p:spTree>
    <p:extLst>
      <p:ext uri="{BB962C8B-B14F-4D97-AF65-F5344CB8AC3E}">
        <p14:creationId xmlns:p14="http://schemas.microsoft.com/office/powerpoint/2010/main" val="23295085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Lets dig into the details of the project.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26</a:t>
            </a:fld>
            <a:endParaRPr lang="en-US"/>
          </a:p>
        </p:txBody>
      </p:sp>
    </p:spTree>
    <p:extLst>
      <p:ext uri="{BB962C8B-B14F-4D97-AF65-F5344CB8AC3E}">
        <p14:creationId xmlns:p14="http://schemas.microsoft.com/office/powerpoint/2010/main" val="4285530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4C707F-B6E0-112B-AF22-F89C87C883C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722BF79-9D5D-8181-A007-C330111BB2DB}"/>
              </a:ext>
            </a:extLst>
          </p:cNvPr>
          <p:cNvSpPr txBox="1">
            <a:spLocks noGrp="1"/>
          </p:cNvSpPr>
          <p:nvPr>
            <p:ph type="body" sz="quarter" idx="1"/>
          </p:nvPr>
        </p:nvSpPr>
        <p:spPr/>
        <p:txBody>
          <a:bodyPr/>
          <a:lstStyle/>
          <a:p>
            <a:pPr lvl="0"/>
            <a:r>
              <a:rPr lang="en-US"/>
              <a:t>Austin –</a:t>
            </a:r>
          </a:p>
          <a:p>
            <a:pPr lvl="0"/>
            <a:r>
              <a:rPr lang="en-US"/>
              <a:t> </a:t>
            </a:r>
          </a:p>
          <a:p>
            <a:pPr lvl="0"/>
            <a:r>
              <a:rPr lang="en-US"/>
              <a:t>Back in early March we performed a Field Visit and traveled along the project length. In the photos above, you can get an idea of the terrain encountered, specifically near the railroad. Note the steep rocks, proximity of the stream, and general curves in the alignment of the rails.</a:t>
            </a:r>
          </a:p>
        </p:txBody>
      </p:sp>
      <p:sp>
        <p:nvSpPr>
          <p:cNvPr id="4" name="Slide Number Placeholder 3">
            <a:extLst>
              <a:ext uri="{FF2B5EF4-FFF2-40B4-BE49-F238E27FC236}">
                <a16:creationId xmlns:a16="http://schemas.microsoft.com/office/drawing/2014/main" id="{1C6D4D81-D868-AAC3-8BA2-EA2404EB534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DB0CA9-3964-45EF-903C-4D4BF461D410}" type="slidenum">
              <a:t>28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These are our general geometric design parameters utilized on this project. (Read them off) The WB-62 was ran through the corridor with auto-turn as well to ensure trucks could navigate the horizontal geometry proposed. </a:t>
            </a:r>
          </a:p>
          <a:p>
            <a:endParaRPr lang="en-US"/>
          </a:p>
          <a:p>
            <a:r>
              <a:rPr lang="en-US"/>
              <a:t>For the railroad spur design, the turnout needs to be placed in a tangent section of rail and not closer that 200’ from the tangent point of the nearest curve. We also maintained spacing of 25’ from CL to CL for spur lines, which gives space for trucks and/or fork trucks to get between rail cars.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29</a:t>
            </a:fld>
            <a:endParaRPr lang="en-US"/>
          </a:p>
        </p:txBody>
      </p:sp>
    </p:spTree>
    <p:extLst>
      <p:ext uri="{BB962C8B-B14F-4D97-AF65-F5344CB8AC3E}">
        <p14:creationId xmlns:p14="http://schemas.microsoft.com/office/powerpoint/2010/main" val="26950722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This is our typical section. 24’ wide roadway with 2’ shoulders. GR as needed for embankment sections. And you can get an idea of our slope layout.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30</a:t>
            </a:fld>
            <a:endParaRPr lang="en-US"/>
          </a:p>
        </p:txBody>
      </p:sp>
    </p:spTree>
    <p:extLst>
      <p:ext uri="{BB962C8B-B14F-4D97-AF65-F5344CB8AC3E}">
        <p14:creationId xmlns:p14="http://schemas.microsoft.com/office/powerpoint/2010/main" val="42598652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This is a section of our proposed profile. The green dashed line represents the existing ground, while the blue light shows our proposed design. We are generally following the existing grade and attempting to minimize locations of fill, per our Geotech investigations. As you can see highlighted here, we have a little over 400’ of elevation gain across the length of our alignment.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31</a:t>
            </a:fld>
            <a:endParaRPr lang="en-US"/>
          </a:p>
        </p:txBody>
      </p:sp>
    </p:spTree>
    <p:extLst>
      <p:ext uri="{BB962C8B-B14F-4D97-AF65-F5344CB8AC3E}">
        <p14:creationId xmlns:p14="http://schemas.microsoft.com/office/powerpoint/2010/main" val="6778426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This slide encompasses the general design of the railroad site. Notice the turnout is located in this tangent section of rail. The spurs lie within the curve, however, per the CSX design manual this is allowable. There is a truck turn around that provides space for the WB-62 to turn around. Accessing between the spurs will happen at the end of the spur, so no rail crossing occurs. </a:t>
            </a:r>
          </a:p>
          <a:p>
            <a:endParaRPr lang="en-US"/>
          </a:p>
          <a:p>
            <a:r>
              <a:rPr lang="en-US"/>
              <a:t>Talk about proposed contours</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32</a:t>
            </a:fld>
            <a:endParaRPr lang="en-US"/>
          </a:p>
        </p:txBody>
      </p:sp>
    </p:spTree>
    <p:extLst>
      <p:ext uri="{BB962C8B-B14F-4D97-AF65-F5344CB8AC3E}">
        <p14:creationId xmlns:p14="http://schemas.microsoft.com/office/powerpoint/2010/main" val="27885669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One of our geotechnical engineers did a site visit and gave us the following feedback based on observations and experience. There is obviously a large amount of exposed sandstone noted near the railroad tracks and located across the project site, including around the interstate. However, additional investigation and core borings should be completed as part of a final design. Our preliminary recommendations concluded that we could assume a maximum slope of 0.5:1 in areas around the railroad with large exposed rock faces. Our design, however, utilized a 2:1 slope in all practical locations. For a little comedic relief, assume this sort of slope to be mountain goat territory. </a:t>
            </a:r>
          </a:p>
          <a:p>
            <a:endParaRPr lang="en-US"/>
          </a:p>
          <a:p>
            <a:r>
              <a:rPr lang="en-US"/>
              <a:t>Over the next few slides, I want to help show and express the importance of this geotechnical investigation.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33</a:t>
            </a:fld>
            <a:endParaRPr lang="en-US"/>
          </a:p>
        </p:txBody>
      </p:sp>
    </p:spTree>
    <p:extLst>
      <p:ext uri="{BB962C8B-B14F-4D97-AF65-F5344CB8AC3E}">
        <p14:creationId xmlns:p14="http://schemas.microsoft.com/office/powerpoint/2010/main" val="36601449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This is a previous alternative as we iterated the best design for this project. So the biggest takeaway from this slide is the limits of construction and the huge volume of exaction required for each of the different slopes. </a:t>
            </a:r>
          </a:p>
          <a:p>
            <a:endParaRPr lang="en-US"/>
          </a:p>
          <a:p>
            <a:r>
              <a:rPr lang="en-US"/>
              <a:t>2:1 slopes are desirable as they generally are more stable and desirable for construction and maintenance. However, notice that this cut slope requires excavation way up the bank. In this alternative, the construction limit is actually encroaching on the DOH RW and it requires 2.3 million CY of excavation across the project site.</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34</a:t>
            </a:fld>
            <a:endParaRPr lang="en-US"/>
          </a:p>
        </p:txBody>
      </p:sp>
    </p:spTree>
    <p:extLst>
      <p:ext uri="{BB962C8B-B14F-4D97-AF65-F5344CB8AC3E}">
        <p14:creationId xmlns:p14="http://schemas.microsoft.com/office/powerpoint/2010/main" val="1941185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Dropping to a 1:1 cut slope, notice the construction limits begin to peel back. Starting to look more reasonable. But still over 1.1 million CY of excavation across the project site.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35</a:t>
            </a:fld>
            <a:endParaRPr lang="en-US"/>
          </a:p>
        </p:txBody>
      </p:sp>
    </p:spTree>
    <p:extLst>
      <p:ext uri="{BB962C8B-B14F-4D97-AF65-F5344CB8AC3E}">
        <p14:creationId xmlns:p14="http://schemas.microsoft.com/office/powerpoint/2010/main" val="16026597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Dropping further to a 0.5:1 cut slope, as mentioned is achievable in the high impact zones with large vertical rock faces existing, notice the construction limit drop in much more tightly. Although very steep, it has a huge impact to overall project feasibility. Going from a 2:1 slope down to the 0.5:1 slope shown reduces excavation by about 75%. A ¾ reduction in excavation. That’s huge on a project of this magnitude. Our design utilized those steeper slope around the railroad where required for constructability but utilizes 2:1 slope anywhere that it is achievable. </a:t>
            </a:r>
          </a:p>
          <a:p>
            <a:endParaRPr lang="en-US"/>
          </a:p>
        </p:txBody>
      </p:sp>
      <p:sp>
        <p:nvSpPr>
          <p:cNvPr id="4" name="Slide Number Placeholder 3"/>
          <p:cNvSpPr>
            <a:spLocks noGrp="1"/>
          </p:cNvSpPr>
          <p:nvPr>
            <p:ph type="sldNum" sz="quarter" idx="5"/>
          </p:nvPr>
        </p:nvSpPr>
        <p:spPr/>
        <p:txBody>
          <a:bodyPr/>
          <a:lstStyle/>
          <a:p>
            <a:pPr lvl="0"/>
            <a:fld id="{F7DB1698-01B9-4F31-9C82-2C81E51F0A1E}" type="slidenum">
              <a:rPr lang="en-US" smtClean="0"/>
              <a:t>36</a:t>
            </a:fld>
            <a:endParaRPr lang="en-US"/>
          </a:p>
        </p:txBody>
      </p:sp>
    </p:spTree>
    <p:extLst>
      <p:ext uri="{BB962C8B-B14F-4D97-AF65-F5344CB8AC3E}">
        <p14:creationId xmlns:p14="http://schemas.microsoft.com/office/powerpoint/2010/main" val="17695121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This is what that railroad unloading zone looks like in a typical section. Notice space between the tracks to allow appropriate access. This area is generally flat as well as the railroad requires 0% slope for the loading/unloading area.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37</a:t>
            </a:fld>
            <a:endParaRPr lang="en-US"/>
          </a:p>
        </p:txBody>
      </p:sp>
    </p:spTree>
    <p:extLst>
      <p:ext uri="{BB962C8B-B14F-4D97-AF65-F5344CB8AC3E}">
        <p14:creationId xmlns:p14="http://schemas.microsoft.com/office/powerpoint/2010/main" val="25088567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For the railroad unloading zone, there are numerous options for moving the freight. The exact system to be utilized would be mainly based on the industry utilizing the rail services. For the sake of our preliminary layouts, we have assumed that forklifts would be the main method utilized at this location.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38</a:t>
            </a:fld>
            <a:endParaRPr lang="en-US"/>
          </a:p>
        </p:txBody>
      </p:sp>
    </p:spTree>
    <p:extLst>
      <p:ext uri="{BB962C8B-B14F-4D97-AF65-F5344CB8AC3E}">
        <p14:creationId xmlns:p14="http://schemas.microsoft.com/office/powerpoint/2010/main" val="2011790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For the sake of final design, a few other key items should be considered.</a:t>
            </a:r>
          </a:p>
          <a:p>
            <a:endParaRPr lang="en-US"/>
          </a:p>
          <a:p>
            <a:r>
              <a:rPr lang="en-US"/>
              <a:t>Utilities are location within the project site. During the site visit, manholes we observed. This has led to some preliminary coordination with the Beckley Sanitary Board. There will likely be sewer relocations needed as part of this project. Environmental impacts will also need evaluated. A full site survey will also be needed as the study was completed based on available GIS data. </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39</a:t>
            </a:fld>
            <a:endParaRPr lang="en-US"/>
          </a:p>
        </p:txBody>
      </p:sp>
    </p:spTree>
    <p:extLst>
      <p:ext uri="{BB962C8B-B14F-4D97-AF65-F5344CB8AC3E}">
        <p14:creationId xmlns:p14="http://schemas.microsoft.com/office/powerpoint/2010/main" val="23005320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Austin</a:t>
            </a:r>
          </a:p>
          <a:p>
            <a:endParaRPr lang="en-US"/>
          </a:p>
          <a:p>
            <a:r>
              <a:rPr lang="en-US"/>
              <a:t>Estimated Costs.</a:t>
            </a:r>
          </a:p>
        </p:txBody>
      </p:sp>
      <p:sp>
        <p:nvSpPr>
          <p:cNvPr id="4" name="Slide Number Placeholder 3"/>
          <p:cNvSpPr>
            <a:spLocks noGrp="1"/>
          </p:cNvSpPr>
          <p:nvPr>
            <p:ph type="sldNum" sz="quarter" idx="5"/>
          </p:nvPr>
        </p:nvSpPr>
        <p:spPr/>
        <p:txBody>
          <a:bodyPr/>
          <a:lstStyle/>
          <a:p>
            <a:pPr lvl="0"/>
            <a:fld id="{F7DB1698-01B9-4F31-9C82-2C81E51F0A1E}" type="slidenum">
              <a:rPr lang="en-US" smtClean="0"/>
              <a:t>40</a:t>
            </a:fld>
            <a:endParaRPr lang="en-US"/>
          </a:p>
        </p:txBody>
      </p:sp>
    </p:spTree>
    <p:extLst>
      <p:ext uri="{BB962C8B-B14F-4D97-AF65-F5344CB8AC3E}">
        <p14:creationId xmlns:p14="http://schemas.microsoft.com/office/powerpoint/2010/main" val="27429030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lvl="0"/>
            <a:fld id="{F7DB1698-01B9-4F31-9C82-2C81E51F0A1E}" type="slidenum">
              <a:rPr lang="en-US" smtClean="0"/>
              <a:t>41</a:t>
            </a:fld>
            <a:endParaRPr lang="en-US"/>
          </a:p>
        </p:txBody>
      </p:sp>
    </p:spTree>
    <p:extLst>
      <p:ext uri="{BB962C8B-B14F-4D97-AF65-F5344CB8AC3E}">
        <p14:creationId xmlns:p14="http://schemas.microsoft.com/office/powerpoint/2010/main" val="28090063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6A7D9-8BB5-4E2C-3D79-39AD7F1B5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A18256-D983-8561-2D53-4B231389085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95727F2-3C17-2C49-17AD-17FBCF9D1A2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cap="none" spc="0" baseline="0">
                <a:solidFill>
                  <a:srgbClr val="000000"/>
                </a:solidFill>
                <a:uFillTx/>
                <a:latin typeface="Aptos"/>
              </a:rPr>
              <a:t>Our Goal is to bring industry back where it belongs, </a:t>
            </a:r>
            <a:r>
              <a:rPr lang="en-US" sz="1200" b="1" i="1" u="none" strike="noStrike" kern="1200" cap="none" spc="0" baseline="0">
                <a:solidFill>
                  <a:srgbClr val="0070C0"/>
                </a:solidFill>
                <a:uFillTx/>
                <a:latin typeface="Aptos"/>
              </a:rPr>
              <a:t>West Virginia</a:t>
            </a:r>
            <a:r>
              <a:rPr lang="en-US" sz="1050" b="1" i="1" u="none" strike="noStrike" kern="1200" cap="none" spc="0" baseline="0">
                <a:solidFill>
                  <a:srgbClr val="0070C0"/>
                </a:solidFill>
                <a:uFillTx/>
                <a:latin typeface="Aptos"/>
              </a:rPr>
              <a:t>.</a:t>
            </a:r>
          </a:p>
          <a:p>
            <a:endParaRPr lang="en-US"/>
          </a:p>
          <a:p>
            <a:r>
              <a:rPr lang="en-US"/>
              <a:t>Lower Transportation Costs</a:t>
            </a:r>
          </a:p>
          <a:p>
            <a:r>
              <a:rPr lang="en-US"/>
              <a:t>Faster Access to Markets</a:t>
            </a:r>
          </a:p>
          <a:p>
            <a:r>
              <a:rPr lang="en-US"/>
              <a:t>Better Connectivity (Rail, River, Highway, Air)</a:t>
            </a:r>
          </a:p>
          <a:p>
            <a:r>
              <a:rPr lang="en-US"/>
              <a:t>Increased Industrial Site Competitiveness</a:t>
            </a:r>
          </a:p>
          <a:p>
            <a:r>
              <a:rPr lang="en-US"/>
              <a:t>Attracts Manufacturing &amp; Logistics Investment</a:t>
            </a:r>
          </a:p>
          <a:p>
            <a:r>
              <a:rPr lang="en-US"/>
              <a:t>Supports Economic Growth &amp; Jobs</a:t>
            </a:r>
          </a:p>
          <a:p>
            <a:endParaRPr lang="en-US"/>
          </a:p>
        </p:txBody>
      </p:sp>
      <p:sp>
        <p:nvSpPr>
          <p:cNvPr id="4" name="Slide Number Placeholder 3">
            <a:extLst>
              <a:ext uri="{FF2B5EF4-FFF2-40B4-BE49-F238E27FC236}">
                <a16:creationId xmlns:a16="http://schemas.microsoft.com/office/drawing/2014/main" id="{A9920CEB-45E2-2FF9-009E-113AB143EE2B}"/>
              </a:ext>
            </a:extLst>
          </p:cNvPr>
          <p:cNvSpPr>
            <a:spLocks noGrp="1"/>
          </p:cNvSpPr>
          <p:nvPr>
            <p:ph type="sldNum" sz="quarter" idx="5"/>
          </p:nvPr>
        </p:nvSpPr>
        <p:spPr/>
        <p:txBody>
          <a:bodyPr/>
          <a:lstStyle/>
          <a:p>
            <a:pPr lvl="0"/>
            <a:fld id="{F7DB1698-01B9-4F31-9C82-2C81E51F0A1E}" type="slidenum">
              <a:rPr lang="en-US" smtClean="0"/>
              <a:t>42</a:t>
            </a:fld>
            <a:endParaRPr lang="en-US"/>
          </a:p>
        </p:txBody>
      </p:sp>
    </p:spTree>
    <p:extLst>
      <p:ext uri="{BB962C8B-B14F-4D97-AF65-F5344CB8AC3E}">
        <p14:creationId xmlns:p14="http://schemas.microsoft.com/office/powerpoint/2010/main" val="21785851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West Virginia historically lacked certified and development-ready sites, which created challenges competing with neighboring states like Ohio, Virginia, Tennessee, and North Carolina. The key benefit is speed to build. </a:t>
            </a:r>
          </a:p>
          <a:p>
            <a:endParaRPr lang="en-US"/>
          </a:p>
          <a:p>
            <a:r>
              <a:rPr lang="en-US" err="1"/>
              <a:t>YesWV</a:t>
            </a:r>
            <a:r>
              <a:rPr lang="en-US"/>
              <a:t> is a statewide economic development initiative that funds planning, studies, and infrastructure needed to prepare industrial sites so communities can compete for manufacturing, logistics, energy, aerospace, and technology projects.</a:t>
            </a:r>
          </a:p>
          <a:p>
            <a:endParaRPr lang="en-US"/>
          </a:p>
          <a:p>
            <a:endParaRPr lang="en-US"/>
          </a:p>
        </p:txBody>
      </p:sp>
      <p:sp>
        <p:nvSpPr>
          <p:cNvPr id="4" name="Slide Number Placeholder 3"/>
          <p:cNvSpPr>
            <a:spLocks noGrp="1"/>
          </p:cNvSpPr>
          <p:nvPr>
            <p:ph type="sldNum" sz="quarter" idx="5"/>
          </p:nvPr>
        </p:nvSpPr>
        <p:spPr/>
        <p:txBody>
          <a:bodyPr/>
          <a:lstStyle/>
          <a:p>
            <a:pPr lvl="0"/>
            <a:fld id="{F7DB1698-01B9-4F31-9C82-2C81E51F0A1E}" type="slidenum">
              <a:rPr lang="en-US" smtClean="0"/>
              <a:t>45</a:t>
            </a:fld>
            <a:endParaRPr lang="en-US"/>
          </a:p>
        </p:txBody>
      </p:sp>
    </p:spTree>
    <p:extLst>
      <p:ext uri="{BB962C8B-B14F-4D97-AF65-F5344CB8AC3E}">
        <p14:creationId xmlns:p14="http://schemas.microsoft.com/office/powerpoint/2010/main" val="1481257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with No Subtitle and Pics">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4C54A8F-AA6B-5DA7-8FDD-C8389DE9C34B}"/>
              </a:ext>
            </a:extLst>
          </p:cNvPr>
          <p:cNvPicPr>
            <a:picLocks noChangeAspect="1"/>
          </p:cNvPicPr>
          <p:nvPr/>
        </p:nvPicPr>
        <p:blipFill>
          <a:blip r:embed="rId2"/>
          <a:srcRect/>
          <a:stretch>
            <a:fillRect/>
          </a:stretch>
        </p:blipFill>
        <p:spPr>
          <a:xfrm>
            <a:off x="0" y="3044"/>
            <a:ext cx="12191996" cy="6851900"/>
          </a:xfrm>
          <a:prstGeom prst="rect">
            <a:avLst/>
          </a:prstGeom>
          <a:noFill/>
          <a:ln cap="flat">
            <a:noFill/>
          </a:ln>
        </p:spPr>
      </p:pic>
      <p:sp>
        <p:nvSpPr>
          <p:cNvPr id="3" name="Picture Placeholder 4">
            <a:extLst>
              <a:ext uri="{FF2B5EF4-FFF2-40B4-BE49-F238E27FC236}">
                <a16:creationId xmlns:a16="http://schemas.microsoft.com/office/drawing/2014/main" id="{10649112-4E82-CF19-8B60-9042B813E917}"/>
              </a:ext>
            </a:extLst>
          </p:cNvPr>
          <p:cNvSpPr txBox="1">
            <a:spLocks noGrp="1"/>
          </p:cNvSpPr>
          <p:nvPr>
            <p:ph type="pic" idx="4294967295"/>
          </p:nvPr>
        </p:nvSpPr>
        <p:spPr>
          <a:xfrm>
            <a:off x="758" y="3102385"/>
            <a:ext cx="4094994" cy="2286000"/>
          </a:xfrm>
          <a:ln w="12701">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4" name="Picture Placeholder 4">
            <a:extLst>
              <a:ext uri="{FF2B5EF4-FFF2-40B4-BE49-F238E27FC236}">
                <a16:creationId xmlns:a16="http://schemas.microsoft.com/office/drawing/2014/main" id="{8743963B-6118-CC29-E6F1-CF4E3E65F419}"/>
              </a:ext>
            </a:extLst>
          </p:cNvPr>
          <p:cNvSpPr txBox="1">
            <a:spLocks noGrp="1"/>
          </p:cNvSpPr>
          <p:nvPr>
            <p:ph type="pic" idx="4294967295"/>
          </p:nvPr>
        </p:nvSpPr>
        <p:spPr>
          <a:xfrm>
            <a:off x="4095753" y="3102385"/>
            <a:ext cx="4000500" cy="2286000"/>
          </a:xfrm>
          <a:ln w="12701">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5" name="Picture Placeholder 4">
            <a:extLst>
              <a:ext uri="{FF2B5EF4-FFF2-40B4-BE49-F238E27FC236}">
                <a16:creationId xmlns:a16="http://schemas.microsoft.com/office/drawing/2014/main" id="{D60FEA5B-352F-6B81-4E0E-7280637B2B64}"/>
              </a:ext>
            </a:extLst>
          </p:cNvPr>
          <p:cNvSpPr txBox="1">
            <a:spLocks noGrp="1"/>
          </p:cNvSpPr>
          <p:nvPr>
            <p:ph type="pic" idx="4294967295"/>
          </p:nvPr>
        </p:nvSpPr>
        <p:spPr>
          <a:xfrm>
            <a:off x="8097002" y="3102385"/>
            <a:ext cx="4094994" cy="2286000"/>
          </a:xfrm>
          <a:ln w="12701">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6" name="Title 1">
            <a:extLst>
              <a:ext uri="{FF2B5EF4-FFF2-40B4-BE49-F238E27FC236}">
                <a16:creationId xmlns:a16="http://schemas.microsoft.com/office/drawing/2014/main" id="{48277F6D-BDDC-28AC-0E91-6E79E8C590EB}"/>
              </a:ext>
            </a:extLst>
          </p:cNvPr>
          <p:cNvSpPr txBox="1">
            <a:spLocks noGrp="1"/>
          </p:cNvSpPr>
          <p:nvPr>
            <p:ph type="title"/>
          </p:nvPr>
        </p:nvSpPr>
        <p:spPr>
          <a:xfrm>
            <a:off x="0" y="1364357"/>
            <a:ext cx="12191996" cy="701728"/>
          </a:xfrm>
        </p:spPr>
        <p:txBody>
          <a:bodyPr anchor="b" anchorCtr="1">
            <a:spAutoFit/>
          </a:bodyPr>
          <a:lstStyle>
            <a:lvl1pPr algn="ctr">
              <a:defRPr b="1">
                <a:solidFill>
                  <a:srgbClr val="FFFFFF"/>
                </a:solidFill>
                <a:latin typeface="Arial" pitchFamily="34"/>
                <a:cs typeface="Arial" pitchFamily="34"/>
              </a:defRPr>
            </a:lvl1pPr>
          </a:lstStyle>
          <a:p>
            <a:pPr lvl="0"/>
            <a:r>
              <a:rPr lang="en-US"/>
              <a:t>Title Goes Here</a:t>
            </a:r>
          </a:p>
        </p:txBody>
      </p:sp>
      <p:sp>
        <p:nvSpPr>
          <p:cNvPr id="7" name="Subtitle 2">
            <a:extLst>
              <a:ext uri="{FF2B5EF4-FFF2-40B4-BE49-F238E27FC236}">
                <a16:creationId xmlns:a16="http://schemas.microsoft.com/office/drawing/2014/main" id="{6E2024CE-0E5A-80C9-CB00-4A4E5AC2C0AE}"/>
              </a:ext>
            </a:extLst>
          </p:cNvPr>
          <p:cNvSpPr txBox="1">
            <a:spLocks noGrp="1"/>
          </p:cNvSpPr>
          <p:nvPr>
            <p:ph type="subTitle" idx="4294967295"/>
          </p:nvPr>
        </p:nvSpPr>
        <p:spPr>
          <a:xfrm>
            <a:off x="0" y="2103046"/>
            <a:ext cx="12192006" cy="341628"/>
          </a:xfrm>
        </p:spPr>
        <p:txBody>
          <a:bodyPr anchorCtr="1">
            <a:spAutoFit/>
          </a:bodyPr>
          <a:lstStyle>
            <a:lvl1pPr marL="0" indent="0" algn="ctr">
              <a:buNone/>
              <a:defRPr sz="1800">
                <a:solidFill>
                  <a:srgbClr val="FFFFFF"/>
                </a:solidFill>
                <a:latin typeface="Arial" pitchFamily="34"/>
                <a:cs typeface="Arial" pitchFamily="34"/>
              </a:defRPr>
            </a:lvl1pPr>
          </a:lstStyle>
          <a:p>
            <a:pPr lvl="0"/>
            <a:r>
              <a:rPr lang="en-US"/>
              <a:t>DATE</a:t>
            </a:r>
          </a:p>
        </p:txBody>
      </p:sp>
      <p:sp>
        <p:nvSpPr>
          <p:cNvPr id="8" name="Slide Number Placeholder 3">
            <a:extLst>
              <a:ext uri="{FF2B5EF4-FFF2-40B4-BE49-F238E27FC236}">
                <a16:creationId xmlns:a16="http://schemas.microsoft.com/office/drawing/2014/main" id="{D41DEAD1-B719-DD0F-1F4D-D3E258B5002D}"/>
              </a:ext>
            </a:extLst>
          </p:cNvPr>
          <p:cNvSpPr txBox="1">
            <a:spLocks noGrp="1"/>
          </p:cNvSpPr>
          <p:nvPr>
            <p:ph type="sldNum" sz="quarter" idx="8"/>
          </p:nvPr>
        </p:nvSpPr>
        <p:spPr>
          <a:xfrm>
            <a:off x="0" y="6492870"/>
            <a:ext cx="387092" cy="365129"/>
          </a:xfrm>
        </p:spPr>
        <p:txBody>
          <a:bodyPr/>
          <a:lstStyle>
            <a:lvl1pPr>
              <a:defRPr/>
            </a:lvl1pPr>
          </a:lstStyle>
          <a:p>
            <a:pPr lvl="0"/>
            <a:fld id="{8965857A-A1C2-49BF-AC8D-8DF8F2C3CF7B}" type="slidenum">
              <a:t>‹#›</a:t>
            </a:fld>
            <a:endParaRPr lang="en-US"/>
          </a:p>
        </p:txBody>
      </p:sp>
    </p:spTree>
    <p:extLst>
      <p:ext uri="{BB962C8B-B14F-4D97-AF65-F5344CB8AC3E}">
        <p14:creationId xmlns:p14="http://schemas.microsoft.com/office/powerpoint/2010/main" val="736017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with Subtitle and Pics">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4D958FCD-DC89-8C43-2470-98829B055674}"/>
              </a:ext>
            </a:extLst>
          </p:cNvPr>
          <p:cNvPicPr>
            <a:picLocks noChangeAspect="1"/>
          </p:cNvPicPr>
          <p:nvPr/>
        </p:nvPicPr>
        <p:blipFill>
          <a:blip r:embed="rId2"/>
          <a:srcRect/>
          <a:stretch>
            <a:fillRect/>
          </a:stretch>
        </p:blipFill>
        <p:spPr>
          <a:xfrm>
            <a:off x="0" y="3044"/>
            <a:ext cx="12191996" cy="6851900"/>
          </a:xfrm>
          <a:prstGeom prst="rect">
            <a:avLst/>
          </a:prstGeom>
          <a:noFill/>
          <a:ln cap="flat">
            <a:noFill/>
          </a:ln>
        </p:spPr>
      </p:pic>
      <p:sp>
        <p:nvSpPr>
          <p:cNvPr id="3" name="Picture Placeholder 4">
            <a:extLst>
              <a:ext uri="{FF2B5EF4-FFF2-40B4-BE49-F238E27FC236}">
                <a16:creationId xmlns:a16="http://schemas.microsoft.com/office/drawing/2014/main" id="{6EF35858-F738-28E0-13F6-8EE4B90A81DB}"/>
              </a:ext>
            </a:extLst>
          </p:cNvPr>
          <p:cNvSpPr txBox="1">
            <a:spLocks noGrp="1"/>
          </p:cNvSpPr>
          <p:nvPr>
            <p:ph type="pic" idx="4294967295"/>
          </p:nvPr>
        </p:nvSpPr>
        <p:spPr>
          <a:xfrm>
            <a:off x="758" y="3102385"/>
            <a:ext cx="4094994" cy="2286000"/>
          </a:xfrm>
          <a:ln w="9528">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4" name="Picture Placeholder 4">
            <a:extLst>
              <a:ext uri="{FF2B5EF4-FFF2-40B4-BE49-F238E27FC236}">
                <a16:creationId xmlns:a16="http://schemas.microsoft.com/office/drawing/2014/main" id="{F7E1157A-5017-526A-6B54-33109083CCD1}"/>
              </a:ext>
            </a:extLst>
          </p:cNvPr>
          <p:cNvSpPr txBox="1">
            <a:spLocks noGrp="1"/>
          </p:cNvSpPr>
          <p:nvPr>
            <p:ph type="pic" idx="4294967295"/>
          </p:nvPr>
        </p:nvSpPr>
        <p:spPr>
          <a:xfrm>
            <a:off x="4095753" y="3102385"/>
            <a:ext cx="4000500" cy="2286000"/>
          </a:xfrm>
          <a:ln w="9528">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5" name="Picture Placeholder 4">
            <a:extLst>
              <a:ext uri="{FF2B5EF4-FFF2-40B4-BE49-F238E27FC236}">
                <a16:creationId xmlns:a16="http://schemas.microsoft.com/office/drawing/2014/main" id="{1A73F8A6-9F1C-C6D1-48BE-C6CE6FB170F8}"/>
              </a:ext>
            </a:extLst>
          </p:cNvPr>
          <p:cNvSpPr txBox="1">
            <a:spLocks noGrp="1"/>
          </p:cNvSpPr>
          <p:nvPr>
            <p:ph type="pic" idx="4294967295"/>
          </p:nvPr>
        </p:nvSpPr>
        <p:spPr>
          <a:xfrm>
            <a:off x="8097002" y="3102385"/>
            <a:ext cx="4094994" cy="2286000"/>
          </a:xfrm>
          <a:ln w="9528">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6" name="Title 1">
            <a:extLst>
              <a:ext uri="{FF2B5EF4-FFF2-40B4-BE49-F238E27FC236}">
                <a16:creationId xmlns:a16="http://schemas.microsoft.com/office/drawing/2014/main" id="{964AEB43-A797-73B5-C745-A3B2B7D93CF1}"/>
              </a:ext>
            </a:extLst>
          </p:cNvPr>
          <p:cNvSpPr txBox="1">
            <a:spLocks noGrp="1"/>
          </p:cNvSpPr>
          <p:nvPr>
            <p:ph type="title"/>
          </p:nvPr>
        </p:nvSpPr>
        <p:spPr>
          <a:xfrm>
            <a:off x="0" y="1099639"/>
            <a:ext cx="12191996" cy="701728"/>
          </a:xfrm>
        </p:spPr>
        <p:txBody>
          <a:bodyPr anchor="b" anchorCtr="1">
            <a:spAutoFit/>
          </a:bodyPr>
          <a:lstStyle>
            <a:lvl1pPr algn="ctr">
              <a:defRPr b="1">
                <a:solidFill>
                  <a:srgbClr val="FFFFFF"/>
                </a:solidFill>
                <a:latin typeface="Arial" pitchFamily="34"/>
                <a:cs typeface="Arial" pitchFamily="34"/>
              </a:defRPr>
            </a:lvl1pPr>
          </a:lstStyle>
          <a:p>
            <a:pPr lvl="0"/>
            <a:r>
              <a:rPr lang="en-US"/>
              <a:t>Title Goes Here</a:t>
            </a:r>
          </a:p>
        </p:txBody>
      </p:sp>
      <p:sp>
        <p:nvSpPr>
          <p:cNvPr id="7" name="Subtitle 2">
            <a:extLst>
              <a:ext uri="{FF2B5EF4-FFF2-40B4-BE49-F238E27FC236}">
                <a16:creationId xmlns:a16="http://schemas.microsoft.com/office/drawing/2014/main" id="{CCAB5277-B313-9175-88B6-D0595CEC5C64}"/>
              </a:ext>
            </a:extLst>
          </p:cNvPr>
          <p:cNvSpPr txBox="1">
            <a:spLocks noGrp="1"/>
          </p:cNvSpPr>
          <p:nvPr>
            <p:ph type="subTitle" idx="4294967295"/>
          </p:nvPr>
        </p:nvSpPr>
        <p:spPr>
          <a:xfrm>
            <a:off x="0" y="2313816"/>
            <a:ext cx="12192006" cy="341628"/>
          </a:xfrm>
        </p:spPr>
        <p:txBody>
          <a:bodyPr anchorCtr="1">
            <a:spAutoFit/>
          </a:bodyPr>
          <a:lstStyle>
            <a:lvl1pPr marL="0" indent="0" algn="ctr">
              <a:buNone/>
              <a:defRPr sz="1800">
                <a:solidFill>
                  <a:srgbClr val="FFFFFF"/>
                </a:solidFill>
                <a:latin typeface="Arial" pitchFamily="34"/>
                <a:cs typeface="Arial" pitchFamily="34"/>
              </a:defRPr>
            </a:lvl1pPr>
          </a:lstStyle>
          <a:p>
            <a:pPr lvl="0"/>
            <a:r>
              <a:rPr lang="en-US"/>
              <a:t>DATE</a:t>
            </a:r>
          </a:p>
        </p:txBody>
      </p:sp>
      <p:sp>
        <p:nvSpPr>
          <p:cNvPr id="8" name="Text Placeholder 7">
            <a:extLst>
              <a:ext uri="{FF2B5EF4-FFF2-40B4-BE49-F238E27FC236}">
                <a16:creationId xmlns:a16="http://schemas.microsoft.com/office/drawing/2014/main" id="{5B977C59-A8A9-E02C-895B-187C97290DD3}"/>
              </a:ext>
            </a:extLst>
          </p:cNvPr>
          <p:cNvSpPr txBox="1">
            <a:spLocks noGrp="1"/>
          </p:cNvSpPr>
          <p:nvPr>
            <p:ph type="body" idx="4294967295"/>
          </p:nvPr>
        </p:nvSpPr>
        <p:spPr>
          <a:xfrm>
            <a:off x="0" y="1819656"/>
            <a:ext cx="12192006" cy="424729"/>
          </a:xfrm>
        </p:spPr>
        <p:txBody>
          <a:bodyPr anchorCtr="1">
            <a:spAutoFit/>
          </a:bodyPr>
          <a:lstStyle>
            <a:lvl1pPr marL="0" indent="0" algn="ctr">
              <a:buNone/>
              <a:defRPr sz="2400">
                <a:solidFill>
                  <a:srgbClr val="FFFFFF"/>
                </a:solidFill>
              </a:defRPr>
            </a:lvl1pPr>
          </a:lstStyle>
          <a:p>
            <a:pPr lvl="0"/>
            <a:r>
              <a:rPr lang="en-US"/>
              <a:t>Subtitle Goes Here</a:t>
            </a:r>
          </a:p>
        </p:txBody>
      </p:sp>
      <p:sp>
        <p:nvSpPr>
          <p:cNvPr id="9" name="Slide Number Placeholder 1">
            <a:extLst>
              <a:ext uri="{FF2B5EF4-FFF2-40B4-BE49-F238E27FC236}">
                <a16:creationId xmlns:a16="http://schemas.microsoft.com/office/drawing/2014/main" id="{89C4B2D5-C691-91AB-38C3-4BCEA8A9D7BE}"/>
              </a:ext>
            </a:extLst>
          </p:cNvPr>
          <p:cNvSpPr txBox="1">
            <a:spLocks noGrp="1"/>
          </p:cNvSpPr>
          <p:nvPr>
            <p:ph type="sldNum" sz="quarter" idx="8"/>
          </p:nvPr>
        </p:nvSpPr>
        <p:spPr>
          <a:xfrm>
            <a:off x="0" y="6492870"/>
            <a:ext cx="387092" cy="365129"/>
          </a:xfrm>
        </p:spPr>
        <p:txBody>
          <a:bodyPr/>
          <a:lstStyle>
            <a:lvl1pPr>
              <a:defRPr/>
            </a:lvl1pPr>
          </a:lstStyle>
          <a:p>
            <a:pPr lvl="0"/>
            <a:fld id="{B4D609A0-C0DF-4DD0-A9E0-837713227664}" type="slidenum">
              <a:t>‹#›</a:t>
            </a:fld>
            <a:endParaRPr lang="en-US"/>
          </a:p>
        </p:txBody>
      </p:sp>
    </p:spTree>
    <p:extLst>
      <p:ext uri="{BB962C8B-B14F-4D97-AF65-F5344CB8AC3E}">
        <p14:creationId xmlns:p14="http://schemas.microsoft.com/office/powerpoint/2010/main" val="2709258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No Subtitle and One Pic">
    <p:spTree>
      <p:nvGrpSpPr>
        <p:cNvPr id="1" name=""/>
        <p:cNvGrpSpPr/>
        <p:nvPr/>
      </p:nvGrpSpPr>
      <p:grpSpPr>
        <a:xfrm>
          <a:off x="0" y="0"/>
          <a:ext cx="0" cy="0"/>
          <a:chOff x="0" y="0"/>
          <a:chExt cx="0" cy="0"/>
        </a:xfrm>
      </p:grpSpPr>
      <p:pic>
        <p:nvPicPr>
          <p:cNvPr id="2" name="Picture 10">
            <a:extLst>
              <a:ext uri="{FF2B5EF4-FFF2-40B4-BE49-F238E27FC236}">
                <a16:creationId xmlns:a16="http://schemas.microsoft.com/office/drawing/2014/main" id="{CEFB8AF2-E224-3065-6EC5-0198C84747B7}"/>
              </a:ext>
            </a:extLst>
          </p:cNvPr>
          <p:cNvPicPr>
            <a:picLocks noChangeAspect="1"/>
          </p:cNvPicPr>
          <p:nvPr/>
        </p:nvPicPr>
        <p:blipFill>
          <a:blip r:embed="rId2"/>
          <a:srcRect/>
          <a:stretch>
            <a:fillRect/>
          </a:stretch>
        </p:blipFill>
        <p:spPr>
          <a:xfrm>
            <a:off x="3044" y="3044"/>
            <a:ext cx="12185907" cy="6851900"/>
          </a:xfrm>
          <a:prstGeom prst="rect">
            <a:avLst/>
          </a:prstGeom>
          <a:noFill/>
          <a:ln cap="flat">
            <a:noFill/>
          </a:ln>
        </p:spPr>
      </p:pic>
      <p:sp>
        <p:nvSpPr>
          <p:cNvPr id="3" name="Picture Placeholder 4">
            <a:extLst>
              <a:ext uri="{FF2B5EF4-FFF2-40B4-BE49-F238E27FC236}">
                <a16:creationId xmlns:a16="http://schemas.microsoft.com/office/drawing/2014/main" id="{D939C0FE-D54B-CFE5-DE47-F08305FB2211}"/>
              </a:ext>
            </a:extLst>
          </p:cNvPr>
          <p:cNvSpPr txBox="1">
            <a:spLocks noGrp="1"/>
          </p:cNvSpPr>
          <p:nvPr>
            <p:ph type="pic" idx="4294967295"/>
          </p:nvPr>
        </p:nvSpPr>
        <p:spPr>
          <a:xfrm>
            <a:off x="6096003" y="0"/>
            <a:ext cx="6096003" cy="6851900"/>
          </a:xfrm>
          <a:ln w="9528">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4" name="Title 1">
            <a:extLst>
              <a:ext uri="{FF2B5EF4-FFF2-40B4-BE49-F238E27FC236}">
                <a16:creationId xmlns:a16="http://schemas.microsoft.com/office/drawing/2014/main" id="{85893906-229F-B508-2289-714DEB4DCC82}"/>
              </a:ext>
            </a:extLst>
          </p:cNvPr>
          <p:cNvSpPr txBox="1">
            <a:spLocks noGrp="1"/>
          </p:cNvSpPr>
          <p:nvPr>
            <p:ph type="title"/>
          </p:nvPr>
        </p:nvSpPr>
        <p:spPr>
          <a:xfrm>
            <a:off x="356616" y="2229846"/>
            <a:ext cx="5394960" cy="860523"/>
          </a:xfrm>
        </p:spPr>
        <p:txBody>
          <a:bodyPr anchor="b"/>
          <a:lstStyle>
            <a:lvl1pPr>
              <a:defRPr b="1">
                <a:solidFill>
                  <a:srgbClr val="FFFFFF"/>
                </a:solidFill>
                <a:latin typeface="Arial" pitchFamily="34"/>
                <a:cs typeface="Arial" pitchFamily="34"/>
              </a:defRPr>
            </a:lvl1pPr>
          </a:lstStyle>
          <a:p>
            <a:pPr lvl="0"/>
            <a:r>
              <a:rPr lang="en-US"/>
              <a:t>Title Goes</a:t>
            </a:r>
          </a:p>
        </p:txBody>
      </p:sp>
      <p:sp>
        <p:nvSpPr>
          <p:cNvPr id="5" name="Subtitle 2">
            <a:extLst>
              <a:ext uri="{FF2B5EF4-FFF2-40B4-BE49-F238E27FC236}">
                <a16:creationId xmlns:a16="http://schemas.microsoft.com/office/drawing/2014/main" id="{D78FC0DD-8899-6594-2000-A057725894DC}"/>
              </a:ext>
            </a:extLst>
          </p:cNvPr>
          <p:cNvSpPr txBox="1">
            <a:spLocks noGrp="1"/>
          </p:cNvSpPr>
          <p:nvPr>
            <p:ph type="subTitle" idx="4294967295"/>
          </p:nvPr>
        </p:nvSpPr>
        <p:spPr>
          <a:xfrm>
            <a:off x="365760" y="3109042"/>
            <a:ext cx="5394960" cy="559978"/>
          </a:xfrm>
        </p:spPr>
        <p:txBody>
          <a:bodyPr/>
          <a:lstStyle>
            <a:lvl1pPr marL="0" indent="0">
              <a:buNone/>
              <a:defRPr sz="1800">
                <a:solidFill>
                  <a:srgbClr val="FFFFFF"/>
                </a:solidFill>
                <a:latin typeface="Arial" pitchFamily="34"/>
                <a:cs typeface="Arial" pitchFamily="34"/>
              </a:defRPr>
            </a:lvl1pPr>
          </a:lstStyle>
          <a:p>
            <a:pPr lvl="0"/>
            <a:r>
              <a:rPr lang="en-US"/>
              <a:t>DATE</a:t>
            </a:r>
          </a:p>
        </p:txBody>
      </p:sp>
      <p:sp>
        <p:nvSpPr>
          <p:cNvPr id="6" name="Slide Number Placeholder 2">
            <a:extLst>
              <a:ext uri="{FF2B5EF4-FFF2-40B4-BE49-F238E27FC236}">
                <a16:creationId xmlns:a16="http://schemas.microsoft.com/office/drawing/2014/main" id="{224AEC07-2CD6-7BB8-361A-6C42B95E4954}"/>
              </a:ext>
            </a:extLst>
          </p:cNvPr>
          <p:cNvSpPr txBox="1">
            <a:spLocks noGrp="1"/>
          </p:cNvSpPr>
          <p:nvPr>
            <p:ph type="sldNum" sz="quarter" idx="8"/>
          </p:nvPr>
        </p:nvSpPr>
        <p:spPr/>
        <p:txBody>
          <a:bodyPr/>
          <a:lstStyle>
            <a:lvl1pPr>
              <a:defRPr/>
            </a:lvl1pPr>
          </a:lstStyle>
          <a:p>
            <a:pPr lvl="0"/>
            <a:fld id="{4E64B33A-02C7-4FA2-BCE1-A6014547AA31}" type="slidenum">
              <a:t>‹#›</a:t>
            </a:fld>
            <a:endParaRPr lang="en-US"/>
          </a:p>
        </p:txBody>
      </p:sp>
    </p:spTree>
    <p:extLst>
      <p:ext uri="{BB962C8B-B14F-4D97-AF65-F5344CB8AC3E}">
        <p14:creationId xmlns:p14="http://schemas.microsoft.com/office/powerpoint/2010/main" val="250742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Subtitle and One Pic">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AF7C6AF1-F14D-0403-0FE5-6FD22B4C9CE1}"/>
              </a:ext>
            </a:extLst>
          </p:cNvPr>
          <p:cNvPicPr>
            <a:picLocks noChangeAspect="1"/>
          </p:cNvPicPr>
          <p:nvPr/>
        </p:nvPicPr>
        <p:blipFill>
          <a:blip r:embed="rId2"/>
          <a:srcRect/>
          <a:stretch>
            <a:fillRect/>
          </a:stretch>
        </p:blipFill>
        <p:spPr>
          <a:xfrm>
            <a:off x="3044" y="3044"/>
            <a:ext cx="12185907" cy="6851900"/>
          </a:xfrm>
          <a:prstGeom prst="rect">
            <a:avLst/>
          </a:prstGeom>
          <a:noFill/>
          <a:ln cap="flat">
            <a:noFill/>
          </a:ln>
        </p:spPr>
      </p:pic>
      <p:sp>
        <p:nvSpPr>
          <p:cNvPr id="3" name="Picture Placeholder 4">
            <a:extLst>
              <a:ext uri="{FF2B5EF4-FFF2-40B4-BE49-F238E27FC236}">
                <a16:creationId xmlns:a16="http://schemas.microsoft.com/office/drawing/2014/main" id="{A541A3D4-E448-BD66-26EA-165FDD0B688D}"/>
              </a:ext>
            </a:extLst>
          </p:cNvPr>
          <p:cNvSpPr txBox="1">
            <a:spLocks noGrp="1"/>
          </p:cNvSpPr>
          <p:nvPr>
            <p:ph type="pic" idx="4294967295"/>
          </p:nvPr>
        </p:nvSpPr>
        <p:spPr>
          <a:xfrm>
            <a:off x="6096003" y="0"/>
            <a:ext cx="6096003" cy="6851900"/>
          </a:xfrm>
          <a:ln w="9528">
            <a:solidFill>
              <a:srgbClr val="FFFFFF"/>
            </a:solidFill>
            <a:prstDash val="solid"/>
          </a:ln>
        </p:spPr>
        <p:txBody>
          <a:bodyPr anchorCtr="1"/>
          <a:lstStyle>
            <a:lvl1pPr algn="ctr">
              <a:defRPr>
                <a:solidFill>
                  <a:srgbClr val="FFFFFF"/>
                </a:solidFill>
              </a:defRPr>
            </a:lvl1pPr>
          </a:lstStyle>
          <a:p>
            <a:pPr lvl="0"/>
            <a:r>
              <a:rPr lang="en-US"/>
              <a:t>Click icon to add picture</a:t>
            </a:r>
          </a:p>
        </p:txBody>
      </p:sp>
      <p:sp>
        <p:nvSpPr>
          <p:cNvPr id="4" name="Title 1">
            <a:extLst>
              <a:ext uri="{FF2B5EF4-FFF2-40B4-BE49-F238E27FC236}">
                <a16:creationId xmlns:a16="http://schemas.microsoft.com/office/drawing/2014/main" id="{479BBC55-BC96-C1BD-1D05-A2663AD24B41}"/>
              </a:ext>
            </a:extLst>
          </p:cNvPr>
          <p:cNvSpPr txBox="1">
            <a:spLocks noGrp="1"/>
          </p:cNvSpPr>
          <p:nvPr>
            <p:ph type="title"/>
          </p:nvPr>
        </p:nvSpPr>
        <p:spPr>
          <a:xfrm>
            <a:off x="329184" y="1992404"/>
            <a:ext cx="5413248" cy="860523"/>
          </a:xfrm>
        </p:spPr>
        <p:txBody>
          <a:bodyPr anchor="b"/>
          <a:lstStyle>
            <a:lvl1pPr>
              <a:defRPr b="1">
                <a:solidFill>
                  <a:srgbClr val="FFFFFF"/>
                </a:solidFill>
                <a:latin typeface="Arial" pitchFamily="34"/>
                <a:cs typeface="Arial" pitchFamily="34"/>
              </a:defRPr>
            </a:lvl1pPr>
          </a:lstStyle>
          <a:p>
            <a:pPr lvl="0"/>
            <a:r>
              <a:rPr lang="en-US"/>
              <a:t>Title Goes Here</a:t>
            </a:r>
          </a:p>
        </p:txBody>
      </p:sp>
      <p:sp>
        <p:nvSpPr>
          <p:cNvPr id="5" name="Subtitle 2">
            <a:extLst>
              <a:ext uri="{FF2B5EF4-FFF2-40B4-BE49-F238E27FC236}">
                <a16:creationId xmlns:a16="http://schemas.microsoft.com/office/drawing/2014/main" id="{2740A84B-F8D1-3F69-5EF9-69DA8B0A7BAD}"/>
              </a:ext>
            </a:extLst>
          </p:cNvPr>
          <p:cNvSpPr txBox="1">
            <a:spLocks noGrp="1"/>
          </p:cNvSpPr>
          <p:nvPr>
            <p:ph type="subTitle" idx="4294967295"/>
          </p:nvPr>
        </p:nvSpPr>
        <p:spPr>
          <a:xfrm>
            <a:off x="329184" y="3356232"/>
            <a:ext cx="5413248" cy="559978"/>
          </a:xfrm>
        </p:spPr>
        <p:txBody>
          <a:bodyPr/>
          <a:lstStyle>
            <a:lvl1pPr marL="0" indent="0">
              <a:buNone/>
              <a:defRPr sz="1800">
                <a:solidFill>
                  <a:srgbClr val="FFFFFF"/>
                </a:solidFill>
                <a:latin typeface="Arial" pitchFamily="34"/>
                <a:cs typeface="Arial" pitchFamily="34"/>
              </a:defRPr>
            </a:lvl1pPr>
          </a:lstStyle>
          <a:p>
            <a:pPr lvl="0"/>
            <a:r>
              <a:rPr lang="en-US"/>
              <a:t>DATE</a:t>
            </a:r>
          </a:p>
        </p:txBody>
      </p:sp>
      <p:sp>
        <p:nvSpPr>
          <p:cNvPr id="6" name="Text Placeholder 7">
            <a:extLst>
              <a:ext uri="{FF2B5EF4-FFF2-40B4-BE49-F238E27FC236}">
                <a16:creationId xmlns:a16="http://schemas.microsoft.com/office/drawing/2014/main" id="{A6D639A1-EF4E-5E38-AC28-A533029ABFDD}"/>
              </a:ext>
            </a:extLst>
          </p:cNvPr>
          <p:cNvSpPr txBox="1">
            <a:spLocks noGrp="1"/>
          </p:cNvSpPr>
          <p:nvPr>
            <p:ph type="body" idx="4294967295"/>
          </p:nvPr>
        </p:nvSpPr>
        <p:spPr>
          <a:xfrm>
            <a:off x="329184" y="2871216"/>
            <a:ext cx="5413248" cy="461964"/>
          </a:xfrm>
        </p:spPr>
        <p:txBody>
          <a:bodyPr/>
          <a:lstStyle>
            <a:lvl1pPr marL="0" indent="0">
              <a:buNone/>
              <a:defRPr sz="2400">
                <a:solidFill>
                  <a:srgbClr val="FFFFFF"/>
                </a:solidFill>
              </a:defRPr>
            </a:lvl1pPr>
          </a:lstStyle>
          <a:p>
            <a:pPr lvl="0"/>
            <a:r>
              <a:rPr lang="en-US"/>
              <a:t>Subtitle Goes Here</a:t>
            </a:r>
          </a:p>
        </p:txBody>
      </p:sp>
      <p:sp>
        <p:nvSpPr>
          <p:cNvPr id="7" name="Slide Number Placeholder 2">
            <a:extLst>
              <a:ext uri="{FF2B5EF4-FFF2-40B4-BE49-F238E27FC236}">
                <a16:creationId xmlns:a16="http://schemas.microsoft.com/office/drawing/2014/main" id="{A27F495D-4527-B7B4-A298-983CF65CDF52}"/>
              </a:ext>
            </a:extLst>
          </p:cNvPr>
          <p:cNvSpPr txBox="1">
            <a:spLocks noGrp="1"/>
          </p:cNvSpPr>
          <p:nvPr>
            <p:ph type="sldNum" sz="quarter" idx="8"/>
          </p:nvPr>
        </p:nvSpPr>
        <p:spPr/>
        <p:txBody>
          <a:bodyPr/>
          <a:lstStyle>
            <a:lvl1pPr>
              <a:defRPr/>
            </a:lvl1pPr>
          </a:lstStyle>
          <a:p>
            <a:pPr lvl="0"/>
            <a:fld id="{726292D2-4023-45E7-B11F-0027C7F2E608}" type="slidenum">
              <a:t>‹#›</a:t>
            </a:fld>
            <a:endParaRPr lang="en-US"/>
          </a:p>
        </p:txBody>
      </p:sp>
    </p:spTree>
    <p:extLst>
      <p:ext uri="{BB962C8B-B14F-4D97-AF65-F5344CB8AC3E}">
        <p14:creationId xmlns:p14="http://schemas.microsoft.com/office/powerpoint/2010/main" val="296558171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ext Slide No Pics">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C3DDC5CF-B21B-EC5F-9687-2CD0CCFCBFB1}"/>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8E7DFA6C-FC8F-0C7A-5883-E3334396B6C7}"/>
              </a:ext>
            </a:extLst>
          </p:cNvPr>
          <p:cNvSpPr txBox="1">
            <a:spLocks noGrp="1"/>
          </p:cNvSpPr>
          <p:nvPr>
            <p:ph type="title"/>
          </p:nvPr>
        </p:nvSpPr>
        <p:spPr>
          <a:xfrm>
            <a:off x="0" y="9144"/>
            <a:ext cx="12191996" cy="895353"/>
          </a:xfrm>
        </p:spPr>
        <p:txBody>
          <a:bodyPr anchorCtr="1"/>
          <a:lstStyle>
            <a:lvl1pPr algn="ctr">
              <a:defRPr b="1">
                <a:solidFill>
                  <a:srgbClr val="FFFFFF"/>
                </a:solidFill>
              </a:defRPr>
            </a:lvl1pPr>
          </a:lstStyle>
          <a:p>
            <a:pPr lvl="0"/>
            <a:r>
              <a:rPr lang="en-US"/>
              <a:t>Heading Goes Here</a:t>
            </a:r>
          </a:p>
        </p:txBody>
      </p:sp>
      <p:sp>
        <p:nvSpPr>
          <p:cNvPr id="4" name="Slide Number Placeholder 3">
            <a:extLst>
              <a:ext uri="{FF2B5EF4-FFF2-40B4-BE49-F238E27FC236}">
                <a16:creationId xmlns:a16="http://schemas.microsoft.com/office/drawing/2014/main" id="{5B67C85A-62F1-DA1B-ADEC-AA7D3D6428D6}"/>
              </a:ext>
            </a:extLst>
          </p:cNvPr>
          <p:cNvSpPr txBox="1">
            <a:spLocks noGrp="1"/>
          </p:cNvSpPr>
          <p:nvPr>
            <p:ph type="sldNum" sz="quarter" idx="8"/>
          </p:nvPr>
        </p:nvSpPr>
        <p:spPr/>
        <p:txBody>
          <a:bodyPr/>
          <a:lstStyle>
            <a:lvl1pPr>
              <a:defRPr/>
            </a:lvl1pPr>
          </a:lstStyle>
          <a:p>
            <a:pPr lvl="0"/>
            <a:fld id="{65700E13-42D5-40D9-BA12-9EBA967BB6B1}" type="slidenum">
              <a:t>‹#›</a:t>
            </a:fld>
            <a:endParaRPr lang="en-US"/>
          </a:p>
        </p:txBody>
      </p:sp>
      <p:sp>
        <p:nvSpPr>
          <p:cNvPr id="5" name="TextBox 5">
            <a:extLst>
              <a:ext uri="{FF2B5EF4-FFF2-40B4-BE49-F238E27FC236}">
                <a16:creationId xmlns:a16="http://schemas.microsoft.com/office/drawing/2014/main" id="{31F422A3-8F76-EFF5-D4B9-8CE7E474CF97}"/>
              </a:ext>
            </a:extLst>
          </p:cNvPr>
          <p:cNvSpPr txBox="1"/>
          <p:nvPr/>
        </p:nvSpPr>
        <p:spPr>
          <a:xfrm>
            <a:off x="838203" y="3429000"/>
            <a:ext cx="10515600" cy="2092567"/>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a:endParaRPr>
          </a:p>
        </p:txBody>
      </p:sp>
      <p:sp>
        <p:nvSpPr>
          <p:cNvPr id="6" name="Content Placeholder 2">
            <a:extLst>
              <a:ext uri="{FF2B5EF4-FFF2-40B4-BE49-F238E27FC236}">
                <a16:creationId xmlns:a16="http://schemas.microsoft.com/office/drawing/2014/main" id="{36FD1F32-4050-AFB1-D17C-BBC20AF2585E}"/>
              </a:ext>
            </a:extLst>
          </p:cNvPr>
          <p:cNvSpPr txBox="1">
            <a:spLocks noGrp="1"/>
          </p:cNvSpPr>
          <p:nvPr>
            <p:ph idx="4294967295"/>
          </p:nvPr>
        </p:nvSpPr>
        <p:spPr>
          <a:xfrm>
            <a:off x="838203" y="1151385"/>
            <a:ext cx="10515600" cy="5057390"/>
          </a:xfrm>
        </p:spPr>
        <p:txBody>
          <a:bodyPr/>
          <a:lstStyle>
            <a:lvl1pPr>
              <a:defRPr sz="3400"/>
            </a:lvl1pPr>
            <a:lvl2pPr>
              <a:defRPr/>
            </a:lvl2pPr>
            <a:lvl3pPr>
              <a:defRPr/>
            </a:lvl3pPr>
            <a:lvl4pPr>
              <a:defRPr/>
            </a:lvl4pPr>
            <a:lvl5pPr>
              <a:defRPr/>
            </a:lvl5pPr>
            <a:lvl6pPr marL="685800" marR="0" lvl="1" fontAlgn="auto">
              <a:spcAft>
                <a:spcPts val="0"/>
              </a:spcAft>
              <a:buClr>
                <a:srgbClr val="0373B5"/>
              </a:buClr>
              <a:buSzPct val="100000"/>
              <a:buFont typeface="Arial" pitchFamily="34"/>
              <a:buChar char="‒"/>
              <a:tabLst/>
              <a:defRPr lang="en-US" sz="2400" b="0" i="0" u="none" strike="noStrike" cap="none" spc="0" baseline="0">
                <a:solidFill>
                  <a:srgbClr val="000000"/>
                </a:solidFill>
                <a:uFillTx/>
                <a:latin typeface="Arial"/>
              </a:defRPr>
            </a:lvl6pPr>
          </a:lstStyle>
          <a:p>
            <a:pPr lvl="0"/>
            <a:r>
              <a:rPr lang="en-US"/>
              <a:t>Text here</a:t>
            </a:r>
          </a:p>
          <a:p>
            <a:pPr lvl="1"/>
            <a:r>
              <a:rPr lang="en-US"/>
              <a:t>Bullet</a:t>
            </a:r>
          </a:p>
          <a:p>
            <a:pPr lvl="2"/>
            <a:r>
              <a:rPr lang="en-US"/>
              <a:t>Bullet</a:t>
            </a:r>
          </a:p>
          <a:p>
            <a:pPr lvl="3"/>
            <a:r>
              <a:rPr lang="en-US"/>
              <a:t>Bullet</a:t>
            </a:r>
          </a:p>
          <a:p>
            <a:pPr lvl="4"/>
            <a:r>
              <a:rPr lang="en-US"/>
              <a:t>Bullet</a:t>
            </a:r>
          </a:p>
          <a:p>
            <a:pPr lvl="1"/>
            <a:endParaRPr lang="en-US"/>
          </a:p>
        </p:txBody>
      </p:sp>
    </p:spTree>
    <p:extLst>
      <p:ext uri="{BB962C8B-B14F-4D97-AF65-F5344CB8AC3E}">
        <p14:creationId xmlns:p14="http://schemas.microsoft.com/office/powerpoint/2010/main" val="17873187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ext Slide with Pic">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6D3D3E3-A19F-1EDF-6C7B-64CB60E7CF91}"/>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7833C051-3DF9-3BF7-7A20-F5D51FAC76EC}"/>
              </a:ext>
            </a:extLst>
          </p:cNvPr>
          <p:cNvSpPr txBox="1">
            <a:spLocks noGrp="1"/>
          </p:cNvSpPr>
          <p:nvPr>
            <p:ph type="title"/>
          </p:nvPr>
        </p:nvSpPr>
        <p:spPr>
          <a:xfrm>
            <a:off x="0" y="9144"/>
            <a:ext cx="12191996" cy="905256"/>
          </a:xfrm>
        </p:spPr>
        <p:txBody>
          <a:bodyPr anchorCtr="1"/>
          <a:lstStyle>
            <a:lvl1pPr algn="ctr">
              <a:defRPr b="1">
                <a:solidFill>
                  <a:srgbClr val="FFFFFF"/>
                </a:solidFill>
              </a:defRPr>
            </a:lvl1pPr>
          </a:lstStyle>
          <a:p>
            <a:pPr lvl="0"/>
            <a:r>
              <a:rPr lang="en-US"/>
              <a:t>Heading Goes Here</a:t>
            </a:r>
          </a:p>
        </p:txBody>
      </p:sp>
      <p:sp>
        <p:nvSpPr>
          <p:cNvPr id="4" name="Picture Placeholder 4">
            <a:extLst>
              <a:ext uri="{FF2B5EF4-FFF2-40B4-BE49-F238E27FC236}">
                <a16:creationId xmlns:a16="http://schemas.microsoft.com/office/drawing/2014/main" id="{3D60413E-DB45-5BC5-E569-23B4E016A3F9}"/>
              </a:ext>
            </a:extLst>
          </p:cNvPr>
          <p:cNvSpPr txBox="1">
            <a:spLocks noGrp="1"/>
          </p:cNvSpPr>
          <p:nvPr>
            <p:ph type="pic" idx="4294967295"/>
          </p:nvPr>
        </p:nvSpPr>
        <p:spPr>
          <a:xfrm>
            <a:off x="6096003" y="914400"/>
            <a:ext cx="6096003" cy="5559552"/>
          </a:xfrm>
          <a:solidFill>
            <a:srgbClr val="E7E6E6"/>
          </a:solidFill>
        </p:spPr>
        <p:txBody>
          <a:bodyPr anchorCtr="1"/>
          <a:lstStyle>
            <a:lvl1pPr algn="ctr">
              <a:defRPr/>
            </a:lvl1pPr>
          </a:lstStyle>
          <a:p>
            <a:pPr lvl="0"/>
            <a:r>
              <a:rPr lang="en-US"/>
              <a:t>Click icon to add picture </a:t>
            </a:r>
          </a:p>
        </p:txBody>
      </p:sp>
      <p:sp>
        <p:nvSpPr>
          <p:cNvPr id="5" name="Text Placeholder 3">
            <a:extLst>
              <a:ext uri="{FF2B5EF4-FFF2-40B4-BE49-F238E27FC236}">
                <a16:creationId xmlns:a16="http://schemas.microsoft.com/office/drawing/2014/main" id="{13CD1EB8-ECF4-8864-C9AA-9516B420221C}"/>
              </a:ext>
            </a:extLst>
          </p:cNvPr>
          <p:cNvSpPr txBox="1">
            <a:spLocks noGrp="1"/>
          </p:cNvSpPr>
          <p:nvPr>
            <p:ph type="body" idx="4294967295"/>
          </p:nvPr>
        </p:nvSpPr>
        <p:spPr>
          <a:xfrm>
            <a:off x="6169155" y="6108192"/>
            <a:ext cx="3429566" cy="292608"/>
          </a:xfrm>
        </p:spPr>
        <p:txBody>
          <a:bodyPr>
            <a:noAutofit/>
          </a:bodyPr>
          <a:lstStyle>
            <a:lvl1pPr marL="0" indent="0">
              <a:buNone/>
              <a:defRPr sz="1600" b="1">
                <a:latin typeface="Arial Narrow" pitchFamily="34"/>
              </a:defRPr>
            </a:lvl1pPr>
          </a:lstStyle>
          <a:p>
            <a:pPr lvl="0"/>
            <a:r>
              <a:rPr lang="en-US"/>
              <a:t>Caption text caption text</a:t>
            </a:r>
          </a:p>
        </p:txBody>
      </p:sp>
      <p:sp>
        <p:nvSpPr>
          <p:cNvPr id="6" name="Slide Number Placeholder 5">
            <a:extLst>
              <a:ext uri="{FF2B5EF4-FFF2-40B4-BE49-F238E27FC236}">
                <a16:creationId xmlns:a16="http://schemas.microsoft.com/office/drawing/2014/main" id="{725A27CF-F263-34C2-7753-E353E098BC90}"/>
              </a:ext>
            </a:extLst>
          </p:cNvPr>
          <p:cNvSpPr txBox="1">
            <a:spLocks noGrp="1"/>
          </p:cNvSpPr>
          <p:nvPr>
            <p:ph type="sldNum" sz="quarter" idx="8"/>
          </p:nvPr>
        </p:nvSpPr>
        <p:spPr/>
        <p:txBody>
          <a:bodyPr/>
          <a:lstStyle>
            <a:lvl1pPr>
              <a:defRPr/>
            </a:lvl1pPr>
          </a:lstStyle>
          <a:p>
            <a:pPr lvl="0"/>
            <a:fld id="{2B40BF0B-8244-4F70-A140-648BD01C5445}" type="slidenum">
              <a:t>‹#›</a:t>
            </a:fld>
            <a:endParaRPr lang="en-US"/>
          </a:p>
        </p:txBody>
      </p:sp>
      <p:sp>
        <p:nvSpPr>
          <p:cNvPr id="7" name="Content Placeholder 2">
            <a:extLst>
              <a:ext uri="{FF2B5EF4-FFF2-40B4-BE49-F238E27FC236}">
                <a16:creationId xmlns:a16="http://schemas.microsoft.com/office/drawing/2014/main" id="{81F08413-D78B-B630-6705-CD5EBB608D5E}"/>
              </a:ext>
            </a:extLst>
          </p:cNvPr>
          <p:cNvSpPr txBox="1">
            <a:spLocks noGrp="1"/>
          </p:cNvSpPr>
          <p:nvPr>
            <p:ph idx="4294967295"/>
          </p:nvPr>
        </p:nvSpPr>
        <p:spPr>
          <a:xfrm>
            <a:off x="838203" y="1151385"/>
            <a:ext cx="4393225" cy="5103110"/>
          </a:xfrm>
        </p:spPr>
        <p:txBody>
          <a:bodyPr/>
          <a:lstStyle>
            <a:lvl1pPr>
              <a:defRPr sz="3400"/>
            </a:lvl1pPr>
            <a:lvl2pPr>
              <a:defRPr/>
            </a:lvl2pPr>
            <a:lvl3pPr>
              <a:defRPr/>
            </a:lvl3pPr>
            <a:lvl4pPr>
              <a:defRPr/>
            </a:lvl4pPr>
            <a:lvl5pPr>
              <a:defRPr/>
            </a:lvl5pPr>
            <a:lvl6pPr marL="685800" marR="0" lvl="1" fontAlgn="auto">
              <a:spcAft>
                <a:spcPts val="0"/>
              </a:spcAft>
              <a:buClr>
                <a:srgbClr val="0373B5"/>
              </a:buClr>
              <a:buSzPct val="100000"/>
              <a:buFont typeface="Arial" pitchFamily="34"/>
              <a:buChar char="‒"/>
              <a:tabLst/>
              <a:defRPr lang="en-US" sz="2400" b="0" i="0" u="none" strike="noStrike" cap="none" spc="0" baseline="0">
                <a:solidFill>
                  <a:srgbClr val="000000"/>
                </a:solidFill>
                <a:uFillTx/>
                <a:latin typeface="Arial"/>
              </a:defRPr>
            </a:lvl6pPr>
          </a:lstStyle>
          <a:p>
            <a:pPr lvl="0"/>
            <a:r>
              <a:rPr lang="en-US"/>
              <a:t>Text here </a:t>
            </a:r>
          </a:p>
          <a:p>
            <a:pPr lvl="1"/>
            <a:r>
              <a:rPr lang="en-US"/>
              <a:t>Bullet</a:t>
            </a:r>
          </a:p>
          <a:p>
            <a:pPr lvl="2"/>
            <a:r>
              <a:rPr lang="en-US"/>
              <a:t>Bullet</a:t>
            </a:r>
          </a:p>
          <a:p>
            <a:pPr lvl="3"/>
            <a:r>
              <a:rPr lang="en-US"/>
              <a:t>Bullet</a:t>
            </a:r>
          </a:p>
          <a:p>
            <a:pPr lvl="4"/>
            <a:r>
              <a:rPr lang="en-US"/>
              <a:t>Bullet</a:t>
            </a:r>
          </a:p>
          <a:p>
            <a:pPr lvl="1"/>
            <a:endParaRPr lang="en-US"/>
          </a:p>
        </p:txBody>
      </p:sp>
    </p:spTree>
    <p:extLst>
      <p:ext uri="{BB962C8B-B14F-4D97-AF65-F5344CB8AC3E}">
        <p14:creationId xmlns:p14="http://schemas.microsoft.com/office/powerpoint/2010/main" val="201699565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lternate Text Slide Layout">
    <p:spTree>
      <p:nvGrpSpPr>
        <p:cNvPr id="1" name=""/>
        <p:cNvGrpSpPr/>
        <p:nvPr/>
      </p:nvGrpSpPr>
      <p:grpSpPr>
        <a:xfrm>
          <a:off x="0" y="0"/>
          <a:ext cx="0" cy="0"/>
          <a:chOff x="0" y="0"/>
          <a:chExt cx="0" cy="0"/>
        </a:xfrm>
      </p:grpSpPr>
      <p:pic>
        <p:nvPicPr>
          <p:cNvPr id="2" name="Picture 5" descr="A white background with blue text&#10;&#10;Description automatically generated">
            <a:extLst>
              <a:ext uri="{FF2B5EF4-FFF2-40B4-BE49-F238E27FC236}">
                <a16:creationId xmlns:a16="http://schemas.microsoft.com/office/drawing/2014/main" id="{5BB09449-2418-543E-C389-DFBF02B3E1E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BFB42618-37B8-05EF-9FF8-C21D8A1F63A9}"/>
              </a:ext>
            </a:extLst>
          </p:cNvPr>
          <p:cNvSpPr txBox="1">
            <a:spLocks noGrp="1"/>
          </p:cNvSpPr>
          <p:nvPr>
            <p:ph type="title"/>
          </p:nvPr>
        </p:nvSpPr>
        <p:spPr>
          <a:xfrm>
            <a:off x="0" y="0"/>
            <a:ext cx="12191996" cy="914290"/>
          </a:xfrm>
        </p:spPr>
        <p:txBody>
          <a:bodyPr anchorCtr="1"/>
          <a:lstStyle>
            <a:lvl1pPr algn="ctr">
              <a:defRPr b="1">
                <a:solidFill>
                  <a:srgbClr val="032A65"/>
                </a:solidFill>
              </a:defRPr>
            </a:lvl1pPr>
          </a:lstStyle>
          <a:p>
            <a:pPr lvl="0"/>
            <a:r>
              <a:rPr lang="en-US"/>
              <a:t>Heading Goes Here</a:t>
            </a:r>
          </a:p>
        </p:txBody>
      </p:sp>
      <p:sp>
        <p:nvSpPr>
          <p:cNvPr id="4" name="Slide Number Placeholder 2">
            <a:extLst>
              <a:ext uri="{FF2B5EF4-FFF2-40B4-BE49-F238E27FC236}">
                <a16:creationId xmlns:a16="http://schemas.microsoft.com/office/drawing/2014/main" id="{F1D0D994-B63B-CC4F-559D-84AEFCED73E8}"/>
              </a:ext>
            </a:extLst>
          </p:cNvPr>
          <p:cNvSpPr txBox="1">
            <a:spLocks noGrp="1"/>
          </p:cNvSpPr>
          <p:nvPr>
            <p:ph type="sldNum" sz="quarter" idx="8"/>
          </p:nvPr>
        </p:nvSpPr>
        <p:spPr/>
        <p:txBody>
          <a:bodyPr/>
          <a:lstStyle>
            <a:lvl1pPr>
              <a:defRPr/>
            </a:lvl1pPr>
          </a:lstStyle>
          <a:p>
            <a:pPr lvl="0"/>
            <a:fld id="{9585BE5C-12F0-409A-8057-FD44DD409CE5}" type="slidenum">
              <a:t>‹#›</a:t>
            </a:fld>
            <a:endParaRPr lang="en-US"/>
          </a:p>
        </p:txBody>
      </p:sp>
      <p:sp>
        <p:nvSpPr>
          <p:cNvPr id="5" name="Content Placeholder 2">
            <a:extLst>
              <a:ext uri="{FF2B5EF4-FFF2-40B4-BE49-F238E27FC236}">
                <a16:creationId xmlns:a16="http://schemas.microsoft.com/office/drawing/2014/main" id="{CF495139-500B-A207-F38C-C8828CA0C4BA}"/>
              </a:ext>
            </a:extLst>
          </p:cNvPr>
          <p:cNvSpPr txBox="1">
            <a:spLocks noGrp="1"/>
          </p:cNvSpPr>
          <p:nvPr>
            <p:ph idx="4294967295"/>
          </p:nvPr>
        </p:nvSpPr>
        <p:spPr>
          <a:xfrm>
            <a:off x="838203" y="1151385"/>
            <a:ext cx="10515600" cy="5103110"/>
          </a:xfrm>
        </p:spPr>
        <p:txBody>
          <a:bodyPr/>
          <a:lstStyle>
            <a:lvl1pPr>
              <a:defRPr sz="3400"/>
            </a:lvl1pPr>
            <a:lvl2pPr>
              <a:defRPr/>
            </a:lvl2pPr>
            <a:lvl3pPr>
              <a:defRPr/>
            </a:lvl3pPr>
            <a:lvl4pPr>
              <a:defRPr/>
            </a:lvl4pPr>
            <a:lvl5pPr>
              <a:defRPr/>
            </a:lvl5pPr>
            <a:lvl6pPr marL="685800" marR="0" lvl="1" fontAlgn="auto">
              <a:spcAft>
                <a:spcPts val="0"/>
              </a:spcAft>
              <a:buClr>
                <a:srgbClr val="0373B5"/>
              </a:buClr>
              <a:buSzPct val="100000"/>
              <a:buFont typeface="Arial" pitchFamily="34"/>
              <a:buChar char="‒"/>
              <a:tabLst/>
              <a:defRPr lang="en-US" sz="2400" b="0" i="0" u="none" strike="noStrike" cap="none" spc="0" baseline="0">
                <a:solidFill>
                  <a:srgbClr val="000000"/>
                </a:solidFill>
                <a:uFillTx/>
                <a:latin typeface="Arial"/>
              </a:defRPr>
            </a:lvl6pPr>
          </a:lstStyle>
          <a:p>
            <a:pPr lvl="0"/>
            <a:r>
              <a:rPr lang="en-US"/>
              <a:t>Text here</a:t>
            </a:r>
          </a:p>
          <a:p>
            <a:pPr lvl="1"/>
            <a:r>
              <a:rPr lang="en-US"/>
              <a:t>Bullet</a:t>
            </a:r>
          </a:p>
          <a:p>
            <a:pPr lvl="2"/>
            <a:r>
              <a:rPr lang="en-US"/>
              <a:t>Bullet</a:t>
            </a:r>
          </a:p>
          <a:p>
            <a:pPr lvl="3"/>
            <a:r>
              <a:rPr lang="en-US"/>
              <a:t>Bullet</a:t>
            </a:r>
          </a:p>
          <a:p>
            <a:pPr lvl="4"/>
            <a:r>
              <a:rPr lang="en-US"/>
              <a:t>Bullet</a:t>
            </a:r>
          </a:p>
          <a:p>
            <a:pPr lvl="1"/>
            <a:endParaRPr lang="en-US"/>
          </a:p>
        </p:txBody>
      </p:sp>
    </p:spTree>
    <p:extLst>
      <p:ext uri="{BB962C8B-B14F-4D97-AF65-F5344CB8AC3E}">
        <p14:creationId xmlns:p14="http://schemas.microsoft.com/office/powerpoint/2010/main" val="841604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Divider">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BC6F87E5-820B-31D1-EC0F-E6958C0B3448}"/>
              </a:ext>
            </a:extLst>
          </p:cNvPr>
          <p:cNvPicPr>
            <a:picLocks noChangeAspect="1"/>
          </p:cNvPicPr>
          <p:nvPr/>
        </p:nvPicPr>
        <p:blipFill>
          <a:blip r:embed="rId2"/>
          <a:srcRect/>
          <a:stretch>
            <a:fillRect/>
          </a:stretch>
        </p:blipFill>
        <p:spPr>
          <a:xfrm>
            <a:off x="3044" y="1709"/>
            <a:ext cx="12185907" cy="6854571"/>
          </a:xfrm>
          <a:prstGeom prst="rect">
            <a:avLst/>
          </a:prstGeom>
          <a:noFill/>
          <a:ln cap="flat">
            <a:noFill/>
          </a:ln>
        </p:spPr>
      </p:pic>
      <p:sp>
        <p:nvSpPr>
          <p:cNvPr id="3" name="Title 1">
            <a:extLst>
              <a:ext uri="{FF2B5EF4-FFF2-40B4-BE49-F238E27FC236}">
                <a16:creationId xmlns:a16="http://schemas.microsoft.com/office/drawing/2014/main" id="{19557BA6-87AE-D40C-1B86-B2D57ED84B41}"/>
              </a:ext>
            </a:extLst>
          </p:cNvPr>
          <p:cNvSpPr txBox="1">
            <a:spLocks noGrp="1"/>
          </p:cNvSpPr>
          <p:nvPr>
            <p:ph type="title"/>
          </p:nvPr>
        </p:nvSpPr>
        <p:spPr>
          <a:xfrm>
            <a:off x="838203" y="2784503"/>
            <a:ext cx="10515600" cy="1325559"/>
          </a:xfrm>
        </p:spPr>
        <p:txBody>
          <a:bodyPr anchorCtr="1"/>
          <a:lstStyle>
            <a:lvl1pPr algn="ctr">
              <a:defRPr b="1">
                <a:solidFill>
                  <a:srgbClr val="FFFFFF"/>
                </a:solidFill>
              </a:defRPr>
            </a:lvl1pPr>
          </a:lstStyle>
          <a:p>
            <a:pPr lvl="0"/>
            <a:r>
              <a:rPr lang="en-US"/>
              <a:t>Divider Text Here</a:t>
            </a:r>
          </a:p>
        </p:txBody>
      </p:sp>
      <p:sp>
        <p:nvSpPr>
          <p:cNvPr id="4" name="Slide Number Placeholder 3">
            <a:extLst>
              <a:ext uri="{FF2B5EF4-FFF2-40B4-BE49-F238E27FC236}">
                <a16:creationId xmlns:a16="http://schemas.microsoft.com/office/drawing/2014/main" id="{EFE7DDB9-A5FE-2E59-0E46-30160185C58D}"/>
              </a:ext>
            </a:extLst>
          </p:cNvPr>
          <p:cNvSpPr txBox="1">
            <a:spLocks noGrp="1"/>
          </p:cNvSpPr>
          <p:nvPr>
            <p:ph type="sldNum" sz="quarter" idx="8"/>
          </p:nvPr>
        </p:nvSpPr>
        <p:spPr/>
        <p:txBody>
          <a:bodyPr/>
          <a:lstStyle>
            <a:lvl1pPr>
              <a:defRPr/>
            </a:lvl1pPr>
          </a:lstStyle>
          <a:p>
            <a:pPr lvl="0"/>
            <a:fld id="{D8DF855A-4855-41AA-8BD2-B82DA248F7D6}" type="slidenum">
              <a:t>‹#›</a:t>
            </a:fld>
            <a:endParaRPr lang="en-US"/>
          </a:p>
        </p:txBody>
      </p:sp>
    </p:spTree>
    <p:extLst>
      <p:ext uri="{BB962C8B-B14F-4D97-AF65-F5344CB8AC3E}">
        <p14:creationId xmlns:p14="http://schemas.microsoft.com/office/powerpoint/2010/main" val="261747972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Full Screen Photo">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04B0910F-F5ED-F0DF-438C-4B83FAB6BB50}"/>
              </a:ext>
            </a:extLst>
          </p:cNvPr>
          <p:cNvSpPr txBox="1">
            <a:spLocks noGrp="1"/>
          </p:cNvSpPr>
          <p:nvPr>
            <p:ph type="pic" idx="4294967295"/>
          </p:nvPr>
        </p:nvSpPr>
        <p:spPr>
          <a:xfrm>
            <a:off x="0" y="0"/>
            <a:ext cx="12191996" cy="6858000"/>
          </a:xfrm>
          <a:solidFill>
            <a:srgbClr val="E7E6E6"/>
          </a:solidFill>
        </p:spPr>
        <p:txBody>
          <a:bodyPr anchorCtr="1"/>
          <a:lstStyle>
            <a:lvl1pPr algn="ctr">
              <a:defRPr/>
            </a:lvl1pPr>
          </a:lstStyle>
          <a:p>
            <a:pPr lvl="0"/>
            <a:r>
              <a:rPr lang="en-US"/>
              <a:t>Click icon to add full screen picture </a:t>
            </a:r>
          </a:p>
        </p:txBody>
      </p:sp>
      <p:sp>
        <p:nvSpPr>
          <p:cNvPr id="3" name="Text Placeholder 3">
            <a:extLst>
              <a:ext uri="{FF2B5EF4-FFF2-40B4-BE49-F238E27FC236}">
                <a16:creationId xmlns:a16="http://schemas.microsoft.com/office/drawing/2014/main" id="{95EE6C49-CA4B-F1A8-1FE3-DFB5E4F4E84B}"/>
              </a:ext>
            </a:extLst>
          </p:cNvPr>
          <p:cNvSpPr txBox="1">
            <a:spLocks noGrp="1"/>
          </p:cNvSpPr>
          <p:nvPr>
            <p:ph type="body" idx="4294967295"/>
          </p:nvPr>
        </p:nvSpPr>
        <p:spPr>
          <a:xfrm>
            <a:off x="328617" y="6364224"/>
            <a:ext cx="3429566" cy="292608"/>
          </a:xfrm>
        </p:spPr>
        <p:txBody>
          <a:bodyPr/>
          <a:lstStyle>
            <a:lvl1pPr marL="0" indent="0">
              <a:buNone/>
              <a:defRPr sz="1600" b="1">
                <a:latin typeface="Arial Narrow" pitchFamily="34"/>
              </a:defRPr>
            </a:lvl1pPr>
            <a:lvl2pPr marL="0" lvl="0" indent="0">
              <a:spcBef>
                <a:spcPts val="1000"/>
              </a:spcBef>
              <a:buNone/>
              <a:defRPr sz="1600" b="1">
                <a:latin typeface="Arial Narrow" pitchFamily="34"/>
              </a:defRPr>
            </a:lvl2pPr>
            <a:lvl3pPr marL="0" lvl="0" indent="0">
              <a:spcBef>
                <a:spcPts val="1000"/>
              </a:spcBef>
              <a:buNone/>
              <a:defRPr sz="1600" b="1">
                <a:latin typeface="Arial Narrow" pitchFamily="34"/>
              </a:defRPr>
            </a:lvl3pPr>
            <a:lvl4pPr marL="0" lvl="0" indent="0">
              <a:spcBef>
                <a:spcPts val="1000"/>
              </a:spcBef>
              <a:buNone/>
              <a:defRPr sz="1600" b="1">
                <a:latin typeface="Arial Narrow" pitchFamily="34"/>
              </a:defRPr>
            </a:lvl4pPr>
          </a:lstStyle>
          <a:p>
            <a:pPr lvl="0"/>
            <a:r>
              <a:rPr lang="en-US"/>
              <a:t>Caption text caption text caption text</a:t>
            </a:r>
            <a:br>
              <a:rPr lang="en-US"/>
            </a:br>
            <a:endParaRPr lang="en-US"/>
          </a:p>
          <a:p>
            <a:pPr lvl="0"/>
            <a:endParaRPr lang="en-US"/>
          </a:p>
          <a:p>
            <a:pPr lvl="0"/>
            <a:endParaRPr lang="en-US"/>
          </a:p>
          <a:p>
            <a:pPr lvl="0"/>
            <a:endParaRPr lang="en-US"/>
          </a:p>
        </p:txBody>
      </p:sp>
      <p:sp>
        <p:nvSpPr>
          <p:cNvPr id="4" name="Slide Number Placeholder 5">
            <a:extLst>
              <a:ext uri="{FF2B5EF4-FFF2-40B4-BE49-F238E27FC236}">
                <a16:creationId xmlns:a16="http://schemas.microsoft.com/office/drawing/2014/main" id="{AC4EDC2B-9AC0-377A-8D5E-887096EA4FCF}"/>
              </a:ext>
            </a:extLst>
          </p:cNvPr>
          <p:cNvSpPr txBox="1">
            <a:spLocks noGrp="1"/>
          </p:cNvSpPr>
          <p:nvPr>
            <p:ph type="sldNum" sz="quarter" idx="8"/>
          </p:nvPr>
        </p:nvSpPr>
        <p:spPr/>
        <p:txBody>
          <a:bodyPr/>
          <a:lstStyle>
            <a:lvl1pPr>
              <a:defRPr>
                <a:solidFill>
                  <a:srgbClr val="000000"/>
                </a:solidFill>
              </a:defRPr>
            </a:lvl1pPr>
          </a:lstStyle>
          <a:p>
            <a:pPr lvl="0"/>
            <a:fld id="{3E440F45-34B9-4C28-B65C-D5F67B30ADAD}" type="slidenum">
              <a:t>‹#›</a:t>
            </a:fld>
            <a:endParaRPr lang="en-US"/>
          </a:p>
        </p:txBody>
      </p:sp>
    </p:spTree>
    <p:extLst>
      <p:ext uri="{BB962C8B-B14F-4D97-AF65-F5344CB8AC3E}">
        <p14:creationId xmlns:p14="http://schemas.microsoft.com/office/powerpoint/2010/main" val="28685162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5 Photo Grid">
    <p:spTree>
      <p:nvGrpSpPr>
        <p:cNvPr id="1" name=""/>
        <p:cNvGrpSpPr/>
        <p:nvPr/>
      </p:nvGrpSpPr>
      <p:grpSpPr>
        <a:xfrm>
          <a:off x="0" y="0"/>
          <a:ext cx="0" cy="0"/>
          <a:chOff x="0" y="0"/>
          <a:chExt cx="0" cy="0"/>
        </a:xfrm>
      </p:grpSpPr>
      <p:pic>
        <p:nvPicPr>
          <p:cNvPr id="2" name="Picture 6" descr="A blue and white rectangle with a white background&#10;&#10;Description automatically generated">
            <a:extLst>
              <a:ext uri="{FF2B5EF4-FFF2-40B4-BE49-F238E27FC236}">
                <a16:creationId xmlns:a16="http://schemas.microsoft.com/office/drawing/2014/main" id="{C467FF09-F89A-F92C-3B07-879C21763E78}"/>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Picture Placeholder 4">
            <a:extLst>
              <a:ext uri="{FF2B5EF4-FFF2-40B4-BE49-F238E27FC236}">
                <a16:creationId xmlns:a16="http://schemas.microsoft.com/office/drawing/2014/main" id="{EC294163-BF40-7292-05AB-28198D899F5A}"/>
              </a:ext>
            </a:extLst>
          </p:cNvPr>
          <p:cNvSpPr txBox="1">
            <a:spLocks noGrp="1"/>
          </p:cNvSpPr>
          <p:nvPr>
            <p:ph type="pic" idx="4294967295"/>
          </p:nvPr>
        </p:nvSpPr>
        <p:spPr>
          <a:xfrm>
            <a:off x="758" y="914400"/>
            <a:ext cx="4094994" cy="2496568"/>
          </a:xfrm>
          <a:solidFill>
            <a:srgbClr val="E7E6E6"/>
          </a:solidFill>
          <a:ln w="12701">
            <a:solidFill>
              <a:srgbClr val="FFFFFF"/>
            </a:solidFill>
            <a:prstDash val="solid"/>
          </a:ln>
        </p:spPr>
        <p:txBody>
          <a:bodyPr anchorCtr="1"/>
          <a:lstStyle>
            <a:lvl1pPr algn="ctr">
              <a:defRPr/>
            </a:lvl1pPr>
          </a:lstStyle>
          <a:p>
            <a:pPr lvl="0"/>
            <a:r>
              <a:rPr lang="en-US"/>
              <a:t>Click icon to add picture</a:t>
            </a:r>
          </a:p>
        </p:txBody>
      </p:sp>
      <p:sp>
        <p:nvSpPr>
          <p:cNvPr id="4" name="Picture Placeholder 4">
            <a:extLst>
              <a:ext uri="{FF2B5EF4-FFF2-40B4-BE49-F238E27FC236}">
                <a16:creationId xmlns:a16="http://schemas.microsoft.com/office/drawing/2014/main" id="{06C7A8E0-35BA-DFEF-B9CD-C5AF99B32430}"/>
              </a:ext>
            </a:extLst>
          </p:cNvPr>
          <p:cNvSpPr txBox="1">
            <a:spLocks noGrp="1"/>
          </p:cNvSpPr>
          <p:nvPr>
            <p:ph type="pic" idx="4294967295"/>
          </p:nvPr>
        </p:nvSpPr>
        <p:spPr>
          <a:xfrm>
            <a:off x="4095753" y="914400"/>
            <a:ext cx="4000500" cy="5559552"/>
          </a:xfrm>
          <a:solidFill>
            <a:srgbClr val="E7E6E6"/>
          </a:solidFill>
          <a:ln w="12701">
            <a:solidFill>
              <a:srgbClr val="FFFFFF"/>
            </a:solidFill>
            <a:prstDash val="solid"/>
          </a:ln>
        </p:spPr>
        <p:txBody>
          <a:bodyPr anchorCtr="1"/>
          <a:lstStyle>
            <a:lvl1pPr algn="ctr">
              <a:defRPr sz="1600">
                <a:latin typeface="Arial Narrow" pitchFamily="34"/>
              </a:defRPr>
            </a:lvl1pPr>
          </a:lstStyle>
          <a:p>
            <a:pPr lvl="0"/>
            <a:r>
              <a:rPr lang="en-US"/>
              <a:t>Click icon to add picture</a:t>
            </a:r>
          </a:p>
        </p:txBody>
      </p:sp>
      <p:sp>
        <p:nvSpPr>
          <p:cNvPr id="5" name="Picture Placeholder 4">
            <a:extLst>
              <a:ext uri="{FF2B5EF4-FFF2-40B4-BE49-F238E27FC236}">
                <a16:creationId xmlns:a16="http://schemas.microsoft.com/office/drawing/2014/main" id="{5E5C0A71-B134-7E18-3B3D-EAB9C389D159}"/>
              </a:ext>
            </a:extLst>
          </p:cNvPr>
          <p:cNvSpPr txBox="1">
            <a:spLocks noGrp="1"/>
          </p:cNvSpPr>
          <p:nvPr>
            <p:ph type="pic" idx="4294967295"/>
          </p:nvPr>
        </p:nvSpPr>
        <p:spPr>
          <a:xfrm>
            <a:off x="8097002" y="914400"/>
            <a:ext cx="4094994" cy="2496568"/>
          </a:xfrm>
          <a:solidFill>
            <a:srgbClr val="E7E6E6"/>
          </a:solidFill>
          <a:ln w="12701">
            <a:solidFill>
              <a:srgbClr val="FFFFFF"/>
            </a:solidFill>
            <a:prstDash val="solid"/>
          </a:ln>
        </p:spPr>
        <p:txBody>
          <a:bodyPr anchorCtr="1"/>
          <a:lstStyle>
            <a:lvl1pPr algn="ctr">
              <a:defRPr/>
            </a:lvl1pPr>
          </a:lstStyle>
          <a:p>
            <a:pPr lvl="0"/>
            <a:r>
              <a:rPr lang="en-US"/>
              <a:t>Click icon to add picture</a:t>
            </a:r>
          </a:p>
        </p:txBody>
      </p:sp>
      <p:sp>
        <p:nvSpPr>
          <p:cNvPr id="6" name="Picture Placeholder 4">
            <a:extLst>
              <a:ext uri="{FF2B5EF4-FFF2-40B4-BE49-F238E27FC236}">
                <a16:creationId xmlns:a16="http://schemas.microsoft.com/office/drawing/2014/main" id="{36A177D6-3551-CD85-DE81-96A98B43D1F6}"/>
              </a:ext>
            </a:extLst>
          </p:cNvPr>
          <p:cNvSpPr txBox="1">
            <a:spLocks noGrp="1"/>
          </p:cNvSpPr>
          <p:nvPr>
            <p:ph type="pic" idx="4294967295"/>
          </p:nvPr>
        </p:nvSpPr>
        <p:spPr>
          <a:xfrm>
            <a:off x="-2295" y="3410968"/>
            <a:ext cx="4094994" cy="3062983"/>
          </a:xfrm>
          <a:solidFill>
            <a:srgbClr val="E7E6E6"/>
          </a:solidFill>
          <a:ln w="12701">
            <a:solidFill>
              <a:srgbClr val="FFFFFF"/>
            </a:solidFill>
            <a:prstDash val="solid"/>
          </a:ln>
        </p:spPr>
        <p:txBody>
          <a:bodyPr anchorCtr="1"/>
          <a:lstStyle>
            <a:lvl1pPr algn="ctr">
              <a:defRPr sz="1600">
                <a:latin typeface="Arial Narrow" pitchFamily="34"/>
              </a:defRPr>
            </a:lvl1pPr>
          </a:lstStyle>
          <a:p>
            <a:pPr lvl="0"/>
            <a:r>
              <a:rPr lang="en-US"/>
              <a:t>Click icon to add picture</a:t>
            </a:r>
          </a:p>
        </p:txBody>
      </p:sp>
      <p:sp>
        <p:nvSpPr>
          <p:cNvPr id="7" name="Picture Placeholder 4">
            <a:extLst>
              <a:ext uri="{FF2B5EF4-FFF2-40B4-BE49-F238E27FC236}">
                <a16:creationId xmlns:a16="http://schemas.microsoft.com/office/drawing/2014/main" id="{78F3A653-324B-CE75-2823-4FFB3460D6E6}"/>
              </a:ext>
            </a:extLst>
          </p:cNvPr>
          <p:cNvSpPr txBox="1">
            <a:spLocks noGrp="1"/>
          </p:cNvSpPr>
          <p:nvPr>
            <p:ph type="pic" idx="4294967295"/>
          </p:nvPr>
        </p:nvSpPr>
        <p:spPr>
          <a:xfrm>
            <a:off x="8093957" y="3410968"/>
            <a:ext cx="4094994" cy="3062983"/>
          </a:xfrm>
          <a:solidFill>
            <a:srgbClr val="E7E6E6"/>
          </a:solidFill>
          <a:ln w="12701">
            <a:solidFill>
              <a:srgbClr val="FFFFFF"/>
            </a:solidFill>
            <a:prstDash val="solid"/>
          </a:ln>
        </p:spPr>
        <p:txBody>
          <a:bodyPr anchorCtr="1"/>
          <a:lstStyle>
            <a:lvl1pPr algn="ctr">
              <a:defRPr/>
            </a:lvl1pPr>
          </a:lstStyle>
          <a:p>
            <a:pPr lvl="0"/>
            <a:r>
              <a:rPr lang="en-US"/>
              <a:t>Click icon to add picture</a:t>
            </a:r>
          </a:p>
        </p:txBody>
      </p:sp>
      <p:sp>
        <p:nvSpPr>
          <p:cNvPr id="8" name="Title 1">
            <a:extLst>
              <a:ext uri="{FF2B5EF4-FFF2-40B4-BE49-F238E27FC236}">
                <a16:creationId xmlns:a16="http://schemas.microsoft.com/office/drawing/2014/main" id="{40A8FDAA-E3B3-F06F-CF89-FA5DF8D1FB27}"/>
              </a:ext>
            </a:extLst>
          </p:cNvPr>
          <p:cNvSpPr txBox="1">
            <a:spLocks noGrp="1"/>
          </p:cNvSpPr>
          <p:nvPr>
            <p:ph type="title"/>
          </p:nvPr>
        </p:nvSpPr>
        <p:spPr>
          <a:xfrm>
            <a:off x="0" y="0"/>
            <a:ext cx="12191996" cy="914400"/>
          </a:xfrm>
        </p:spPr>
        <p:txBody>
          <a:bodyPr anchorCtr="1"/>
          <a:lstStyle>
            <a:lvl1pPr algn="ctr">
              <a:defRPr b="1">
                <a:solidFill>
                  <a:srgbClr val="FFFFFF"/>
                </a:solidFill>
              </a:defRPr>
            </a:lvl1pPr>
          </a:lstStyle>
          <a:p>
            <a:pPr lvl="0"/>
            <a:r>
              <a:rPr lang="en-US"/>
              <a:t>Heading Goes Here</a:t>
            </a:r>
          </a:p>
        </p:txBody>
      </p:sp>
      <p:sp>
        <p:nvSpPr>
          <p:cNvPr id="9" name="Text Placeholder 3">
            <a:extLst>
              <a:ext uri="{FF2B5EF4-FFF2-40B4-BE49-F238E27FC236}">
                <a16:creationId xmlns:a16="http://schemas.microsoft.com/office/drawing/2014/main" id="{62C0DDDE-CF8C-76C4-822A-CEE034FA2F2C}"/>
              </a:ext>
            </a:extLst>
          </p:cNvPr>
          <p:cNvSpPr txBox="1">
            <a:spLocks noGrp="1"/>
          </p:cNvSpPr>
          <p:nvPr>
            <p:ph type="body" idx="4294967295"/>
          </p:nvPr>
        </p:nvSpPr>
        <p:spPr>
          <a:xfrm>
            <a:off x="73152" y="3063239"/>
            <a:ext cx="3429566" cy="292608"/>
          </a:xfrm>
        </p:spPr>
        <p:txBody>
          <a:bodyPr>
            <a:noAutofit/>
          </a:bodyPr>
          <a:lstStyle>
            <a:lvl1pPr marL="0" indent="0">
              <a:buNone/>
              <a:defRPr sz="1600" b="1">
                <a:latin typeface="Arial Narrow" pitchFamily="34"/>
              </a:defRPr>
            </a:lvl1pPr>
          </a:lstStyle>
          <a:p>
            <a:pPr lvl="0"/>
            <a:r>
              <a:rPr lang="en-US"/>
              <a:t>Caption text caption text</a:t>
            </a:r>
          </a:p>
        </p:txBody>
      </p:sp>
      <p:sp>
        <p:nvSpPr>
          <p:cNvPr id="10" name="Text Placeholder 3">
            <a:extLst>
              <a:ext uri="{FF2B5EF4-FFF2-40B4-BE49-F238E27FC236}">
                <a16:creationId xmlns:a16="http://schemas.microsoft.com/office/drawing/2014/main" id="{9BE01B57-2D6A-FF7D-2A08-4495DEED01A0}"/>
              </a:ext>
            </a:extLst>
          </p:cNvPr>
          <p:cNvSpPr txBox="1">
            <a:spLocks noGrp="1"/>
          </p:cNvSpPr>
          <p:nvPr>
            <p:ph type="body" idx="4294967295"/>
          </p:nvPr>
        </p:nvSpPr>
        <p:spPr>
          <a:xfrm>
            <a:off x="8171700" y="3045208"/>
            <a:ext cx="3429566" cy="292608"/>
          </a:xfrm>
        </p:spPr>
        <p:txBody>
          <a:bodyPr>
            <a:noAutofit/>
          </a:bodyPr>
          <a:lstStyle>
            <a:lvl1pPr marL="0" indent="0">
              <a:buNone/>
              <a:defRPr sz="1600" b="1">
                <a:latin typeface="Arial Narrow" pitchFamily="34"/>
              </a:defRPr>
            </a:lvl1pPr>
          </a:lstStyle>
          <a:p>
            <a:pPr lvl="0"/>
            <a:r>
              <a:rPr lang="en-US"/>
              <a:t>Caption text caption text</a:t>
            </a:r>
          </a:p>
        </p:txBody>
      </p:sp>
      <p:sp>
        <p:nvSpPr>
          <p:cNvPr id="11" name="Text Placeholder 3">
            <a:extLst>
              <a:ext uri="{FF2B5EF4-FFF2-40B4-BE49-F238E27FC236}">
                <a16:creationId xmlns:a16="http://schemas.microsoft.com/office/drawing/2014/main" id="{C1E579B2-E6AF-791F-6780-355764C211EE}"/>
              </a:ext>
            </a:extLst>
          </p:cNvPr>
          <p:cNvSpPr txBox="1">
            <a:spLocks noGrp="1"/>
          </p:cNvSpPr>
          <p:nvPr>
            <p:ph type="body" idx="4294967295"/>
          </p:nvPr>
        </p:nvSpPr>
        <p:spPr>
          <a:xfrm>
            <a:off x="4074410" y="6108192"/>
            <a:ext cx="3429566" cy="292608"/>
          </a:xfrm>
        </p:spPr>
        <p:txBody>
          <a:bodyPr/>
          <a:lstStyle>
            <a:lvl1pPr marL="0" indent="0">
              <a:buNone/>
              <a:defRPr sz="1400" b="1"/>
            </a:lvl1pPr>
          </a:lstStyle>
          <a:p>
            <a:pPr lvl="0"/>
            <a:r>
              <a:rPr lang="en-US"/>
              <a:t>Caption text caption text</a:t>
            </a:r>
          </a:p>
        </p:txBody>
      </p:sp>
      <p:sp>
        <p:nvSpPr>
          <p:cNvPr id="12" name="Text Placeholder 3">
            <a:extLst>
              <a:ext uri="{FF2B5EF4-FFF2-40B4-BE49-F238E27FC236}">
                <a16:creationId xmlns:a16="http://schemas.microsoft.com/office/drawing/2014/main" id="{E6566B02-912F-0038-DA7C-BE6F8B778957}"/>
              </a:ext>
            </a:extLst>
          </p:cNvPr>
          <p:cNvSpPr txBox="1">
            <a:spLocks noGrp="1"/>
          </p:cNvSpPr>
          <p:nvPr>
            <p:ph type="body" idx="4294967295"/>
          </p:nvPr>
        </p:nvSpPr>
        <p:spPr>
          <a:xfrm>
            <a:off x="3044" y="6108192"/>
            <a:ext cx="3429566" cy="292608"/>
          </a:xfrm>
        </p:spPr>
        <p:txBody>
          <a:bodyPr/>
          <a:lstStyle>
            <a:lvl1pPr marL="0" indent="0">
              <a:buNone/>
              <a:defRPr sz="1400" b="1"/>
            </a:lvl1pPr>
          </a:lstStyle>
          <a:p>
            <a:pPr lvl="0"/>
            <a:r>
              <a:rPr lang="en-US"/>
              <a:t>Caption text caption text</a:t>
            </a:r>
          </a:p>
        </p:txBody>
      </p:sp>
      <p:sp>
        <p:nvSpPr>
          <p:cNvPr id="13" name="Text Placeholder 3">
            <a:extLst>
              <a:ext uri="{FF2B5EF4-FFF2-40B4-BE49-F238E27FC236}">
                <a16:creationId xmlns:a16="http://schemas.microsoft.com/office/drawing/2014/main" id="{EE586156-1DAD-A187-8EDD-9FE8F3538C0A}"/>
              </a:ext>
            </a:extLst>
          </p:cNvPr>
          <p:cNvSpPr txBox="1">
            <a:spLocks noGrp="1"/>
          </p:cNvSpPr>
          <p:nvPr>
            <p:ph type="body" idx="4294967295"/>
          </p:nvPr>
        </p:nvSpPr>
        <p:spPr>
          <a:xfrm>
            <a:off x="8101593" y="6090160"/>
            <a:ext cx="3429566" cy="292608"/>
          </a:xfrm>
        </p:spPr>
        <p:txBody>
          <a:bodyPr>
            <a:noAutofit/>
          </a:bodyPr>
          <a:lstStyle>
            <a:lvl1pPr marL="0" indent="0">
              <a:buNone/>
              <a:defRPr sz="1600" b="1">
                <a:latin typeface="Arial Narrow" pitchFamily="34"/>
              </a:defRPr>
            </a:lvl1pPr>
          </a:lstStyle>
          <a:p>
            <a:pPr lvl="0"/>
            <a:r>
              <a:rPr lang="en-US"/>
              <a:t>Caption text caption text</a:t>
            </a:r>
          </a:p>
        </p:txBody>
      </p:sp>
      <p:sp>
        <p:nvSpPr>
          <p:cNvPr id="14" name="Slide Number Placeholder 15">
            <a:extLst>
              <a:ext uri="{FF2B5EF4-FFF2-40B4-BE49-F238E27FC236}">
                <a16:creationId xmlns:a16="http://schemas.microsoft.com/office/drawing/2014/main" id="{23C5BC39-4E45-01F7-E67D-A0C46BBD78A7}"/>
              </a:ext>
            </a:extLst>
          </p:cNvPr>
          <p:cNvSpPr txBox="1">
            <a:spLocks noGrp="1"/>
          </p:cNvSpPr>
          <p:nvPr>
            <p:ph type="sldNum" sz="quarter" idx="8"/>
          </p:nvPr>
        </p:nvSpPr>
        <p:spPr/>
        <p:txBody>
          <a:bodyPr/>
          <a:lstStyle>
            <a:lvl1pPr>
              <a:defRPr/>
            </a:lvl1pPr>
          </a:lstStyle>
          <a:p>
            <a:pPr lvl="0"/>
            <a:fld id="{C3ED2E82-AD61-44B2-BD35-8D29945159BE}" type="slidenum">
              <a:t>‹#›</a:t>
            </a:fld>
            <a:endParaRPr lang="en-US"/>
          </a:p>
        </p:txBody>
      </p:sp>
    </p:spTree>
    <p:extLst>
      <p:ext uri="{BB962C8B-B14F-4D97-AF65-F5344CB8AC3E}">
        <p14:creationId xmlns:p14="http://schemas.microsoft.com/office/powerpoint/2010/main" val="37382544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 Photo Grid">
    <p:spTree>
      <p:nvGrpSpPr>
        <p:cNvPr id="1" name=""/>
        <p:cNvGrpSpPr/>
        <p:nvPr/>
      </p:nvGrpSpPr>
      <p:grpSpPr>
        <a:xfrm>
          <a:off x="0" y="0"/>
          <a:ext cx="0" cy="0"/>
          <a:chOff x="0" y="0"/>
          <a:chExt cx="0" cy="0"/>
        </a:xfrm>
      </p:grpSpPr>
      <p:pic>
        <p:nvPicPr>
          <p:cNvPr id="2" name="Picture 2" descr="A blue and white rectangle with a white background&#10;&#10;Description automatically generated">
            <a:extLst>
              <a:ext uri="{FF2B5EF4-FFF2-40B4-BE49-F238E27FC236}">
                <a16:creationId xmlns:a16="http://schemas.microsoft.com/office/drawing/2014/main" id="{39C8713E-0DDB-F191-3584-3167BC1AE112}"/>
              </a:ext>
            </a:extLst>
          </p:cNvPr>
          <p:cNvPicPr>
            <a:picLocks noChangeAspect="1"/>
          </p:cNvPicPr>
          <p:nvPr/>
        </p:nvPicPr>
        <p:blipFill>
          <a:blip r:embed="rId2"/>
          <a:stretch>
            <a:fillRect/>
          </a:stretch>
        </p:blipFill>
        <p:spPr>
          <a:xfrm>
            <a:off x="3044" y="0"/>
            <a:ext cx="12191996" cy="6858000"/>
          </a:xfrm>
          <a:prstGeom prst="rect">
            <a:avLst/>
          </a:prstGeom>
          <a:noFill/>
          <a:ln cap="flat">
            <a:noFill/>
          </a:ln>
        </p:spPr>
      </p:pic>
      <p:sp>
        <p:nvSpPr>
          <p:cNvPr id="3" name="Picture Placeholder 4">
            <a:extLst>
              <a:ext uri="{FF2B5EF4-FFF2-40B4-BE49-F238E27FC236}">
                <a16:creationId xmlns:a16="http://schemas.microsoft.com/office/drawing/2014/main" id="{682CBCEC-65B9-5D26-5AC3-9274302C9885}"/>
              </a:ext>
            </a:extLst>
          </p:cNvPr>
          <p:cNvSpPr txBox="1">
            <a:spLocks noGrp="1"/>
          </p:cNvSpPr>
          <p:nvPr>
            <p:ph type="pic" idx="4294967295"/>
          </p:nvPr>
        </p:nvSpPr>
        <p:spPr>
          <a:xfrm>
            <a:off x="0" y="914400"/>
            <a:ext cx="6096003" cy="5568696"/>
          </a:xfrm>
          <a:solidFill>
            <a:srgbClr val="E7E6E6"/>
          </a:solidFill>
          <a:ln w="12701">
            <a:solidFill>
              <a:srgbClr val="FFFFFF"/>
            </a:solidFill>
            <a:prstDash val="solid"/>
          </a:ln>
        </p:spPr>
        <p:txBody>
          <a:bodyPr anchorCtr="1"/>
          <a:lstStyle>
            <a:lvl1pPr algn="ctr">
              <a:defRPr/>
            </a:lvl1pPr>
          </a:lstStyle>
          <a:p>
            <a:pPr lvl="0"/>
            <a:r>
              <a:rPr lang="en-US"/>
              <a:t>Click icon to add picture</a:t>
            </a:r>
          </a:p>
        </p:txBody>
      </p:sp>
      <p:sp>
        <p:nvSpPr>
          <p:cNvPr id="4" name="Title 1">
            <a:extLst>
              <a:ext uri="{FF2B5EF4-FFF2-40B4-BE49-F238E27FC236}">
                <a16:creationId xmlns:a16="http://schemas.microsoft.com/office/drawing/2014/main" id="{128D4C0A-D4A3-A143-28C2-3F5053756287}"/>
              </a:ext>
            </a:extLst>
          </p:cNvPr>
          <p:cNvSpPr txBox="1">
            <a:spLocks noGrp="1"/>
          </p:cNvSpPr>
          <p:nvPr>
            <p:ph type="title"/>
          </p:nvPr>
        </p:nvSpPr>
        <p:spPr>
          <a:xfrm>
            <a:off x="0" y="0"/>
            <a:ext cx="12191996" cy="914290"/>
          </a:xfrm>
        </p:spPr>
        <p:txBody>
          <a:bodyPr anchorCtr="1"/>
          <a:lstStyle>
            <a:lvl1pPr algn="ctr">
              <a:defRPr b="1">
                <a:solidFill>
                  <a:srgbClr val="FFFFFF"/>
                </a:solidFill>
              </a:defRPr>
            </a:lvl1pPr>
          </a:lstStyle>
          <a:p>
            <a:pPr lvl="0"/>
            <a:r>
              <a:rPr lang="en-US"/>
              <a:t>Heading Goes Here</a:t>
            </a:r>
          </a:p>
        </p:txBody>
      </p:sp>
      <p:sp>
        <p:nvSpPr>
          <p:cNvPr id="5" name="Picture Placeholder 4">
            <a:extLst>
              <a:ext uri="{FF2B5EF4-FFF2-40B4-BE49-F238E27FC236}">
                <a16:creationId xmlns:a16="http://schemas.microsoft.com/office/drawing/2014/main" id="{7DF086B7-C27C-86E4-CEDA-80D9D0010C5E}"/>
              </a:ext>
            </a:extLst>
          </p:cNvPr>
          <p:cNvSpPr txBox="1">
            <a:spLocks noGrp="1"/>
          </p:cNvSpPr>
          <p:nvPr>
            <p:ph type="pic" idx="4294967295"/>
          </p:nvPr>
        </p:nvSpPr>
        <p:spPr>
          <a:xfrm>
            <a:off x="6096003" y="914290"/>
            <a:ext cx="6096003" cy="5570040"/>
          </a:xfrm>
          <a:solidFill>
            <a:srgbClr val="E7E6E6"/>
          </a:solidFill>
          <a:ln w="12701">
            <a:solidFill>
              <a:srgbClr val="FFFFFF"/>
            </a:solidFill>
            <a:prstDash val="solid"/>
          </a:ln>
        </p:spPr>
        <p:txBody>
          <a:bodyPr anchorCtr="1"/>
          <a:lstStyle>
            <a:lvl1pPr algn="ctr">
              <a:defRPr/>
            </a:lvl1pPr>
          </a:lstStyle>
          <a:p>
            <a:pPr lvl="0"/>
            <a:r>
              <a:rPr lang="en-US"/>
              <a:t>Click icon to add picture</a:t>
            </a:r>
          </a:p>
        </p:txBody>
      </p:sp>
      <p:sp>
        <p:nvSpPr>
          <p:cNvPr id="6" name="Text Placeholder 3">
            <a:extLst>
              <a:ext uri="{FF2B5EF4-FFF2-40B4-BE49-F238E27FC236}">
                <a16:creationId xmlns:a16="http://schemas.microsoft.com/office/drawing/2014/main" id="{C5D266B7-F35C-6576-4A40-83D05032F190}"/>
              </a:ext>
            </a:extLst>
          </p:cNvPr>
          <p:cNvSpPr txBox="1">
            <a:spLocks noGrp="1"/>
          </p:cNvSpPr>
          <p:nvPr>
            <p:ph type="body" idx="4294967295"/>
          </p:nvPr>
        </p:nvSpPr>
        <p:spPr>
          <a:xfrm>
            <a:off x="73152" y="6117336"/>
            <a:ext cx="3429566" cy="292608"/>
          </a:xfrm>
        </p:spPr>
        <p:txBody>
          <a:bodyPr>
            <a:noAutofit/>
          </a:bodyPr>
          <a:lstStyle>
            <a:lvl1pPr marL="0" indent="0">
              <a:buNone/>
              <a:defRPr sz="1600" b="1">
                <a:latin typeface="Arial Narrow" pitchFamily="34"/>
              </a:defRPr>
            </a:lvl1pPr>
          </a:lstStyle>
          <a:p>
            <a:pPr lvl="0"/>
            <a:r>
              <a:rPr lang="en-US"/>
              <a:t>Caption text caption text</a:t>
            </a:r>
          </a:p>
        </p:txBody>
      </p:sp>
      <p:sp>
        <p:nvSpPr>
          <p:cNvPr id="7" name="Text Placeholder 3">
            <a:extLst>
              <a:ext uri="{FF2B5EF4-FFF2-40B4-BE49-F238E27FC236}">
                <a16:creationId xmlns:a16="http://schemas.microsoft.com/office/drawing/2014/main" id="{4E9D1B39-27A9-24EF-C43D-1122415C56EA}"/>
              </a:ext>
            </a:extLst>
          </p:cNvPr>
          <p:cNvSpPr txBox="1">
            <a:spLocks noGrp="1"/>
          </p:cNvSpPr>
          <p:nvPr>
            <p:ph type="body" idx="4294967295"/>
          </p:nvPr>
        </p:nvSpPr>
        <p:spPr>
          <a:xfrm>
            <a:off x="6169155" y="6117948"/>
            <a:ext cx="3429566" cy="292608"/>
          </a:xfrm>
        </p:spPr>
        <p:txBody>
          <a:bodyPr>
            <a:noAutofit/>
          </a:bodyPr>
          <a:lstStyle>
            <a:lvl1pPr marL="0" indent="0">
              <a:buNone/>
              <a:defRPr sz="1600" b="1">
                <a:latin typeface="Arial Narrow" pitchFamily="34"/>
              </a:defRPr>
            </a:lvl1pPr>
          </a:lstStyle>
          <a:p>
            <a:pPr lvl="0"/>
            <a:r>
              <a:rPr lang="en-US"/>
              <a:t>Caption text caption text</a:t>
            </a:r>
          </a:p>
        </p:txBody>
      </p:sp>
      <p:sp>
        <p:nvSpPr>
          <p:cNvPr id="8" name="Slide Number Placeholder 7">
            <a:extLst>
              <a:ext uri="{FF2B5EF4-FFF2-40B4-BE49-F238E27FC236}">
                <a16:creationId xmlns:a16="http://schemas.microsoft.com/office/drawing/2014/main" id="{96A2539F-F530-53B8-922F-B1749C4BAA08}"/>
              </a:ext>
            </a:extLst>
          </p:cNvPr>
          <p:cNvSpPr txBox="1">
            <a:spLocks noGrp="1"/>
          </p:cNvSpPr>
          <p:nvPr>
            <p:ph type="sldNum" sz="quarter" idx="8"/>
          </p:nvPr>
        </p:nvSpPr>
        <p:spPr/>
        <p:txBody>
          <a:bodyPr/>
          <a:lstStyle>
            <a:lvl1pPr>
              <a:defRPr/>
            </a:lvl1pPr>
          </a:lstStyle>
          <a:p>
            <a:pPr lvl="0"/>
            <a:fld id="{0F945405-2D63-44D8-9DDA-666A819F9738}" type="slidenum">
              <a:t>‹#›</a:t>
            </a:fld>
            <a:endParaRPr lang="en-US"/>
          </a:p>
        </p:txBody>
      </p:sp>
    </p:spTree>
    <p:extLst>
      <p:ext uri="{BB962C8B-B14F-4D97-AF65-F5344CB8AC3E}">
        <p14:creationId xmlns:p14="http://schemas.microsoft.com/office/powerpoint/2010/main" val="368382236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Extra Content">
    <p:spTree>
      <p:nvGrpSpPr>
        <p:cNvPr id="1" name=""/>
        <p:cNvGrpSpPr/>
        <p:nvPr/>
      </p:nvGrpSpPr>
      <p:grpSpPr>
        <a:xfrm>
          <a:off x="0" y="0"/>
          <a:ext cx="0" cy="0"/>
          <a:chOff x="0" y="0"/>
          <a:chExt cx="0" cy="0"/>
        </a:xfrm>
      </p:grpSpPr>
      <p:pic>
        <p:nvPicPr>
          <p:cNvPr id="2" name="Picture 6" descr="A white background with blue text&#10;&#10;Description automatically generated">
            <a:extLst>
              <a:ext uri="{FF2B5EF4-FFF2-40B4-BE49-F238E27FC236}">
                <a16:creationId xmlns:a16="http://schemas.microsoft.com/office/drawing/2014/main" id="{5830386F-CC0A-F969-F00E-E83368B2674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Slide Number Placeholder 2">
            <a:extLst>
              <a:ext uri="{FF2B5EF4-FFF2-40B4-BE49-F238E27FC236}">
                <a16:creationId xmlns:a16="http://schemas.microsoft.com/office/drawing/2014/main" id="{56A5DA72-8C61-90F3-E158-AB5CB63B8310}"/>
              </a:ext>
            </a:extLst>
          </p:cNvPr>
          <p:cNvSpPr txBox="1">
            <a:spLocks noGrp="1"/>
          </p:cNvSpPr>
          <p:nvPr>
            <p:ph type="sldNum" sz="quarter" idx="8"/>
          </p:nvPr>
        </p:nvSpPr>
        <p:spPr/>
        <p:txBody>
          <a:bodyPr/>
          <a:lstStyle>
            <a:lvl1pPr>
              <a:defRPr/>
            </a:lvl1pPr>
          </a:lstStyle>
          <a:p>
            <a:pPr lvl="0"/>
            <a:fld id="{66720C6B-25E9-4A7C-B891-5AD4A152A877}" type="slidenum">
              <a:t>‹#›</a:t>
            </a:fld>
            <a:endParaRPr lang="en-US"/>
          </a:p>
        </p:txBody>
      </p:sp>
    </p:spTree>
    <p:extLst>
      <p:ext uri="{BB962C8B-B14F-4D97-AF65-F5344CB8AC3E}">
        <p14:creationId xmlns:p14="http://schemas.microsoft.com/office/powerpoint/2010/main" val="13538609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Extra Content 2">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3B4D38E0-7A60-6468-608F-C112B629785B}"/>
              </a:ext>
            </a:extLst>
          </p:cNvPr>
          <p:cNvPicPr>
            <a:picLocks noChangeAspect="1"/>
          </p:cNvPicPr>
          <p:nvPr/>
        </p:nvPicPr>
        <p:blipFill>
          <a:blip r:embed="rId2"/>
          <a:srcRect/>
          <a:stretch>
            <a:fillRect/>
          </a:stretch>
        </p:blipFill>
        <p:spPr>
          <a:xfrm>
            <a:off x="5413" y="0"/>
            <a:ext cx="12181170" cy="6858000"/>
          </a:xfrm>
          <a:prstGeom prst="rect">
            <a:avLst/>
          </a:prstGeom>
          <a:noFill/>
          <a:ln cap="flat">
            <a:noFill/>
          </a:ln>
        </p:spPr>
      </p:pic>
      <p:sp>
        <p:nvSpPr>
          <p:cNvPr id="3" name="Slide Number Placeholder 2">
            <a:extLst>
              <a:ext uri="{FF2B5EF4-FFF2-40B4-BE49-F238E27FC236}">
                <a16:creationId xmlns:a16="http://schemas.microsoft.com/office/drawing/2014/main" id="{5F9E47AE-219B-DC90-3898-BEE8F18ADC51}"/>
              </a:ext>
            </a:extLst>
          </p:cNvPr>
          <p:cNvSpPr txBox="1">
            <a:spLocks noGrp="1"/>
          </p:cNvSpPr>
          <p:nvPr>
            <p:ph type="sldNum" sz="quarter" idx="8"/>
          </p:nvPr>
        </p:nvSpPr>
        <p:spPr/>
        <p:txBody>
          <a:bodyPr/>
          <a:lstStyle>
            <a:lvl1pPr>
              <a:defRPr/>
            </a:lvl1pPr>
          </a:lstStyle>
          <a:p>
            <a:pPr lvl="0"/>
            <a:fld id="{B43289CA-9B50-48EA-9634-99C7000DB9E3}" type="slidenum">
              <a:t>‹#›</a:t>
            </a:fld>
            <a:endParaRPr lang="en-US"/>
          </a:p>
        </p:txBody>
      </p:sp>
    </p:spTree>
    <p:extLst>
      <p:ext uri="{BB962C8B-B14F-4D97-AF65-F5344CB8AC3E}">
        <p14:creationId xmlns:p14="http://schemas.microsoft.com/office/powerpoint/2010/main" val="407812139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Why B&amp;N?">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A15B51EF-6174-5651-5E9D-812C0A2216AF}"/>
              </a:ext>
            </a:extLst>
          </p:cNvPr>
          <p:cNvPicPr>
            <a:picLocks noChangeAspect="1"/>
          </p:cNvPicPr>
          <p:nvPr/>
        </p:nvPicPr>
        <p:blipFill>
          <a:blip r:embed="rId2"/>
          <a:srcRect/>
          <a:stretch>
            <a:fillRect/>
          </a:stretch>
        </p:blipFill>
        <p:spPr>
          <a:xfrm>
            <a:off x="8458" y="1709"/>
            <a:ext cx="12175080" cy="6854571"/>
          </a:xfrm>
          <a:prstGeom prst="rect">
            <a:avLst/>
          </a:prstGeom>
          <a:noFill/>
          <a:ln cap="flat">
            <a:noFill/>
          </a:ln>
        </p:spPr>
      </p:pic>
      <p:cxnSp>
        <p:nvCxnSpPr>
          <p:cNvPr id="3" name="Straight Connector 10">
            <a:extLst>
              <a:ext uri="{FF2B5EF4-FFF2-40B4-BE49-F238E27FC236}">
                <a16:creationId xmlns:a16="http://schemas.microsoft.com/office/drawing/2014/main" id="{633BB173-BFFF-EE22-7EC5-C03AFC355DCF}"/>
              </a:ext>
            </a:extLst>
          </p:cNvPr>
          <p:cNvCxnSpPr/>
          <p:nvPr/>
        </p:nvCxnSpPr>
        <p:spPr>
          <a:xfrm>
            <a:off x="3162296" y="2050066"/>
            <a:ext cx="914400" cy="914400"/>
          </a:xfrm>
          <a:prstGeom prst="straightConnector1">
            <a:avLst/>
          </a:prstGeom>
          <a:noFill/>
          <a:ln w="6345" cap="flat">
            <a:solidFill>
              <a:srgbClr val="032A65"/>
            </a:solidFill>
            <a:prstDash val="solid"/>
            <a:miter/>
          </a:ln>
        </p:spPr>
      </p:cxnSp>
      <p:sp>
        <p:nvSpPr>
          <p:cNvPr id="4" name="Rectangle 13">
            <a:extLst>
              <a:ext uri="{FF2B5EF4-FFF2-40B4-BE49-F238E27FC236}">
                <a16:creationId xmlns:a16="http://schemas.microsoft.com/office/drawing/2014/main" id="{A9FA7AFA-242D-2474-6AF7-46870B258A35}"/>
              </a:ext>
            </a:extLst>
          </p:cNvPr>
          <p:cNvSpPr/>
          <p:nvPr/>
        </p:nvSpPr>
        <p:spPr>
          <a:xfrm>
            <a:off x="1852080" y="3078766"/>
            <a:ext cx="1828800" cy="45720"/>
          </a:xfrm>
          <a:prstGeom prst="rect">
            <a:avLst/>
          </a:prstGeom>
          <a:solidFill>
            <a:srgbClr val="94D60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5" name="Rectangle 23">
            <a:extLst>
              <a:ext uri="{FF2B5EF4-FFF2-40B4-BE49-F238E27FC236}">
                <a16:creationId xmlns:a16="http://schemas.microsoft.com/office/drawing/2014/main" id="{3A877E43-46EA-7679-A641-DCE075CC037A}"/>
              </a:ext>
            </a:extLst>
          </p:cNvPr>
          <p:cNvSpPr/>
          <p:nvPr/>
        </p:nvSpPr>
        <p:spPr>
          <a:xfrm>
            <a:off x="5181603" y="3080961"/>
            <a:ext cx="1828800" cy="45720"/>
          </a:xfrm>
          <a:prstGeom prst="rect">
            <a:avLst/>
          </a:prstGeom>
          <a:solidFill>
            <a:srgbClr val="94D60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cxnSp>
        <p:nvCxnSpPr>
          <p:cNvPr id="6" name="Straight Connector 26">
            <a:extLst>
              <a:ext uri="{FF2B5EF4-FFF2-40B4-BE49-F238E27FC236}">
                <a16:creationId xmlns:a16="http://schemas.microsoft.com/office/drawing/2014/main" id="{8CF81E3E-E47D-2463-24E4-8AB4F916947E}"/>
              </a:ext>
            </a:extLst>
          </p:cNvPr>
          <p:cNvCxnSpPr/>
          <p:nvPr/>
        </p:nvCxnSpPr>
        <p:spPr>
          <a:xfrm>
            <a:off x="9821341" y="2050066"/>
            <a:ext cx="914400" cy="914400"/>
          </a:xfrm>
          <a:prstGeom prst="straightConnector1">
            <a:avLst/>
          </a:prstGeom>
          <a:noFill/>
          <a:ln w="6345" cap="flat">
            <a:solidFill>
              <a:srgbClr val="032A65"/>
            </a:solidFill>
            <a:prstDash val="solid"/>
            <a:miter/>
          </a:ln>
        </p:spPr>
      </p:cxnSp>
      <p:sp>
        <p:nvSpPr>
          <p:cNvPr id="7" name="Rectangle 27">
            <a:extLst>
              <a:ext uri="{FF2B5EF4-FFF2-40B4-BE49-F238E27FC236}">
                <a16:creationId xmlns:a16="http://schemas.microsoft.com/office/drawing/2014/main" id="{A297F6B0-8A60-6E5A-334F-0CB1F2D396DF}"/>
              </a:ext>
            </a:extLst>
          </p:cNvPr>
          <p:cNvSpPr/>
          <p:nvPr/>
        </p:nvSpPr>
        <p:spPr>
          <a:xfrm>
            <a:off x="8511125" y="3078766"/>
            <a:ext cx="1828800" cy="45720"/>
          </a:xfrm>
          <a:prstGeom prst="rect">
            <a:avLst/>
          </a:prstGeom>
          <a:solidFill>
            <a:srgbClr val="94D60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8" name="Text Placeholder 2">
            <a:extLst>
              <a:ext uri="{FF2B5EF4-FFF2-40B4-BE49-F238E27FC236}">
                <a16:creationId xmlns:a16="http://schemas.microsoft.com/office/drawing/2014/main" id="{D339C1CD-6D84-29B5-A487-11FF2A3A81A0}"/>
              </a:ext>
            </a:extLst>
          </p:cNvPr>
          <p:cNvSpPr txBox="1">
            <a:spLocks noGrp="1"/>
          </p:cNvSpPr>
          <p:nvPr>
            <p:ph type="body" idx="4294967295"/>
          </p:nvPr>
        </p:nvSpPr>
        <p:spPr>
          <a:xfrm>
            <a:off x="1565525" y="3236911"/>
            <a:ext cx="2402970" cy="3136456"/>
          </a:xfrm>
        </p:spPr>
        <p:txBody>
          <a:bodyPr/>
          <a:lstStyle>
            <a:lvl1pPr marL="0" indent="0">
              <a:buNone/>
              <a:defRPr sz="1800">
                <a:solidFill>
                  <a:srgbClr val="FFFFFF"/>
                </a:solidFill>
              </a:defRPr>
            </a:lvl1pPr>
          </a:lstStyle>
          <a:p>
            <a:pPr lvl="0"/>
            <a:r>
              <a:rPr lang="en-US"/>
              <a:t>Text about B&amp;N goes here and here and here</a:t>
            </a:r>
          </a:p>
        </p:txBody>
      </p:sp>
      <p:sp>
        <p:nvSpPr>
          <p:cNvPr id="9" name="Text Placeholder 2">
            <a:extLst>
              <a:ext uri="{FF2B5EF4-FFF2-40B4-BE49-F238E27FC236}">
                <a16:creationId xmlns:a16="http://schemas.microsoft.com/office/drawing/2014/main" id="{34FAEE65-B9AE-5AA5-07BE-5DB8529EBA42}"/>
              </a:ext>
            </a:extLst>
          </p:cNvPr>
          <p:cNvSpPr txBox="1">
            <a:spLocks noGrp="1"/>
          </p:cNvSpPr>
          <p:nvPr>
            <p:ph type="body" idx="4294967295"/>
          </p:nvPr>
        </p:nvSpPr>
        <p:spPr>
          <a:xfrm>
            <a:off x="4901183" y="3236911"/>
            <a:ext cx="2389638" cy="3136456"/>
          </a:xfrm>
        </p:spPr>
        <p:txBody>
          <a:bodyPr/>
          <a:lstStyle>
            <a:lvl1pPr marL="0" indent="0">
              <a:buNone/>
              <a:defRPr sz="1800">
                <a:solidFill>
                  <a:srgbClr val="FFFFFF"/>
                </a:solidFill>
              </a:defRPr>
            </a:lvl1pPr>
          </a:lstStyle>
          <a:p>
            <a:pPr lvl="0"/>
            <a:r>
              <a:rPr lang="en-US"/>
              <a:t>Text about B&amp;N goes here and here and here</a:t>
            </a:r>
          </a:p>
        </p:txBody>
      </p:sp>
      <p:sp>
        <p:nvSpPr>
          <p:cNvPr id="10" name="Text Placeholder 2">
            <a:extLst>
              <a:ext uri="{FF2B5EF4-FFF2-40B4-BE49-F238E27FC236}">
                <a16:creationId xmlns:a16="http://schemas.microsoft.com/office/drawing/2014/main" id="{0EA8E8F1-95F3-AE6D-17DE-94B44FCBB5FC}"/>
              </a:ext>
            </a:extLst>
          </p:cNvPr>
          <p:cNvSpPr txBox="1">
            <a:spLocks noGrp="1"/>
          </p:cNvSpPr>
          <p:nvPr>
            <p:ph type="body" idx="4294967295"/>
          </p:nvPr>
        </p:nvSpPr>
        <p:spPr>
          <a:xfrm>
            <a:off x="8238744" y="3236911"/>
            <a:ext cx="2373553" cy="3136456"/>
          </a:xfrm>
        </p:spPr>
        <p:txBody>
          <a:bodyPr/>
          <a:lstStyle>
            <a:lvl1pPr marL="0" indent="0">
              <a:buNone/>
              <a:defRPr sz="1800">
                <a:solidFill>
                  <a:srgbClr val="FFFFFF"/>
                </a:solidFill>
              </a:defRPr>
            </a:lvl1pPr>
          </a:lstStyle>
          <a:p>
            <a:pPr lvl="0"/>
            <a:r>
              <a:rPr lang="en-US"/>
              <a:t>Text about B&amp;N goes here and here and here</a:t>
            </a:r>
          </a:p>
        </p:txBody>
      </p:sp>
      <p:sp>
        <p:nvSpPr>
          <p:cNvPr id="11" name="Title 1">
            <a:extLst>
              <a:ext uri="{FF2B5EF4-FFF2-40B4-BE49-F238E27FC236}">
                <a16:creationId xmlns:a16="http://schemas.microsoft.com/office/drawing/2014/main" id="{605E8C50-E5FA-50F5-5784-630B048264AD}"/>
              </a:ext>
            </a:extLst>
          </p:cNvPr>
          <p:cNvSpPr txBox="1">
            <a:spLocks noGrp="1"/>
          </p:cNvSpPr>
          <p:nvPr>
            <p:ph type="title"/>
          </p:nvPr>
        </p:nvSpPr>
        <p:spPr>
          <a:xfrm>
            <a:off x="0" y="377793"/>
            <a:ext cx="12191996" cy="1004605"/>
          </a:xfrm>
        </p:spPr>
        <p:txBody>
          <a:bodyPr anchorCtr="1"/>
          <a:lstStyle>
            <a:lvl1pPr algn="ctr">
              <a:defRPr b="1">
                <a:solidFill>
                  <a:srgbClr val="FFFFFF"/>
                </a:solidFill>
              </a:defRPr>
            </a:lvl1pPr>
          </a:lstStyle>
          <a:p>
            <a:pPr lvl="0"/>
            <a:br>
              <a:rPr lang="en-US"/>
            </a:br>
            <a:r>
              <a:rPr lang="en-US"/>
              <a:t>WHY B&amp;N?</a:t>
            </a:r>
            <a:br>
              <a:rPr lang="en-US"/>
            </a:br>
            <a:endParaRPr lang="en-US"/>
          </a:p>
        </p:txBody>
      </p:sp>
      <p:sp>
        <p:nvSpPr>
          <p:cNvPr id="12" name="Slide Number Placeholder 7">
            <a:extLst>
              <a:ext uri="{FF2B5EF4-FFF2-40B4-BE49-F238E27FC236}">
                <a16:creationId xmlns:a16="http://schemas.microsoft.com/office/drawing/2014/main" id="{29578854-5D0A-FF89-9BB7-08E440694C29}"/>
              </a:ext>
            </a:extLst>
          </p:cNvPr>
          <p:cNvSpPr txBox="1">
            <a:spLocks noGrp="1"/>
          </p:cNvSpPr>
          <p:nvPr>
            <p:ph type="sldNum" sz="quarter" idx="8"/>
          </p:nvPr>
        </p:nvSpPr>
        <p:spPr/>
        <p:txBody>
          <a:bodyPr/>
          <a:lstStyle>
            <a:lvl1pPr>
              <a:defRPr/>
            </a:lvl1pPr>
          </a:lstStyle>
          <a:p>
            <a:pPr lvl="0"/>
            <a:fld id="{EB5A9C34-8CE9-4D55-A909-EDFE84E1BD4C}" type="slidenum">
              <a:t>‹#›</a:t>
            </a:fld>
            <a:endParaRPr lang="en-US"/>
          </a:p>
        </p:txBody>
      </p:sp>
    </p:spTree>
    <p:extLst>
      <p:ext uri="{BB962C8B-B14F-4D97-AF65-F5344CB8AC3E}">
        <p14:creationId xmlns:p14="http://schemas.microsoft.com/office/powerpoint/2010/main" val="85748024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Headshots for Org. Charts">
    <p:spTree>
      <p:nvGrpSpPr>
        <p:cNvPr id="1" name=""/>
        <p:cNvGrpSpPr/>
        <p:nvPr/>
      </p:nvGrpSpPr>
      <p:grpSpPr>
        <a:xfrm>
          <a:off x="0" y="0"/>
          <a:ext cx="0" cy="0"/>
          <a:chOff x="0" y="0"/>
          <a:chExt cx="0" cy="0"/>
        </a:xfrm>
      </p:grpSpPr>
      <p:sp>
        <p:nvSpPr>
          <p:cNvPr id="2" name="Picture Placeholder 11">
            <a:extLst>
              <a:ext uri="{FF2B5EF4-FFF2-40B4-BE49-F238E27FC236}">
                <a16:creationId xmlns:a16="http://schemas.microsoft.com/office/drawing/2014/main" id="{2DA6FC62-1DAA-1DCC-EE52-5C7DE2112ABE}"/>
              </a:ext>
            </a:extLst>
          </p:cNvPr>
          <p:cNvSpPr txBox="1">
            <a:spLocks noGrp="1"/>
          </p:cNvSpPr>
          <p:nvPr>
            <p:ph type="pic" idx="4294967295"/>
          </p:nvPr>
        </p:nvSpPr>
        <p:spPr>
          <a:xfrm>
            <a:off x="2341074" y="2333073"/>
            <a:ext cx="795271" cy="796533"/>
          </a:xfrm>
          <a:solidFill>
            <a:srgbClr val="FFFFFF"/>
          </a:solidFill>
          <a:ln w="19046">
            <a:solidFill>
              <a:srgbClr val="032A65"/>
            </a:solidFill>
            <a:prstDash val="solid"/>
          </a:ln>
        </p:spPr>
        <p:txBody>
          <a:bodyPr/>
          <a:lstStyle>
            <a:lvl1pPr>
              <a:buFont typeface="Arial" pitchFamily="34"/>
              <a:buChar char="•"/>
              <a:defRPr sz="800"/>
            </a:lvl1pPr>
            <a:lvl2pPr marL="228600" lvl="0">
              <a:spcBef>
                <a:spcPts val="1000"/>
              </a:spcBef>
              <a:buChar char="•"/>
              <a:defRPr sz="800"/>
            </a:lvl2pPr>
          </a:lstStyle>
          <a:p>
            <a:pPr lvl="0"/>
            <a:r>
              <a:rPr lang="en-US"/>
              <a:t>Click icon to add Headshot</a:t>
            </a:r>
          </a:p>
          <a:p>
            <a:pPr lvl="0"/>
            <a:endParaRPr lang="en-US"/>
          </a:p>
        </p:txBody>
      </p:sp>
      <p:sp>
        <p:nvSpPr>
          <p:cNvPr id="3" name="Picture Placeholder 11">
            <a:extLst>
              <a:ext uri="{FF2B5EF4-FFF2-40B4-BE49-F238E27FC236}">
                <a16:creationId xmlns:a16="http://schemas.microsoft.com/office/drawing/2014/main" id="{211A215C-1603-96CE-8205-2A8605A75437}"/>
              </a:ext>
            </a:extLst>
          </p:cNvPr>
          <p:cNvSpPr txBox="1">
            <a:spLocks noGrp="1"/>
          </p:cNvSpPr>
          <p:nvPr>
            <p:ph type="pic" idx="4294967295"/>
          </p:nvPr>
        </p:nvSpPr>
        <p:spPr>
          <a:xfrm>
            <a:off x="2341074" y="3413190"/>
            <a:ext cx="795271" cy="796533"/>
          </a:xfrm>
          <a:solidFill>
            <a:srgbClr val="FFFFFF"/>
          </a:solidFill>
          <a:ln w="19046">
            <a:solidFill>
              <a:srgbClr val="032A65"/>
            </a:solidFill>
            <a:prstDash val="solid"/>
          </a:ln>
        </p:spPr>
        <p:txBody>
          <a:bodyPr/>
          <a:lstStyle>
            <a:lvl1pPr>
              <a:buFont typeface="Arial" pitchFamily="34"/>
              <a:buChar char="•"/>
              <a:defRPr sz="800"/>
            </a:lvl1pPr>
            <a:lvl2pPr marL="228600" lvl="0">
              <a:spcBef>
                <a:spcPts val="1000"/>
              </a:spcBef>
              <a:buChar char="•"/>
              <a:defRPr sz="800"/>
            </a:lvl2pPr>
          </a:lstStyle>
          <a:p>
            <a:pPr lvl="0"/>
            <a:r>
              <a:rPr lang="en-US"/>
              <a:t>Click icon to add Headshot</a:t>
            </a:r>
          </a:p>
          <a:p>
            <a:pPr lvl="0"/>
            <a:endParaRPr lang="en-US"/>
          </a:p>
        </p:txBody>
      </p:sp>
      <p:sp>
        <p:nvSpPr>
          <p:cNvPr id="4" name="Picture Placeholder 11">
            <a:extLst>
              <a:ext uri="{FF2B5EF4-FFF2-40B4-BE49-F238E27FC236}">
                <a16:creationId xmlns:a16="http://schemas.microsoft.com/office/drawing/2014/main" id="{32B66902-D03D-C4A0-E017-7636C4293EDB}"/>
              </a:ext>
            </a:extLst>
          </p:cNvPr>
          <p:cNvSpPr txBox="1">
            <a:spLocks noGrp="1"/>
          </p:cNvSpPr>
          <p:nvPr>
            <p:ph type="pic" idx="4294967295"/>
          </p:nvPr>
        </p:nvSpPr>
        <p:spPr>
          <a:xfrm>
            <a:off x="6637684" y="2338925"/>
            <a:ext cx="795271" cy="796533"/>
          </a:xfrm>
          <a:solidFill>
            <a:srgbClr val="FFFFFF"/>
          </a:solidFill>
          <a:ln w="19046">
            <a:solidFill>
              <a:srgbClr val="032A65"/>
            </a:solidFill>
            <a:prstDash val="solid"/>
          </a:ln>
        </p:spPr>
        <p:txBody>
          <a:bodyPr/>
          <a:lstStyle>
            <a:lvl1pPr>
              <a:buFont typeface="Arial" pitchFamily="34"/>
              <a:buChar char="•"/>
              <a:defRPr sz="800"/>
            </a:lvl1pPr>
            <a:lvl2pPr marL="228600" lvl="0">
              <a:spcBef>
                <a:spcPts val="1000"/>
              </a:spcBef>
              <a:buChar char="•"/>
              <a:defRPr sz="800"/>
            </a:lvl2pPr>
          </a:lstStyle>
          <a:p>
            <a:pPr lvl="0"/>
            <a:r>
              <a:rPr lang="en-US"/>
              <a:t>Click icon to add Headshot</a:t>
            </a:r>
          </a:p>
          <a:p>
            <a:pPr lvl="0"/>
            <a:endParaRPr lang="en-US"/>
          </a:p>
        </p:txBody>
      </p:sp>
      <p:sp>
        <p:nvSpPr>
          <p:cNvPr id="5" name="Picture Placeholder 11">
            <a:extLst>
              <a:ext uri="{FF2B5EF4-FFF2-40B4-BE49-F238E27FC236}">
                <a16:creationId xmlns:a16="http://schemas.microsoft.com/office/drawing/2014/main" id="{A736B6AF-18AD-ACCC-0F57-C384D38EC05A}"/>
              </a:ext>
            </a:extLst>
          </p:cNvPr>
          <p:cNvSpPr txBox="1">
            <a:spLocks noGrp="1"/>
          </p:cNvSpPr>
          <p:nvPr>
            <p:ph type="pic" idx="4294967295"/>
          </p:nvPr>
        </p:nvSpPr>
        <p:spPr>
          <a:xfrm>
            <a:off x="6637684" y="3394783"/>
            <a:ext cx="795271" cy="796533"/>
          </a:xfrm>
          <a:solidFill>
            <a:srgbClr val="FFFFFF"/>
          </a:solidFill>
          <a:ln w="19046">
            <a:solidFill>
              <a:srgbClr val="032A65"/>
            </a:solidFill>
            <a:prstDash val="solid"/>
          </a:ln>
        </p:spPr>
        <p:txBody>
          <a:bodyPr/>
          <a:lstStyle>
            <a:lvl1pPr>
              <a:buFont typeface="Arial" pitchFamily="34"/>
              <a:buChar char="•"/>
              <a:defRPr sz="800"/>
            </a:lvl1pPr>
            <a:lvl2pPr marL="228600" lvl="0">
              <a:spcBef>
                <a:spcPts val="1000"/>
              </a:spcBef>
              <a:buChar char="•"/>
              <a:defRPr sz="800"/>
            </a:lvl2pPr>
          </a:lstStyle>
          <a:p>
            <a:pPr lvl="0"/>
            <a:r>
              <a:rPr lang="en-US"/>
              <a:t>Click icon to add Headshot</a:t>
            </a:r>
          </a:p>
          <a:p>
            <a:pPr lvl="0"/>
            <a:endParaRPr lang="en-US"/>
          </a:p>
        </p:txBody>
      </p:sp>
      <p:sp>
        <p:nvSpPr>
          <p:cNvPr id="6" name="Slide Number Placeholder 2">
            <a:extLst>
              <a:ext uri="{FF2B5EF4-FFF2-40B4-BE49-F238E27FC236}">
                <a16:creationId xmlns:a16="http://schemas.microsoft.com/office/drawing/2014/main" id="{DB899A45-5116-8F25-A119-9A6E4DCD8039}"/>
              </a:ext>
            </a:extLst>
          </p:cNvPr>
          <p:cNvSpPr txBox="1">
            <a:spLocks noGrp="1"/>
          </p:cNvSpPr>
          <p:nvPr>
            <p:ph type="sldNum" sz="quarter" idx="8"/>
          </p:nvPr>
        </p:nvSpPr>
        <p:spPr/>
        <p:txBody>
          <a:bodyPr/>
          <a:lstStyle>
            <a:lvl1pPr>
              <a:defRPr>
                <a:solidFill>
                  <a:srgbClr val="000000"/>
                </a:solidFill>
              </a:defRPr>
            </a:lvl1pPr>
          </a:lstStyle>
          <a:p>
            <a:pPr lvl="0"/>
            <a:fld id="{9B452A7C-7EE4-4236-AC4F-FB748DA48AAD}" type="slidenum">
              <a:t>‹#›</a:t>
            </a:fld>
            <a:endParaRPr lang="en-US"/>
          </a:p>
        </p:txBody>
      </p:sp>
    </p:spTree>
    <p:extLst>
      <p:ext uri="{BB962C8B-B14F-4D97-AF65-F5344CB8AC3E}">
        <p14:creationId xmlns:p14="http://schemas.microsoft.com/office/powerpoint/2010/main" val="15372965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Meet the Team">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6E423B-9EBE-5D94-7E57-08C328B39599}"/>
              </a:ext>
            </a:extLst>
          </p:cNvPr>
          <p:cNvPicPr>
            <a:picLocks noChangeAspect="1"/>
          </p:cNvPicPr>
          <p:nvPr/>
        </p:nvPicPr>
        <p:blipFill>
          <a:blip r:embed="rId2"/>
          <a:srcRect/>
          <a:stretch>
            <a:fillRect/>
          </a:stretch>
        </p:blipFill>
        <p:spPr>
          <a:xfrm>
            <a:off x="8458" y="1709"/>
            <a:ext cx="12175080" cy="6854571"/>
          </a:xfrm>
          <a:prstGeom prst="rect">
            <a:avLst/>
          </a:prstGeom>
          <a:noFill/>
          <a:ln cap="flat">
            <a:noFill/>
          </a:ln>
        </p:spPr>
      </p:pic>
      <p:sp>
        <p:nvSpPr>
          <p:cNvPr id="3" name="Title 1">
            <a:extLst>
              <a:ext uri="{FF2B5EF4-FFF2-40B4-BE49-F238E27FC236}">
                <a16:creationId xmlns:a16="http://schemas.microsoft.com/office/drawing/2014/main" id="{48266B33-AD13-AE5F-D81C-3E46C0E7324F}"/>
              </a:ext>
            </a:extLst>
          </p:cNvPr>
          <p:cNvSpPr txBox="1">
            <a:spLocks noGrp="1"/>
          </p:cNvSpPr>
          <p:nvPr>
            <p:ph type="title"/>
          </p:nvPr>
        </p:nvSpPr>
        <p:spPr>
          <a:xfrm>
            <a:off x="0" y="377793"/>
            <a:ext cx="12191996" cy="1004605"/>
          </a:xfrm>
        </p:spPr>
        <p:txBody>
          <a:bodyPr anchorCtr="1"/>
          <a:lstStyle>
            <a:lvl1pPr algn="ctr">
              <a:defRPr b="1">
                <a:solidFill>
                  <a:srgbClr val="FFFFFF"/>
                </a:solidFill>
              </a:defRPr>
            </a:lvl1pPr>
          </a:lstStyle>
          <a:p>
            <a:pPr lvl="0"/>
            <a:r>
              <a:rPr lang="en-US"/>
              <a:t>MEET THE TEAM</a:t>
            </a:r>
          </a:p>
        </p:txBody>
      </p:sp>
      <p:sp>
        <p:nvSpPr>
          <p:cNvPr id="4" name="Picture Placeholder 22">
            <a:extLst>
              <a:ext uri="{FF2B5EF4-FFF2-40B4-BE49-F238E27FC236}">
                <a16:creationId xmlns:a16="http://schemas.microsoft.com/office/drawing/2014/main" id="{BD7DD4BA-9706-35D9-C9E6-86E27772DD7E}"/>
              </a:ext>
            </a:extLst>
          </p:cNvPr>
          <p:cNvSpPr txBox="1">
            <a:spLocks noGrp="1"/>
          </p:cNvSpPr>
          <p:nvPr>
            <p:ph type="pic" idx="4294967295"/>
          </p:nvPr>
        </p:nvSpPr>
        <p:spPr>
          <a:xfrm>
            <a:off x="1976448" y="1542172"/>
            <a:ext cx="1553318" cy="1554480"/>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stStyle>
          <a:p>
            <a:pPr lvl="0"/>
            <a:r>
              <a:rPr lang="en-US"/>
              <a:t>Click icon to add Headshot</a:t>
            </a:r>
          </a:p>
          <a:p>
            <a:pPr lvl="0"/>
            <a:endParaRPr lang="en-US"/>
          </a:p>
        </p:txBody>
      </p:sp>
      <p:sp>
        <p:nvSpPr>
          <p:cNvPr id="5" name="Picture Placeholder 22">
            <a:extLst>
              <a:ext uri="{FF2B5EF4-FFF2-40B4-BE49-F238E27FC236}">
                <a16:creationId xmlns:a16="http://schemas.microsoft.com/office/drawing/2014/main" id="{7DD66FD7-35E3-FE4E-BC1C-162AEBC7C729}"/>
              </a:ext>
            </a:extLst>
          </p:cNvPr>
          <p:cNvSpPr txBox="1">
            <a:spLocks noGrp="1"/>
          </p:cNvSpPr>
          <p:nvPr>
            <p:ph type="pic" idx="4294967295"/>
          </p:nvPr>
        </p:nvSpPr>
        <p:spPr>
          <a:xfrm>
            <a:off x="5309811" y="1542172"/>
            <a:ext cx="1553318" cy="1554480"/>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stStyle>
          <a:p>
            <a:pPr lvl="0"/>
            <a:r>
              <a:rPr lang="en-US"/>
              <a:t>Click icon to add Headshot</a:t>
            </a:r>
          </a:p>
          <a:p>
            <a:pPr lvl="0"/>
            <a:endParaRPr lang="en-US"/>
          </a:p>
        </p:txBody>
      </p:sp>
      <p:sp>
        <p:nvSpPr>
          <p:cNvPr id="6" name="Picture Placeholder 22">
            <a:extLst>
              <a:ext uri="{FF2B5EF4-FFF2-40B4-BE49-F238E27FC236}">
                <a16:creationId xmlns:a16="http://schemas.microsoft.com/office/drawing/2014/main" id="{8EA9CF24-9E13-F680-7801-00FD3DF4AF10}"/>
              </a:ext>
            </a:extLst>
          </p:cNvPr>
          <p:cNvSpPr txBox="1">
            <a:spLocks noGrp="1"/>
          </p:cNvSpPr>
          <p:nvPr>
            <p:ph type="pic" idx="4294967295"/>
          </p:nvPr>
        </p:nvSpPr>
        <p:spPr>
          <a:xfrm>
            <a:off x="8552319" y="1542172"/>
            <a:ext cx="1553318" cy="1554480"/>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stStyle>
          <a:p>
            <a:pPr lvl="0"/>
            <a:r>
              <a:rPr lang="en-US"/>
              <a:t>Click icon to add Headshot</a:t>
            </a:r>
          </a:p>
          <a:p>
            <a:pPr lvl="0"/>
            <a:endParaRPr lang="en-US"/>
          </a:p>
        </p:txBody>
      </p:sp>
      <p:sp>
        <p:nvSpPr>
          <p:cNvPr id="7" name="Picture Placeholder 22">
            <a:extLst>
              <a:ext uri="{FF2B5EF4-FFF2-40B4-BE49-F238E27FC236}">
                <a16:creationId xmlns:a16="http://schemas.microsoft.com/office/drawing/2014/main" id="{118C79EF-1052-0E6A-9960-D08948B4A05E}"/>
              </a:ext>
            </a:extLst>
          </p:cNvPr>
          <p:cNvSpPr txBox="1">
            <a:spLocks noGrp="1"/>
          </p:cNvSpPr>
          <p:nvPr>
            <p:ph type="pic" idx="4294967295"/>
          </p:nvPr>
        </p:nvSpPr>
        <p:spPr>
          <a:xfrm>
            <a:off x="1976448" y="3974512"/>
            <a:ext cx="1553318" cy="1554480"/>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stStyle>
          <a:p>
            <a:pPr lvl="0"/>
            <a:r>
              <a:rPr lang="en-US"/>
              <a:t>Click icon to add Headshot</a:t>
            </a:r>
          </a:p>
          <a:p>
            <a:pPr lvl="0"/>
            <a:endParaRPr lang="en-US"/>
          </a:p>
        </p:txBody>
      </p:sp>
      <p:sp>
        <p:nvSpPr>
          <p:cNvPr id="8" name="Picture Placeholder 22">
            <a:extLst>
              <a:ext uri="{FF2B5EF4-FFF2-40B4-BE49-F238E27FC236}">
                <a16:creationId xmlns:a16="http://schemas.microsoft.com/office/drawing/2014/main" id="{C8743088-1098-0B1C-6623-41204C6B0B28}"/>
              </a:ext>
            </a:extLst>
          </p:cNvPr>
          <p:cNvSpPr txBox="1">
            <a:spLocks noGrp="1"/>
          </p:cNvSpPr>
          <p:nvPr>
            <p:ph type="pic" idx="4294967295"/>
          </p:nvPr>
        </p:nvSpPr>
        <p:spPr>
          <a:xfrm>
            <a:off x="5309811" y="3974512"/>
            <a:ext cx="1553318" cy="1554480"/>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stStyle>
          <a:p>
            <a:pPr lvl="0"/>
            <a:r>
              <a:rPr lang="en-US"/>
              <a:t>Click icon to add Headshot</a:t>
            </a:r>
          </a:p>
          <a:p>
            <a:pPr lvl="0"/>
            <a:endParaRPr lang="en-US"/>
          </a:p>
        </p:txBody>
      </p:sp>
      <p:sp>
        <p:nvSpPr>
          <p:cNvPr id="9" name="Picture Placeholder 22">
            <a:extLst>
              <a:ext uri="{FF2B5EF4-FFF2-40B4-BE49-F238E27FC236}">
                <a16:creationId xmlns:a16="http://schemas.microsoft.com/office/drawing/2014/main" id="{5F3C90D1-E4B2-92AA-0388-734D6185129D}"/>
              </a:ext>
            </a:extLst>
          </p:cNvPr>
          <p:cNvSpPr txBox="1">
            <a:spLocks noGrp="1"/>
          </p:cNvSpPr>
          <p:nvPr>
            <p:ph type="pic" idx="4294967295"/>
          </p:nvPr>
        </p:nvSpPr>
        <p:spPr>
          <a:xfrm>
            <a:off x="8552319" y="3974512"/>
            <a:ext cx="1553318" cy="1554480"/>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stStyle>
          <a:p>
            <a:pPr lvl="0"/>
            <a:r>
              <a:rPr lang="en-US"/>
              <a:t>Click icon to add Headshot</a:t>
            </a:r>
          </a:p>
          <a:p>
            <a:pPr lvl="0"/>
            <a:endParaRPr lang="en-US"/>
          </a:p>
        </p:txBody>
      </p:sp>
      <p:sp>
        <p:nvSpPr>
          <p:cNvPr id="10" name="Text Placeholder 2">
            <a:extLst>
              <a:ext uri="{FF2B5EF4-FFF2-40B4-BE49-F238E27FC236}">
                <a16:creationId xmlns:a16="http://schemas.microsoft.com/office/drawing/2014/main" id="{1583719A-E458-00E1-D6F9-033F34CB6351}"/>
              </a:ext>
            </a:extLst>
          </p:cNvPr>
          <p:cNvSpPr txBox="1">
            <a:spLocks noGrp="1"/>
          </p:cNvSpPr>
          <p:nvPr>
            <p:ph type="body" idx="4294967295"/>
          </p:nvPr>
        </p:nvSpPr>
        <p:spPr>
          <a:xfrm>
            <a:off x="1203158" y="3190972"/>
            <a:ext cx="3099898" cy="311654"/>
          </a:xfrm>
        </p:spPr>
        <p:txBody>
          <a:bodyPr anchorCtr="1"/>
          <a:lstStyle>
            <a:lvl1pPr marL="0" indent="0" algn="ctr">
              <a:buNone/>
              <a:defRPr sz="1800" b="1">
                <a:solidFill>
                  <a:srgbClr val="FFFFFF"/>
                </a:solidFill>
              </a:defRPr>
            </a:lvl1pPr>
          </a:lstStyle>
          <a:p>
            <a:pPr lvl="0"/>
            <a:r>
              <a:rPr lang="en-US"/>
              <a:t>EMPLOYEE NAME, PE</a:t>
            </a:r>
          </a:p>
        </p:txBody>
      </p:sp>
      <p:sp>
        <p:nvSpPr>
          <p:cNvPr id="11" name="Text Placeholder 4">
            <a:extLst>
              <a:ext uri="{FF2B5EF4-FFF2-40B4-BE49-F238E27FC236}">
                <a16:creationId xmlns:a16="http://schemas.microsoft.com/office/drawing/2014/main" id="{CB13E771-6ADC-5A91-916A-4B2D70F4530A}"/>
              </a:ext>
            </a:extLst>
          </p:cNvPr>
          <p:cNvSpPr txBox="1">
            <a:spLocks noGrp="1"/>
          </p:cNvSpPr>
          <p:nvPr>
            <p:ph type="body" idx="4294967295"/>
          </p:nvPr>
        </p:nvSpPr>
        <p:spPr>
          <a:xfrm>
            <a:off x="1202774" y="3530507"/>
            <a:ext cx="3099898" cy="246065"/>
          </a:xfrm>
        </p:spPr>
        <p:txBody>
          <a:bodyPr anchor="ctr" anchorCtr="1">
            <a:noAutofit/>
          </a:bodyPr>
          <a:lstStyle>
            <a:lvl1pPr marL="0" indent="0" algn="ctr">
              <a:buNone/>
              <a:defRPr sz="1600">
                <a:solidFill>
                  <a:srgbClr val="FFFFFF"/>
                </a:solidFill>
              </a:defRPr>
            </a:lvl1pPr>
          </a:lstStyle>
          <a:p>
            <a:pPr lvl="0"/>
            <a:r>
              <a:rPr lang="en-US"/>
              <a:t>Role</a:t>
            </a:r>
          </a:p>
        </p:txBody>
      </p:sp>
      <p:sp>
        <p:nvSpPr>
          <p:cNvPr id="12" name="Text Placeholder 2">
            <a:extLst>
              <a:ext uri="{FF2B5EF4-FFF2-40B4-BE49-F238E27FC236}">
                <a16:creationId xmlns:a16="http://schemas.microsoft.com/office/drawing/2014/main" id="{B4021380-B3DA-2D8C-56E1-7D53785A8042}"/>
              </a:ext>
            </a:extLst>
          </p:cNvPr>
          <p:cNvSpPr txBox="1">
            <a:spLocks noGrp="1"/>
          </p:cNvSpPr>
          <p:nvPr>
            <p:ph type="body" idx="4294967295"/>
          </p:nvPr>
        </p:nvSpPr>
        <p:spPr>
          <a:xfrm>
            <a:off x="4533503" y="3190972"/>
            <a:ext cx="3105951" cy="311654"/>
          </a:xfrm>
        </p:spPr>
        <p:txBody>
          <a:bodyPr anchorCtr="1"/>
          <a:lstStyle>
            <a:lvl1pPr marL="0" indent="0" algn="ctr">
              <a:buNone/>
              <a:defRPr sz="1800" b="1">
                <a:solidFill>
                  <a:srgbClr val="FFFFFF"/>
                </a:solidFill>
              </a:defRPr>
            </a:lvl1pPr>
          </a:lstStyle>
          <a:p>
            <a:pPr lvl="0"/>
            <a:r>
              <a:rPr lang="en-US"/>
              <a:t>EMPLOYEE NAME, PE</a:t>
            </a:r>
          </a:p>
        </p:txBody>
      </p:sp>
      <p:sp>
        <p:nvSpPr>
          <p:cNvPr id="13" name="Text Placeholder 4">
            <a:extLst>
              <a:ext uri="{FF2B5EF4-FFF2-40B4-BE49-F238E27FC236}">
                <a16:creationId xmlns:a16="http://schemas.microsoft.com/office/drawing/2014/main" id="{770770C0-C5A2-966F-9266-E610ECDAA203}"/>
              </a:ext>
            </a:extLst>
          </p:cNvPr>
          <p:cNvSpPr txBox="1">
            <a:spLocks noGrp="1"/>
          </p:cNvSpPr>
          <p:nvPr>
            <p:ph type="body" idx="4294967295"/>
          </p:nvPr>
        </p:nvSpPr>
        <p:spPr>
          <a:xfrm>
            <a:off x="4533119" y="3530507"/>
            <a:ext cx="3105951" cy="246065"/>
          </a:xfrm>
        </p:spPr>
        <p:txBody>
          <a:bodyPr anchor="ctr" anchorCtr="1">
            <a:noAutofit/>
          </a:bodyPr>
          <a:lstStyle>
            <a:lvl1pPr marL="0" indent="0" algn="ctr">
              <a:buNone/>
              <a:defRPr sz="1600">
                <a:solidFill>
                  <a:srgbClr val="FFFFFF"/>
                </a:solidFill>
              </a:defRPr>
            </a:lvl1pPr>
          </a:lstStyle>
          <a:p>
            <a:pPr lvl="0"/>
            <a:r>
              <a:rPr lang="en-US"/>
              <a:t>Role</a:t>
            </a:r>
          </a:p>
        </p:txBody>
      </p:sp>
      <p:sp>
        <p:nvSpPr>
          <p:cNvPr id="14" name="Text Placeholder 2">
            <a:extLst>
              <a:ext uri="{FF2B5EF4-FFF2-40B4-BE49-F238E27FC236}">
                <a16:creationId xmlns:a16="http://schemas.microsoft.com/office/drawing/2014/main" id="{E93B5AE9-6AD0-A602-DD8A-FADBB1082887}"/>
              </a:ext>
            </a:extLst>
          </p:cNvPr>
          <p:cNvSpPr txBox="1">
            <a:spLocks noGrp="1"/>
          </p:cNvSpPr>
          <p:nvPr>
            <p:ph type="body" idx="4294967295"/>
          </p:nvPr>
        </p:nvSpPr>
        <p:spPr>
          <a:xfrm>
            <a:off x="7868037" y="3190972"/>
            <a:ext cx="2921882" cy="311654"/>
          </a:xfrm>
        </p:spPr>
        <p:txBody>
          <a:bodyPr anchorCtr="1"/>
          <a:lstStyle>
            <a:lvl1pPr marL="0" indent="0" algn="ctr">
              <a:buNone/>
              <a:defRPr sz="1800" b="1">
                <a:solidFill>
                  <a:srgbClr val="FFFFFF"/>
                </a:solidFill>
              </a:defRPr>
            </a:lvl1pPr>
          </a:lstStyle>
          <a:p>
            <a:pPr lvl="0"/>
            <a:r>
              <a:rPr lang="en-US"/>
              <a:t>EMPLOYEE NAME, PE</a:t>
            </a:r>
          </a:p>
        </p:txBody>
      </p:sp>
      <p:sp>
        <p:nvSpPr>
          <p:cNvPr id="15" name="Text Placeholder 4">
            <a:extLst>
              <a:ext uri="{FF2B5EF4-FFF2-40B4-BE49-F238E27FC236}">
                <a16:creationId xmlns:a16="http://schemas.microsoft.com/office/drawing/2014/main" id="{BA0CF31E-53FE-994A-7147-926C103F027B}"/>
              </a:ext>
            </a:extLst>
          </p:cNvPr>
          <p:cNvSpPr txBox="1">
            <a:spLocks noGrp="1"/>
          </p:cNvSpPr>
          <p:nvPr>
            <p:ph type="body" idx="4294967295"/>
          </p:nvPr>
        </p:nvSpPr>
        <p:spPr>
          <a:xfrm>
            <a:off x="7867662" y="3530507"/>
            <a:ext cx="2921882" cy="246065"/>
          </a:xfrm>
        </p:spPr>
        <p:txBody>
          <a:bodyPr anchor="ctr" anchorCtr="1">
            <a:noAutofit/>
          </a:bodyPr>
          <a:lstStyle>
            <a:lvl1pPr marL="0" indent="0" algn="ctr">
              <a:buNone/>
              <a:defRPr sz="1600">
                <a:solidFill>
                  <a:srgbClr val="FFFFFF"/>
                </a:solidFill>
              </a:defRPr>
            </a:lvl1pPr>
          </a:lstStyle>
          <a:p>
            <a:pPr lvl="0"/>
            <a:r>
              <a:rPr lang="en-US"/>
              <a:t>Role</a:t>
            </a:r>
          </a:p>
        </p:txBody>
      </p:sp>
      <p:sp>
        <p:nvSpPr>
          <p:cNvPr id="16" name="Text Placeholder 2">
            <a:extLst>
              <a:ext uri="{FF2B5EF4-FFF2-40B4-BE49-F238E27FC236}">
                <a16:creationId xmlns:a16="http://schemas.microsoft.com/office/drawing/2014/main" id="{8234965A-042A-BF80-DDB5-D476012E5A08}"/>
              </a:ext>
            </a:extLst>
          </p:cNvPr>
          <p:cNvSpPr txBox="1">
            <a:spLocks noGrp="1"/>
          </p:cNvSpPr>
          <p:nvPr>
            <p:ph type="body" idx="4294967295"/>
          </p:nvPr>
        </p:nvSpPr>
        <p:spPr>
          <a:xfrm>
            <a:off x="1202774" y="5617918"/>
            <a:ext cx="3099898" cy="311654"/>
          </a:xfrm>
        </p:spPr>
        <p:txBody>
          <a:bodyPr anchorCtr="1"/>
          <a:lstStyle>
            <a:lvl1pPr marL="0" indent="0" algn="ctr">
              <a:buNone/>
              <a:defRPr sz="1800" b="1">
                <a:solidFill>
                  <a:srgbClr val="FFFFFF"/>
                </a:solidFill>
              </a:defRPr>
            </a:lvl1pPr>
          </a:lstStyle>
          <a:p>
            <a:pPr lvl="0"/>
            <a:r>
              <a:rPr lang="en-US"/>
              <a:t>EMPLOYEE NAME, PE</a:t>
            </a:r>
          </a:p>
        </p:txBody>
      </p:sp>
      <p:sp>
        <p:nvSpPr>
          <p:cNvPr id="17" name="Text Placeholder 4">
            <a:extLst>
              <a:ext uri="{FF2B5EF4-FFF2-40B4-BE49-F238E27FC236}">
                <a16:creationId xmlns:a16="http://schemas.microsoft.com/office/drawing/2014/main" id="{5D0FB7CE-D9B1-A44F-C3BA-33E848A30738}"/>
              </a:ext>
            </a:extLst>
          </p:cNvPr>
          <p:cNvSpPr txBox="1">
            <a:spLocks noGrp="1"/>
          </p:cNvSpPr>
          <p:nvPr>
            <p:ph type="body" idx="4294967295"/>
          </p:nvPr>
        </p:nvSpPr>
        <p:spPr>
          <a:xfrm>
            <a:off x="1202390" y="5957453"/>
            <a:ext cx="3099898" cy="246065"/>
          </a:xfrm>
        </p:spPr>
        <p:txBody>
          <a:bodyPr anchor="ctr" anchorCtr="1">
            <a:noAutofit/>
          </a:bodyPr>
          <a:lstStyle>
            <a:lvl1pPr marL="0" indent="0" algn="ctr">
              <a:buNone/>
              <a:defRPr sz="1600">
                <a:solidFill>
                  <a:srgbClr val="FFFFFF"/>
                </a:solidFill>
              </a:defRPr>
            </a:lvl1pPr>
          </a:lstStyle>
          <a:p>
            <a:pPr lvl="0"/>
            <a:r>
              <a:rPr lang="en-US"/>
              <a:t>Role</a:t>
            </a:r>
          </a:p>
        </p:txBody>
      </p:sp>
      <p:sp>
        <p:nvSpPr>
          <p:cNvPr id="18" name="Text Placeholder 2">
            <a:extLst>
              <a:ext uri="{FF2B5EF4-FFF2-40B4-BE49-F238E27FC236}">
                <a16:creationId xmlns:a16="http://schemas.microsoft.com/office/drawing/2014/main" id="{DDEE67F8-2D72-DB38-0411-0AABC684C56F}"/>
              </a:ext>
            </a:extLst>
          </p:cNvPr>
          <p:cNvSpPr txBox="1">
            <a:spLocks noGrp="1"/>
          </p:cNvSpPr>
          <p:nvPr>
            <p:ph type="body" idx="4294967295"/>
          </p:nvPr>
        </p:nvSpPr>
        <p:spPr>
          <a:xfrm>
            <a:off x="4533119" y="5617918"/>
            <a:ext cx="3105951" cy="311654"/>
          </a:xfrm>
        </p:spPr>
        <p:txBody>
          <a:bodyPr anchorCtr="1"/>
          <a:lstStyle>
            <a:lvl1pPr marL="0" indent="0" algn="ctr">
              <a:buNone/>
              <a:defRPr sz="1800" b="1">
                <a:solidFill>
                  <a:srgbClr val="FFFFFF"/>
                </a:solidFill>
              </a:defRPr>
            </a:lvl1pPr>
          </a:lstStyle>
          <a:p>
            <a:pPr lvl="0"/>
            <a:r>
              <a:rPr lang="en-US"/>
              <a:t>EMPLOYEE NAME, PE</a:t>
            </a:r>
          </a:p>
        </p:txBody>
      </p:sp>
      <p:sp>
        <p:nvSpPr>
          <p:cNvPr id="19" name="Text Placeholder 4">
            <a:extLst>
              <a:ext uri="{FF2B5EF4-FFF2-40B4-BE49-F238E27FC236}">
                <a16:creationId xmlns:a16="http://schemas.microsoft.com/office/drawing/2014/main" id="{949A1978-FDF5-1C45-F5B2-A1AA328438FA}"/>
              </a:ext>
            </a:extLst>
          </p:cNvPr>
          <p:cNvSpPr txBox="1">
            <a:spLocks noGrp="1"/>
          </p:cNvSpPr>
          <p:nvPr>
            <p:ph type="body" idx="4294967295"/>
          </p:nvPr>
        </p:nvSpPr>
        <p:spPr>
          <a:xfrm>
            <a:off x="4532735" y="5957453"/>
            <a:ext cx="3105951" cy="246065"/>
          </a:xfrm>
        </p:spPr>
        <p:txBody>
          <a:bodyPr anchor="ctr" anchorCtr="1">
            <a:noAutofit/>
          </a:bodyPr>
          <a:lstStyle>
            <a:lvl1pPr marL="0" indent="0" algn="ctr">
              <a:buNone/>
              <a:defRPr sz="1600">
                <a:solidFill>
                  <a:srgbClr val="FFFFFF"/>
                </a:solidFill>
              </a:defRPr>
            </a:lvl1pPr>
          </a:lstStyle>
          <a:p>
            <a:pPr lvl="0"/>
            <a:r>
              <a:rPr lang="en-US"/>
              <a:t>Role</a:t>
            </a:r>
          </a:p>
        </p:txBody>
      </p:sp>
      <p:sp>
        <p:nvSpPr>
          <p:cNvPr id="20" name="Text Placeholder 2">
            <a:extLst>
              <a:ext uri="{FF2B5EF4-FFF2-40B4-BE49-F238E27FC236}">
                <a16:creationId xmlns:a16="http://schemas.microsoft.com/office/drawing/2014/main" id="{BCE1ED73-CFBD-7379-BAFA-9C2BCA39D867}"/>
              </a:ext>
            </a:extLst>
          </p:cNvPr>
          <p:cNvSpPr txBox="1">
            <a:spLocks noGrp="1"/>
          </p:cNvSpPr>
          <p:nvPr>
            <p:ph type="body" idx="4294967295"/>
          </p:nvPr>
        </p:nvSpPr>
        <p:spPr>
          <a:xfrm>
            <a:off x="7867662" y="5617918"/>
            <a:ext cx="2921882" cy="311654"/>
          </a:xfrm>
        </p:spPr>
        <p:txBody>
          <a:bodyPr anchorCtr="1"/>
          <a:lstStyle>
            <a:lvl1pPr marL="0" indent="0" algn="ctr">
              <a:buNone/>
              <a:defRPr sz="1800" b="1">
                <a:solidFill>
                  <a:srgbClr val="FFFFFF"/>
                </a:solidFill>
              </a:defRPr>
            </a:lvl1pPr>
          </a:lstStyle>
          <a:p>
            <a:pPr lvl="0"/>
            <a:r>
              <a:rPr lang="en-US"/>
              <a:t>EMPLOYEE NAME, PE</a:t>
            </a:r>
          </a:p>
        </p:txBody>
      </p:sp>
      <p:sp>
        <p:nvSpPr>
          <p:cNvPr id="21" name="Text Placeholder 4">
            <a:extLst>
              <a:ext uri="{FF2B5EF4-FFF2-40B4-BE49-F238E27FC236}">
                <a16:creationId xmlns:a16="http://schemas.microsoft.com/office/drawing/2014/main" id="{4E1B8766-5B57-2E16-5D68-3229AB297CC1}"/>
              </a:ext>
            </a:extLst>
          </p:cNvPr>
          <p:cNvSpPr txBox="1">
            <a:spLocks noGrp="1"/>
          </p:cNvSpPr>
          <p:nvPr>
            <p:ph type="body" idx="4294967295"/>
          </p:nvPr>
        </p:nvSpPr>
        <p:spPr>
          <a:xfrm>
            <a:off x="7867278" y="5957453"/>
            <a:ext cx="2921882" cy="246065"/>
          </a:xfrm>
        </p:spPr>
        <p:txBody>
          <a:bodyPr anchor="ctr" anchorCtr="1">
            <a:noAutofit/>
          </a:bodyPr>
          <a:lstStyle>
            <a:lvl1pPr marL="0" indent="0" algn="ctr">
              <a:buNone/>
              <a:defRPr sz="1600">
                <a:solidFill>
                  <a:srgbClr val="FFFFFF"/>
                </a:solidFill>
              </a:defRPr>
            </a:lvl1pPr>
          </a:lstStyle>
          <a:p>
            <a:pPr lvl="0"/>
            <a:r>
              <a:rPr lang="en-US"/>
              <a:t>Role</a:t>
            </a:r>
          </a:p>
        </p:txBody>
      </p:sp>
      <p:sp>
        <p:nvSpPr>
          <p:cNvPr id="22" name="Slide Number Placeholder 11">
            <a:extLst>
              <a:ext uri="{FF2B5EF4-FFF2-40B4-BE49-F238E27FC236}">
                <a16:creationId xmlns:a16="http://schemas.microsoft.com/office/drawing/2014/main" id="{DE80B66B-2C9D-8BBC-8D8A-4C9604AA74A7}"/>
              </a:ext>
            </a:extLst>
          </p:cNvPr>
          <p:cNvSpPr txBox="1">
            <a:spLocks noGrp="1"/>
          </p:cNvSpPr>
          <p:nvPr>
            <p:ph type="sldNum" sz="quarter" idx="8"/>
          </p:nvPr>
        </p:nvSpPr>
        <p:spPr/>
        <p:txBody>
          <a:bodyPr/>
          <a:lstStyle>
            <a:lvl1pPr>
              <a:defRPr/>
            </a:lvl1pPr>
          </a:lstStyle>
          <a:p>
            <a:pPr lvl="0"/>
            <a:fld id="{E4C679A5-7FA5-43DA-98BC-CA23ED22E46B}" type="slidenum">
              <a:t>‹#›</a:t>
            </a:fld>
            <a:endParaRPr lang="en-US"/>
          </a:p>
        </p:txBody>
      </p:sp>
    </p:spTree>
    <p:extLst>
      <p:ext uri="{BB962C8B-B14F-4D97-AF65-F5344CB8AC3E}">
        <p14:creationId xmlns:p14="http://schemas.microsoft.com/office/powerpoint/2010/main" val="126544619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Employee Bio Layout">
    <p:spTree>
      <p:nvGrpSpPr>
        <p:cNvPr id="1" name=""/>
        <p:cNvGrpSpPr/>
        <p:nvPr/>
      </p:nvGrpSpPr>
      <p:grpSpPr>
        <a:xfrm>
          <a:off x="0" y="0"/>
          <a:ext cx="0" cy="0"/>
          <a:chOff x="0" y="0"/>
          <a:chExt cx="0" cy="0"/>
        </a:xfrm>
      </p:grpSpPr>
      <p:pic>
        <p:nvPicPr>
          <p:cNvPr id="2" name="Picture 5" descr="A blue and white logo&#10;&#10;Description automatically generated">
            <a:extLst>
              <a:ext uri="{FF2B5EF4-FFF2-40B4-BE49-F238E27FC236}">
                <a16:creationId xmlns:a16="http://schemas.microsoft.com/office/drawing/2014/main" id="{17663E8D-0EF9-D1D5-623F-81525C1B5D66}"/>
              </a:ext>
            </a:extLst>
          </p:cNvPr>
          <p:cNvPicPr>
            <a:picLocks noChangeAspect="1"/>
          </p:cNvPicPr>
          <p:nvPr/>
        </p:nvPicPr>
        <p:blipFill>
          <a:blip r:embed="rId2"/>
          <a:stretch>
            <a:fillRect/>
          </a:stretch>
        </p:blipFill>
        <p:spPr>
          <a:xfrm>
            <a:off x="3044" y="-3529"/>
            <a:ext cx="12185907" cy="6845811"/>
          </a:xfrm>
          <a:prstGeom prst="rect">
            <a:avLst/>
          </a:prstGeom>
          <a:noFill/>
          <a:ln cap="flat">
            <a:noFill/>
          </a:ln>
        </p:spPr>
      </p:pic>
      <p:sp>
        <p:nvSpPr>
          <p:cNvPr id="3" name="Title 1">
            <a:extLst>
              <a:ext uri="{FF2B5EF4-FFF2-40B4-BE49-F238E27FC236}">
                <a16:creationId xmlns:a16="http://schemas.microsoft.com/office/drawing/2014/main" id="{4DC51DCF-CD77-10D4-6B34-09ADF15EF9C3}"/>
              </a:ext>
            </a:extLst>
          </p:cNvPr>
          <p:cNvSpPr txBox="1">
            <a:spLocks noGrp="1"/>
          </p:cNvSpPr>
          <p:nvPr>
            <p:ph type="title"/>
          </p:nvPr>
        </p:nvSpPr>
        <p:spPr>
          <a:xfrm>
            <a:off x="3619890" y="429768"/>
            <a:ext cx="8314154" cy="438912"/>
          </a:xfrm>
        </p:spPr>
        <p:txBody>
          <a:bodyPr anchor="t" anchorCtr="1"/>
          <a:lstStyle>
            <a:lvl1pPr algn="ctr">
              <a:defRPr sz="3000" b="1">
                <a:solidFill>
                  <a:srgbClr val="FFFFFF"/>
                </a:solidFill>
              </a:defRPr>
            </a:lvl1pPr>
          </a:lstStyle>
          <a:p>
            <a:pPr lvl="0"/>
            <a:r>
              <a:rPr lang="en-US"/>
              <a:t>RELEVANT EXPERIENCE</a:t>
            </a:r>
            <a:br>
              <a:rPr lang="en-US"/>
            </a:br>
            <a:endParaRPr lang="en-US"/>
          </a:p>
        </p:txBody>
      </p:sp>
      <p:sp>
        <p:nvSpPr>
          <p:cNvPr id="4" name="Picture Placeholder 22">
            <a:extLst>
              <a:ext uri="{FF2B5EF4-FFF2-40B4-BE49-F238E27FC236}">
                <a16:creationId xmlns:a16="http://schemas.microsoft.com/office/drawing/2014/main" id="{CD077C2E-60F7-6C38-5362-889A4C6F6837}"/>
              </a:ext>
            </a:extLst>
          </p:cNvPr>
          <p:cNvSpPr txBox="1">
            <a:spLocks noGrp="1"/>
          </p:cNvSpPr>
          <p:nvPr>
            <p:ph type="pic" idx="4294967295"/>
          </p:nvPr>
        </p:nvSpPr>
        <p:spPr>
          <a:xfrm>
            <a:off x="751152" y="1143000"/>
            <a:ext cx="1915640" cy="1917076"/>
          </a:xfrm>
          <a:solidFill>
            <a:srgbClr val="E7E6E6"/>
          </a:solidFill>
          <a:ln w="9528">
            <a:solidFill>
              <a:srgbClr val="FFFFFF"/>
            </a:solidFill>
            <a:prstDash val="solid"/>
          </a:ln>
        </p:spPr>
        <p:txBody>
          <a:bodyPr/>
          <a:lstStyle>
            <a:lvl1pPr>
              <a:buFont typeface="Arial" pitchFamily="34"/>
              <a:buChar char="•"/>
              <a:defRPr sz="1200"/>
            </a:lvl1pPr>
            <a:lvl2pPr marL="228600" lvl="0">
              <a:spcBef>
                <a:spcPts val="1000"/>
              </a:spcBef>
              <a:buChar char="•"/>
              <a:defRPr sz="1200"/>
            </a:lvl2pPr>
            <a:lvl3pPr marL="228600" lvl="0">
              <a:spcBef>
                <a:spcPts val="1000"/>
              </a:spcBef>
              <a:buFont typeface="Arial" pitchFamily="34"/>
              <a:buChar char="•"/>
              <a:defRPr sz="1200"/>
            </a:lvl3pPr>
          </a:lstStyle>
          <a:p>
            <a:pPr lvl="0"/>
            <a:r>
              <a:rPr lang="en-US"/>
              <a:t>Click icon to add Headshot</a:t>
            </a:r>
          </a:p>
          <a:p>
            <a:pPr lvl="0"/>
            <a:r>
              <a:rPr lang="en-US"/>
              <a:t>Right-click and select format picture to reposition within frame</a:t>
            </a:r>
          </a:p>
          <a:p>
            <a:pPr lvl="0"/>
            <a:endParaRPr lang="en-US"/>
          </a:p>
        </p:txBody>
      </p:sp>
      <p:sp>
        <p:nvSpPr>
          <p:cNvPr id="5" name="Text Placeholder 2">
            <a:extLst>
              <a:ext uri="{FF2B5EF4-FFF2-40B4-BE49-F238E27FC236}">
                <a16:creationId xmlns:a16="http://schemas.microsoft.com/office/drawing/2014/main" id="{ECC35B88-72C1-9D32-5297-435C144F808C}"/>
              </a:ext>
            </a:extLst>
          </p:cNvPr>
          <p:cNvSpPr txBox="1">
            <a:spLocks noGrp="1"/>
          </p:cNvSpPr>
          <p:nvPr>
            <p:ph idx="4294967295"/>
          </p:nvPr>
        </p:nvSpPr>
        <p:spPr>
          <a:xfrm>
            <a:off x="3602736" y="1143000"/>
            <a:ext cx="8339327" cy="4510314"/>
          </a:xfrm>
        </p:spPr>
        <p:txBody>
          <a:bodyPr/>
          <a:lstStyle>
            <a:lvl1pPr>
              <a:defRPr sz="3400">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vl6pPr marL="2057400" marR="0" lvl="4" fontAlgn="auto">
              <a:spcAft>
                <a:spcPts val="0"/>
              </a:spcAft>
              <a:buClr>
                <a:srgbClr val="0373B5"/>
              </a:buClr>
              <a:buSzPct val="100000"/>
              <a:buFont typeface="Wingdings" pitchFamily="2"/>
              <a:buChar char="§"/>
              <a:tabLst/>
              <a:defRPr lang="en-US" b="0" i="0" u="none" strike="noStrike" cap="none" spc="0" baseline="0">
                <a:solidFill>
                  <a:srgbClr val="FFFFFF"/>
                </a:solidFill>
                <a:uFillTx/>
                <a:latin typeface="Arial"/>
              </a:defRPr>
            </a:lvl6pPr>
            <a:lvl7pPr marL="2057400" marR="0" lvl="4" fontAlgn="auto">
              <a:spcAft>
                <a:spcPts val="0"/>
              </a:spcAft>
              <a:buClr>
                <a:srgbClr val="0373B5"/>
              </a:buClr>
              <a:buSzPct val="100000"/>
              <a:buFont typeface="Wingdings" pitchFamily="2"/>
              <a:buChar char="§"/>
              <a:tabLst/>
              <a:defRPr lang="en-US" b="0" i="0" u="none" strike="noStrike" cap="none" spc="0" baseline="0">
                <a:solidFill>
                  <a:srgbClr val="FFFFFF"/>
                </a:solidFill>
                <a:uFillTx/>
                <a:latin typeface="Arial"/>
              </a:defRPr>
            </a:lvl7pPr>
          </a:lstStyle>
          <a:p>
            <a:pPr lvl="0"/>
            <a:r>
              <a:rPr lang="en-US"/>
              <a:t>Text goes here</a:t>
            </a:r>
          </a:p>
          <a:p>
            <a:pPr lvl="1"/>
            <a:r>
              <a:rPr lang="en-US"/>
              <a:t>Bullet</a:t>
            </a:r>
          </a:p>
          <a:p>
            <a:pPr lvl="2"/>
            <a:r>
              <a:rPr lang="en-US"/>
              <a:t>Bullet</a:t>
            </a:r>
          </a:p>
          <a:p>
            <a:pPr lvl="3"/>
            <a:r>
              <a:rPr lang="en-US"/>
              <a:t>Bullet</a:t>
            </a:r>
          </a:p>
          <a:p>
            <a:pPr lvl="4"/>
            <a:r>
              <a:rPr lang="en-US"/>
              <a:t>Bullet</a:t>
            </a:r>
          </a:p>
          <a:p>
            <a:pPr lvl="4"/>
            <a:endParaRPr lang="en-US"/>
          </a:p>
          <a:p>
            <a:pPr lvl="4"/>
            <a:endParaRPr lang="en-US"/>
          </a:p>
        </p:txBody>
      </p:sp>
      <p:sp>
        <p:nvSpPr>
          <p:cNvPr id="6" name="Text Placeholder 7">
            <a:extLst>
              <a:ext uri="{FF2B5EF4-FFF2-40B4-BE49-F238E27FC236}">
                <a16:creationId xmlns:a16="http://schemas.microsoft.com/office/drawing/2014/main" id="{BE1D5DE7-66A6-5D28-9C97-7130A426B667}"/>
              </a:ext>
            </a:extLst>
          </p:cNvPr>
          <p:cNvSpPr txBox="1">
            <a:spLocks noGrp="1"/>
          </p:cNvSpPr>
          <p:nvPr>
            <p:ph type="body" idx="4294967295"/>
          </p:nvPr>
        </p:nvSpPr>
        <p:spPr>
          <a:xfrm>
            <a:off x="130457" y="429768"/>
            <a:ext cx="3064849" cy="438912"/>
          </a:xfrm>
        </p:spPr>
        <p:txBody>
          <a:bodyPr anchorCtr="1"/>
          <a:lstStyle>
            <a:lvl1pPr marL="0" indent="0" algn="ctr">
              <a:buNone/>
              <a:defRPr b="1">
                <a:solidFill>
                  <a:srgbClr val="FFFFFF"/>
                </a:solidFill>
              </a:defRPr>
            </a:lvl1pPr>
          </a:lstStyle>
          <a:p>
            <a:pPr lvl="0"/>
            <a:r>
              <a:rPr lang="en-US"/>
              <a:t>BIO</a:t>
            </a:r>
          </a:p>
        </p:txBody>
      </p:sp>
      <p:sp>
        <p:nvSpPr>
          <p:cNvPr id="7" name="Slide Number Placeholder 3">
            <a:extLst>
              <a:ext uri="{FF2B5EF4-FFF2-40B4-BE49-F238E27FC236}">
                <a16:creationId xmlns:a16="http://schemas.microsoft.com/office/drawing/2014/main" id="{37B50F14-99F7-4179-C506-94FBA7674158}"/>
              </a:ext>
            </a:extLst>
          </p:cNvPr>
          <p:cNvSpPr txBox="1">
            <a:spLocks noGrp="1"/>
          </p:cNvSpPr>
          <p:nvPr>
            <p:ph type="sldNum" sz="quarter" idx="8"/>
          </p:nvPr>
        </p:nvSpPr>
        <p:spPr/>
        <p:txBody>
          <a:bodyPr/>
          <a:lstStyle>
            <a:lvl1pPr>
              <a:defRPr/>
            </a:lvl1pPr>
          </a:lstStyle>
          <a:p>
            <a:pPr lvl="0"/>
            <a:fld id="{34D6A0A8-422E-4AE0-A4EB-71C7CFABED91}" type="slidenum">
              <a:t>‹#›</a:t>
            </a:fld>
            <a:endParaRPr lang="en-US"/>
          </a:p>
        </p:txBody>
      </p:sp>
    </p:spTree>
    <p:extLst>
      <p:ext uri="{BB962C8B-B14F-4D97-AF65-F5344CB8AC3E}">
        <p14:creationId xmlns:p14="http://schemas.microsoft.com/office/powerpoint/2010/main" val="3337817974"/>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Agenda Layout">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3088D8-2720-CB9F-EF38-211269142C2C}"/>
              </a:ext>
            </a:extLst>
          </p:cNvPr>
          <p:cNvPicPr>
            <a:picLocks noChangeAspect="1"/>
          </p:cNvPicPr>
          <p:nvPr/>
        </p:nvPicPr>
        <p:blipFill>
          <a:blip r:embed="rId2"/>
          <a:srcRect/>
          <a:stretch>
            <a:fillRect/>
          </a:stretch>
        </p:blipFill>
        <p:spPr>
          <a:xfrm>
            <a:off x="8458" y="1709"/>
            <a:ext cx="12175080" cy="6854571"/>
          </a:xfrm>
          <a:prstGeom prst="rect">
            <a:avLst/>
          </a:prstGeom>
          <a:noFill/>
          <a:ln cap="flat">
            <a:noFill/>
          </a:ln>
        </p:spPr>
      </p:pic>
      <p:sp>
        <p:nvSpPr>
          <p:cNvPr id="3" name="Content Placeholder 2">
            <a:extLst>
              <a:ext uri="{FF2B5EF4-FFF2-40B4-BE49-F238E27FC236}">
                <a16:creationId xmlns:a16="http://schemas.microsoft.com/office/drawing/2014/main" id="{BC0773B8-DD94-F3C3-55E4-23BCC3A9D6F9}"/>
              </a:ext>
            </a:extLst>
          </p:cNvPr>
          <p:cNvSpPr txBox="1">
            <a:spLocks noGrp="1"/>
          </p:cNvSpPr>
          <p:nvPr>
            <p:ph idx="4294967295"/>
          </p:nvPr>
        </p:nvSpPr>
        <p:spPr>
          <a:xfrm>
            <a:off x="838203" y="1825627"/>
            <a:ext cx="5181603" cy="4351336"/>
          </a:xfrm>
        </p:spPr>
        <p:txBody>
          <a:bodyPr/>
          <a:lstStyle>
            <a:lvl1pPr>
              <a:defRPr>
                <a:solidFill>
                  <a:srgbClr val="FFFFFF"/>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306C1119-F5BA-40B1-7F7B-A0ECE5C8CC00}"/>
              </a:ext>
            </a:extLst>
          </p:cNvPr>
          <p:cNvSpPr txBox="1">
            <a:spLocks noGrp="1"/>
          </p:cNvSpPr>
          <p:nvPr>
            <p:ph idx="4294967295"/>
          </p:nvPr>
        </p:nvSpPr>
        <p:spPr>
          <a:xfrm>
            <a:off x="6172200" y="1825627"/>
            <a:ext cx="5181603" cy="4351336"/>
          </a:xfrm>
        </p:spPr>
        <p:txBody>
          <a:bodyPr/>
          <a:lstStyle>
            <a:lvl1pPr>
              <a:defRPr>
                <a:solidFill>
                  <a:srgbClr val="FFFFFF"/>
                </a:solidFill>
              </a:defRPr>
            </a:lvl1pPr>
          </a:lstStyle>
          <a:p>
            <a:pPr lvl="0"/>
            <a:r>
              <a:rPr lang="en-US"/>
              <a:t>Click to edit Master text styles</a:t>
            </a:r>
          </a:p>
        </p:txBody>
      </p:sp>
      <p:sp>
        <p:nvSpPr>
          <p:cNvPr id="5" name="Title 1">
            <a:extLst>
              <a:ext uri="{FF2B5EF4-FFF2-40B4-BE49-F238E27FC236}">
                <a16:creationId xmlns:a16="http://schemas.microsoft.com/office/drawing/2014/main" id="{28C55EF6-9F31-C2D2-F89E-7B15CC65096F}"/>
              </a:ext>
            </a:extLst>
          </p:cNvPr>
          <p:cNvSpPr txBox="1">
            <a:spLocks noGrp="1"/>
          </p:cNvSpPr>
          <p:nvPr>
            <p:ph type="title"/>
          </p:nvPr>
        </p:nvSpPr>
        <p:spPr>
          <a:xfrm>
            <a:off x="0" y="377793"/>
            <a:ext cx="12191996" cy="1004605"/>
          </a:xfrm>
        </p:spPr>
        <p:txBody>
          <a:bodyPr anchorCtr="1"/>
          <a:lstStyle>
            <a:lvl1pPr algn="ctr">
              <a:defRPr b="1">
                <a:solidFill>
                  <a:srgbClr val="FFFFFF"/>
                </a:solidFill>
              </a:defRPr>
            </a:lvl1pPr>
          </a:lstStyle>
          <a:p>
            <a:pPr lvl="0"/>
            <a:r>
              <a:rPr lang="en-US"/>
              <a:t>AGENDA</a:t>
            </a:r>
          </a:p>
        </p:txBody>
      </p:sp>
      <p:sp>
        <p:nvSpPr>
          <p:cNvPr id="6" name="Slide Number Placeholder 6">
            <a:extLst>
              <a:ext uri="{FF2B5EF4-FFF2-40B4-BE49-F238E27FC236}">
                <a16:creationId xmlns:a16="http://schemas.microsoft.com/office/drawing/2014/main" id="{4E4C6440-A604-0BCF-D38D-E6E8BBB3B4E0}"/>
              </a:ext>
            </a:extLst>
          </p:cNvPr>
          <p:cNvSpPr txBox="1">
            <a:spLocks noGrp="1"/>
          </p:cNvSpPr>
          <p:nvPr>
            <p:ph type="sldNum" sz="quarter" idx="8"/>
          </p:nvPr>
        </p:nvSpPr>
        <p:spPr/>
        <p:txBody>
          <a:bodyPr/>
          <a:lstStyle>
            <a:lvl1pPr>
              <a:defRPr/>
            </a:lvl1pPr>
          </a:lstStyle>
          <a:p>
            <a:pPr lvl="0"/>
            <a:fld id="{24A25A2D-F8B0-4DE6-BBE3-91C4692349B8}" type="slidenum">
              <a:t>‹#›</a:t>
            </a:fld>
            <a:endParaRPr lang="en-US"/>
          </a:p>
        </p:txBody>
      </p:sp>
    </p:spTree>
    <p:extLst>
      <p:ext uri="{BB962C8B-B14F-4D97-AF65-F5344CB8AC3E}">
        <p14:creationId xmlns:p14="http://schemas.microsoft.com/office/powerpoint/2010/main" val="583713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References">
    <p:spTree>
      <p:nvGrpSpPr>
        <p:cNvPr id="1" name=""/>
        <p:cNvGrpSpPr/>
        <p:nvPr/>
      </p:nvGrpSpPr>
      <p:grpSpPr>
        <a:xfrm>
          <a:off x="0" y="0"/>
          <a:ext cx="0" cy="0"/>
          <a:chOff x="0" y="0"/>
          <a:chExt cx="0" cy="0"/>
        </a:xfrm>
      </p:grpSpPr>
      <p:pic>
        <p:nvPicPr>
          <p:cNvPr id="2" name="Picture 8" descr="A white background with blue text&#10;&#10;Description automatically generated">
            <a:extLst>
              <a:ext uri="{FF2B5EF4-FFF2-40B4-BE49-F238E27FC236}">
                <a16:creationId xmlns:a16="http://schemas.microsoft.com/office/drawing/2014/main" id="{3D8AFB84-02E0-D2AA-6B88-4435DFE9429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Slide Number Placeholder 2">
            <a:extLst>
              <a:ext uri="{FF2B5EF4-FFF2-40B4-BE49-F238E27FC236}">
                <a16:creationId xmlns:a16="http://schemas.microsoft.com/office/drawing/2014/main" id="{55A07B34-6379-482F-1AA9-0F8DC37EE694}"/>
              </a:ext>
            </a:extLst>
          </p:cNvPr>
          <p:cNvSpPr txBox="1">
            <a:spLocks noGrp="1"/>
          </p:cNvSpPr>
          <p:nvPr>
            <p:ph type="sldNum" sz="quarter" idx="8"/>
          </p:nvPr>
        </p:nvSpPr>
        <p:spPr/>
        <p:txBody>
          <a:bodyPr/>
          <a:lstStyle>
            <a:lvl1pPr>
              <a:defRPr/>
            </a:lvl1pPr>
          </a:lstStyle>
          <a:p>
            <a:pPr lvl="0"/>
            <a:fld id="{CAF41F56-AE74-4008-9A9C-A0231A4168EA}" type="slidenum">
              <a:t>‹#›</a:t>
            </a:fld>
            <a:endParaRPr lang="en-US"/>
          </a:p>
        </p:txBody>
      </p:sp>
      <p:sp>
        <p:nvSpPr>
          <p:cNvPr id="4" name="Title 1">
            <a:extLst>
              <a:ext uri="{FF2B5EF4-FFF2-40B4-BE49-F238E27FC236}">
                <a16:creationId xmlns:a16="http://schemas.microsoft.com/office/drawing/2014/main" id="{C53687EC-9A70-EBD9-2391-AC7A86E96800}"/>
              </a:ext>
            </a:extLst>
          </p:cNvPr>
          <p:cNvSpPr txBox="1">
            <a:spLocks noGrp="1"/>
          </p:cNvSpPr>
          <p:nvPr>
            <p:ph type="title"/>
          </p:nvPr>
        </p:nvSpPr>
        <p:spPr>
          <a:xfrm>
            <a:off x="0" y="377793"/>
            <a:ext cx="12191996" cy="1004605"/>
          </a:xfrm>
        </p:spPr>
        <p:txBody>
          <a:bodyPr anchorCtr="1"/>
          <a:lstStyle>
            <a:lvl1pPr algn="ctr">
              <a:defRPr b="1">
                <a:solidFill>
                  <a:srgbClr val="032A65"/>
                </a:solidFill>
              </a:defRPr>
            </a:lvl1pPr>
          </a:lstStyle>
          <a:p>
            <a:pPr lvl="0"/>
            <a:r>
              <a:rPr lang="en-US"/>
              <a:t>REFERENCES</a:t>
            </a:r>
          </a:p>
        </p:txBody>
      </p:sp>
    </p:spTree>
    <p:extLst>
      <p:ext uri="{BB962C8B-B14F-4D97-AF65-F5344CB8AC3E}">
        <p14:creationId xmlns:p14="http://schemas.microsoft.com/office/powerpoint/2010/main" val="1612422917"/>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Question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8AB001-CAE1-4A72-991C-401C10A66D79}"/>
              </a:ext>
            </a:extLst>
          </p:cNvPr>
          <p:cNvPicPr>
            <a:picLocks noChangeAspect="1"/>
          </p:cNvPicPr>
          <p:nvPr/>
        </p:nvPicPr>
        <p:blipFill>
          <a:blip r:embed="rId2"/>
          <a:srcRect/>
          <a:stretch>
            <a:fillRect/>
          </a:stretch>
        </p:blipFill>
        <p:spPr>
          <a:xfrm>
            <a:off x="3044" y="3429"/>
            <a:ext cx="12185907" cy="6851142"/>
          </a:xfrm>
          <a:prstGeom prst="rect">
            <a:avLst/>
          </a:prstGeom>
          <a:noFill/>
          <a:ln cap="flat">
            <a:noFill/>
          </a:ln>
        </p:spPr>
      </p:pic>
      <p:sp>
        <p:nvSpPr>
          <p:cNvPr id="3" name="Title 1">
            <a:extLst>
              <a:ext uri="{FF2B5EF4-FFF2-40B4-BE49-F238E27FC236}">
                <a16:creationId xmlns:a16="http://schemas.microsoft.com/office/drawing/2014/main" id="{72FC43F1-BADC-1CA9-7B5A-86E0DF1D615A}"/>
              </a:ext>
            </a:extLst>
          </p:cNvPr>
          <p:cNvSpPr txBox="1">
            <a:spLocks noGrp="1"/>
          </p:cNvSpPr>
          <p:nvPr>
            <p:ph type="title"/>
          </p:nvPr>
        </p:nvSpPr>
        <p:spPr>
          <a:xfrm>
            <a:off x="0" y="1703673"/>
            <a:ext cx="12191996" cy="3445843"/>
          </a:xfrm>
        </p:spPr>
        <p:txBody>
          <a:bodyPr anchorCtr="1"/>
          <a:lstStyle>
            <a:lvl1pPr algn="ctr">
              <a:defRPr sz="6000" b="1">
                <a:solidFill>
                  <a:srgbClr val="FFFFFF"/>
                </a:solidFill>
              </a:defRPr>
            </a:lvl1pPr>
          </a:lstStyle>
          <a:p>
            <a:pPr lvl="0"/>
            <a:br>
              <a:rPr lang="en-US"/>
            </a:br>
            <a:r>
              <a:rPr lang="en-US"/>
              <a:t>QUESTIONS?</a:t>
            </a:r>
            <a:br>
              <a:rPr lang="en-US"/>
            </a:br>
            <a:endParaRPr lang="en-US"/>
          </a:p>
        </p:txBody>
      </p:sp>
      <p:sp>
        <p:nvSpPr>
          <p:cNvPr id="4" name="Slide Number Placeholder 4">
            <a:extLst>
              <a:ext uri="{FF2B5EF4-FFF2-40B4-BE49-F238E27FC236}">
                <a16:creationId xmlns:a16="http://schemas.microsoft.com/office/drawing/2014/main" id="{A0DDDBFB-DEC7-A4BA-8040-D478509957D4}"/>
              </a:ext>
            </a:extLst>
          </p:cNvPr>
          <p:cNvSpPr txBox="1">
            <a:spLocks noGrp="1"/>
          </p:cNvSpPr>
          <p:nvPr>
            <p:ph type="sldNum" sz="quarter" idx="8"/>
          </p:nvPr>
        </p:nvSpPr>
        <p:spPr/>
        <p:txBody>
          <a:bodyPr/>
          <a:lstStyle>
            <a:lvl1pPr>
              <a:defRPr/>
            </a:lvl1pPr>
          </a:lstStyle>
          <a:p>
            <a:pPr lvl="0"/>
            <a:fld id="{35B7A031-877A-4C70-9D57-D31052B194C2}" type="slidenum">
              <a:t>‹#›</a:t>
            </a:fld>
            <a:endParaRPr lang="en-US"/>
          </a:p>
        </p:txBody>
      </p:sp>
    </p:spTree>
    <p:extLst>
      <p:ext uri="{BB962C8B-B14F-4D97-AF65-F5344CB8AC3E}">
        <p14:creationId xmlns:p14="http://schemas.microsoft.com/office/powerpoint/2010/main" val="1375417179"/>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hank You!">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10B4CB-71A1-CE3A-327E-5FDA3B6538D3}"/>
              </a:ext>
            </a:extLst>
          </p:cNvPr>
          <p:cNvPicPr>
            <a:picLocks noChangeAspect="1"/>
          </p:cNvPicPr>
          <p:nvPr/>
        </p:nvPicPr>
        <p:blipFill>
          <a:blip r:embed="rId2"/>
          <a:srcRect/>
          <a:stretch>
            <a:fillRect/>
          </a:stretch>
        </p:blipFill>
        <p:spPr>
          <a:xfrm>
            <a:off x="3044" y="3429"/>
            <a:ext cx="12185907" cy="6851142"/>
          </a:xfrm>
          <a:prstGeom prst="rect">
            <a:avLst/>
          </a:prstGeom>
          <a:noFill/>
          <a:ln cap="flat">
            <a:noFill/>
          </a:ln>
        </p:spPr>
      </p:pic>
      <p:sp>
        <p:nvSpPr>
          <p:cNvPr id="3" name="Title 1">
            <a:extLst>
              <a:ext uri="{FF2B5EF4-FFF2-40B4-BE49-F238E27FC236}">
                <a16:creationId xmlns:a16="http://schemas.microsoft.com/office/drawing/2014/main" id="{3E13661D-0DA6-8F07-FCBD-781F42A7CA45}"/>
              </a:ext>
            </a:extLst>
          </p:cNvPr>
          <p:cNvSpPr txBox="1">
            <a:spLocks noGrp="1"/>
          </p:cNvSpPr>
          <p:nvPr>
            <p:ph type="title"/>
          </p:nvPr>
        </p:nvSpPr>
        <p:spPr>
          <a:xfrm>
            <a:off x="0" y="1338544"/>
            <a:ext cx="12191996" cy="3445843"/>
          </a:xfrm>
        </p:spPr>
        <p:txBody>
          <a:bodyPr anchorCtr="1"/>
          <a:lstStyle>
            <a:lvl1pPr algn="ctr">
              <a:defRPr sz="6000" b="1">
                <a:solidFill>
                  <a:srgbClr val="FFFFFF"/>
                </a:solidFill>
              </a:defRPr>
            </a:lvl1pPr>
          </a:lstStyle>
          <a:p>
            <a:pPr lvl="0"/>
            <a:br>
              <a:rPr lang="en-US"/>
            </a:br>
            <a:r>
              <a:rPr lang="en-US"/>
              <a:t>THANK YOU!</a:t>
            </a:r>
          </a:p>
        </p:txBody>
      </p:sp>
      <p:sp>
        <p:nvSpPr>
          <p:cNvPr id="4" name="Slide Number Placeholder 4">
            <a:extLst>
              <a:ext uri="{FF2B5EF4-FFF2-40B4-BE49-F238E27FC236}">
                <a16:creationId xmlns:a16="http://schemas.microsoft.com/office/drawing/2014/main" id="{C7C673C5-66BB-B3ED-4667-C6E14AEC97EB}"/>
              </a:ext>
            </a:extLst>
          </p:cNvPr>
          <p:cNvSpPr txBox="1">
            <a:spLocks noGrp="1"/>
          </p:cNvSpPr>
          <p:nvPr>
            <p:ph type="sldNum" sz="quarter" idx="8"/>
          </p:nvPr>
        </p:nvSpPr>
        <p:spPr/>
        <p:txBody>
          <a:bodyPr/>
          <a:lstStyle>
            <a:lvl1pPr>
              <a:defRPr/>
            </a:lvl1pPr>
          </a:lstStyle>
          <a:p>
            <a:pPr lvl="0"/>
            <a:fld id="{20A46333-DE47-4152-B871-FEFC1F3816F7}" type="slidenum">
              <a:t>‹#›</a:t>
            </a:fld>
            <a:endParaRPr lang="en-US"/>
          </a:p>
        </p:txBody>
      </p:sp>
    </p:spTree>
    <p:extLst>
      <p:ext uri="{BB962C8B-B14F-4D97-AF65-F5344CB8AC3E}">
        <p14:creationId xmlns:p14="http://schemas.microsoft.com/office/powerpoint/2010/main" val="288892118"/>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estions Script Font">
    <p:spTree>
      <p:nvGrpSpPr>
        <p:cNvPr id="1" name=""/>
        <p:cNvGrpSpPr/>
        <p:nvPr/>
      </p:nvGrpSpPr>
      <p:grpSpPr>
        <a:xfrm>
          <a:off x="0" y="0"/>
          <a:ext cx="0" cy="0"/>
          <a:chOff x="0" y="0"/>
          <a:chExt cx="0" cy="0"/>
        </a:xfrm>
      </p:grpSpPr>
      <p:pic>
        <p:nvPicPr>
          <p:cNvPr id="2" name="Picture 6" descr="A close-up of a blue and white sign&#10;&#10;Description automatically generated">
            <a:extLst>
              <a:ext uri="{FF2B5EF4-FFF2-40B4-BE49-F238E27FC236}">
                <a16:creationId xmlns:a16="http://schemas.microsoft.com/office/drawing/2014/main" id="{100A72BA-FA43-003A-7358-2F0CE2B49872}"/>
              </a:ext>
            </a:extLst>
          </p:cNvPr>
          <p:cNvPicPr>
            <a:picLocks noChangeAspect="1"/>
          </p:cNvPicPr>
          <p:nvPr/>
        </p:nvPicPr>
        <p:blipFill>
          <a:blip r:embed="rId2"/>
          <a:stretch>
            <a:fillRect/>
          </a:stretch>
        </p:blipFill>
        <p:spPr>
          <a:xfrm>
            <a:off x="0" y="1709"/>
            <a:ext cx="12191996" cy="6854571"/>
          </a:xfrm>
          <a:prstGeom prst="rect">
            <a:avLst/>
          </a:prstGeom>
          <a:noFill/>
          <a:ln cap="flat">
            <a:noFill/>
          </a:ln>
        </p:spPr>
      </p:pic>
      <p:sp>
        <p:nvSpPr>
          <p:cNvPr id="3" name="Slide Number Placeholder 8">
            <a:extLst>
              <a:ext uri="{FF2B5EF4-FFF2-40B4-BE49-F238E27FC236}">
                <a16:creationId xmlns:a16="http://schemas.microsoft.com/office/drawing/2014/main" id="{7C44CDB4-096A-6562-3F7F-3232CAF8C283}"/>
              </a:ext>
            </a:extLst>
          </p:cNvPr>
          <p:cNvSpPr txBox="1">
            <a:spLocks noGrp="1"/>
          </p:cNvSpPr>
          <p:nvPr>
            <p:ph type="sldNum" sz="quarter" idx="8"/>
          </p:nvPr>
        </p:nvSpPr>
        <p:spPr/>
        <p:txBody>
          <a:bodyPr/>
          <a:lstStyle>
            <a:lvl1pPr>
              <a:defRPr/>
            </a:lvl1pPr>
          </a:lstStyle>
          <a:p>
            <a:pPr lvl="0"/>
            <a:fld id="{F5C1DC94-BFC4-4CA0-9D47-C20AB83EE91B}" type="slidenum">
              <a:t>‹#›</a:t>
            </a:fld>
            <a:endParaRPr lang="en-US"/>
          </a:p>
        </p:txBody>
      </p:sp>
    </p:spTree>
    <p:extLst>
      <p:ext uri="{BB962C8B-B14F-4D97-AF65-F5344CB8AC3E}">
        <p14:creationId xmlns:p14="http://schemas.microsoft.com/office/powerpoint/2010/main" val="1391211918"/>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hank You Script Font">
    <p:spTree>
      <p:nvGrpSpPr>
        <p:cNvPr id="1" name=""/>
        <p:cNvGrpSpPr/>
        <p:nvPr/>
      </p:nvGrpSpPr>
      <p:grpSpPr>
        <a:xfrm>
          <a:off x="0" y="0"/>
          <a:ext cx="0" cy="0"/>
          <a:chOff x="0" y="0"/>
          <a:chExt cx="0" cy="0"/>
        </a:xfrm>
      </p:grpSpPr>
      <p:pic>
        <p:nvPicPr>
          <p:cNvPr id="2" name="Picture 6" descr="A blue and white thank you card&#10;&#10;Description automatically generated">
            <a:extLst>
              <a:ext uri="{FF2B5EF4-FFF2-40B4-BE49-F238E27FC236}">
                <a16:creationId xmlns:a16="http://schemas.microsoft.com/office/drawing/2014/main" id="{BC67E59C-2182-9A42-1E78-F33819455D75}"/>
              </a:ext>
            </a:extLst>
          </p:cNvPr>
          <p:cNvPicPr>
            <a:picLocks noChangeAspect="1"/>
          </p:cNvPicPr>
          <p:nvPr/>
        </p:nvPicPr>
        <p:blipFill>
          <a:blip r:embed="rId2"/>
          <a:stretch>
            <a:fillRect/>
          </a:stretch>
        </p:blipFill>
        <p:spPr>
          <a:xfrm>
            <a:off x="0" y="1709"/>
            <a:ext cx="12191996" cy="6854571"/>
          </a:xfrm>
          <a:prstGeom prst="rect">
            <a:avLst/>
          </a:prstGeom>
          <a:noFill/>
          <a:ln cap="flat">
            <a:noFill/>
          </a:ln>
        </p:spPr>
      </p:pic>
      <p:sp>
        <p:nvSpPr>
          <p:cNvPr id="3" name="Slide Number Placeholder 8">
            <a:extLst>
              <a:ext uri="{FF2B5EF4-FFF2-40B4-BE49-F238E27FC236}">
                <a16:creationId xmlns:a16="http://schemas.microsoft.com/office/drawing/2014/main" id="{B1757129-1F31-4CE8-7688-1C8C414ED5DA}"/>
              </a:ext>
            </a:extLst>
          </p:cNvPr>
          <p:cNvSpPr txBox="1">
            <a:spLocks noGrp="1"/>
          </p:cNvSpPr>
          <p:nvPr>
            <p:ph type="sldNum" sz="quarter" idx="8"/>
          </p:nvPr>
        </p:nvSpPr>
        <p:spPr/>
        <p:txBody>
          <a:bodyPr/>
          <a:lstStyle>
            <a:lvl1pPr>
              <a:defRPr/>
            </a:lvl1pPr>
          </a:lstStyle>
          <a:p>
            <a:pPr lvl="0"/>
            <a:fld id="{29D981FA-FE52-4561-9903-64A09BCF1B07}" type="slidenum">
              <a:t>‹#›</a:t>
            </a:fld>
            <a:endParaRPr lang="en-US"/>
          </a:p>
        </p:txBody>
      </p:sp>
    </p:spTree>
    <p:extLst>
      <p:ext uri="{BB962C8B-B14F-4D97-AF65-F5344CB8AC3E}">
        <p14:creationId xmlns:p14="http://schemas.microsoft.com/office/powerpoint/2010/main" val="2851869003"/>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Office Locations Map">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41993700-F747-0260-F046-2BF2639A2AA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3" name="Picture 2" descr="A black background with a black square&#10;&#10;AI-generated content may be incorrect.">
            <a:extLst>
              <a:ext uri="{FF2B5EF4-FFF2-40B4-BE49-F238E27FC236}">
                <a16:creationId xmlns:a16="http://schemas.microsoft.com/office/drawing/2014/main" id="{9B5017C3-4335-D1C3-D9C7-1F3F053F0D13}"/>
              </a:ext>
            </a:extLst>
          </p:cNvPr>
          <p:cNvPicPr>
            <a:picLocks noChangeAspect="1"/>
          </p:cNvPicPr>
          <p:nvPr/>
        </p:nvPicPr>
        <p:blipFill>
          <a:blip r:embed="rId3"/>
          <a:srcRect l="5390" t="32403" r="4942" b="30909"/>
          <a:stretch>
            <a:fillRect/>
          </a:stretch>
        </p:blipFill>
        <p:spPr>
          <a:xfrm>
            <a:off x="10156780" y="173617"/>
            <a:ext cx="1788292" cy="182916"/>
          </a:xfrm>
          <a:prstGeom prst="rect">
            <a:avLst/>
          </a:prstGeom>
          <a:noFill/>
          <a:ln cap="flat">
            <a:noFill/>
          </a:ln>
        </p:spPr>
      </p:pic>
      <p:sp>
        <p:nvSpPr>
          <p:cNvPr id="4" name="Slide Number Placeholder 4">
            <a:extLst>
              <a:ext uri="{FF2B5EF4-FFF2-40B4-BE49-F238E27FC236}">
                <a16:creationId xmlns:a16="http://schemas.microsoft.com/office/drawing/2014/main" id="{C0289770-9954-C5FB-4A16-373DBC1E9A8B}"/>
              </a:ext>
            </a:extLst>
          </p:cNvPr>
          <p:cNvSpPr txBox="1">
            <a:spLocks noGrp="1"/>
          </p:cNvSpPr>
          <p:nvPr>
            <p:ph type="sldNum" sz="quarter" idx="8"/>
          </p:nvPr>
        </p:nvSpPr>
        <p:spPr/>
        <p:txBody>
          <a:bodyPr/>
          <a:lstStyle>
            <a:lvl1pPr>
              <a:defRPr>
                <a:solidFill>
                  <a:srgbClr val="000000"/>
                </a:solidFill>
              </a:defRPr>
            </a:lvl1pPr>
          </a:lstStyle>
          <a:p>
            <a:pPr lvl="0"/>
            <a:fld id="{D1542C1F-9C8F-4882-AFFF-320F491862B0}" type="slidenum">
              <a:t>‹#›</a:t>
            </a:fld>
            <a:endParaRPr lang="en-US"/>
          </a:p>
        </p:txBody>
      </p:sp>
    </p:spTree>
    <p:extLst>
      <p:ext uri="{BB962C8B-B14F-4D97-AF65-F5344CB8AC3E}">
        <p14:creationId xmlns:p14="http://schemas.microsoft.com/office/powerpoint/2010/main" val="1755390053"/>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1251AD4C-53ED-1F17-DC43-D7720397CD31}"/>
              </a:ext>
            </a:extLst>
          </p:cNvPr>
          <p:cNvSpPr txBox="1">
            <a:spLocks noGrp="1"/>
          </p:cNvSpPr>
          <p:nvPr>
            <p:ph type="sldNum" sz="quarter" idx="8"/>
          </p:nvPr>
        </p:nvSpPr>
        <p:spPr/>
        <p:txBody>
          <a:bodyPr/>
          <a:lstStyle>
            <a:lvl1pPr>
              <a:defRPr>
                <a:solidFill>
                  <a:srgbClr val="000000"/>
                </a:solidFill>
              </a:defRPr>
            </a:lvl1pPr>
          </a:lstStyle>
          <a:p>
            <a:pPr lvl="0"/>
            <a:fld id="{3A187FD3-35B2-4972-84FB-046F30B38A44}" type="slidenum">
              <a:t>‹#›</a:t>
            </a:fld>
            <a:endParaRPr lang="en-US"/>
          </a:p>
        </p:txBody>
      </p:sp>
    </p:spTree>
    <p:extLst>
      <p:ext uri="{BB962C8B-B14F-4D97-AF65-F5344CB8AC3E}">
        <p14:creationId xmlns:p14="http://schemas.microsoft.com/office/powerpoint/2010/main" val="69399054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28F182-0C39-28E5-3B73-DDB0A5C0E77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D0276E9-A72D-E800-46E1-6020E23F601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7">
            <a:extLst>
              <a:ext uri="{FF2B5EF4-FFF2-40B4-BE49-F238E27FC236}">
                <a16:creationId xmlns:a16="http://schemas.microsoft.com/office/drawing/2014/main" id="{4AF8A7CC-70E9-A659-831B-4AF5C432E7FA}"/>
              </a:ext>
            </a:extLst>
          </p:cNvPr>
          <p:cNvSpPr txBox="1">
            <a:spLocks noGrp="1"/>
          </p:cNvSpPr>
          <p:nvPr>
            <p:ph type="sldNum" sz="quarter" idx="4"/>
          </p:nvPr>
        </p:nvSpPr>
        <p:spPr>
          <a:xfrm>
            <a:off x="0" y="6492870"/>
            <a:ext cx="40233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1" i="0" u="none" strike="noStrike" kern="1200" cap="none" spc="0" baseline="0">
                <a:solidFill>
                  <a:srgbClr val="FFFFFF"/>
                </a:solidFill>
                <a:uFillTx/>
                <a:latin typeface="Arial"/>
              </a:defRPr>
            </a:lvl1pPr>
          </a:lstStyle>
          <a:p>
            <a:pPr lvl="0"/>
            <a:fld id="{4F919D02-4EC2-4113-AF47-E468AB9CB8B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rial"/>
        </a:defRPr>
      </a:lvl1pPr>
    </p:titleStyle>
    <p:body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0.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25.jpeg"/><Relationship Id="rId3" Type="http://schemas.microsoft.com/office/2018/10/relationships/comments" Target="../comments/modernComment_182_0.xml"/><Relationship Id="rId7" Type="http://schemas.openxmlformats.org/officeDocument/2006/relationships/diagramColors" Target="../diagrams/colors1.xml"/><Relationship Id="rId12"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QuickStyle" Target="../diagrams/quickStyle1.xml"/><Relationship Id="rId11" Type="http://schemas.openxmlformats.org/officeDocument/2006/relationships/image" Target="../media/image23.png"/><Relationship Id="rId5" Type="http://schemas.openxmlformats.org/officeDocument/2006/relationships/diagramLayout" Target="../diagrams/layout1.xml"/><Relationship Id="rId15" Type="http://schemas.openxmlformats.org/officeDocument/2006/relationships/image" Target="../media/image27.png"/><Relationship Id="rId10" Type="http://schemas.openxmlformats.org/officeDocument/2006/relationships/image" Target="../media/image22.png"/><Relationship Id="rId4" Type="http://schemas.openxmlformats.org/officeDocument/2006/relationships/diagramData" Target="../diagrams/data1.xml"/><Relationship Id="rId9" Type="http://schemas.openxmlformats.org/officeDocument/2006/relationships/image" Target="../media/image21.png"/><Relationship Id="rId1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29.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microsoft.com/office/2007/relationships/hdphoto" Target="../media/hdphoto3.wdp"/><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39.png"/><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40.png"/><Relationship Id="rId7" Type="http://schemas.microsoft.com/office/2007/relationships/hdphoto" Target="../media/hdphoto5.wdp"/><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42.png"/><Relationship Id="rId5" Type="http://schemas.openxmlformats.org/officeDocument/2006/relationships/image" Target="../media/image41.png"/><Relationship Id="rId4" Type="http://schemas.microsoft.com/office/2007/relationships/hdphoto" Target="../media/hdphoto4.wdp"/><Relationship Id="rId9" Type="http://schemas.openxmlformats.org/officeDocument/2006/relationships/image" Target="../media/image4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46.png"/><Relationship Id="rId4" Type="http://schemas.microsoft.com/office/2007/relationships/hdphoto" Target="../media/hdphoto6.wdp"/></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microsoft.com/office/2007/relationships/hdphoto" Target="../media/hdphoto7.wdp"/><Relationship Id="rId4" Type="http://schemas.openxmlformats.org/officeDocument/2006/relationships/image" Target="../media/image48.png"/></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60.png"/></Relationships>
</file>

<file path=ppt/slides/_rels/slide2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62.png"/></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8.png"/><Relationship Id="rId7" Type="http://schemas.microsoft.com/office/2007/relationships/hdphoto" Target="../media/hdphoto8.wdp"/><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 Id="rId9" Type="http://schemas.microsoft.com/office/2007/relationships/hdphoto" Target="../media/hdphoto9.wdp"/></Relationships>
</file>

<file path=ppt/slides/_rels/slide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1.xml"/><Relationship Id="rId1" Type="http://schemas.openxmlformats.org/officeDocument/2006/relationships/slideLayout" Target="../slideLayouts/slideLayout13.xml"/><Relationship Id="rId5" Type="http://schemas.openxmlformats.org/officeDocument/2006/relationships/image" Target="../media/image74.png"/><Relationship Id="rId4" Type="http://schemas.openxmlformats.org/officeDocument/2006/relationships/image" Target="../media/image58.png"/></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76.png"/><Relationship Id="rId4" Type="http://schemas.openxmlformats.org/officeDocument/2006/relationships/image" Target="../media/image58.png"/></Relationships>
</file>

<file path=ppt/slides/_rels/slide3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3.xml"/><Relationship Id="rId1" Type="http://schemas.openxmlformats.org/officeDocument/2006/relationships/slideLayout" Target="../slideLayouts/slideLayout13.xml"/><Relationship Id="rId5" Type="http://schemas.openxmlformats.org/officeDocument/2006/relationships/image" Target="../media/image78.png"/><Relationship Id="rId4" Type="http://schemas.openxmlformats.org/officeDocument/2006/relationships/image" Target="../media/image58.png"/></Relationships>
</file>

<file path=ppt/slides/_rels/slide3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4.xml"/><Relationship Id="rId1" Type="http://schemas.openxmlformats.org/officeDocument/2006/relationships/slideLayout" Target="../slideLayouts/slideLayout5.xml"/><Relationship Id="rId5" Type="http://schemas.openxmlformats.org/officeDocument/2006/relationships/image" Target="../media/image81.png"/><Relationship Id="rId4" Type="http://schemas.openxmlformats.org/officeDocument/2006/relationships/image" Target="../media/image80.png"/></Relationships>
</file>

<file path=ppt/slides/_rels/slide38.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image" Target="../media/image85.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84.png"/><Relationship Id="rId5" Type="http://schemas.openxmlformats.org/officeDocument/2006/relationships/image" Target="../media/image83.png"/><Relationship Id="rId4" Type="http://schemas.microsoft.com/office/2007/relationships/hdphoto" Target="../media/hdphoto10.wdp"/></Relationships>
</file>

<file path=ppt/slides/_rels/slide39.xml.rels><?xml version="1.0" encoding="UTF-8" standalone="yes"?>
<Relationships xmlns="http://schemas.openxmlformats.org/package/2006/relationships"><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89.svg"/><Relationship Id="rId5" Type="http://schemas.openxmlformats.org/officeDocument/2006/relationships/image" Target="../media/image88.svg"/><Relationship Id="rId4" Type="http://schemas.openxmlformats.org/officeDocument/2006/relationships/image" Target="../media/image87.svg"/></Relationships>
</file>

<file path=ppt/slides/_rels/slide4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7.xml"/><Relationship Id="rId1" Type="http://schemas.openxmlformats.org/officeDocument/2006/relationships/slideLayout" Target="../slideLayouts/slideLayout5.xml"/><Relationship Id="rId5" Type="http://schemas.openxmlformats.org/officeDocument/2006/relationships/image" Target="../media/image93.png"/><Relationship Id="rId4" Type="http://schemas.openxmlformats.org/officeDocument/2006/relationships/image" Target="../media/image92.png"/></Relationships>
</file>

<file path=ppt/slides/_rels/slide4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8.xml"/><Relationship Id="rId1" Type="http://schemas.openxmlformats.org/officeDocument/2006/relationships/slideLayout" Target="../slideLayouts/slideLayout14.xml"/><Relationship Id="rId5" Type="http://schemas.openxmlformats.org/officeDocument/2006/relationships/image" Target="../media/image96.png"/><Relationship Id="rId4" Type="http://schemas.openxmlformats.org/officeDocument/2006/relationships/image" Target="../media/image95.png"/></Relationships>
</file>

<file path=ppt/slides/_rels/slide4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pic>
        <p:nvPicPr>
          <p:cNvPr id="2" name="Picture Placeholder 6">
            <a:extLst>
              <a:ext uri="{FF2B5EF4-FFF2-40B4-BE49-F238E27FC236}">
                <a16:creationId xmlns:a16="http://schemas.microsoft.com/office/drawing/2014/main" id="{592DA9CF-52A4-2E23-A48F-BEFA778F64E4}"/>
              </a:ext>
            </a:extLst>
          </p:cNvPr>
          <p:cNvPicPr>
            <a:picLocks noGrp="1" noChangeAspect="1"/>
          </p:cNvPicPr>
          <p:nvPr>
            <p:ph type="pic" idx="4294967295"/>
          </p:nvPr>
        </p:nvPicPr>
        <p:blipFill>
          <a:blip r:embed="rId3"/>
          <a:srcRect l="16636" r="16636"/>
          <a:stretch>
            <a:fillRect/>
          </a:stretch>
        </p:blipFill>
        <p:spPr>
          <a:xfrm>
            <a:off x="6096003" y="0"/>
            <a:ext cx="6096003" cy="6851654"/>
          </a:xfrm>
          <a:ln w="9528">
            <a:solidFill>
              <a:srgbClr val="FFFFFF"/>
            </a:solidFill>
            <a:prstDash val="solid"/>
          </a:ln>
        </p:spPr>
      </p:pic>
      <p:sp>
        <p:nvSpPr>
          <p:cNvPr id="3" name="Title 2">
            <a:extLst>
              <a:ext uri="{FF2B5EF4-FFF2-40B4-BE49-F238E27FC236}">
                <a16:creationId xmlns:a16="http://schemas.microsoft.com/office/drawing/2014/main" id="{EB3D2CBB-5545-B39A-3753-28261361E1ED}"/>
              </a:ext>
            </a:extLst>
          </p:cNvPr>
          <p:cNvSpPr txBox="1">
            <a:spLocks noGrp="1"/>
          </p:cNvSpPr>
          <p:nvPr>
            <p:ph type="title"/>
          </p:nvPr>
        </p:nvSpPr>
        <p:spPr>
          <a:xfrm>
            <a:off x="329184" y="2592122"/>
            <a:ext cx="5413248" cy="1311130"/>
          </a:xfrm>
        </p:spPr>
        <p:txBody>
          <a:bodyPr>
            <a:spAutoFit/>
          </a:bodyPr>
          <a:lstStyle/>
          <a:p>
            <a:pPr lvl="0"/>
            <a:r>
              <a:rPr lang="en-US"/>
              <a:t>Multimodal Freight Connector Project</a:t>
            </a:r>
          </a:p>
        </p:txBody>
      </p:sp>
      <p:sp>
        <p:nvSpPr>
          <p:cNvPr id="4" name="Slide Number Placeholder 5">
            <a:extLst>
              <a:ext uri="{FF2B5EF4-FFF2-40B4-BE49-F238E27FC236}">
                <a16:creationId xmlns:a16="http://schemas.microsoft.com/office/drawing/2014/main" id="{EC8F48A8-FE76-1E33-6619-1BC3981F8293}"/>
              </a:ext>
            </a:extLst>
          </p:cNvPr>
          <p:cNvSpPr txBox="1"/>
          <p:nvPr/>
        </p:nvSpPr>
        <p:spPr>
          <a:xfrm>
            <a:off x="0" y="6492870"/>
            <a:ext cx="402336"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3FE4658-F7E5-40EB-941F-2F601D661471}" type="slidenum">
              <a:rPr lang="en-US" sz="1200" b="1" i="0" u="none" strike="noStrike" kern="1200" cap="none" spc="0" baseline="0">
                <a:solidFill>
                  <a:srgbClr val="FFFFFF"/>
                </a:solidFill>
                <a:uFillTx/>
                <a:latin typeface="Arial"/>
              </a:rPr>
              <a:t>1</a:t>
            </a:fld>
            <a:endParaRPr lang="en-US" sz="1200" b="1" i="0" u="none" strike="noStrike" kern="1200" cap="none" spc="0" baseline="0">
              <a:solidFill>
                <a:srgbClr val="FFFFFF"/>
              </a:solidFill>
              <a:uFillTx/>
              <a:latin typeface="Arial"/>
            </a:endParaRPr>
          </a:p>
        </p:txBody>
      </p:sp>
      <p:sp>
        <p:nvSpPr>
          <p:cNvPr id="5" name="Text Placeholder 9">
            <a:extLst>
              <a:ext uri="{FF2B5EF4-FFF2-40B4-BE49-F238E27FC236}">
                <a16:creationId xmlns:a16="http://schemas.microsoft.com/office/drawing/2014/main" id="{D9CF51D5-9CC7-242D-5936-AA2218EF8E44}"/>
              </a:ext>
            </a:extLst>
          </p:cNvPr>
          <p:cNvSpPr txBox="1">
            <a:spLocks noGrp="1"/>
          </p:cNvSpPr>
          <p:nvPr>
            <p:ph type="body" idx="4294967295"/>
          </p:nvPr>
        </p:nvSpPr>
        <p:spPr>
          <a:xfrm>
            <a:off x="329184" y="3921541"/>
            <a:ext cx="5413248" cy="461964"/>
          </a:xfrm>
        </p:spPr>
        <p:txBody>
          <a:bodyPr/>
          <a:lstStyle/>
          <a:p>
            <a:pPr marL="0" lvl="0" indent="0">
              <a:lnSpc>
                <a:spcPct val="80000"/>
              </a:lnSpc>
              <a:buNone/>
            </a:pPr>
            <a:r>
              <a:rPr lang="en-US" sz="2000">
                <a:solidFill>
                  <a:srgbClr val="FFFFFF"/>
                </a:solidFill>
              </a:rPr>
              <a:t>John Tuggle, Jason Roberts, Austin Young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A5CEE-04ED-E3BF-E6DD-49E7BE150199}"/>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D0C467B2-F99A-AA1C-8EDD-559D66C75EB0}"/>
              </a:ext>
            </a:extLst>
          </p:cNvPr>
          <p:cNvSpPr txBox="1"/>
          <p:nvPr/>
        </p:nvSpPr>
        <p:spPr>
          <a:xfrm>
            <a:off x="345815" y="1462059"/>
            <a:ext cx="4424680" cy="3170099"/>
          </a:xfrm>
          <a:prstGeom prst="rect">
            <a:avLst/>
          </a:prstGeom>
          <a:noFill/>
        </p:spPr>
        <p:txBody>
          <a:bodyPr wrap="square">
            <a:spAutoFit/>
          </a:bodyPr>
          <a:lstStyle/>
          <a:p>
            <a:r>
              <a:rPr lang="en-US" sz="4000" b="1">
                <a:latin typeface="+mj-lt"/>
              </a:rPr>
              <a:t>Big Foot shares the dream of many West Virginians…..</a:t>
            </a:r>
            <a:r>
              <a:rPr lang="en-US" sz="4000" b="1" i="1">
                <a:solidFill>
                  <a:srgbClr val="0070C0"/>
                </a:solidFill>
                <a:latin typeface="+mj-lt"/>
              </a:rPr>
              <a:t> Bring Back Industry to West Virginia</a:t>
            </a:r>
            <a:endParaRPr lang="en-US" sz="4000" b="1">
              <a:latin typeface="+mj-lt"/>
            </a:endParaRPr>
          </a:p>
        </p:txBody>
      </p:sp>
      <p:sp>
        <p:nvSpPr>
          <p:cNvPr id="13" name="AutoShape 2" descr="Bigfoot Svg, Big Foot Svg, Yeti Svg, Bigfoot Design, Bigfoot Art, Cricut Vector, Cut File, Digital Downlad">
            <a:extLst>
              <a:ext uri="{FF2B5EF4-FFF2-40B4-BE49-F238E27FC236}">
                <a16:creationId xmlns:a16="http://schemas.microsoft.com/office/drawing/2014/main" id="{B3BAE5D2-2AD8-1C96-BFCD-E4EDE327446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 name="Picture 2">
            <a:extLst>
              <a:ext uri="{FF2B5EF4-FFF2-40B4-BE49-F238E27FC236}">
                <a16:creationId xmlns:a16="http://schemas.microsoft.com/office/drawing/2014/main" id="{AE96BFE8-2291-4A03-8BC7-05D5E216B1C3}"/>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5314273" y="577129"/>
            <a:ext cx="6640078" cy="5398942"/>
          </a:xfrm>
          <a:prstGeom prst="rect">
            <a:avLst/>
          </a:prstGeom>
        </p:spPr>
      </p:pic>
    </p:spTree>
    <p:extLst>
      <p:ext uri="{BB962C8B-B14F-4D97-AF65-F5344CB8AC3E}">
        <p14:creationId xmlns:p14="http://schemas.microsoft.com/office/powerpoint/2010/main" val="987896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9EAE-1643-DF07-4AB6-526B98582069}"/>
              </a:ext>
            </a:extLst>
          </p:cNvPr>
          <p:cNvSpPr txBox="1">
            <a:spLocks noGrp="1"/>
          </p:cNvSpPr>
          <p:nvPr>
            <p:ph type="title"/>
          </p:nvPr>
        </p:nvSpPr>
        <p:spPr/>
        <p:txBody>
          <a:bodyPr>
            <a:normAutofit fontScale="90000"/>
          </a:bodyPr>
          <a:lstStyle/>
          <a:p>
            <a:pPr lvl="0"/>
            <a:r>
              <a:rPr lang="en-US"/>
              <a:t>Project/Study Introduction</a:t>
            </a:r>
            <a:br>
              <a:rPr lang="en-US"/>
            </a:br>
            <a:r>
              <a:rPr lang="en-US"/>
              <a:t>Collaboration and </a:t>
            </a:r>
            <a:br>
              <a:rPr lang="en-US"/>
            </a:br>
            <a:r>
              <a:rPr lang="en-US"/>
              <a:t>Stakeholder Coordination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1E774F-10A0-98E6-EA49-15F866B24D8A}"/>
              </a:ext>
            </a:extLst>
          </p:cNvPr>
          <p:cNvSpPr>
            <a:spLocks noGrp="1"/>
          </p:cNvSpPr>
          <p:nvPr>
            <p:ph type="title"/>
          </p:nvPr>
        </p:nvSpPr>
        <p:spPr/>
        <p:txBody>
          <a:bodyPr/>
          <a:lstStyle/>
          <a:p>
            <a:r>
              <a:rPr lang="en-US"/>
              <a:t>Why This Project Matters?</a:t>
            </a:r>
          </a:p>
        </p:txBody>
      </p:sp>
      <p:sp>
        <p:nvSpPr>
          <p:cNvPr id="4" name="Content Placeholder 3">
            <a:extLst>
              <a:ext uri="{FF2B5EF4-FFF2-40B4-BE49-F238E27FC236}">
                <a16:creationId xmlns:a16="http://schemas.microsoft.com/office/drawing/2014/main" id="{28D23418-6979-AD33-B2BF-AABB56D1E2DF}"/>
              </a:ext>
            </a:extLst>
          </p:cNvPr>
          <p:cNvSpPr>
            <a:spLocks noGrp="1"/>
          </p:cNvSpPr>
          <p:nvPr>
            <p:ph idx="4294967295"/>
          </p:nvPr>
        </p:nvSpPr>
        <p:spPr>
          <a:xfrm>
            <a:off x="239486" y="1143004"/>
            <a:ext cx="7478486" cy="4125686"/>
          </a:xfrm>
        </p:spPr>
        <p:txBody>
          <a:bodyPr>
            <a:normAutofit fontScale="92500" lnSpcReduction="10000"/>
          </a:bodyPr>
          <a:lstStyle/>
          <a:p>
            <a:r>
              <a:rPr lang="en-US"/>
              <a:t>Good </a:t>
            </a:r>
            <a:r>
              <a:rPr lang="en-US" b="1">
                <a:solidFill>
                  <a:srgbClr val="002060"/>
                </a:solidFill>
              </a:rPr>
              <a:t>Industrial Park </a:t>
            </a:r>
          </a:p>
          <a:p>
            <a:pPr lvl="1"/>
            <a:r>
              <a:rPr lang="en-US"/>
              <a:t>Recent 100-acre expansion</a:t>
            </a:r>
          </a:p>
          <a:p>
            <a:r>
              <a:rPr lang="en-US"/>
              <a:t>No Access to </a:t>
            </a:r>
            <a:r>
              <a:rPr lang="en-US" b="1">
                <a:solidFill>
                  <a:srgbClr val="002060"/>
                </a:solidFill>
              </a:rPr>
              <a:t>Rail Freight  </a:t>
            </a:r>
          </a:p>
          <a:p>
            <a:r>
              <a:rPr lang="en-US"/>
              <a:t>Local Shipping</a:t>
            </a:r>
          </a:p>
          <a:p>
            <a:pPr lvl="1"/>
            <a:r>
              <a:rPr lang="en-US"/>
              <a:t>FedEx</a:t>
            </a:r>
          </a:p>
          <a:p>
            <a:pPr lvl="1"/>
            <a:r>
              <a:rPr lang="en-US"/>
              <a:t>Amazon </a:t>
            </a:r>
          </a:p>
          <a:p>
            <a:r>
              <a:rPr lang="en-US"/>
              <a:t>Strong and Diversified Airport</a:t>
            </a:r>
          </a:p>
          <a:p>
            <a:pPr lvl="1"/>
            <a:r>
              <a:rPr lang="en-US"/>
              <a:t>With Air Feight</a:t>
            </a:r>
          </a:p>
          <a:p>
            <a:r>
              <a:rPr lang="en-US"/>
              <a:t>Growth and attraction</a:t>
            </a:r>
          </a:p>
          <a:p>
            <a:r>
              <a:rPr lang="en-US"/>
              <a:t>Complements </a:t>
            </a:r>
            <a:r>
              <a:rPr lang="en-US" b="1">
                <a:solidFill>
                  <a:srgbClr val="002060"/>
                </a:solidFill>
              </a:rPr>
              <a:t>YESWV</a:t>
            </a:r>
            <a:r>
              <a:rPr lang="en-US"/>
              <a:t> </a:t>
            </a:r>
          </a:p>
          <a:p>
            <a:endParaRPr lang="en-US"/>
          </a:p>
        </p:txBody>
      </p:sp>
      <p:pic>
        <p:nvPicPr>
          <p:cNvPr id="2" name="Picture 2" descr="West Virginia Division of Economic Development Website">
            <a:extLst>
              <a:ext uri="{FF2B5EF4-FFF2-40B4-BE49-F238E27FC236}">
                <a16:creationId xmlns:a16="http://schemas.microsoft.com/office/drawing/2014/main" id="{8072D71A-689C-D473-914E-5A390E962B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4112" y="5340443"/>
            <a:ext cx="2549435" cy="9868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B250CE-30FC-A126-B491-8CA4347AD4E6}"/>
              </a:ext>
            </a:extLst>
          </p:cNvPr>
          <p:cNvSpPr txBox="1"/>
          <p:nvPr/>
        </p:nvSpPr>
        <p:spPr>
          <a:xfrm>
            <a:off x="115393" y="5274947"/>
            <a:ext cx="9273540" cy="1107996"/>
          </a:xfrm>
          <a:prstGeom prst="rect">
            <a:avLst/>
          </a:prstGeom>
          <a:solidFill>
            <a:srgbClr val="032A65"/>
          </a:solidFill>
        </p:spPr>
        <p:txBody>
          <a:bodyPr wrap="square">
            <a:spAutoFit/>
          </a:bodyPr>
          <a:lstStyle/>
          <a:p>
            <a:pPr algn="ctr"/>
            <a:r>
              <a:rPr lang="en-US" sz="2200" b="1" i="1">
                <a:solidFill>
                  <a:schemeClr val="bg1"/>
                </a:solidFill>
              </a:rPr>
              <a:t>YESWV funding helps transform raw land into marketable, </a:t>
            </a:r>
            <a:r>
              <a:rPr lang="en-US" sz="2200" b="1" i="1">
                <a:solidFill>
                  <a:schemeClr val="accent1">
                    <a:lumMod val="60000"/>
                    <a:lumOff val="40000"/>
                  </a:schemeClr>
                </a:solidFill>
              </a:rPr>
              <a:t>investment-ready</a:t>
            </a:r>
            <a:r>
              <a:rPr lang="en-US" sz="2200" b="1" i="1">
                <a:solidFill>
                  <a:schemeClr val="bg1"/>
                </a:solidFill>
              </a:rPr>
              <a:t> economic assets by completing critical planning, engineering, and infrastructure readiness work before opportunities arise.</a:t>
            </a:r>
            <a:endParaRPr lang="en-US" sz="2200" b="1" i="1">
              <a:solidFill>
                <a:schemeClr val="bg1"/>
              </a:solidFill>
              <a:latin typeface="+mj-lt"/>
            </a:endParaRPr>
          </a:p>
        </p:txBody>
      </p:sp>
      <p:pic>
        <p:nvPicPr>
          <p:cNvPr id="7" name="Picture 6">
            <a:extLst>
              <a:ext uri="{FF2B5EF4-FFF2-40B4-BE49-F238E27FC236}">
                <a16:creationId xmlns:a16="http://schemas.microsoft.com/office/drawing/2014/main" id="{011434A2-72A6-F990-66D9-896BEAD1BAF2}"/>
              </a:ext>
            </a:extLst>
          </p:cNvPr>
          <p:cNvPicPr>
            <a:picLocks noChangeAspect="1"/>
          </p:cNvPicPr>
          <p:nvPr/>
        </p:nvPicPr>
        <p:blipFill>
          <a:blip r:embed="rId4"/>
          <a:stretch>
            <a:fillRect/>
          </a:stretch>
        </p:blipFill>
        <p:spPr>
          <a:xfrm>
            <a:off x="6191250" y="1090880"/>
            <a:ext cx="4995323" cy="3997684"/>
          </a:xfrm>
          <a:prstGeom prst="rect">
            <a:avLst/>
          </a:prstGeom>
        </p:spPr>
      </p:pic>
    </p:spTree>
    <p:extLst>
      <p:ext uri="{BB962C8B-B14F-4D97-AF65-F5344CB8AC3E}">
        <p14:creationId xmlns:p14="http://schemas.microsoft.com/office/powerpoint/2010/main" val="1293522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64D97C-5BB0-1DBD-B5FF-E434EC86E3D0}"/>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5689549" y="1538817"/>
            <a:ext cx="5670545" cy="3780363"/>
          </a:xfrm>
          <a:prstGeom prst="rect">
            <a:avLst/>
          </a:prstGeom>
        </p:spPr>
      </p:pic>
      <p:sp>
        <p:nvSpPr>
          <p:cNvPr id="2" name="Title 1">
            <a:extLst>
              <a:ext uri="{FF2B5EF4-FFF2-40B4-BE49-F238E27FC236}">
                <a16:creationId xmlns:a16="http://schemas.microsoft.com/office/drawing/2014/main" id="{A06700B5-BA2D-F1A1-3D38-FAA48FFA9D37}"/>
              </a:ext>
            </a:extLst>
          </p:cNvPr>
          <p:cNvSpPr>
            <a:spLocks noGrp="1"/>
          </p:cNvSpPr>
          <p:nvPr>
            <p:ph type="title"/>
          </p:nvPr>
        </p:nvSpPr>
        <p:spPr/>
        <p:txBody>
          <a:bodyPr/>
          <a:lstStyle/>
          <a:p>
            <a:r>
              <a:rPr lang="en-US"/>
              <a:t>How Did We Get Here?</a:t>
            </a:r>
          </a:p>
        </p:txBody>
      </p:sp>
      <p:sp>
        <p:nvSpPr>
          <p:cNvPr id="3" name="Content Placeholder 2">
            <a:extLst>
              <a:ext uri="{FF2B5EF4-FFF2-40B4-BE49-F238E27FC236}">
                <a16:creationId xmlns:a16="http://schemas.microsoft.com/office/drawing/2014/main" id="{A0129F1D-A272-E81C-2167-B7EF30875EFF}"/>
              </a:ext>
            </a:extLst>
          </p:cNvPr>
          <p:cNvSpPr>
            <a:spLocks noGrp="1"/>
          </p:cNvSpPr>
          <p:nvPr>
            <p:ph idx="4294967295"/>
          </p:nvPr>
        </p:nvSpPr>
        <p:spPr>
          <a:xfrm>
            <a:off x="838201" y="1538817"/>
            <a:ext cx="4812848" cy="4669895"/>
          </a:xfrm>
        </p:spPr>
        <p:txBody>
          <a:bodyPr/>
          <a:lstStyle/>
          <a:p>
            <a:r>
              <a:rPr lang="en-US"/>
              <a:t>Sourced </a:t>
            </a:r>
            <a:r>
              <a:rPr lang="en-US" b="1">
                <a:solidFill>
                  <a:srgbClr val="0373B5"/>
                </a:solidFill>
              </a:rPr>
              <a:t>Partnerships</a:t>
            </a:r>
          </a:p>
          <a:p>
            <a:r>
              <a:rPr lang="en-US" b="1">
                <a:solidFill>
                  <a:srgbClr val="0373B5"/>
                </a:solidFill>
              </a:rPr>
              <a:t>10 Years </a:t>
            </a:r>
            <a:r>
              <a:rPr lang="en-US"/>
              <a:t>in the Making </a:t>
            </a:r>
          </a:p>
          <a:p>
            <a:r>
              <a:rPr lang="en-US"/>
              <a:t>Unique </a:t>
            </a:r>
            <a:r>
              <a:rPr lang="en-US" sz="2800" b="1">
                <a:solidFill>
                  <a:srgbClr val="0373B5"/>
                </a:solidFill>
              </a:rPr>
              <a:t>Rail Connectivity </a:t>
            </a:r>
            <a:r>
              <a:rPr lang="en-US"/>
              <a:t>to Airport</a:t>
            </a:r>
          </a:p>
          <a:p>
            <a:r>
              <a:rPr lang="en-US"/>
              <a:t>FRMPO+B&amp;N</a:t>
            </a:r>
          </a:p>
          <a:p>
            <a:r>
              <a:rPr lang="en-US" b="1">
                <a:solidFill>
                  <a:srgbClr val="0373B5"/>
                </a:solidFill>
              </a:rPr>
              <a:t>Regional Collaboration </a:t>
            </a:r>
            <a:r>
              <a:rPr lang="en-US"/>
              <a:t>started to generate ideas</a:t>
            </a:r>
          </a:p>
          <a:p>
            <a:endParaRPr lang="en-US"/>
          </a:p>
        </p:txBody>
      </p:sp>
      <p:pic>
        <p:nvPicPr>
          <p:cNvPr id="5" name="Picture 4">
            <a:extLst>
              <a:ext uri="{FF2B5EF4-FFF2-40B4-BE49-F238E27FC236}">
                <a16:creationId xmlns:a16="http://schemas.microsoft.com/office/drawing/2014/main" id="{625E3811-7BEB-0257-CB6E-45EF1A08D7E2}"/>
              </a:ext>
            </a:extLst>
          </p:cNvPr>
          <p:cNvPicPr>
            <a:picLocks noChangeAspect="1"/>
          </p:cNvPicPr>
          <p:nvPr/>
        </p:nvPicPr>
        <p:blipFill>
          <a:blip r:embed="rId5"/>
          <a:stretch>
            <a:fillRect/>
          </a:stretch>
        </p:blipFill>
        <p:spPr>
          <a:xfrm>
            <a:off x="10230402" y="1087541"/>
            <a:ext cx="1892296" cy="1261531"/>
          </a:xfrm>
          <a:prstGeom prst="rect">
            <a:avLst/>
          </a:prstGeom>
        </p:spPr>
      </p:pic>
    </p:spTree>
    <p:extLst>
      <p:ext uri="{BB962C8B-B14F-4D97-AF65-F5344CB8AC3E}">
        <p14:creationId xmlns:p14="http://schemas.microsoft.com/office/powerpoint/2010/main" val="3546851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31">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785AEB0-0A20-200A-471E-0AB6DC52AE1F}"/>
              </a:ext>
            </a:extLst>
          </p:cNvPr>
          <p:cNvGraphicFramePr/>
          <p:nvPr>
            <p:extLst>
              <p:ext uri="{D42A27DB-BD31-4B8C-83A1-F6EECF244321}">
                <p14:modId xmlns:p14="http://schemas.microsoft.com/office/powerpoint/2010/main" val="1065124595"/>
              </p:ext>
            </p:extLst>
          </p:nvPr>
        </p:nvGraphicFramePr>
        <p:xfrm>
          <a:off x="-1050998" y="989827"/>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7">
            <a:extLst>
              <a:ext uri="{FF2B5EF4-FFF2-40B4-BE49-F238E27FC236}">
                <a16:creationId xmlns:a16="http://schemas.microsoft.com/office/drawing/2014/main" id="{873AB7A9-9789-1C80-1781-51801B8D2A57}"/>
              </a:ext>
            </a:extLst>
          </p:cNvPr>
          <p:cNvPicPr>
            <a:picLocks noChangeAspect="1"/>
          </p:cNvPicPr>
          <p:nvPr/>
        </p:nvPicPr>
        <p:blipFill>
          <a:blip r:embed="rId9"/>
          <a:srcRect t="23357" b="12593"/>
          <a:stretch>
            <a:fillRect/>
          </a:stretch>
        </p:blipFill>
        <p:spPr>
          <a:xfrm>
            <a:off x="6215249" y="3602736"/>
            <a:ext cx="5900924" cy="2834640"/>
          </a:xfrm>
          <a:prstGeom prst="rect">
            <a:avLst/>
          </a:prstGeom>
          <a:noFill/>
          <a:ln cap="flat">
            <a:noFill/>
          </a:ln>
        </p:spPr>
      </p:pic>
      <p:sp>
        <p:nvSpPr>
          <p:cNvPr id="3" name="Title 1">
            <a:extLst>
              <a:ext uri="{FF2B5EF4-FFF2-40B4-BE49-F238E27FC236}">
                <a16:creationId xmlns:a16="http://schemas.microsoft.com/office/drawing/2014/main" id="{9235F732-A0A0-F779-CFFE-255F5D01DC6D}"/>
              </a:ext>
            </a:extLst>
          </p:cNvPr>
          <p:cNvSpPr txBox="1">
            <a:spLocks noGrp="1"/>
          </p:cNvSpPr>
          <p:nvPr>
            <p:ph type="title"/>
          </p:nvPr>
        </p:nvSpPr>
        <p:spPr/>
        <p:txBody>
          <a:bodyPr/>
          <a:lstStyle/>
          <a:p>
            <a:pPr lvl="0"/>
            <a:r>
              <a:rPr lang="en-US"/>
              <a:t>Importance of Multi-Agency Collaboration</a:t>
            </a:r>
          </a:p>
        </p:txBody>
      </p:sp>
      <p:pic>
        <p:nvPicPr>
          <p:cNvPr id="19" name="Picture 18">
            <a:extLst>
              <a:ext uri="{FF2B5EF4-FFF2-40B4-BE49-F238E27FC236}">
                <a16:creationId xmlns:a16="http://schemas.microsoft.com/office/drawing/2014/main" id="{C0B2AFB7-08B8-DB83-2BA2-55AFFA1CC38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439993" y="1142228"/>
            <a:ext cx="2569475" cy="642369"/>
          </a:xfrm>
          <a:prstGeom prst="rect">
            <a:avLst/>
          </a:prstGeom>
        </p:spPr>
      </p:pic>
      <p:pic>
        <p:nvPicPr>
          <p:cNvPr id="21" name="Picture 20">
            <a:extLst>
              <a:ext uri="{FF2B5EF4-FFF2-40B4-BE49-F238E27FC236}">
                <a16:creationId xmlns:a16="http://schemas.microsoft.com/office/drawing/2014/main" id="{3C9CEE83-94D7-4C6B-F045-AA2F4FF0EA55}"/>
              </a:ext>
            </a:extLst>
          </p:cNvPr>
          <p:cNvPicPr>
            <a:picLocks noChangeAspect="1"/>
          </p:cNvPicPr>
          <p:nvPr/>
        </p:nvPicPr>
        <p:blipFill>
          <a:blip r:embed="rId11"/>
          <a:stretch>
            <a:fillRect/>
          </a:stretch>
        </p:blipFill>
        <p:spPr>
          <a:xfrm rot="5400000">
            <a:off x="10083818" y="1741750"/>
            <a:ext cx="1417558" cy="1956943"/>
          </a:xfrm>
          <a:prstGeom prst="rect">
            <a:avLst/>
          </a:prstGeom>
        </p:spPr>
      </p:pic>
      <p:pic>
        <p:nvPicPr>
          <p:cNvPr id="23" name="Picture 22">
            <a:extLst>
              <a:ext uri="{FF2B5EF4-FFF2-40B4-BE49-F238E27FC236}">
                <a16:creationId xmlns:a16="http://schemas.microsoft.com/office/drawing/2014/main" id="{AE069086-88D7-0A49-9F78-391C66064CCB}"/>
              </a:ext>
            </a:extLst>
          </p:cNvPr>
          <p:cNvPicPr>
            <a:picLocks noChangeAspect="1"/>
          </p:cNvPicPr>
          <p:nvPr/>
        </p:nvPicPr>
        <p:blipFill>
          <a:blip r:embed="rId12"/>
          <a:stretch>
            <a:fillRect/>
          </a:stretch>
        </p:blipFill>
        <p:spPr>
          <a:xfrm>
            <a:off x="7535189" y="1061487"/>
            <a:ext cx="1794829" cy="673061"/>
          </a:xfrm>
          <a:prstGeom prst="rect">
            <a:avLst/>
          </a:prstGeom>
        </p:spPr>
      </p:pic>
      <p:pic>
        <p:nvPicPr>
          <p:cNvPr id="27" name="Picture 26">
            <a:extLst>
              <a:ext uri="{FF2B5EF4-FFF2-40B4-BE49-F238E27FC236}">
                <a16:creationId xmlns:a16="http://schemas.microsoft.com/office/drawing/2014/main" id="{236D8E1D-30A6-00FF-D63B-F86BC575FA1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375697" y="2011442"/>
            <a:ext cx="2245476" cy="1417558"/>
          </a:xfrm>
          <a:prstGeom prst="rect">
            <a:avLst/>
          </a:prstGeom>
        </p:spPr>
      </p:pic>
      <p:pic>
        <p:nvPicPr>
          <p:cNvPr id="17" name="Picture 16">
            <a:extLst>
              <a:ext uri="{FF2B5EF4-FFF2-40B4-BE49-F238E27FC236}">
                <a16:creationId xmlns:a16="http://schemas.microsoft.com/office/drawing/2014/main" id="{CF304497-D8A0-221C-88B7-979F2779E010}"/>
              </a:ext>
            </a:extLst>
          </p:cNvPr>
          <p:cNvPicPr>
            <a:picLocks noChangeAspect="1"/>
          </p:cNvPicPr>
          <p:nvPr/>
        </p:nvPicPr>
        <p:blipFill>
          <a:blip r:embed="rId14"/>
          <a:stretch>
            <a:fillRect/>
          </a:stretch>
        </p:blipFill>
        <p:spPr>
          <a:xfrm>
            <a:off x="5234124" y="1079033"/>
            <a:ext cx="2071972" cy="673061"/>
          </a:xfrm>
          <a:prstGeom prst="rect">
            <a:avLst/>
          </a:prstGeom>
        </p:spPr>
      </p:pic>
      <p:pic>
        <p:nvPicPr>
          <p:cNvPr id="20" name="Picture 19">
            <a:extLst>
              <a:ext uri="{FF2B5EF4-FFF2-40B4-BE49-F238E27FC236}">
                <a16:creationId xmlns:a16="http://schemas.microsoft.com/office/drawing/2014/main" id="{2C3F2E45-6C0C-042E-863F-8D7119CAB6F9}"/>
              </a:ext>
            </a:extLst>
          </p:cNvPr>
          <p:cNvPicPr>
            <a:picLocks noChangeAspect="1"/>
          </p:cNvPicPr>
          <p:nvPr/>
        </p:nvPicPr>
        <p:blipFill>
          <a:blip r:embed="rId15"/>
          <a:stretch>
            <a:fillRect/>
          </a:stretch>
        </p:blipFill>
        <p:spPr>
          <a:xfrm>
            <a:off x="5742511" y="1968008"/>
            <a:ext cx="1334491" cy="1504426"/>
          </a:xfrm>
          <a:prstGeom prst="rect">
            <a:avLst/>
          </a:prstGeom>
        </p:spPr>
      </p:pic>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6" name="Title 6">
            <a:extLst>
              <a:ext uri="{FF2B5EF4-FFF2-40B4-BE49-F238E27FC236}">
                <a16:creationId xmlns:a16="http://schemas.microsoft.com/office/drawing/2014/main" id="{5DA8DA27-4886-C324-6FC3-5BEADC96DBA9}"/>
              </a:ext>
            </a:extLst>
          </p:cNvPr>
          <p:cNvSpPr txBox="1">
            <a:spLocks noGrp="1"/>
          </p:cNvSpPr>
          <p:nvPr>
            <p:ph type="title"/>
          </p:nvPr>
        </p:nvSpPr>
        <p:spPr/>
        <p:txBody>
          <a:bodyPr/>
          <a:lstStyle/>
          <a:p>
            <a:pPr lvl="0"/>
            <a:r>
              <a:rPr lang="en-US" sz="3900"/>
              <a:t>Shared Regional Priorities</a:t>
            </a:r>
          </a:p>
        </p:txBody>
      </p:sp>
      <p:sp>
        <p:nvSpPr>
          <p:cNvPr id="11" name="Slide Number Placeholder 12">
            <a:extLst>
              <a:ext uri="{FF2B5EF4-FFF2-40B4-BE49-F238E27FC236}">
                <a16:creationId xmlns:a16="http://schemas.microsoft.com/office/drawing/2014/main" id="{B9457CAD-F6D3-7DD4-897D-02691A79EF98}"/>
              </a:ext>
            </a:extLst>
          </p:cNvPr>
          <p:cNvSpPr txBox="1"/>
          <p:nvPr/>
        </p:nvSpPr>
        <p:spPr>
          <a:xfrm>
            <a:off x="0" y="6492870"/>
            <a:ext cx="402336"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3730C5-A6C0-4FA9-8FB4-D190B7B1543C}" type="slidenum">
              <a:rPr lang="en-US" sz="1200" b="1" i="0" u="none" strike="noStrike" kern="1200" cap="none" spc="0" baseline="0">
                <a:solidFill>
                  <a:srgbClr val="FFFFFF"/>
                </a:solidFill>
                <a:uFillTx/>
                <a:latin typeface="Arial"/>
              </a:rPr>
              <a:t>7</a:t>
            </a:fld>
            <a:endParaRPr lang="en-US" sz="1200" b="1" i="0" u="none" strike="noStrike" kern="1200" cap="none" spc="0" baseline="0">
              <a:solidFill>
                <a:srgbClr val="FFFFFF"/>
              </a:solidFill>
              <a:uFillTx/>
              <a:latin typeface="Arial"/>
            </a:endParaRPr>
          </a:p>
        </p:txBody>
      </p:sp>
      <p:sp>
        <p:nvSpPr>
          <p:cNvPr id="13" name="Content Placeholder 12">
            <a:extLst>
              <a:ext uri="{FF2B5EF4-FFF2-40B4-BE49-F238E27FC236}">
                <a16:creationId xmlns:a16="http://schemas.microsoft.com/office/drawing/2014/main" id="{235C6713-7B3D-5BB3-C726-4F579AB74312}"/>
              </a:ext>
            </a:extLst>
          </p:cNvPr>
          <p:cNvSpPr>
            <a:spLocks noGrp="1"/>
          </p:cNvSpPr>
          <p:nvPr>
            <p:ph idx="4294967295"/>
          </p:nvPr>
        </p:nvSpPr>
        <p:spPr>
          <a:xfrm>
            <a:off x="711200" y="1031645"/>
            <a:ext cx="4884927" cy="1514705"/>
          </a:xfrm>
        </p:spPr>
        <p:txBody>
          <a:bodyPr>
            <a:noAutofit/>
          </a:bodyPr>
          <a:lstStyle/>
          <a:p>
            <a:pPr marL="0" indent="0">
              <a:buNone/>
            </a:pPr>
            <a:r>
              <a:rPr lang="en-US" sz="2400" b="1">
                <a:solidFill>
                  <a:srgbClr val="002060"/>
                </a:solidFill>
              </a:rPr>
              <a:t>NRGRDA</a:t>
            </a:r>
            <a:r>
              <a:rPr lang="en-US" sz="2400">
                <a:solidFill>
                  <a:srgbClr val="002060"/>
                </a:solidFill>
              </a:rPr>
              <a:t> Provided the Grant</a:t>
            </a:r>
          </a:p>
          <a:p>
            <a:pPr marL="0" indent="0">
              <a:buNone/>
            </a:pPr>
            <a:endParaRPr lang="en-US" sz="2400">
              <a:solidFill>
                <a:srgbClr val="002060"/>
              </a:solidFill>
            </a:endParaRPr>
          </a:p>
          <a:p>
            <a:pPr marL="0" indent="0">
              <a:buNone/>
            </a:pPr>
            <a:r>
              <a:rPr lang="en-US" sz="2400" b="1">
                <a:solidFill>
                  <a:srgbClr val="002060"/>
                </a:solidFill>
              </a:rPr>
              <a:t>Fayette Raleigh MPO </a:t>
            </a:r>
            <a:r>
              <a:rPr lang="en-US" sz="2400">
                <a:solidFill>
                  <a:srgbClr val="002060"/>
                </a:solidFill>
              </a:rPr>
              <a:t>Provided the Matching Funds</a:t>
            </a:r>
          </a:p>
        </p:txBody>
      </p:sp>
      <p:pic>
        <p:nvPicPr>
          <p:cNvPr id="2" name="Picture 4">
            <a:extLst>
              <a:ext uri="{FF2B5EF4-FFF2-40B4-BE49-F238E27FC236}">
                <a16:creationId xmlns:a16="http://schemas.microsoft.com/office/drawing/2014/main" id="{F85A2CFE-19DC-91E9-9CCE-E793461DB671}"/>
              </a:ext>
            </a:extLst>
          </p:cNvPr>
          <p:cNvPicPr>
            <a:picLocks noChangeAspect="1"/>
          </p:cNvPicPr>
          <p:nvPr/>
        </p:nvPicPr>
        <p:blipFill>
          <a:blip r:embed="rId3"/>
          <a:srcRect/>
          <a:stretch>
            <a:fillRect/>
          </a:stretch>
        </p:blipFill>
        <p:spPr>
          <a:xfrm>
            <a:off x="9356656" y="1031645"/>
            <a:ext cx="2586050" cy="1635391"/>
          </a:xfrm>
          <a:prstGeom prst="rect">
            <a:avLst/>
          </a:prstGeom>
          <a:noFill/>
          <a:ln cap="flat">
            <a:noFill/>
          </a:ln>
        </p:spPr>
      </p:pic>
      <p:pic>
        <p:nvPicPr>
          <p:cNvPr id="4" name="Picture 3">
            <a:extLst>
              <a:ext uri="{FF2B5EF4-FFF2-40B4-BE49-F238E27FC236}">
                <a16:creationId xmlns:a16="http://schemas.microsoft.com/office/drawing/2014/main" id="{07D8A9E7-29D1-BE87-A599-E770AE4BAF47}"/>
              </a:ext>
            </a:extLst>
          </p:cNvPr>
          <p:cNvPicPr>
            <a:picLocks noChangeAspect="1"/>
          </p:cNvPicPr>
          <p:nvPr/>
        </p:nvPicPr>
        <p:blipFill>
          <a:blip r:embed="rId4"/>
          <a:stretch>
            <a:fillRect/>
          </a:stretch>
        </p:blipFill>
        <p:spPr>
          <a:xfrm>
            <a:off x="6095998" y="1335147"/>
            <a:ext cx="2578455" cy="966921"/>
          </a:xfrm>
          <a:prstGeom prst="rect">
            <a:avLst/>
          </a:prstGeom>
        </p:spPr>
      </p:pic>
      <p:pic>
        <p:nvPicPr>
          <p:cNvPr id="7" name="Picture 6">
            <a:extLst>
              <a:ext uri="{FF2B5EF4-FFF2-40B4-BE49-F238E27FC236}">
                <a16:creationId xmlns:a16="http://schemas.microsoft.com/office/drawing/2014/main" id="{6C023E13-F688-D87C-1B56-573E10B87AA6}"/>
              </a:ext>
            </a:extLst>
          </p:cNvPr>
          <p:cNvPicPr>
            <a:picLocks noChangeAspect="1"/>
          </p:cNvPicPr>
          <p:nvPr/>
        </p:nvPicPr>
        <p:blipFill>
          <a:blip r:embed="rId5"/>
          <a:stretch>
            <a:fillRect/>
          </a:stretch>
        </p:blipFill>
        <p:spPr>
          <a:xfrm>
            <a:off x="-6350" y="2911641"/>
            <a:ext cx="12192000" cy="3575097"/>
          </a:xfrm>
          <a:prstGeom prst="rect">
            <a:avLst/>
          </a:prstGeom>
        </p:spPr>
      </p:pic>
      <p:cxnSp>
        <p:nvCxnSpPr>
          <p:cNvPr id="5" name="Straight Connector 4">
            <a:extLst>
              <a:ext uri="{FF2B5EF4-FFF2-40B4-BE49-F238E27FC236}">
                <a16:creationId xmlns:a16="http://schemas.microsoft.com/office/drawing/2014/main" id="{06EF069A-2D31-BBA6-E250-DBF9CAD057A6}"/>
              </a:ext>
            </a:extLst>
          </p:cNvPr>
          <p:cNvCxnSpPr>
            <a:stCxn id="13" idx="1"/>
            <a:endCxn id="13" idx="3"/>
          </p:cNvCxnSpPr>
          <p:nvPr/>
        </p:nvCxnSpPr>
        <p:spPr>
          <a:xfrm>
            <a:off x="711200" y="1788998"/>
            <a:ext cx="4884927" cy="0"/>
          </a:xfrm>
          <a:prstGeom prst="line">
            <a:avLst/>
          </a:prstGeom>
          <a:ln w="1905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386C890-D5F5-7F88-FDA9-99FA9A0E1D3F}"/>
              </a:ext>
            </a:extLst>
          </p:cNvPr>
          <p:cNvCxnSpPr>
            <a:cxnSpLocks/>
          </p:cNvCxnSpPr>
          <p:nvPr/>
        </p:nvCxnSpPr>
        <p:spPr>
          <a:xfrm flipV="1">
            <a:off x="5608827" y="1031645"/>
            <a:ext cx="0" cy="1635391"/>
          </a:xfrm>
          <a:prstGeom prst="line">
            <a:avLst/>
          </a:prstGeom>
          <a:ln w="19050">
            <a:solidFill>
              <a:schemeClr val="bg2"/>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011530C-DFED-580C-5FD2-8A49A977FED4}"/>
              </a:ext>
            </a:extLst>
          </p:cNvPr>
          <p:cNvCxnSpPr>
            <a:cxnSpLocks/>
          </p:cNvCxnSpPr>
          <p:nvPr/>
        </p:nvCxnSpPr>
        <p:spPr>
          <a:xfrm flipV="1">
            <a:off x="9082277" y="971302"/>
            <a:ext cx="0" cy="1635391"/>
          </a:xfrm>
          <a:prstGeom prst="line">
            <a:avLst/>
          </a:prstGeom>
          <a:ln w="19050">
            <a:solidFill>
              <a:schemeClr val="bg2"/>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F23B7-9A55-9593-9D5D-9517E95DAF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CF5666-90C7-03DD-7122-50D6F645B1F8}"/>
              </a:ext>
            </a:extLst>
          </p:cNvPr>
          <p:cNvSpPr txBox="1">
            <a:spLocks noGrp="1"/>
          </p:cNvSpPr>
          <p:nvPr>
            <p:ph type="title"/>
          </p:nvPr>
        </p:nvSpPr>
        <p:spPr>
          <a:xfrm>
            <a:off x="0" y="9144"/>
            <a:ext cx="12191996" cy="905256"/>
          </a:xfrm>
        </p:spPr>
        <p:txBody>
          <a:bodyPr wrap="square" anchor="ctr">
            <a:normAutofit/>
          </a:bodyPr>
          <a:lstStyle/>
          <a:p>
            <a:pPr lvl="0"/>
            <a:r>
              <a:rPr lang="en-US"/>
              <a:t>Burgess &amp; </a:t>
            </a:r>
            <a:r>
              <a:rPr lang="en-US" err="1"/>
              <a:t>Niple’s</a:t>
            </a:r>
            <a:r>
              <a:rPr lang="en-US"/>
              <a:t> Involvement</a:t>
            </a:r>
          </a:p>
        </p:txBody>
      </p:sp>
      <p:sp>
        <p:nvSpPr>
          <p:cNvPr id="18" name="Content Placeholder 4">
            <a:extLst>
              <a:ext uri="{FF2B5EF4-FFF2-40B4-BE49-F238E27FC236}">
                <a16:creationId xmlns:a16="http://schemas.microsoft.com/office/drawing/2014/main" id="{FA11184B-CFB0-EA82-F105-C0643647B896}"/>
              </a:ext>
            </a:extLst>
          </p:cNvPr>
          <p:cNvSpPr>
            <a:spLocks noGrp="1"/>
          </p:cNvSpPr>
          <p:nvPr>
            <p:ph idx="4294967295"/>
          </p:nvPr>
        </p:nvSpPr>
        <p:spPr>
          <a:xfrm>
            <a:off x="210820" y="1860427"/>
            <a:ext cx="2356274" cy="4442689"/>
          </a:xfrm>
        </p:spPr>
        <p:txBody>
          <a:bodyPr/>
          <a:lstStyle/>
          <a:p>
            <a:pPr marL="0" indent="0" algn="ctr">
              <a:lnSpc>
                <a:spcPct val="100000"/>
              </a:lnSpc>
              <a:buNone/>
            </a:pPr>
            <a:r>
              <a:rPr lang="en-US" sz="2000" b="1" u="sng"/>
              <a:t>2020</a:t>
            </a:r>
          </a:p>
          <a:p>
            <a:pPr marL="0" indent="0">
              <a:lnSpc>
                <a:spcPct val="100000"/>
              </a:lnSpc>
              <a:buNone/>
            </a:pPr>
            <a:r>
              <a:rPr lang="en-US" sz="1400" b="1">
                <a:solidFill>
                  <a:srgbClr val="0373B5"/>
                </a:solidFill>
              </a:rPr>
              <a:t>PHASE 1 – COMPLETED</a:t>
            </a:r>
          </a:p>
          <a:p>
            <a:pPr marL="0" indent="0">
              <a:lnSpc>
                <a:spcPct val="100000"/>
              </a:lnSpc>
              <a:buNone/>
            </a:pPr>
            <a:r>
              <a:rPr lang="en-US" sz="1400" i="1"/>
              <a:t>Preliminary feasibility study</a:t>
            </a:r>
          </a:p>
          <a:p>
            <a:pPr>
              <a:lnSpc>
                <a:spcPct val="100000"/>
              </a:lnSpc>
            </a:pPr>
            <a:r>
              <a:rPr lang="en-US" sz="1400"/>
              <a:t>High-level site investigations</a:t>
            </a:r>
          </a:p>
          <a:p>
            <a:pPr>
              <a:lnSpc>
                <a:spcPct val="100000"/>
              </a:lnSpc>
            </a:pPr>
            <a:r>
              <a:rPr lang="en-US" sz="1400"/>
              <a:t>Evaluated project viability</a:t>
            </a:r>
          </a:p>
          <a:p>
            <a:pPr>
              <a:lnSpc>
                <a:spcPct val="100000"/>
              </a:lnSpc>
            </a:pPr>
            <a:r>
              <a:rPr lang="en-US" sz="1400"/>
              <a:t>Identified key constraints and opportunities</a:t>
            </a:r>
          </a:p>
        </p:txBody>
      </p:sp>
      <p:sp>
        <p:nvSpPr>
          <p:cNvPr id="4" name="Content Placeholder 4">
            <a:extLst>
              <a:ext uri="{FF2B5EF4-FFF2-40B4-BE49-F238E27FC236}">
                <a16:creationId xmlns:a16="http://schemas.microsoft.com/office/drawing/2014/main" id="{842472CD-DF2F-F750-1292-332CB924127C}"/>
              </a:ext>
            </a:extLst>
          </p:cNvPr>
          <p:cNvSpPr>
            <a:spLocks noGrp="1"/>
          </p:cNvSpPr>
          <p:nvPr>
            <p:ph idx="4294967295"/>
          </p:nvPr>
        </p:nvSpPr>
        <p:spPr>
          <a:xfrm>
            <a:off x="2755905" y="1860427"/>
            <a:ext cx="2882894" cy="4442689"/>
          </a:xfrm>
        </p:spPr>
        <p:txBody>
          <a:bodyPr/>
          <a:lstStyle/>
          <a:p>
            <a:pPr marL="0" indent="0" algn="ctr">
              <a:lnSpc>
                <a:spcPct val="100000"/>
              </a:lnSpc>
              <a:buNone/>
            </a:pPr>
            <a:r>
              <a:rPr lang="en-US" sz="2000" b="1" u="sng"/>
              <a:t>Current</a:t>
            </a:r>
          </a:p>
          <a:p>
            <a:pPr marL="0" indent="0">
              <a:lnSpc>
                <a:spcPct val="100000"/>
              </a:lnSpc>
              <a:buNone/>
            </a:pPr>
            <a:r>
              <a:rPr lang="en-US" sz="1400" b="1">
                <a:solidFill>
                  <a:srgbClr val="0373B5"/>
                </a:solidFill>
              </a:rPr>
              <a:t>PHASE 2 – IN PROGRESS</a:t>
            </a:r>
          </a:p>
          <a:p>
            <a:pPr marL="0" indent="0">
              <a:lnSpc>
                <a:spcPct val="100000"/>
              </a:lnSpc>
              <a:buNone/>
            </a:pPr>
            <a:r>
              <a:rPr lang="en-US" sz="1400" i="1"/>
              <a:t>Advancing Design &amp; Coordination</a:t>
            </a:r>
          </a:p>
          <a:p>
            <a:pPr>
              <a:lnSpc>
                <a:spcPct val="100000"/>
              </a:lnSpc>
            </a:pPr>
            <a:r>
              <a:rPr lang="en-US" sz="1400"/>
              <a:t>Site visit &amp; Geotech</a:t>
            </a:r>
          </a:p>
          <a:p>
            <a:pPr>
              <a:lnSpc>
                <a:spcPct val="100000"/>
              </a:lnSpc>
            </a:pPr>
            <a:r>
              <a:rPr lang="en-US" sz="1400"/>
              <a:t>Updated Mapping &amp; Layouts</a:t>
            </a:r>
          </a:p>
          <a:p>
            <a:pPr>
              <a:lnSpc>
                <a:spcPct val="100000"/>
              </a:lnSpc>
            </a:pPr>
            <a:r>
              <a:rPr lang="en-US" sz="1400"/>
              <a:t>Railroad Spur Layout</a:t>
            </a:r>
          </a:p>
          <a:p>
            <a:pPr>
              <a:lnSpc>
                <a:spcPct val="100000"/>
              </a:lnSpc>
            </a:pPr>
            <a:r>
              <a:rPr lang="en-US" sz="1400"/>
              <a:t>Stakeholder Coordination</a:t>
            </a:r>
          </a:p>
          <a:p>
            <a:pPr>
              <a:lnSpc>
                <a:spcPct val="100000"/>
              </a:lnSpc>
            </a:pPr>
            <a:r>
              <a:rPr lang="en-US" sz="1400"/>
              <a:t>Preliminary slope layouts</a:t>
            </a:r>
          </a:p>
        </p:txBody>
      </p:sp>
      <p:cxnSp>
        <p:nvCxnSpPr>
          <p:cNvPr id="6" name="Straight Connector 5">
            <a:extLst>
              <a:ext uri="{FF2B5EF4-FFF2-40B4-BE49-F238E27FC236}">
                <a16:creationId xmlns:a16="http://schemas.microsoft.com/office/drawing/2014/main" id="{9787EFD9-B2C6-CEDF-3761-43619134C98C}"/>
              </a:ext>
            </a:extLst>
          </p:cNvPr>
          <p:cNvCxnSpPr>
            <a:cxnSpLocks/>
          </p:cNvCxnSpPr>
          <p:nvPr/>
        </p:nvCxnSpPr>
        <p:spPr>
          <a:xfrm>
            <a:off x="2637927" y="1860427"/>
            <a:ext cx="0" cy="3041773"/>
          </a:xfrm>
          <a:prstGeom prst="line">
            <a:avLst/>
          </a:prstGeom>
          <a:ln>
            <a:solidFill>
              <a:srgbClr val="032A65"/>
            </a:solidFill>
          </a:ln>
        </p:spPr>
        <p:style>
          <a:lnRef idx="2">
            <a:schemeClr val="accent1"/>
          </a:lnRef>
          <a:fillRef idx="0">
            <a:schemeClr val="accent1"/>
          </a:fillRef>
          <a:effectRef idx="1">
            <a:schemeClr val="accent1"/>
          </a:effectRef>
          <a:fontRef idx="minor">
            <a:schemeClr val="tx1"/>
          </a:fontRef>
        </p:style>
      </p:cxnSp>
      <p:pic>
        <p:nvPicPr>
          <p:cNvPr id="8" name="Picture 7">
            <a:extLst>
              <a:ext uri="{FF2B5EF4-FFF2-40B4-BE49-F238E27FC236}">
                <a16:creationId xmlns:a16="http://schemas.microsoft.com/office/drawing/2014/main" id="{2893622A-2A02-B532-2364-05079FFE8049}"/>
              </a:ext>
            </a:extLst>
          </p:cNvPr>
          <p:cNvPicPr>
            <a:picLocks noChangeAspect="1"/>
          </p:cNvPicPr>
          <p:nvPr/>
        </p:nvPicPr>
        <p:blipFill>
          <a:blip r:embed="rId3"/>
          <a:srcRect l="2242" r="4461"/>
          <a:stretch>
            <a:fillRect/>
          </a:stretch>
        </p:blipFill>
        <p:spPr>
          <a:xfrm>
            <a:off x="5638800" y="1142621"/>
            <a:ext cx="6342380" cy="4932274"/>
          </a:xfrm>
          <a:prstGeom prst="rect">
            <a:avLst/>
          </a:prstGeom>
        </p:spPr>
      </p:pic>
    </p:spTree>
    <p:extLst>
      <p:ext uri="{BB962C8B-B14F-4D97-AF65-F5344CB8AC3E}">
        <p14:creationId xmlns:p14="http://schemas.microsoft.com/office/powerpoint/2010/main" val="3908784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7">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EAB53-6E99-205B-91B4-F2E9914E8528}"/>
              </a:ext>
            </a:extLst>
          </p:cNvPr>
          <p:cNvPicPr>
            <a:picLocks noChangeAspect="1"/>
          </p:cNvPicPr>
          <p:nvPr/>
        </p:nvPicPr>
        <p:blipFill>
          <a:blip r:embed="rId3"/>
          <a:stretch>
            <a:fillRect/>
          </a:stretch>
        </p:blipFill>
        <p:spPr>
          <a:xfrm>
            <a:off x="3326500" y="1209719"/>
            <a:ext cx="8325740" cy="5057444"/>
          </a:xfrm>
          <a:prstGeom prst="rect">
            <a:avLst/>
          </a:prstGeom>
        </p:spPr>
      </p:pic>
      <p:sp>
        <p:nvSpPr>
          <p:cNvPr id="3" name="Title 1">
            <a:extLst>
              <a:ext uri="{FF2B5EF4-FFF2-40B4-BE49-F238E27FC236}">
                <a16:creationId xmlns:a16="http://schemas.microsoft.com/office/drawing/2014/main" id="{7314826E-155D-E55D-9352-B59AE94A40F3}"/>
              </a:ext>
            </a:extLst>
          </p:cNvPr>
          <p:cNvSpPr txBox="1">
            <a:spLocks noGrp="1"/>
          </p:cNvSpPr>
          <p:nvPr>
            <p:ph type="title"/>
          </p:nvPr>
        </p:nvSpPr>
        <p:spPr/>
        <p:txBody>
          <a:bodyPr/>
          <a:lstStyle/>
          <a:p>
            <a:pPr lvl="0"/>
            <a:r>
              <a:rPr lang="en-US"/>
              <a:t>Project Location</a:t>
            </a:r>
          </a:p>
        </p:txBody>
      </p:sp>
      <p:pic>
        <p:nvPicPr>
          <p:cNvPr id="4" name="Picture 3">
            <a:extLst>
              <a:ext uri="{FF2B5EF4-FFF2-40B4-BE49-F238E27FC236}">
                <a16:creationId xmlns:a16="http://schemas.microsoft.com/office/drawing/2014/main" id="{550C0054-310C-8DAC-8958-6F13E645106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112" b="92598" l="4953" r="94837">
                        <a14:foregroundMark x1="4953" y1="65167" x2="4953" y2="65167"/>
                        <a14:foregroundMark x1="22445" y1="92453" x2="22445" y2="92453"/>
                        <a14:foregroundMark x1="30348" y1="92743" x2="30348" y2="92743"/>
                        <a14:foregroundMark x1="89989" y1="34543" x2="89989" y2="34543"/>
                        <a14:foregroundMark x1="94837" y1="37446" x2="94837" y2="37446"/>
                        <a14:foregroundMark x1="42993" y1="7112" x2="42993" y2="7112"/>
                      </a14:backgroundRemoval>
                    </a14:imgEffect>
                  </a14:imgLayer>
                </a14:imgProps>
              </a:ext>
            </a:extLst>
          </a:blip>
          <a:stretch>
            <a:fillRect/>
          </a:stretch>
        </p:blipFill>
        <p:spPr>
          <a:xfrm>
            <a:off x="-76200" y="904497"/>
            <a:ext cx="4674501" cy="339381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28C05-BF58-4C97-C896-C186F3C73E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302409-EC84-AC22-58E3-66DFFF5C4A43}"/>
              </a:ext>
            </a:extLst>
          </p:cNvPr>
          <p:cNvSpPr txBox="1">
            <a:spLocks noGrp="1"/>
          </p:cNvSpPr>
          <p:nvPr>
            <p:ph type="title"/>
          </p:nvPr>
        </p:nvSpPr>
        <p:spPr/>
        <p:txBody>
          <a:bodyPr/>
          <a:lstStyle/>
          <a:p>
            <a:pPr lvl="0"/>
            <a:r>
              <a:rPr lang="en-US"/>
              <a:t>Economic Development Vision</a:t>
            </a:r>
          </a:p>
        </p:txBody>
      </p:sp>
    </p:spTree>
    <p:extLst>
      <p:ext uri="{BB962C8B-B14F-4D97-AF65-F5344CB8AC3E}">
        <p14:creationId xmlns:p14="http://schemas.microsoft.com/office/powerpoint/2010/main" val="1570785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8">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EA603886-8A5D-EEF3-3484-F7DA8FFF257E}"/>
              </a:ext>
            </a:extLst>
          </p:cNvPr>
          <p:cNvSpPr txBox="1">
            <a:spLocks noGrp="1"/>
          </p:cNvSpPr>
          <p:nvPr>
            <p:ph type="title"/>
          </p:nvPr>
        </p:nvSpPr>
        <p:spPr/>
        <p:txBody>
          <a:bodyPr/>
          <a:lstStyle/>
          <a:p>
            <a:r>
              <a:rPr lang="en-US"/>
              <a:t>Why are we are doing this?</a:t>
            </a:r>
            <a:endParaRPr lang="en-US" b="0">
              <a:solidFill>
                <a:srgbClr val="000000"/>
              </a:solidFill>
            </a:endParaRPr>
          </a:p>
        </p:txBody>
      </p:sp>
      <p:sp>
        <p:nvSpPr>
          <p:cNvPr id="3" name="Slide Number Placeholder 2">
            <a:extLst>
              <a:ext uri="{FF2B5EF4-FFF2-40B4-BE49-F238E27FC236}">
                <a16:creationId xmlns:a16="http://schemas.microsoft.com/office/drawing/2014/main" id="{4EB8C7F3-E11B-EADF-C106-DA4846A0CFB7}"/>
              </a:ext>
            </a:extLst>
          </p:cNvPr>
          <p:cNvSpPr txBox="1"/>
          <p:nvPr/>
        </p:nvSpPr>
        <p:spPr>
          <a:xfrm>
            <a:off x="0" y="6492870"/>
            <a:ext cx="402336"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91450A2-DD99-49EA-8BD5-8A1F393E0694}" type="slidenum">
              <a:rPr lang="en-US" sz="1200" b="1" i="0" u="none" strike="noStrike" kern="1200" cap="none" spc="0" baseline="0">
                <a:solidFill>
                  <a:srgbClr val="FFFFFF"/>
                </a:solidFill>
                <a:uFillTx/>
                <a:latin typeface="Arial"/>
              </a:rPr>
              <a:t>11</a:t>
            </a:fld>
            <a:endParaRPr lang="en-US" sz="1200" b="1" i="0" u="none" strike="noStrike" kern="1200" cap="none" spc="0" baseline="0">
              <a:solidFill>
                <a:srgbClr val="FFFFFF"/>
              </a:solidFill>
              <a:uFillTx/>
              <a:latin typeface="Arial"/>
            </a:endParaRPr>
          </a:p>
        </p:txBody>
      </p:sp>
      <p:graphicFrame>
        <p:nvGraphicFramePr>
          <p:cNvPr id="12" name="Diagram 11">
            <a:extLst>
              <a:ext uri="{FF2B5EF4-FFF2-40B4-BE49-F238E27FC236}">
                <a16:creationId xmlns:a16="http://schemas.microsoft.com/office/drawing/2014/main" id="{A19D898A-3E9D-D8C2-A2C2-0A51203D6CC6}"/>
              </a:ext>
            </a:extLst>
          </p:cNvPr>
          <p:cNvGraphicFramePr/>
          <p:nvPr>
            <p:extLst>
              <p:ext uri="{D42A27DB-BD31-4B8C-83A1-F6EECF244321}">
                <p14:modId xmlns:p14="http://schemas.microsoft.com/office/powerpoint/2010/main" val="1717310012"/>
              </p:ext>
            </p:extLst>
          </p:nvPr>
        </p:nvGraphicFramePr>
        <p:xfrm>
          <a:off x="1589021" y="1074203"/>
          <a:ext cx="901395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74A82B0-1B69-E7E0-4DBC-D74DB8855572}"/>
              </a:ext>
            </a:extLst>
          </p:cNvPr>
          <p:cNvPicPr>
            <a:picLocks noChangeAspect="1"/>
          </p:cNvPicPr>
          <p:nvPr/>
        </p:nvPicPr>
        <p:blipFill>
          <a:blip r:embed="rId2"/>
          <a:stretch>
            <a:fillRect/>
          </a:stretch>
        </p:blipFill>
        <p:spPr>
          <a:xfrm>
            <a:off x="846990" y="1016943"/>
            <a:ext cx="10498015" cy="53823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a:extLst>
              <a:ext uri="{FF2B5EF4-FFF2-40B4-BE49-F238E27FC236}">
                <a16:creationId xmlns:a16="http://schemas.microsoft.com/office/drawing/2014/main" id="{0C8E08A3-3FF0-A032-1FF1-3D041491E2E3}"/>
              </a:ext>
            </a:extLst>
          </p:cNvPr>
          <p:cNvSpPr/>
          <p:nvPr/>
        </p:nvSpPr>
        <p:spPr>
          <a:xfrm>
            <a:off x="8978630" y="5155660"/>
            <a:ext cx="3083668" cy="1243659"/>
          </a:xfrm>
          <a:prstGeom prst="rect">
            <a:avLst/>
          </a:prstGeom>
          <a:solidFill>
            <a:srgbClr val="032A6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4DEC0-D16B-7C58-A809-EF33434C218F}"/>
              </a:ext>
            </a:extLst>
          </p:cNvPr>
          <p:cNvSpPr>
            <a:spLocks noGrp="1"/>
          </p:cNvSpPr>
          <p:nvPr>
            <p:ph type="title"/>
          </p:nvPr>
        </p:nvSpPr>
        <p:spPr/>
        <p:txBody>
          <a:bodyPr/>
          <a:lstStyle/>
          <a:p>
            <a:r>
              <a:rPr lang="en-US"/>
              <a:t>CSX System Map</a:t>
            </a:r>
          </a:p>
        </p:txBody>
      </p:sp>
      <p:pic>
        <p:nvPicPr>
          <p:cNvPr id="3074" name="Picture 2">
            <a:extLst>
              <a:ext uri="{FF2B5EF4-FFF2-40B4-BE49-F238E27FC236}">
                <a16:creationId xmlns:a16="http://schemas.microsoft.com/office/drawing/2014/main" id="{6B172C50-9CC2-733A-CCDD-8AAD530C0D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248" y="5199169"/>
            <a:ext cx="3067050" cy="1200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2F05194F-7E19-7672-1FA1-4FAD9516A39F}"/>
              </a:ext>
            </a:extLst>
          </p:cNvPr>
          <p:cNvSpPr/>
          <p:nvPr/>
        </p:nvSpPr>
        <p:spPr>
          <a:xfrm rot="8850050">
            <a:off x="6935821" y="5111621"/>
            <a:ext cx="398834" cy="1055716"/>
          </a:xfrm>
          <a:prstGeom prst="downArrow">
            <a:avLst>
              <a:gd name="adj1" fmla="val 30487"/>
              <a:gd name="adj2" fmla="val 108537"/>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C895E0A-22AD-F8B5-4C96-A89055AEE8B7}"/>
              </a:ext>
            </a:extLst>
          </p:cNvPr>
          <p:cNvPicPr>
            <a:picLocks noChangeAspect="1"/>
          </p:cNvPicPr>
          <p:nvPr/>
        </p:nvPicPr>
        <p:blipFill>
          <a:blip r:embed="rId4"/>
          <a:stretch>
            <a:fillRect/>
          </a:stretch>
        </p:blipFill>
        <p:spPr>
          <a:xfrm>
            <a:off x="847723" y="5688119"/>
            <a:ext cx="2029108" cy="704948"/>
          </a:xfrm>
          <a:prstGeom prst="rect">
            <a:avLst/>
          </a:prstGeom>
        </p:spPr>
      </p:pic>
    </p:spTree>
    <p:extLst>
      <p:ext uri="{BB962C8B-B14F-4D97-AF65-F5344CB8AC3E}">
        <p14:creationId xmlns:p14="http://schemas.microsoft.com/office/powerpoint/2010/main" val="970030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C8005B4-D94B-34ED-220C-086B97DF2AF7}"/>
              </a:ext>
            </a:extLst>
          </p:cNvPr>
          <p:cNvPicPr>
            <a:picLocks noGrp="1" noChangeAspect="1"/>
          </p:cNvPicPr>
          <p:nvPr>
            <p:ph idx="4294967295"/>
          </p:nvPr>
        </p:nvPicPr>
        <p:blipFill>
          <a:blip r:embed="rId3"/>
          <a:stretch>
            <a:fillRect/>
          </a:stretch>
        </p:blipFill>
        <p:spPr>
          <a:xfrm>
            <a:off x="222179" y="1004605"/>
            <a:ext cx="7034002" cy="5627201"/>
          </a:xfrm>
          <a:prstGeom prst="rect">
            <a:avLst/>
          </a:prstGeom>
          <a:noFill/>
          <a:ln>
            <a:noFill/>
          </a:ln>
        </p:spPr>
      </p:pic>
      <p:sp>
        <p:nvSpPr>
          <p:cNvPr id="10" name="Content Placeholder 2">
            <a:extLst>
              <a:ext uri="{FF2B5EF4-FFF2-40B4-BE49-F238E27FC236}">
                <a16:creationId xmlns:a16="http://schemas.microsoft.com/office/drawing/2014/main" id="{022CFAEA-EF2D-B756-F63B-8B0934252B3D}"/>
              </a:ext>
            </a:extLst>
          </p:cNvPr>
          <p:cNvSpPr>
            <a:spLocks noGrp="1"/>
          </p:cNvSpPr>
          <p:nvPr>
            <p:ph idx="4294967295"/>
          </p:nvPr>
        </p:nvSpPr>
        <p:spPr>
          <a:xfrm>
            <a:off x="7478360" y="1527048"/>
            <a:ext cx="4491461" cy="4649915"/>
          </a:xfrm>
        </p:spPr>
        <p:txBody>
          <a:bodyPr>
            <a:normAutofit/>
          </a:bodyPr>
          <a:lstStyle/>
          <a:p>
            <a:r>
              <a:rPr lang="en-US">
                <a:solidFill>
                  <a:schemeClr val="bg1"/>
                </a:solidFill>
              </a:rPr>
              <a:t>Phase 1: 174 acres</a:t>
            </a:r>
          </a:p>
          <a:p>
            <a:r>
              <a:rPr lang="en-US">
                <a:solidFill>
                  <a:schemeClr val="bg1"/>
                </a:solidFill>
              </a:rPr>
              <a:t>Phase 2: 278 acres</a:t>
            </a:r>
          </a:p>
          <a:p>
            <a:r>
              <a:rPr lang="en-US">
                <a:solidFill>
                  <a:schemeClr val="bg1"/>
                </a:solidFill>
              </a:rPr>
              <a:t>105 acres in Progress</a:t>
            </a:r>
          </a:p>
          <a:p>
            <a:r>
              <a:rPr lang="en-US">
                <a:solidFill>
                  <a:schemeClr val="bg1"/>
                </a:solidFill>
              </a:rPr>
              <a:t>Located in the automotive corridor: </a:t>
            </a:r>
          </a:p>
          <a:p>
            <a:pPr lvl="1"/>
            <a:r>
              <a:rPr lang="en-US">
                <a:solidFill>
                  <a:schemeClr val="bg1"/>
                </a:solidFill>
              </a:rPr>
              <a:t>Tennessee, Kentucky, and West Virginia</a:t>
            </a:r>
          </a:p>
          <a:p>
            <a:r>
              <a:rPr lang="en-US">
                <a:solidFill>
                  <a:schemeClr val="bg1"/>
                </a:solidFill>
              </a:rPr>
              <a:t>Excellent proximity to major interstates</a:t>
            </a:r>
          </a:p>
          <a:p>
            <a:r>
              <a:rPr lang="en-US">
                <a:solidFill>
                  <a:schemeClr val="bg1"/>
                </a:solidFill>
              </a:rPr>
              <a:t>One Mile from I-64/I-77</a:t>
            </a:r>
          </a:p>
        </p:txBody>
      </p:sp>
      <p:sp>
        <p:nvSpPr>
          <p:cNvPr id="12" name="Title 3">
            <a:extLst>
              <a:ext uri="{FF2B5EF4-FFF2-40B4-BE49-F238E27FC236}">
                <a16:creationId xmlns:a16="http://schemas.microsoft.com/office/drawing/2014/main" id="{8F336E9D-C977-E8CD-1FF4-234F88E3EBDC}"/>
              </a:ext>
            </a:extLst>
          </p:cNvPr>
          <p:cNvSpPr>
            <a:spLocks noGrp="1"/>
          </p:cNvSpPr>
          <p:nvPr>
            <p:ph type="title"/>
          </p:nvPr>
        </p:nvSpPr>
        <p:spPr>
          <a:xfrm>
            <a:off x="0" y="0"/>
            <a:ext cx="12191996" cy="1004605"/>
          </a:xfrm>
        </p:spPr>
        <p:txBody>
          <a:bodyPr>
            <a:normAutofit fontScale="90000"/>
          </a:bodyPr>
          <a:lstStyle/>
          <a:p>
            <a:r>
              <a:rPr lang="en-US"/>
              <a:t>Raleigh County Memorial Airport Industrial Park</a:t>
            </a:r>
          </a:p>
        </p:txBody>
      </p:sp>
    </p:spTree>
    <p:extLst>
      <p:ext uri="{BB962C8B-B14F-4D97-AF65-F5344CB8AC3E}">
        <p14:creationId xmlns:p14="http://schemas.microsoft.com/office/powerpoint/2010/main" val="101216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AAAE0-244E-8B72-E0E7-386582381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9CC2E-50D9-EE25-4BC5-71111F41421F}"/>
              </a:ext>
            </a:extLst>
          </p:cNvPr>
          <p:cNvSpPr>
            <a:spLocks noGrp="1"/>
          </p:cNvSpPr>
          <p:nvPr>
            <p:ph type="title"/>
          </p:nvPr>
        </p:nvSpPr>
        <p:spPr/>
        <p:txBody>
          <a:bodyPr/>
          <a:lstStyle/>
          <a:p>
            <a:r>
              <a:rPr lang="en-US"/>
              <a:t>Industrial Park Growth &amp; Expansion</a:t>
            </a:r>
          </a:p>
        </p:txBody>
      </p:sp>
      <p:pic>
        <p:nvPicPr>
          <p:cNvPr id="4" name="Picture 3">
            <a:extLst>
              <a:ext uri="{FF2B5EF4-FFF2-40B4-BE49-F238E27FC236}">
                <a16:creationId xmlns:a16="http://schemas.microsoft.com/office/drawing/2014/main" id="{43DC4C9C-F0CD-CF55-DDAC-A48652B76C3B}"/>
              </a:ext>
            </a:extLst>
          </p:cNvPr>
          <p:cNvPicPr>
            <a:picLocks noChangeAspect="1"/>
          </p:cNvPicPr>
          <p:nvPr/>
        </p:nvPicPr>
        <p:blipFill>
          <a:blip r:embed="rId3"/>
          <a:stretch>
            <a:fillRect/>
          </a:stretch>
        </p:blipFill>
        <p:spPr>
          <a:xfrm>
            <a:off x="5457614" y="1029401"/>
            <a:ext cx="5813404" cy="3429000"/>
          </a:xfrm>
          <a:prstGeom prst="rect">
            <a:avLst/>
          </a:prstGeom>
        </p:spPr>
      </p:pic>
      <p:sp>
        <p:nvSpPr>
          <p:cNvPr id="7" name="TextBox 6">
            <a:extLst>
              <a:ext uri="{FF2B5EF4-FFF2-40B4-BE49-F238E27FC236}">
                <a16:creationId xmlns:a16="http://schemas.microsoft.com/office/drawing/2014/main" id="{E97B0C6F-5DE3-FE02-EA42-1662D74839F9}"/>
              </a:ext>
            </a:extLst>
          </p:cNvPr>
          <p:cNvSpPr txBox="1"/>
          <p:nvPr/>
        </p:nvSpPr>
        <p:spPr>
          <a:xfrm>
            <a:off x="679449" y="1275504"/>
            <a:ext cx="4443307" cy="923330"/>
          </a:xfrm>
          <a:prstGeom prst="rect">
            <a:avLst/>
          </a:prstGeom>
          <a:noFill/>
        </p:spPr>
        <p:txBody>
          <a:bodyPr wrap="square" rtlCol="0">
            <a:spAutoFit/>
          </a:bodyPr>
          <a:lstStyle/>
          <a:p>
            <a:r>
              <a:rPr lang="en-US" b="1">
                <a:solidFill>
                  <a:srgbClr val="002060"/>
                </a:solidFill>
              </a:rPr>
              <a:t>INDUSTRIAL GROWTH</a:t>
            </a:r>
          </a:p>
          <a:p>
            <a:pPr marL="285750" indent="-285750">
              <a:buFont typeface="Wingdings" panose="05000000000000000000" pitchFamily="2" charset="2"/>
              <a:buChar char="§"/>
            </a:pPr>
            <a:r>
              <a:rPr lang="en-US"/>
              <a:t>Home to 30+ businesses</a:t>
            </a:r>
          </a:p>
          <a:p>
            <a:pPr marL="285750" indent="-285750">
              <a:buFont typeface="Wingdings" panose="05000000000000000000" pitchFamily="2" charset="2"/>
              <a:buChar char="§"/>
            </a:pPr>
            <a:r>
              <a:rPr lang="en-US"/>
              <a:t>16 active development sites</a:t>
            </a:r>
          </a:p>
        </p:txBody>
      </p:sp>
      <p:sp>
        <p:nvSpPr>
          <p:cNvPr id="9" name="TextBox 8">
            <a:extLst>
              <a:ext uri="{FF2B5EF4-FFF2-40B4-BE49-F238E27FC236}">
                <a16:creationId xmlns:a16="http://schemas.microsoft.com/office/drawing/2014/main" id="{DAE779CC-2DF4-2926-9B0E-BF17F4236AB4}"/>
              </a:ext>
            </a:extLst>
          </p:cNvPr>
          <p:cNvSpPr txBox="1"/>
          <p:nvPr/>
        </p:nvSpPr>
        <p:spPr>
          <a:xfrm>
            <a:off x="679449" y="2259754"/>
            <a:ext cx="4443307" cy="1754326"/>
          </a:xfrm>
          <a:prstGeom prst="rect">
            <a:avLst/>
          </a:prstGeom>
          <a:noFill/>
        </p:spPr>
        <p:txBody>
          <a:bodyPr wrap="square" rtlCol="0">
            <a:spAutoFit/>
          </a:bodyPr>
          <a:lstStyle/>
          <a:p>
            <a:r>
              <a:rPr lang="en-US" b="1">
                <a:solidFill>
                  <a:srgbClr val="002060"/>
                </a:solidFill>
              </a:rPr>
              <a:t>ABUNDANT UTILITY CAPACITY</a:t>
            </a:r>
          </a:p>
          <a:p>
            <a:pPr marL="285750" indent="-285750">
              <a:buFont typeface="Wingdings" panose="05000000000000000000" pitchFamily="2" charset="2"/>
              <a:buChar char="§"/>
            </a:pPr>
            <a:r>
              <a:rPr lang="en-US"/>
              <a:t>Broadband expansion</a:t>
            </a:r>
          </a:p>
          <a:p>
            <a:pPr marL="285750" indent="-285750">
              <a:buFont typeface="Wingdings" panose="05000000000000000000" pitchFamily="2" charset="2"/>
              <a:buChar char="§"/>
            </a:pPr>
            <a:r>
              <a:rPr lang="en-US"/>
              <a:t>Water</a:t>
            </a:r>
          </a:p>
          <a:p>
            <a:pPr marL="285750" indent="-285750">
              <a:buFont typeface="Wingdings" panose="05000000000000000000" pitchFamily="2" charset="2"/>
              <a:buChar char="§"/>
            </a:pPr>
            <a:r>
              <a:rPr lang="en-US"/>
              <a:t>Sewer</a:t>
            </a:r>
          </a:p>
          <a:p>
            <a:pPr marL="285750" indent="-285750">
              <a:buFont typeface="Wingdings" panose="05000000000000000000" pitchFamily="2" charset="2"/>
              <a:buChar char="§"/>
            </a:pPr>
            <a:r>
              <a:rPr lang="en-US"/>
              <a:t>Electricity </a:t>
            </a:r>
          </a:p>
          <a:p>
            <a:pPr marL="285750" indent="-285750">
              <a:buFont typeface="Wingdings" panose="05000000000000000000" pitchFamily="2" charset="2"/>
              <a:buChar char="§"/>
            </a:pPr>
            <a:r>
              <a:rPr lang="en-US"/>
              <a:t>Gas</a:t>
            </a:r>
          </a:p>
        </p:txBody>
      </p:sp>
      <p:sp>
        <p:nvSpPr>
          <p:cNvPr id="12" name="TextBox 11">
            <a:extLst>
              <a:ext uri="{FF2B5EF4-FFF2-40B4-BE49-F238E27FC236}">
                <a16:creationId xmlns:a16="http://schemas.microsoft.com/office/drawing/2014/main" id="{B96A5254-EC75-F22F-B551-B82AF2ED7FFA}"/>
              </a:ext>
            </a:extLst>
          </p:cNvPr>
          <p:cNvSpPr txBox="1"/>
          <p:nvPr/>
        </p:nvSpPr>
        <p:spPr>
          <a:xfrm>
            <a:off x="679449" y="4115501"/>
            <a:ext cx="4443307" cy="1200329"/>
          </a:xfrm>
          <a:prstGeom prst="rect">
            <a:avLst/>
          </a:prstGeom>
          <a:noFill/>
        </p:spPr>
        <p:txBody>
          <a:bodyPr wrap="square" rtlCol="0">
            <a:spAutoFit/>
          </a:bodyPr>
          <a:lstStyle/>
          <a:p>
            <a:r>
              <a:rPr lang="en-US" b="1">
                <a:solidFill>
                  <a:srgbClr val="002060"/>
                </a:solidFill>
              </a:rPr>
              <a:t>REGIONAL INVESTMENT</a:t>
            </a:r>
          </a:p>
          <a:p>
            <a:pPr marL="285750" indent="-285750">
              <a:buFont typeface="Wingdings" panose="05000000000000000000" pitchFamily="2" charset="2"/>
              <a:buChar char="§"/>
            </a:pPr>
            <a:r>
              <a:rPr lang="en-US"/>
              <a:t>New Amazon facility nearby</a:t>
            </a:r>
          </a:p>
          <a:p>
            <a:pPr marL="285750" indent="-285750">
              <a:buFont typeface="Wingdings" panose="05000000000000000000" pitchFamily="2" charset="2"/>
              <a:buChar char="§"/>
            </a:pPr>
            <a:r>
              <a:rPr lang="en-US"/>
              <a:t>Enhanced DOH investment in infrastructure</a:t>
            </a:r>
          </a:p>
        </p:txBody>
      </p:sp>
      <p:cxnSp>
        <p:nvCxnSpPr>
          <p:cNvPr id="15" name="Straight Connector 14">
            <a:extLst>
              <a:ext uri="{FF2B5EF4-FFF2-40B4-BE49-F238E27FC236}">
                <a16:creationId xmlns:a16="http://schemas.microsoft.com/office/drawing/2014/main" id="{F4759B1E-DF84-2FB8-762C-1168137DCBE2}"/>
              </a:ext>
            </a:extLst>
          </p:cNvPr>
          <p:cNvCxnSpPr>
            <a:cxnSpLocks/>
          </p:cNvCxnSpPr>
          <p:nvPr/>
        </p:nvCxnSpPr>
        <p:spPr>
          <a:xfrm>
            <a:off x="872627" y="2214637"/>
            <a:ext cx="3375523" cy="0"/>
          </a:xfrm>
          <a:prstGeom prst="line">
            <a:avLst/>
          </a:prstGeom>
          <a:ln w="19050">
            <a:solidFill>
              <a:srgbClr val="F0F0F0"/>
            </a:solidFill>
          </a:ln>
        </p:spPr>
        <p:style>
          <a:lnRef idx="1">
            <a:schemeClr val="accent4"/>
          </a:lnRef>
          <a:fillRef idx="0">
            <a:schemeClr val="accent4"/>
          </a:fillRef>
          <a:effectRef idx="0">
            <a:schemeClr val="accent4"/>
          </a:effectRef>
          <a:fontRef idx="minor">
            <a:schemeClr val="tx1"/>
          </a:fontRef>
        </p:style>
      </p:cxnSp>
      <p:cxnSp>
        <p:nvCxnSpPr>
          <p:cNvPr id="16" name="Straight Connector 15">
            <a:extLst>
              <a:ext uri="{FF2B5EF4-FFF2-40B4-BE49-F238E27FC236}">
                <a16:creationId xmlns:a16="http://schemas.microsoft.com/office/drawing/2014/main" id="{F52D4D5E-D6FE-9981-3C14-489B9A25B5C7}"/>
              </a:ext>
            </a:extLst>
          </p:cNvPr>
          <p:cNvCxnSpPr>
            <a:cxnSpLocks/>
          </p:cNvCxnSpPr>
          <p:nvPr/>
        </p:nvCxnSpPr>
        <p:spPr>
          <a:xfrm>
            <a:off x="872627" y="4083084"/>
            <a:ext cx="3375523" cy="0"/>
          </a:xfrm>
          <a:prstGeom prst="line">
            <a:avLst/>
          </a:prstGeom>
          <a:ln w="19050">
            <a:solidFill>
              <a:srgbClr val="F0F0F0"/>
            </a:solidFill>
          </a:ln>
        </p:spPr>
        <p:style>
          <a:lnRef idx="1">
            <a:schemeClr val="accent4"/>
          </a:lnRef>
          <a:fillRef idx="0">
            <a:schemeClr val="accent4"/>
          </a:fillRef>
          <a:effectRef idx="0">
            <a:schemeClr val="accent4"/>
          </a:effectRef>
          <a:fontRef idx="minor">
            <a:schemeClr val="tx1"/>
          </a:fontRef>
        </p:style>
      </p:cxnSp>
      <p:pic>
        <p:nvPicPr>
          <p:cNvPr id="17" name="Picture 16">
            <a:extLst>
              <a:ext uri="{FF2B5EF4-FFF2-40B4-BE49-F238E27FC236}">
                <a16:creationId xmlns:a16="http://schemas.microsoft.com/office/drawing/2014/main" id="{A35360E3-23E8-4EAE-4582-C5F1A8746550}"/>
              </a:ext>
            </a:extLst>
          </p:cNvPr>
          <p:cNvPicPr>
            <a:picLocks noChangeAspect="1"/>
          </p:cNvPicPr>
          <p:nvPr/>
        </p:nvPicPr>
        <p:blipFill>
          <a:blip r:embed="rId4"/>
          <a:srcRect l="4920" t="15120" r="23681" b="51120"/>
          <a:stretch>
            <a:fillRect/>
          </a:stretch>
        </p:blipFill>
        <p:spPr>
          <a:xfrm>
            <a:off x="5457614" y="4708148"/>
            <a:ext cx="3427209" cy="12153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Rectangle: Rounded Corners 17">
            <a:extLst>
              <a:ext uri="{FF2B5EF4-FFF2-40B4-BE49-F238E27FC236}">
                <a16:creationId xmlns:a16="http://schemas.microsoft.com/office/drawing/2014/main" id="{29434C80-EBF7-213B-F4D1-15A4EC3258EA}"/>
              </a:ext>
            </a:extLst>
          </p:cNvPr>
          <p:cNvSpPr/>
          <p:nvPr/>
        </p:nvSpPr>
        <p:spPr>
          <a:xfrm>
            <a:off x="9102417" y="2544837"/>
            <a:ext cx="2658370" cy="2478013"/>
          </a:xfrm>
          <a:prstGeom prst="roundRect">
            <a:avLst/>
          </a:prstGeom>
          <a:solidFill>
            <a:schemeClr val="bg1"/>
          </a:solidFill>
          <a:ln>
            <a:solidFill>
              <a:srgbClr val="032A6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400">
              <a:solidFill>
                <a:schemeClr val="tx1"/>
              </a:solidFill>
            </a:endParaRPr>
          </a:p>
          <a:p>
            <a:endParaRPr lang="en-US" sz="1400">
              <a:solidFill>
                <a:srgbClr val="0373B5"/>
              </a:solidFill>
              <a:latin typeface="+mj-lt"/>
            </a:endParaRPr>
          </a:p>
          <a:p>
            <a:endParaRPr lang="en-US" sz="1400">
              <a:solidFill>
                <a:srgbClr val="0373B5"/>
              </a:solidFill>
              <a:latin typeface="+mj-lt"/>
            </a:endParaRPr>
          </a:p>
          <a:p>
            <a:pPr marL="285750" indent="-285750">
              <a:buFont typeface="Wingdings" panose="05000000000000000000" pitchFamily="2" charset="2"/>
              <a:buChar char="§"/>
            </a:pPr>
            <a:r>
              <a:rPr lang="en-US" sz="1600">
                <a:solidFill>
                  <a:schemeClr val="tx1"/>
                </a:solidFill>
              </a:rPr>
              <a:t>95,000 SF Fulfillment Center</a:t>
            </a:r>
          </a:p>
          <a:p>
            <a:pPr marL="285750" indent="-285750">
              <a:buFont typeface="Wingdings" panose="05000000000000000000" pitchFamily="2" charset="2"/>
              <a:buChar char="§"/>
            </a:pPr>
            <a:r>
              <a:rPr lang="en-US" sz="1600">
                <a:solidFill>
                  <a:schemeClr val="tx1"/>
                </a:solidFill>
              </a:rPr>
              <a:t>Offers Same-Day/Next-Day Delivery to the Area</a:t>
            </a:r>
          </a:p>
          <a:p>
            <a:pPr marL="285750" indent="-285750">
              <a:buFont typeface="Wingdings" panose="05000000000000000000" pitchFamily="2" charset="2"/>
              <a:buChar char="§"/>
            </a:pPr>
            <a:r>
              <a:rPr lang="en-US" sz="1600">
                <a:solidFill>
                  <a:schemeClr val="tx1"/>
                </a:solidFill>
              </a:rPr>
              <a:t>Employs 200 People</a:t>
            </a:r>
          </a:p>
        </p:txBody>
      </p:sp>
      <p:pic>
        <p:nvPicPr>
          <p:cNvPr id="22" name="Picture 21">
            <a:extLst>
              <a:ext uri="{FF2B5EF4-FFF2-40B4-BE49-F238E27FC236}">
                <a16:creationId xmlns:a16="http://schemas.microsoft.com/office/drawing/2014/main" id="{2208BE44-97E4-D410-1BF3-1E0D56CAE928}"/>
              </a:ext>
            </a:extLst>
          </p:cNvPr>
          <p:cNvPicPr>
            <a:picLocks noChangeAspect="1"/>
          </p:cNvPicPr>
          <p:nvPr/>
        </p:nvPicPr>
        <p:blipFill>
          <a:blip r:embed="rId5"/>
          <a:srcRect t="23614" b="22331"/>
          <a:stretch>
            <a:fillRect/>
          </a:stretch>
        </p:blipFill>
        <p:spPr>
          <a:xfrm>
            <a:off x="9474339" y="2603500"/>
            <a:ext cx="1914525" cy="762000"/>
          </a:xfrm>
          <a:prstGeom prst="rect">
            <a:avLst/>
          </a:prstGeom>
        </p:spPr>
      </p:pic>
      <p:sp>
        <p:nvSpPr>
          <p:cNvPr id="24" name="TextBox 23">
            <a:extLst>
              <a:ext uri="{FF2B5EF4-FFF2-40B4-BE49-F238E27FC236}">
                <a16:creationId xmlns:a16="http://schemas.microsoft.com/office/drawing/2014/main" id="{851980D3-952E-6DD0-AA74-2A8CD043D5C4}"/>
              </a:ext>
            </a:extLst>
          </p:cNvPr>
          <p:cNvSpPr txBox="1"/>
          <p:nvPr/>
        </p:nvSpPr>
        <p:spPr>
          <a:xfrm>
            <a:off x="487354" y="5639646"/>
            <a:ext cx="3932246" cy="400110"/>
          </a:xfrm>
          <a:prstGeom prst="rect">
            <a:avLst/>
          </a:prstGeom>
          <a:noFill/>
        </p:spPr>
        <p:txBody>
          <a:bodyPr wrap="square">
            <a:spAutoFit/>
          </a:bodyPr>
          <a:lstStyle/>
          <a:p>
            <a:pPr marL="0" indent="0" algn="ctr">
              <a:buNone/>
            </a:pPr>
            <a:r>
              <a:rPr lang="en-US" sz="2000" b="1">
                <a:solidFill>
                  <a:srgbClr val="0070C0"/>
                </a:solidFill>
                <a:latin typeface="Gabriola" panose="04040605051002020D02" pitchFamily="82" charset="0"/>
              </a:rPr>
              <a:t>A Growing Industry = More High Paying  Jobs</a:t>
            </a:r>
          </a:p>
        </p:txBody>
      </p:sp>
    </p:spTree>
    <p:extLst>
      <p:ext uri="{BB962C8B-B14F-4D97-AF65-F5344CB8AC3E}">
        <p14:creationId xmlns:p14="http://schemas.microsoft.com/office/powerpoint/2010/main" val="1917829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78154-5A74-3743-67B8-806B1D80603B}"/>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B562D10B-25AC-E9C5-756C-9EE29FF541C6}"/>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8396147" y="914400"/>
            <a:ext cx="3795848" cy="2514600"/>
          </a:xfrm>
          <a:prstGeom prst="rect">
            <a:avLst/>
          </a:prstGeom>
        </p:spPr>
      </p:pic>
      <p:sp>
        <p:nvSpPr>
          <p:cNvPr id="2" name="Title 1">
            <a:extLst>
              <a:ext uri="{FF2B5EF4-FFF2-40B4-BE49-F238E27FC236}">
                <a16:creationId xmlns:a16="http://schemas.microsoft.com/office/drawing/2014/main" id="{26507A6C-C0AA-81F6-E48D-8DE84E5D28AD}"/>
              </a:ext>
            </a:extLst>
          </p:cNvPr>
          <p:cNvSpPr>
            <a:spLocks noGrp="1"/>
          </p:cNvSpPr>
          <p:nvPr>
            <p:ph type="title"/>
          </p:nvPr>
        </p:nvSpPr>
        <p:spPr/>
        <p:txBody>
          <a:bodyPr/>
          <a:lstStyle/>
          <a:p>
            <a:r>
              <a:rPr lang="en-US"/>
              <a:t>Other Important Landmarks</a:t>
            </a:r>
          </a:p>
        </p:txBody>
      </p:sp>
      <p:pic>
        <p:nvPicPr>
          <p:cNvPr id="11" name="Picture 10">
            <a:extLst>
              <a:ext uri="{FF2B5EF4-FFF2-40B4-BE49-F238E27FC236}">
                <a16:creationId xmlns:a16="http://schemas.microsoft.com/office/drawing/2014/main" id="{726AAFE2-13F0-6E1A-D98F-E5F1264CC324}"/>
              </a:ext>
            </a:extLst>
          </p:cNvPr>
          <p:cNvPicPr>
            <a:picLocks noChangeAspect="1"/>
          </p:cNvPicPr>
          <p:nvPr/>
        </p:nvPicPr>
        <p:blipFill>
          <a:blip r:embed="rId5"/>
          <a:stretch>
            <a:fillRect/>
          </a:stretch>
        </p:blipFill>
        <p:spPr>
          <a:xfrm>
            <a:off x="5879591" y="913502"/>
            <a:ext cx="2508525" cy="1792224"/>
          </a:xfrm>
          <a:prstGeom prst="rect">
            <a:avLst/>
          </a:prstGeom>
        </p:spPr>
      </p:pic>
      <p:pic>
        <p:nvPicPr>
          <p:cNvPr id="21" name="Picture 20">
            <a:extLst>
              <a:ext uri="{FF2B5EF4-FFF2-40B4-BE49-F238E27FC236}">
                <a16:creationId xmlns:a16="http://schemas.microsoft.com/office/drawing/2014/main" id="{EA70E584-242C-3B9F-76D4-13323404ED1C}"/>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contrast="-20000"/>
                    </a14:imgEffect>
                  </a14:imgLayer>
                </a14:imgProps>
              </a:ext>
            </a:extLst>
          </a:blip>
          <a:srcRect r="12069"/>
          <a:stretch>
            <a:fillRect/>
          </a:stretch>
        </p:blipFill>
        <p:spPr>
          <a:xfrm>
            <a:off x="7221398" y="3511554"/>
            <a:ext cx="4813640" cy="2261609"/>
          </a:xfrm>
          <a:prstGeom prst="rect">
            <a:avLst/>
          </a:prstGeom>
        </p:spPr>
      </p:pic>
      <p:sp>
        <p:nvSpPr>
          <p:cNvPr id="3" name="TextBox 2">
            <a:extLst>
              <a:ext uri="{FF2B5EF4-FFF2-40B4-BE49-F238E27FC236}">
                <a16:creationId xmlns:a16="http://schemas.microsoft.com/office/drawing/2014/main" id="{897E49D3-1AE9-ED59-4E73-726C30875E47}"/>
              </a:ext>
            </a:extLst>
          </p:cNvPr>
          <p:cNvSpPr txBox="1"/>
          <p:nvPr/>
        </p:nvSpPr>
        <p:spPr>
          <a:xfrm>
            <a:off x="679449" y="1275504"/>
            <a:ext cx="4443307" cy="1754326"/>
          </a:xfrm>
          <a:prstGeom prst="rect">
            <a:avLst/>
          </a:prstGeom>
          <a:noFill/>
        </p:spPr>
        <p:txBody>
          <a:bodyPr wrap="square" rtlCol="0">
            <a:spAutoFit/>
          </a:bodyPr>
          <a:lstStyle/>
          <a:p>
            <a:r>
              <a:rPr lang="en-US" b="1">
                <a:solidFill>
                  <a:srgbClr val="0373B5"/>
                </a:solidFill>
              </a:rPr>
              <a:t>HIGHER EDUCATION</a:t>
            </a:r>
          </a:p>
          <a:p>
            <a:pPr marL="285750" indent="-285750">
              <a:buFont typeface="Wingdings" panose="05000000000000000000" pitchFamily="2" charset="2"/>
              <a:buChar char="§"/>
            </a:pPr>
            <a:r>
              <a:rPr lang="en-US"/>
              <a:t>New River Community and Technical College</a:t>
            </a:r>
          </a:p>
          <a:p>
            <a:pPr marL="285750" indent="-285750">
              <a:buFont typeface="Wingdings" panose="05000000000000000000" pitchFamily="2" charset="2"/>
              <a:buChar char="§"/>
            </a:pPr>
            <a:r>
              <a:rPr lang="en-US"/>
              <a:t>Erma Byrd Higher Education</a:t>
            </a:r>
          </a:p>
          <a:p>
            <a:pPr marL="285750" indent="-285750">
              <a:buFont typeface="Wingdings" panose="05000000000000000000" pitchFamily="2" charset="2"/>
              <a:buChar char="§"/>
            </a:pPr>
            <a:r>
              <a:rPr lang="en-US"/>
              <a:t>Bluefield State College – Beckley Campus</a:t>
            </a:r>
          </a:p>
        </p:txBody>
      </p:sp>
      <p:sp>
        <p:nvSpPr>
          <p:cNvPr id="4" name="TextBox 3">
            <a:extLst>
              <a:ext uri="{FF2B5EF4-FFF2-40B4-BE49-F238E27FC236}">
                <a16:creationId xmlns:a16="http://schemas.microsoft.com/office/drawing/2014/main" id="{7BCD431A-B187-0325-7903-2C1FA62A8A7C}"/>
              </a:ext>
            </a:extLst>
          </p:cNvPr>
          <p:cNvSpPr txBox="1"/>
          <p:nvPr/>
        </p:nvSpPr>
        <p:spPr>
          <a:xfrm>
            <a:off x="679448" y="3297223"/>
            <a:ext cx="4443307" cy="923330"/>
          </a:xfrm>
          <a:prstGeom prst="rect">
            <a:avLst/>
          </a:prstGeom>
          <a:noFill/>
        </p:spPr>
        <p:txBody>
          <a:bodyPr wrap="square" rtlCol="0">
            <a:spAutoFit/>
          </a:bodyPr>
          <a:lstStyle/>
          <a:p>
            <a:r>
              <a:rPr lang="en-US" b="1">
                <a:solidFill>
                  <a:srgbClr val="0373B5"/>
                </a:solidFill>
              </a:rPr>
              <a:t>MANUFACTURED HOMES</a:t>
            </a:r>
          </a:p>
          <a:p>
            <a:pPr marL="285750" indent="-285750">
              <a:buFont typeface="Wingdings" panose="05000000000000000000" pitchFamily="2" charset="2"/>
              <a:buChar char="§"/>
            </a:pPr>
            <a:r>
              <a:rPr lang="en-US"/>
              <a:t>Silverpoint Homes</a:t>
            </a:r>
          </a:p>
          <a:p>
            <a:pPr marL="285750" indent="-285750">
              <a:buFont typeface="Wingdings" panose="05000000000000000000" pitchFamily="2" charset="2"/>
              <a:buChar char="§"/>
            </a:pPr>
            <a:r>
              <a:rPr lang="en-US"/>
              <a:t>Freedom Homes</a:t>
            </a:r>
          </a:p>
        </p:txBody>
      </p:sp>
      <p:sp>
        <p:nvSpPr>
          <p:cNvPr id="6" name="TextBox 5">
            <a:extLst>
              <a:ext uri="{FF2B5EF4-FFF2-40B4-BE49-F238E27FC236}">
                <a16:creationId xmlns:a16="http://schemas.microsoft.com/office/drawing/2014/main" id="{B2F3FAF6-560C-AABC-47F7-67AB095A488D}"/>
              </a:ext>
            </a:extLst>
          </p:cNvPr>
          <p:cNvSpPr txBox="1"/>
          <p:nvPr/>
        </p:nvSpPr>
        <p:spPr>
          <a:xfrm>
            <a:off x="679448" y="4426838"/>
            <a:ext cx="4443307" cy="1477328"/>
          </a:xfrm>
          <a:prstGeom prst="rect">
            <a:avLst/>
          </a:prstGeom>
          <a:noFill/>
        </p:spPr>
        <p:txBody>
          <a:bodyPr wrap="square" rtlCol="0">
            <a:spAutoFit/>
          </a:bodyPr>
          <a:lstStyle/>
          <a:p>
            <a:r>
              <a:rPr lang="en-US" b="1">
                <a:solidFill>
                  <a:srgbClr val="0373B5"/>
                </a:solidFill>
              </a:rPr>
              <a:t>OTHER INDUSTRY INVESTMENT</a:t>
            </a:r>
          </a:p>
          <a:p>
            <a:pPr marL="285750" indent="-285750">
              <a:buFont typeface="Wingdings" panose="05000000000000000000" pitchFamily="2" charset="2"/>
              <a:buChar char="§"/>
            </a:pPr>
            <a:r>
              <a:rPr lang="en-US"/>
              <a:t>Tri County Trailers</a:t>
            </a:r>
          </a:p>
          <a:p>
            <a:pPr marL="285750" indent="-285750">
              <a:buFont typeface="Wingdings" panose="05000000000000000000" pitchFamily="2" charset="2"/>
              <a:buChar char="§"/>
            </a:pPr>
            <a:r>
              <a:rPr lang="en-US"/>
              <a:t>US Mine Safety and Health Administration</a:t>
            </a:r>
          </a:p>
          <a:p>
            <a:pPr marL="285750" indent="-285750">
              <a:buFont typeface="Wingdings" panose="05000000000000000000" pitchFamily="2" charset="2"/>
              <a:buChar char="§"/>
            </a:pPr>
            <a:r>
              <a:rPr lang="en-US"/>
              <a:t>Southern WV Asphalt, Inc.</a:t>
            </a:r>
          </a:p>
        </p:txBody>
      </p:sp>
      <p:cxnSp>
        <p:nvCxnSpPr>
          <p:cNvPr id="7" name="Straight Connector 6">
            <a:extLst>
              <a:ext uri="{FF2B5EF4-FFF2-40B4-BE49-F238E27FC236}">
                <a16:creationId xmlns:a16="http://schemas.microsoft.com/office/drawing/2014/main" id="{40BD5550-859F-9F51-6310-1EE5D99F55F8}"/>
              </a:ext>
            </a:extLst>
          </p:cNvPr>
          <p:cNvCxnSpPr>
            <a:cxnSpLocks/>
          </p:cNvCxnSpPr>
          <p:nvPr/>
        </p:nvCxnSpPr>
        <p:spPr>
          <a:xfrm>
            <a:off x="936127" y="3090937"/>
            <a:ext cx="3375523" cy="0"/>
          </a:xfrm>
          <a:prstGeom prst="line">
            <a:avLst/>
          </a:prstGeom>
          <a:ln w="19050">
            <a:solidFill>
              <a:srgbClr val="F0F0F0"/>
            </a:solidFill>
          </a:ln>
        </p:spPr>
        <p:style>
          <a:lnRef idx="1">
            <a:schemeClr val="accent4"/>
          </a:lnRef>
          <a:fillRef idx="0">
            <a:schemeClr val="accent4"/>
          </a:fillRef>
          <a:effectRef idx="0">
            <a:schemeClr val="accent4"/>
          </a:effectRef>
          <a:fontRef idx="minor">
            <a:schemeClr val="tx1"/>
          </a:fontRef>
        </p:style>
      </p:cxnSp>
      <p:cxnSp>
        <p:nvCxnSpPr>
          <p:cNvPr id="8" name="Straight Connector 7">
            <a:extLst>
              <a:ext uri="{FF2B5EF4-FFF2-40B4-BE49-F238E27FC236}">
                <a16:creationId xmlns:a16="http://schemas.microsoft.com/office/drawing/2014/main" id="{F8CC6393-8359-20A2-08E7-1718817895AC}"/>
              </a:ext>
            </a:extLst>
          </p:cNvPr>
          <p:cNvCxnSpPr>
            <a:cxnSpLocks/>
          </p:cNvCxnSpPr>
          <p:nvPr/>
        </p:nvCxnSpPr>
        <p:spPr>
          <a:xfrm>
            <a:off x="872627" y="4305334"/>
            <a:ext cx="3375523" cy="0"/>
          </a:xfrm>
          <a:prstGeom prst="line">
            <a:avLst/>
          </a:prstGeom>
          <a:ln w="19050">
            <a:solidFill>
              <a:srgbClr val="F0F0F0"/>
            </a:solidFill>
          </a:ln>
        </p:spPr>
        <p:style>
          <a:lnRef idx="1">
            <a:schemeClr val="accent4"/>
          </a:lnRef>
          <a:fillRef idx="0">
            <a:schemeClr val="accent4"/>
          </a:fillRef>
          <a:effectRef idx="0">
            <a:schemeClr val="accent4"/>
          </a:effectRef>
          <a:fontRef idx="minor">
            <a:schemeClr val="tx1"/>
          </a:fontRef>
        </p:style>
      </p:cxnSp>
      <p:pic>
        <p:nvPicPr>
          <p:cNvPr id="15" name="Picture 14">
            <a:extLst>
              <a:ext uri="{FF2B5EF4-FFF2-40B4-BE49-F238E27FC236}">
                <a16:creationId xmlns:a16="http://schemas.microsoft.com/office/drawing/2014/main" id="{7E2B20CB-A29B-D836-80A4-2429DAB26BF2}"/>
              </a:ext>
            </a:extLst>
          </p:cNvPr>
          <p:cNvPicPr>
            <a:picLocks noChangeAspect="1"/>
          </p:cNvPicPr>
          <p:nvPr/>
        </p:nvPicPr>
        <p:blipFill>
          <a:blip r:embed="rId8"/>
          <a:stretch>
            <a:fillRect/>
          </a:stretch>
        </p:blipFill>
        <p:spPr>
          <a:xfrm>
            <a:off x="7133853" y="1840931"/>
            <a:ext cx="3646923" cy="2151685"/>
          </a:xfrm>
          <a:prstGeom prst="rect">
            <a:avLst/>
          </a:prstGeom>
        </p:spPr>
      </p:pic>
      <p:pic>
        <p:nvPicPr>
          <p:cNvPr id="17" name="Picture 16">
            <a:extLst>
              <a:ext uri="{FF2B5EF4-FFF2-40B4-BE49-F238E27FC236}">
                <a16:creationId xmlns:a16="http://schemas.microsoft.com/office/drawing/2014/main" id="{9B63596E-2B0E-0FC7-753E-502B11FCFC6E}"/>
              </a:ext>
            </a:extLst>
          </p:cNvPr>
          <p:cNvPicPr>
            <a:picLocks noChangeAspect="1"/>
          </p:cNvPicPr>
          <p:nvPr/>
        </p:nvPicPr>
        <p:blipFill>
          <a:blip r:embed="rId9"/>
          <a:stretch>
            <a:fillRect/>
          </a:stretch>
        </p:blipFill>
        <p:spPr>
          <a:xfrm>
            <a:off x="5697725" y="2731130"/>
            <a:ext cx="2067275" cy="1024451"/>
          </a:xfrm>
          <a:prstGeom prst="rect">
            <a:avLst/>
          </a:prstGeom>
        </p:spPr>
      </p:pic>
    </p:spTree>
    <p:extLst>
      <p:ext uri="{BB962C8B-B14F-4D97-AF65-F5344CB8AC3E}">
        <p14:creationId xmlns:p14="http://schemas.microsoft.com/office/powerpoint/2010/main" val="3347694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F9F9-D457-8F1F-FB27-A9C18C33E6B2}"/>
              </a:ext>
            </a:extLst>
          </p:cNvPr>
          <p:cNvSpPr txBox="1">
            <a:spLocks noGrp="1"/>
          </p:cNvSpPr>
          <p:nvPr>
            <p:ph type="title"/>
          </p:nvPr>
        </p:nvSpPr>
        <p:spPr/>
        <p:txBody>
          <a:bodyPr/>
          <a:lstStyle/>
          <a:p>
            <a:pPr lvl="0"/>
            <a:r>
              <a:rPr lang="en-US"/>
              <a:t>Importance of Rail Connectivity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4822-40DB-6DD7-4383-ABC6395BE430}"/>
              </a:ext>
            </a:extLst>
          </p:cNvPr>
          <p:cNvSpPr txBox="1">
            <a:spLocks noGrp="1"/>
          </p:cNvSpPr>
          <p:nvPr>
            <p:ph type="title"/>
          </p:nvPr>
        </p:nvSpPr>
        <p:spPr/>
        <p:txBody>
          <a:bodyPr/>
          <a:lstStyle/>
          <a:p>
            <a:pPr lvl="0"/>
            <a:r>
              <a:rPr lang="en-US"/>
              <a:t>Multimodal Freight Connectivity </a:t>
            </a:r>
          </a:p>
        </p:txBody>
      </p:sp>
      <p:pic>
        <p:nvPicPr>
          <p:cNvPr id="6" name="Picture 5">
            <a:extLst>
              <a:ext uri="{FF2B5EF4-FFF2-40B4-BE49-F238E27FC236}">
                <a16:creationId xmlns:a16="http://schemas.microsoft.com/office/drawing/2014/main" id="{F1AAA82D-F2C0-9832-8E7F-A834FAF8A8B4}"/>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tretch>
            <a:fillRect/>
          </a:stretch>
        </p:blipFill>
        <p:spPr>
          <a:xfrm>
            <a:off x="6479995" y="1091951"/>
            <a:ext cx="5358656" cy="3574224"/>
          </a:xfrm>
          <a:prstGeom prst="rect">
            <a:avLst/>
          </a:prstGeom>
          <a:effectLst>
            <a:softEdge rad="317500"/>
          </a:effectLst>
          <a:scene3d>
            <a:camera prst="perspectiveLeft"/>
            <a:lightRig rig="threePt" dir="t"/>
          </a:scene3d>
        </p:spPr>
      </p:pic>
      <p:pic>
        <p:nvPicPr>
          <p:cNvPr id="5" name="Picture 4">
            <a:extLst>
              <a:ext uri="{FF2B5EF4-FFF2-40B4-BE49-F238E27FC236}">
                <a16:creationId xmlns:a16="http://schemas.microsoft.com/office/drawing/2014/main" id="{5C64DE06-E05B-A74E-481E-E52962CDDF10}"/>
              </a:ext>
            </a:extLst>
          </p:cNvPr>
          <p:cNvPicPr>
            <a:picLocks noChangeAspect="1"/>
          </p:cNvPicPr>
          <p:nvPr/>
        </p:nvPicPr>
        <p:blipFill>
          <a:blip r:embed="rId5"/>
          <a:stretch>
            <a:fillRect/>
          </a:stretch>
        </p:blipFill>
        <p:spPr>
          <a:xfrm>
            <a:off x="0" y="4849367"/>
            <a:ext cx="12192000" cy="1670304"/>
          </a:xfrm>
          <a:prstGeom prst="rect">
            <a:avLst/>
          </a:prstGeom>
        </p:spPr>
      </p:pic>
      <p:sp>
        <p:nvSpPr>
          <p:cNvPr id="7" name="Content Placeholder 4">
            <a:extLst>
              <a:ext uri="{FF2B5EF4-FFF2-40B4-BE49-F238E27FC236}">
                <a16:creationId xmlns:a16="http://schemas.microsoft.com/office/drawing/2014/main" id="{1CEE9572-5EBF-5840-6ED0-620A99337958}"/>
              </a:ext>
            </a:extLst>
          </p:cNvPr>
          <p:cNvSpPr>
            <a:spLocks noGrp="1"/>
          </p:cNvSpPr>
          <p:nvPr>
            <p:ph idx="4294967295"/>
          </p:nvPr>
        </p:nvSpPr>
        <p:spPr>
          <a:xfrm>
            <a:off x="853448" y="1092906"/>
            <a:ext cx="2356274" cy="4442689"/>
          </a:xfrm>
        </p:spPr>
        <p:txBody>
          <a:bodyPr/>
          <a:lstStyle/>
          <a:p>
            <a:pPr marL="0" indent="0">
              <a:lnSpc>
                <a:spcPct val="100000"/>
              </a:lnSpc>
              <a:buNone/>
            </a:pPr>
            <a:r>
              <a:rPr lang="en-US" sz="1800" b="1">
                <a:solidFill>
                  <a:srgbClr val="0373B5"/>
                </a:solidFill>
              </a:rPr>
              <a:t>Transportation</a:t>
            </a:r>
          </a:p>
          <a:p>
            <a:pPr>
              <a:lnSpc>
                <a:spcPct val="100000"/>
              </a:lnSpc>
            </a:pPr>
            <a:r>
              <a:rPr lang="en-US" sz="1400"/>
              <a:t>Truck</a:t>
            </a:r>
          </a:p>
          <a:p>
            <a:pPr>
              <a:lnSpc>
                <a:spcPct val="100000"/>
              </a:lnSpc>
            </a:pPr>
            <a:r>
              <a:rPr lang="en-US" sz="1400"/>
              <a:t>Rail</a:t>
            </a:r>
          </a:p>
          <a:p>
            <a:pPr>
              <a:lnSpc>
                <a:spcPct val="100000"/>
              </a:lnSpc>
            </a:pPr>
            <a:r>
              <a:rPr lang="en-US" sz="1400"/>
              <a:t>Sea</a:t>
            </a:r>
          </a:p>
          <a:p>
            <a:pPr>
              <a:lnSpc>
                <a:spcPct val="100000"/>
              </a:lnSpc>
            </a:pPr>
            <a:r>
              <a:rPr lang="en-US" sz="1400"/>
              <a:t>Air</a:t>
            </a:r>
          </a:p>
          <a:p>
            <a:pPr>
              <a:lnSpc>
                <a:spcPct val="100000"/>
              </a:lnSpc>
            </a:pPr>
            <a:endParaRPr lang="en-US" sz="1400"/>
          </a:p>
          <a:p>
            <a:pPr marL="0" indent="0">
              <a:lnSpc>
                <a:spcPct val="100000"/>
              </a:lnSpc>
              <a:buNone/>
            </a:pPr>
            <a:r>
              <a:rPr kumimoji="0" lang="en-US" sz="1800" b="1" i="0" u="none" strike="noStrike" kern="1200" cap="none" spc="0" normalizeH="0" baseline="0" noProof="0">
                <a:ln>
                  <a:noFill/>
                </a:ln>
                <a:solidFill>
                  <a:srgbClr val="0373B5"/>
                </a:solidFill>
                <a:effectLst/>
                <a:uLnTx/>
                <a:uFillTx/>
                <a:latin typeface="Arial"/>
              </a:rPr>
              <a:t>Multimodal Transportation</a:t>
            </a:r>
            <a:endParaRPr lang="en-US" sz="1400" b="1">
              <a:solidFill>
                <a:srgbClr val="0373B5"/>
              </a:solidFill>
            </a:endParaRPr>
          </a:p>
          <a:p>
            <a:pPr>
              <a:lnSpc>
                <a:spcPct val="100000"/>
              </a:lnSpc>
            </a:pPr>
            <a:r>
              <a:rPr lang="en-US" sz="1400"/>
              <a:t>2 or More Modes of Transportation Used Together</a:t>
            </a:r>
          </a:p>
        </p:txBody>
      </p:sp>
      <p:sp>
        <p:nvSpPr>
          <p:cNvPr id="8" name="Content Placeholder 4">
            <a:extLst>
              <a:ext uri="{FF2B5EF4-FFF2-40B4-BE49-F238E27FC236}">
                <a16:creationId xmlns:a16="http://schemas.microsoft.com/office/drawing/2014/main" id="{3B7CB47B-159F-454C-29FE-7F9BCE76E31D}"/>
              </a:ext>
            </a:extLst>
          </p:cNvPr>
          <p:cNvSpPr>
            <a:spLocks noGrp="1"/>
          </p:cNvSpPr>
          <p:nvPr>
            <p:ph idx="4294967295"/>
          </p:nvPr>
        </p:nvSpPr>
        <p:spPr>
          <a:xfrm>
            <a:off x="3624313" y="1482222"/>
            <a:ext cx="2511925" cy="3664056"/>
          </a:xfrm>
        </p:spPr>
        <p:txBody>
          <a:bodyPr/>
          <a:lstStyle/>
          <a:p>
            <a:pPr marL="0" marR="0" lvl="0" indent="0" algn="l" defTabSz="914400" rtl="0" eaLnBrk="1" fontAlgn="auto" latinLnBrk="0" hangingPunct="1">
              <a:lnSpc>
                <a:spcPct val="100000"/>
              </a:lnSpc>
              <a:spcBef>
                <a:spcPts val="1000"/>
              </a:spcBef>
              <a:spcAft>
                <a:spcPts val="0"/>
              </a:spcAft>
              <a:buClr>
                <a:srgbClr val="0373B5"/>
              </a:buClr>
              <a:buSzPct val="100000"/>
              <a:buFont typeface="Wingdings" pitchFamily="2"/>
              <a:buNone/>
              <a:tabLst/>
              <a:defRPr/>
            </a:pPr>
            <a:r>
              <a:rPr kumimoji="0" lang="en-US" sz="1800" b="1" i="0" u="none" strike="noStrike" kern="1200" cap="none" spc="0" normalizeH="0" baseline="0" noProof="0">
                <a:ln>
                  <a:noFill/>
                </a:ln>
                <a:solidFill>
                  <a:srgbClr val="0373B5"/>
                </a:solidFill>
                <a:effectLst/>
                <a:uLnTx/>
                <a:uFillTx/>
                <a:latin typeface="Arial"/>
              </a:rPr>
              <a:t>Supply Chain Advantages</a:t>
            </a:r>
          </a:p>
          <a:p>
            <a:pPr>
              <a:lnSpc>
                <a:spcPct val="100000"/>
              </a:lnSpc>
            </a:pPr>
            <a:r>
              <a:rPr lang="en-US" sz="1400"/>
              <a:t>Improves Efficiency</a:t>
            </a:r>
          </a:p>
          <a:p>
            <a:pPr>
              <a:lnSpc>
                <a:spcPct val="100000"/>
              </a:lnSpc>
            </a:pPr>
            <a:r>
              <a:rPr lang="en-US" sz="1400"/>
              <a:t>Promotes Large Volume Shipments</a:t>
            </a:r>
          </a:p>
          <a:p>
            <a:pPr>
              <a:lnSpc>
                <a:spcPct val="100000"/>
              </a:lnSpc>
            </a:pPr>
            <a:r>
              <a:rPr lang="en-US" sz="1400"/>
              <a:t>Cost Reduction</a:t>
            </a:r>
          </a:p>
          <a:p>
            <a:pPr>
              <a:lnSpc>
                <a:spcPct val="100000"/>
              </a:lnSpc>
            </a:pPr>
            <a:r>
              <a:rPr lang="en-US" sz="1400"/>
              <a:t>Lightens Environmental Impact</a:t>
            </a:r>
          </a:p>
        </p:txBody>
      </p:sp>
      <p:cxnSp>
        <p:nvCxnSpPr>
          <p:cNvPr id="9" name="Straight Connector 8">
            <a:extLst>
              <a:ext uri="{FF2B5EF4-FFF2-40B4-BE49-F238E27FC236}">
                <a16:creationId xmlns:a16="http://schemas.microsoft.com/office/drawing/2014/main" id="{084738C0-A2B9-00EA-0E27-F9D84084DA1C}"/>
              </a:ext>
            </a:extLst>
          </p:cNvPr>
          <p:cNvCxnSpPr>
            <a:cxnSpLocks/>
          </p:cNvCxnSpPr>
          <p:nvPr/>
        </p:nvCxnSpPr>
        <p:spPr>
          <a:xfrm>
            <a:off x="3280555" y="1104195"/>
            <a:ext cx="0" cy="3516823"/>
          </a:xfrm>
          <a:prstGeom prst="line">
            <a:avLst/>
          </a:prstGeom>
          <a:ln>
            <a:solidFill>
              <a:srgbClr val="032A65"/>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DB9E802-CC87-FC88-F82F-191BC5598A3D}"/>
              </a:ext>
            </a:extLst>
          </p:cNvPr>
          <p:cNvSpPr/>
          <p:nvPr/>
        </p:nvSpPr>
        <p:spPr>
          <a:xfrm>
            <a:off x="6912864" y="5417167"/>
            <a:ext cx="4504379" cy="566928"/>
          </a:xfrm>
          <a:prstGeom prst="rect">
            <a:avLst/>
          </a:prstGeom>
          <a:solidFill>
            <a:schemeClr val="bg1"/>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C974E09-B5C6-51C0-8A0D-4333ADEB9D17}"/>
              </a:ext>
            </a:extLst>
          </p:cNvPr>
          <p:cNvSpPr>
            <a:spLocks noGrp="1"/>
          </p:cNvSpPr>
          <p:nvPr>
            <p:ph idx="4294967295"/>
          </p:nvPr>
        </p:nvSpPr>
        <p:spPr>
          <a:xfrm>
            <a:off x="6184392" y="1051559"/>
            <a:ext cx="5991733" cy="4110991"/>
          </a:xfrm>
        </p:spPr>
        <p:txBody>
          <a:bodyPr>
            <a:normAutofit/>
          </a:bodyPr>
          <a:lstStyle/>
          <a:p>
            <a:pPr marL="0" indent="0">
              <a:buNone/>
            </a:pPr>
            <a:r>
              <a:rPr lang="en-US" sz="2400" b="1"/>
              <a:t>A Good Partnership with the Industrial Park</a:t>
            </a:r>
          </a:p>
          <a:p>
            <a:r>
              <a:rPr lang="en-US" sz="2400"/>
              <a:t>Klockner </a:t>
            </a:r>
            <a:r>
              <a:rPr lang="en-US" sz="2400" err="1"/>
              <a:t>Pentaplast</a:t>
            </a:r>
            <a:r>
              <a:rPr lang="en-US" sz="2400"/>
              <a:t> </a:t>
            </a:r>
          </a:p>
          <a:p>
            <a:r>
              <a:rPr lang="en-US" sz="2400"/>
              <a:t>Medical, Consumer, and Food Packaging</a:t>
            </a:r>
          </a:p>
          <a:p>
            <a:r>
              <a:rPr lang="en-US" sz="2400"/>
              <a:t>7 Locations in US</a:t>
            </a:r>
          </a:p>
          <a:p>
            <a:r>
              <a:rPr lang="en-US" sz="2400"/>
              <a:t>27 Total Plants in 16 Countries</a:t>
            </a:r>
          </a:p>
          <a:p>
            <a:r>
              <a:rPr lang="en-US" sz="2400"/>
              <a:t>5,000 Employees</a:t>
            </a:r>
          </a:p>
          <a:p>
            <a:r>
              <a:rPr lang="en-US" sz="2400"/>
              <a:t>Rail Benefits Industrial Companies</a:t>
            </a:r>
          </a:p>
          <a:p>
            <a:endParaRPr lang="en-US" sz="1200"/>
          </a:p>
          <a:p>
            <a:endParaRPr lang="en-US" sz="1200"/>
          </a:p>
          <a:p>
            <a:pPr marL="0" indent="0">
              <a:buNone/>
            </a:pPr>
            <a:endParaRPr lang="en-US" sz="2800"/>
          </a:p>
          <a:p>
            <a:pPr marL="0" indent="0">
              <a:buNone/>
            </a:pPr>
            <a:endParaRPr lang="en-US" sz="2800"/>
          </a:p>
          <a:p>
            <a:pPr marL="0" indent="0">
              <a:buNone/>
            </a:pPr>
            <a:endParaRPr lang="en-US" sz="2800"/>
          </a:p>
        </p:txBody>
      </p:sp>
      <p:sp>
        <p:nvSpPr>
          <p:cNvPr id="2" name="Title 1">
            <a:extLst>
              <a:ext uri="{FF2B5EF4-FFF2-40B4-BE49-F238E27FC236}">
                <a16:creationId xmlns:a16="http://schemas.microsoft.com/office/drawing/2014/main" id="{511917C3-CB4E-5207-368F-61E746C6B5FE}"/>
              </a:ext>
            </a:extLst>
          </p:cNvPr>
          <p:cNvSpPr>
            <a:spLocks noGrp="1"/>
          </p:cNvSpPr>
          <p:nvPr>
            <p:ph type="title"/>
          </p:nvPr>
        </p:nvSpPr>
        <p:spPr/>
        <p:txBody>
          <a:bodyPr/>
          <a:lstStyle/>
          <a:p>
            <a:r>
              <a:rPr lang="en-US"/>
              <a:t>A Draw to the Industrial Park</a:t>
            </a:r>
          </a:p>
        </p:txBody>
      </p:sp>
      <p:pic>
        <p:nvPicPr>
          <p:cNvPr id="7" name="Picture Placeholder 6">
            <a:extLst>
              <a:ext uri="{FF2B5EF4-FFF2-40B4-BE49-F238E27FC236}">
                <a16:creationId xmlns:a16="http://schemas.microsoft.com/office/drawing/2014/main" id="{FFA68ECF-D8C3-9E98-F763-24BBD97D736E}"/>
              </a:ext>
            </a:extLst>
          </p:cNvPr>
          <p:cNvPicPr>
            <a:picLocks noGrp="1" noChangeAspect="1"/>
          </p:cNvPicPr>
          <p:nvPr>
            <p:ph type="pic" idx="4294967295"/>
          </p:nvPr>
        </p:nvPicPr>
        <p:blipFill>
          <a:blip r:embed="rId3"/>
          <a:srcRect l="1171" r="1171"/>
          <a:stretch/>
        </p:blipFill>
        <p:spPr>
          <a:xfrm>
            <a:off x="15875" y="914400"/>
            <a:ext cx="6096000" cy="5559425"/>
          </a:xfrm>
          <a:prstGeom prst="rect">
            <a:avLst/>
          </a:prstGeom>
          <a:solidFill>
            <a:srgbClr val="E7E6E6"/>
          </a:solidFill>
          <a:ln>
            <a:noFill/>
          </a:ln>
        </p:spPr>
      </p:pic>
      <p:pic>
        <p:nvPicPr>
          <p:cNvPr id="10" name="Picture 9">
            <a:extLst>
              <a:ext uri="{FF2B5EF4-FFF2-40B4-BE49-F238E27FC236}">
                <a16:creationId xmlns:a16="http://schemas.microsoft.com/office/drawing/2014/main" id="{35DED733-50F0-CEC3-CD75-9E43F1302B1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51634" y1="39052" x2="51634" y2="39052"/>
                        <a14:foregroundMark x1="44935" y1="35131" x2="44935" y2="35131"/>
                        <a14:foregroundMark x1="46242" y1="31699" x2="46242" y2="31699"/>
                        <a14:foregroundMark x1="48039" y1="31209" x2="48529" y2="31209"/>
                        <a14:foregroundMark x1="51961" y1="31209" x2="51961" y2="31209"/>
                        <a14:foregroundMark x1="55229" y1="32353" x2="55392" y2="33007"/>
                        <a14:foregroundMark x1="56373" y1="35131" x2="56699" y2="36601"/>
                        <a14:foregroundMark x1="56863" y1="38725" x2="56863" y2="39379"/>
                        <a14:foregroundMark x1="56699" y1="42974" x2="56373" y2="43954"/>
                        <a14:foregroundMark x1="53431" y1="43954" x2="52614" y2="43954"/>
                        <a14:foregroundMark x1="49346" y1="43464" x2="48203" y2="43464"/>
                        <a14:foregroundMark x1="46732" y1="42484" x2="46732" y2="41993"/>
                        <a14:foregroundMark x1="46569" y1="37582" x2="47386" y2="36601"/>
                        <a14:foregroundMark x1="50980" y1="35131" x2="51471" y2="35131"/>
                        <a14:foregroundMark x1="52451" y1="36275" x2="52614" y2="37745"/>
                        <a14:foregroundMark x1="50163" y1="39216" x2="47876" y2="40033"/>
                        <a14:foregroundMark x1="42810" y1="40033" x2="41830" y2="40033"/>
                        <a14:foregroundMark x1="39379" y1="38889" x2="39379" y2="38889"/>
                      </a14:backgroundRemoval>
                    </a14:imgEffect>
                  </a14:imgLayer>
                </a14:imgProps>
              </a:ext>
            </a:extLst>
          </a:blip>
          <a:stretch>
            <a:fillRect/>
          </a:stretch>
        </p:blipFill>
        <p:spPr>
          <a:xfrm>
            <a:off x="4650484" y="3064381"/>
            <a:ext cx="1073660" cy="1073660"/>
          </a:xfrm>
          <a:prstGeom prst="rect">
            <a:avLst/>
          </a:prstGeom>
        </p:spPr>
      </p:pic>
      <p:sp>
        <p:nvSpPr>
          <p:cNvPr id="4" name="TextBox 3">
            <a:extLst>
              <a:ext uri="{FF2B5EF4-FFF2-40B4-BE49-F238E27FC236}">
                <a16:creationId xmlns:a16="http://schemas.microsoft.com/office/drawing/2014/main" id="{4DEB7F40-ADE6-0C1F-540A-BDD0356477B2}"/>
              </a:ext>
            </a:extLst>
          </p:cNvPr>
          <p:cNvSpPr txBox="1"/>
          <p:nvPr/>
        </p:nvSpPr>
        <p:spPr>
          <a:xfrm>
            <a:off x="7445489" y="5463830"/>
            <a:ext cx="3469537" cy="461665"/>
          </a:xfrm>
          <a:prstGeom prst="rect">
            <a:avLst/>
          </a:prstGeom>
          <a:noFill/>
        </p:spPr>
        <p:txBody>
          <a:bodyPr wrap="square">
            <a:spAutoFit/>
          </a:bodyPr>
          <a:lstStyle/>
          <a:p>
            <a:pPr marL="0" indent="0">
              <a:buNone/>
            </a:pPr>
            <a:r>
              <a:rPr lang="en-US" sz="2400" b="1">
                <a:solidFill>
                  <a:srgbClr val="0070C0"/>
                </a:solidFill>
                <a:latin typeface="Gabriola" panose="04040605051002020D02" pitchFamily="82" charset="0"/>
              </a:rPr>
              <a:t>This is a Desirable Industrial Area!</a:t>
            </a:r>
          </a:p>
        </p:txBody>
      </p:sp>
    </p:spTree>
    <p:extLst>
      <p:ext uri="{BB962C8B-B14F-4D97-AF65-F5344CB8AC3E}">
        <p14:creationId xmlns:p14="http://schemas.microsoft.com/office/powerpoint/2010/main" val="1671708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80">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10D26F4A-B150-8841-198A-6BC7FEA6F6E0}"/>
              </a:ext>
            </a:extLst>
          </p:cNvPr>
          <p:cNvSpPr txBox="1">
            <a:spLocks noGrp="1"/>
          </p:cNvSpPr>
          <p:nvPr>
            <p:ph type="title"/>
          </p:nvPr>
        </p:nvSpPr>
        <p:spPr/>
        <p:txBody>
          <a:bodyPr/>
          <a:lstStyle/>
          <a:p>
            <a:pPr lvl="0"/>
            <a:r>
              <a:rPr lang="en-US"/>
              <a:t>Why Rail Connectivity Matters in Beckley?</a:t>
            </a:r>
          </a:p>
        </p:txBody>
      </p:sp>
      <p:sp>
        <p:nvSpPr>
          <p:cNvPr id="3" name="Slide Number Placeholder 2">
            <a:extLst>
              <a:ext uri="{FF2B5EF4-FFF2-40B4-BE49-F238E27FC236}">
                <a16:creationId xmlns:a16="http://schemas.microsoft.com/office/drawing/2014/main" id="{A2B27E1A-BFD5-55A9-1046-464AE56A82D1}"/>
              </a:ext>
            </a:extLst>
          </p:cNvPr>
          <p:cNvSpPr txBox="1"/>
          <p:nvPr/>
        </p:nvSpPr>
        <p:spPr>
          <a:xfrm>
            <a:off x="0" y="6492870"/>
            <a:ext cx="402336"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892683-1ED1-45E3-9594-2E0AEF18CB1C}" type="slidenum">
              <a:rPr lang="en-US" sz="1200" b="1" i="0" u="none" strike="noStrike" kern="1200" cap="none" spc="0" baseline="0">
                <a:solidFill>
                  <a:srgbClr val="FFFFFF"/>
                </a:solidFill>
                <a:uFillTx/>
                <a:latin typeface="Arial"/>
              </a:rPr>
              <a:t>19</a:t>
            </a:fld>
            <a:endParaRPr lang="en-US" sz="1200" b="1" i="0" u="none" strike="noStrike" kern="1200" cap="none" spc="0" baseline="0">
              <a:solidFill>
                <a:srgbClr val="FFFFFF"/>
              </a:solidFill>
              <a:uFillTx/>
              <a:latin typeface="Arial"/>
            </a:endParaRPr>
          </a:p>
        </p:txBody>
      </p:sp>
      <p:sp>
        <p:nvSpPr>
          <p:cNvPr id="4" name="Content Placeholder 3">
            <a:extLst>
              <a:ext uri="{FF2B5EF4-FFF2-40B4-BE49-F238E27FC236}">
                <a16:creationId xmlns:a16="http://schemas.microsoft.com/office/drawing/2014/main" id="{0C43C491-5174-E261-0CFF-5AD5319B106D}"/>
              </a:ext>
            </a:extLst>
          </p:cNvPr>
          <p:cNvSpPr txBox="1">
            <a:spLocks noGrp="1"/>
          </p:cNvSpPr>
          <p:nvPr>
            <p:ph type="body" idx="4294967295"/>
          </p:nvPr>
        </p:nvSpPr>
        <p:spPr>
          <a:xfrm>
            <a:off x="402336" y="1059945"/>
            <a:ext cx="11576304" cy="2771391"/>
          </a:xfrm>
        </p:spPr>
        <p:txBody>
          <a:bodyPr/>
          <a:lstStyle/>
          <a:p>
            <a:pPr algn="ctr"/>
            <a:r>
              <a:rPr lang="en-US" sz="3600"/>
              <a:t>Enhances Connectivity for Industry</a:t>
            </a:r>
          </a:p>
          <a:p>
            <a:pPr algn="ctr"/>
            <a:r>
              <a:rPr lang="en-US" sz="3600"/>
              <a:t>Many Industrial Partners </a:t>
            </a:r>
            <a:r>
              <a:rPr lang="en-US" sz="3600" b="1"/>
              <a:t>WON’T</a:t>
            </a:r>
            <a:r>
              <a:rPr lang="en-US" sz="3600"/>
              <a:t> Establish at Locations Without Rail Access</a:t>
            </a:r>
          </a:p>
          <a:p>
            <a:pPr marL="0" indent="0" algn="ctr">
              <a:buNone/>
            </a:pPr>
            <a:r>
              <a:rPr lang="en-US" sz="1050"/>
              <a:t> </a:t>
            </a:r>
            <a:endParaRPr lang="en-US" sz="1000"/>
          </a:p>
          <a:p>
            <a:pPr marL="0" lvl="0" indent="0" algn="ctr">
              <a:buNone/>
            </a:pPr>
            <a:r>
              <a:rPr lang="en-US" sz="4000" b="1"/>
              <a:t>Freight Access = Regional Economic Growth</a:t>
            </a:r>
          </a:p>
          <a:p>
            <a:pPr lvl="0" algn="ctr"/>
            <a:endParaRPr lang="en-US" sz="3400"/>
          </a:p>
        </p:txBody>
      </p:sp>
      <p:sp>
        <p:nvSpPr>
          <p:cNvPr id="9" name="Content Placeholder 2">
            <a:extLst>
              <a:ext uri="{FF2B5EF4-FFF2-40B4-BE49-F238E27FC236}">
                <a16:creationId xmlns:a16="http://schemas.microsoft.com/office/drawing/2014/main" id="{AB11B6EF-287C-3949-D30F-C85E9FB628E3}"/>
              </a:ext>
            </a:extLst>
          </p:cNvPr>
          <p:cNvSpPr>
            <a:spLocks noGrp="1"/>
          </p:cNvSpPr>
          <p:nvPr>
            <p:ph idx="4294967295"/>
          </p:nvPr>
        </p:nvSpPr>
        <p:spPr>
          <a:xfrm>
            <a:off x="5081011" y="3909926"/>
            <a:ext cx="6669023" cy="2483465"/>
          </a:xfrm>
          <a:solidFill>
            <a:srgbClr val="196B24">
              <a:alpha val="23922"/>
            </a:srgbClr>
          </a:solidFill>
          <a:ln>
            <a:solidFill>
              <a:schemeClr val="tx1"/>
            </a:solidFill>
          </a:ln>
        </p:spPr>
        <p:txBody>
          <a:bodyPr>
            <a:normAutofit lnSpcReduction="10000"/>
          </a:bodyPr>
          <a:lstStyle/>
          <a:p>
            <a:r>
              <a:rPr lang="en-US"/>
              <a:t>Better Standard of Living for Residents</a:t>
            </a:r>
          </a:p>
          <a:p>
            <a:pPr lvl="1"/>
            <a:r>
              <a:rPr lang="en-US"/>
              <a:t>Higher Pay</a:t>
            </a:r>
          </a:p>
          <a:p>
            <a:r>
              <a:rPr lang="en-US"/>
              <a:t>Population Increase</a:t>
            </a:r>
          </a:p>
          <a:p>
            <a:r>
              <a:rPr lang="en-US"/>
              <a:t>Additional Public Dollars</a:t>
            </a:r>
          </a:p>
          <a:p>
            <a:pPr lvl="1"/>
            <a:r>
              <a:rPr lang="en-US"/>
              <a:t>Improved Schools</a:t>
            </a:r>
          </a:p>
          <a:p>
            <a:pPr lvl="1"/>
            <a:r>
              <a:rPr lang="en-US"/>
              <a:t>Better Roads</a:t>
            </a:r>
          </a:p>
          <a:p>
            <a:pPr lvl="1"/>
            <a:endParaRPr lang="en-US"/>
          </a:p>
        </p:txBody>
      </p:sp>
      <p:pic>
        <p:nvPicPr>
          <p:cNvPr id="6" name="Picture 5">
            <a:extLst>
              <a:ext uri="{FF2B5EF4-FFF2-40B4-BE49-F238E27FC236}">
                <a16:creationId xmlns:a16="http://schemas.microsoft.com/office/drawing/2014/main" id="{6B5A9084-B885-3D50-4D2B-47CEAA773A69}"/>
              </a:ext>
            </a:extLst>
          </p:cNvPr>
          <p:cNvPicPr>
            <a:picLocks noChangeAspect="1"/>
          </p:cNvPicPr>
          <p:nvPr/>
        </p:nvPicPr>
        <p:blipFill>
          <a:blip r:embed="rId3"/>
          <a:srcRect t="17135" b="7978"/>
          <a:stretch>
            <a:fillRect/>
          </a:stretch>
        </p:blipFill>
        <p:spPr>
          <a:xfrm>
            <a:off x="522509" y="3914905"/>
            <a:ext cx="4125687" cy="247258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FEC04C1-95BC-B073-D635-B58C9B0AE3F1}"/>
              </a:ext>
            </a:extLst>
          </p:cNvPr>
          <p:cNvSpPr/>
          <p:nvPr/>
        </p:nvSpPr>
        <p:spPr>
          <a:xfrm>
            <a:off x="1411789" y="976505"/>
            <a:ext cx="9414707" cy="699895"/>
          </a:xfrm>
          <a:prstGeom prst="rect">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8F673F85-6D15-B91A-A5E5-5A8FD55F3648}"/>
              </a:ext>
            </a:extLst>
          </p:cNvPr>
          <p:cNvSpPr>
            <a:spLocks noGrp="1"/>
          </p:cNvSpPr>
          <p:nvPr>
            <p:ph type="title"/>
          </p:nvPr>
        </p:nvSpPr>
        <p:spPr/>
        <p:txBody>
          <a:bodyPr/>
          <a:lstStyle/>
          <a:p>
            <a:r>
              <a:rPr lang="en-US"/>
              <a:t>Diversify and Growing Businesses</a:t>
            </a:r>
          </a:p>
        </p:txBody>
      </p:sp>
      <p:sp>
        <p:nvSpPr>
          <p:cNvPr id="3" name="Content Placeholder 2">
            <a:extLst>
              <a:ext uri="{FF2B5EF4-FFF2-40B4-BE49-F238E27FC236}">
                <a16:creationId xmlns:a16="http://schemas.microsoft.com/office/drawing/2014/main" id="{6D982060-BA64-4BCD-688E-6D7FB1B9A3A4}"/>
              </a:ext>
            </a:extLst>
          </p:cNvPr>
          <p:cNvSpPr>
            <a:spLocks noGrp="1"/>
          </p:cNvSpPr>
          <p:nvPr>
            <p:ph idx="4294967295"/>
          </p:nvPr>
        </p:nvSpPr>
        <p:spPr>
          <a:xfrm>
            <a:off x="838200" y="964150"/>
            <a:ext cx="10515600" cy="723134"/>
          </a:xfrm>
        </p:spPr>
        <p:txBody>
          <a:bodyPr/>
          <a:lstStyle/>
          <a:p>
            <a:pPr marL="0" indent="0" algn="ctr">
              <a:buNone/>
            </a:pPr>
            <a:r>
              <a:rPr lang="en-US" sz="4400" b="1">
                <a:solidFill>
                  <a:schemeClr val="accent2"/>
                </a:solidFill>
                <a:latin typeface="Gabriola" panose="04040605051002020D02" pitchFamily="82" charset="0"/>
              </a:rPr>
              <a:t>WV is always looking to expand business opportunity</a:t>
            </a:r>
          </a:p>
          <a:p>
            <a:endParaRPr lang="en-US"/>
          </a:p>
        </p:txBody>
      </p:sp>
      <p:sp>
        <p:nvSpPr>
          <p:cNvPr id="4" name="Content Placeholder 2">
            <a:extLst>
              <a:ext uri="{FF2B5EF4-FFF2-40B4-BE49-F238E27FC236}">
                <a16:creationId xmlns:a16="http://schemas.microsoft.com/office/drawing/2014/main" id="{24150A51-987B-338F-E28C-FF58C77C683C}"/>
              </a:ext>
            </a:extLst>
          </p:cNvPr>
          <p:cNvSpPr>
            <a:spLocks noGrp="1"/>
          </p:cNvSpPr>
          <p:nvPr>
            <p:ph idx="4294967295"/>
          </p:nvPr>
        </p:nvSpPr>
        <p:spPr>
          <a:xfrm>
            <a:off x="472441" y="1750852"/>
            <a:ext cx="5324861" cy="4233673"/>
          </a:xfrm>
          <a:solidFill>
            <a:schemeClr val="tx2">
              <a:lumMod val="10000"/>
              <a:lumOff val="90000"/>
            </a:schemeClr>
          </a:solidFill>
          <a:ln>
            <a:solidFill>
              <a:schemeClr val="tx1"/>
            </a:solidFill>
          </a:ln>
        </p:spPr>
        <p:txBody>
          <a:bodyPr>
            <a:normAutofit fontScale="85000" lnSpcReduction="10000"/>
          </a:bodyPr>
          <a:lstStyle/>
          <a:p>
            <a:pPr marL="0" indent="0" algn="ctr">
              <a:spcBef>
                <a:spcPts val="0"/>
              </a:spcBef>
              <a:buNone/>
            </a:pPr>
            <a:endParaRPr lang="en-US" sz="800" b="1" u="sng"/>
          </a:p>
          <a:p>
            <a:pPr marL="0" indent="0" algn="ctr">
              <a:buNone/>
            </a:pPr>
            <a:r>
              <a:rPr lang="en-US" b="1" u="sng"/>
              <a:t>Current Economic Overview</a:t>
            </a:r>
          </a:p>
          <a:p>
            <a:r>
              <a:rPr lang="en-US"/>
              <a:t>Gross State Product: $83.7b</a:t>
            </a:r>
          </a:p>
          <a:p>
            <a:r>
              <a:rPr lang="en-US"/>
              <a:t>Population: 1.8 million</a:t>
            </a:r>
          </a:p>
          <a:p>
            <a:pPr lvl="1"/>
            <a:r>
              <a:rPr lang="en-US"/>
              <a:t>Growth Rate from 2019-2024: -0.3%</a:t>
            </a:r>
          </a:p>
          <a:p>
            <a:pPr lvl="1"/>
            <a:r>
              <a:rPr lang="en-US"/>
              <a:t>Ranks 50</a:t>
            </a:r>
            <a:r>
              <a:rPr lang="en-US" baseline="30000"/>
              <a:t>th</a:t>
            </a:r>
            <a:r>
              <a:rPr lang="en-US"/>
              <a:t> / 50 states by Growth Rate</a:t>
            </a:r>
          </a:p>
          <a:p>
            <a:r>
              <a:rPr lang="en-US"/>
              <a:t>Total Businesses: 112,027</a:t>
            </a:r>
          </a:p>
          <a:p>
            <a:r>
              <a:rPr lang="en-US"/>
              <a:t>Top Industries (2024 Revenue): </a:t>
            </a:r>
          </a:p>
          <a:p>
            <a:pPr lvl="1"/>
            <a:r>
              <a:rPr lang="en-US"/>
              <a:t>Hospitals ($10.4b)</a:t>
            </a:r>
          </a:p>
          <a:p>
            <a:pPr lvl="1"/>
            <a:r>
              <a:rPr lang="en-US"/>
              <a:t>Mining ($8.3b)</a:t>
            </a:r>
          </a:p>
          <a:p>
            <a:pPr lvl="1"/>
            <a:r>
              <a:rPr lang="en-US"/>
              <a:t>Oil and Gas ($7.3)</a:t>
            </a:r>
          </a:p>
          <a:p>
            <a:pPr lvl="1"/>
            <a:r>
              <a:rPr lang="en-US"/>
              <a:t>Manufacturing does NOT make Top 10</a:t>
            </a:r>
          </a:p>
        </p:txBody>
      </p:sp>
      <p:sp>
        <p:nvSpPr>
          <p:cNvPr id="8" name="Content Placeholder 2">
            <a:extLst>
              <a:ext uri="{FF2B5EF4-FFF2-40B4-BE49-F238E27FC236}">
                <a16:creationId xmlns:a16="http://schemas.microsoft.com/office/drawing/2014/main" id="{27ECD216-5DC3-8653-B5BF-FDDD9269954B}"/>
              </a:ext>
            </a:extLst>
          </p:cNvPr>
          <p:cNvSpPr>
            <a:spLocks noGrp="1"/>
          </p:cNvSpPr>
          <p:nvPr>
            <p:ph idx="4294967295"/>
          </p:nvPr>
        </p:nvSpPr>
        <p:spPr>
          <a:xfrm>
            <a:off x="6394699" y="1759997"/>
            <a:ext cx="5324861" cy="4233673"/>
          </a:xfrm>
          <a:solidFill>
            <a:schemeClr val="tx2">
              <a:lumMod val="10000"/>
              <a:lumOff val="90000"/>
            </a:schemeClr>
          </a:solidFill>
          <a:ln>
            <a:solidFill>
              <a:schemeClr val="tx1"/>
            </a:solidFill>
          </a:ln>
        </p:spPr>
        <p:txBody>
          <a:bodyPr>
            <a:normAutofit/>
          </a:bodyPr>
          <a:lstStyle/>
          <a:p>
            <a:pPr marL="0" indent="0" algn="ctr">
              <a:spcBef>
                <a:spcPts val="0"/>
              </a:spcBef>
              <a:buNone/>
            </a:pPr>
            <a:endParaRPr lang="en-US" sz="800" b="1" u="sng"/>
          </a:p>
          <a:p>
            <a:pPr marL="0" indent="0" algn="ctr">
              <a:buNone/>
            </a:pPr>
            <a:r>
              <a:rPr lang="en-US" sz="2400" b="1" u="sng"/>
              <a:t>WV is Preparing for Growth</a:t>
            </a:r>
          </a:p>
          <a:p>
            <a:r>
              <a:rPr lang="en-US" sz="2400"/>
              <a:t>100,000 SF Manufacturing Facility Announced in May 2026</a:t>
            </a:r>
          </a:p>
          <a:p>
            <a:r>
              <a:rPr lang="en-US" sz="2400"/>
              <a:t>WV is Investing $2.1m in 2026 in Shovel-Ready Sites for Industry</a:t>
            </a:r>
          </a:p>
          <a:p>
            <a:r>
              <a:rPr lang="en-US" sz="2400"/>
              <a:t>50 by 50: Energy Initiative to Triple WV’s Generating Capacity</a:t>
            </a:r>
          </a:p>
          <a:p>
            <a:pPr lvl="1"/>
            <a:r>
              <a:rPr lang="en-US" sz="2000"/>
              <a:t>50 Gigawatts by 2050</a:t>
            </a:r>
          </a:p>
        </p:txBody>
      </p:sp>
      <p:sp>
        <p:nvSpPr>
          <p:cNvPr id="9" name="Arrow: Curved Down 8">
            <a:extLst>
              <a:ext uri="{FF2B5EF4-FFF2-40B4-BE49-F238E27FC236}">
                <a16:creationId xmlns:a16="http://schemas.microsoft.com/office/drawing/2014/main" id="{EB126A96-7480-BF19-FEC9-504D457A35B9}"/>
              </a:ext>
            </a:extLst>
          </p:cNvPr>
          <p:cNvSpPr/>
          <p:nvPr/>
        </p:nvSpPr>
        <p:spPr>
          <a:xfrm>
            <a:off x="5431675" y="1800223"/>
            <a:ext cx="1328646" cy="571120"/>
          </a:xfrm>
          <a:prstGeom prst="curvedDownArrow">
            <a:avLst/>
          </a:prstGeom>
          <a:solidFill>
            <a:srgbClr val="0373B5"/>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solidFill>
                <a:schemeClr val="tx1"/>
              </a:solidFill>
            </a:endParaRPr>
          </a:p>
        </p:txBody>
      </p:sp>
      <p:pic>
        <p:nvPicPr>
          <p:cNvPr id="13" name="Picture 12">
            <a:extLst>
              <a:ext uri="{FF2B5EF4-FFF2-40B4-BE49-F238E27FC236}">
                <a16:creationId xmlns:a16="http://schemas.microsoft.com/office/drawing/2014/main" id="{2E5D0A59-E81A-204B-11F1-169321F2C9D4}"/>
              </a:ext>
            </a:extLst>
          </p:cNvPr>
          <p:cNvPicPr>
            <a:picLocks noChangeAspect="1"/>
          </p:cNvPicPr>
          <p:nvPr/>
        </p:nvPicPr>
        <p:blipFill>
          <a:blip r:embed="rId3"/>
          <a:stretch>
            <a:fillRect/>
          </a:stretch>
        </p:blipFill>
        <p:spPr>
          <a:xfrm>
            <a:off x="9801392" y="4580222"/>
            <a:ext cx="2368836" cy="1895745"/>
          </a:xfrm>
          <a:prstGeom prst="ellipse">
            <a:avLst/>
          </a:prstGeom>
          <a:ln w="1905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026134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8AB66-E3AD-3A8D-F217-23F3B210F9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E4E985-BE52-4280-11C0-843803E65EB5}"/>
              </a:ext>
            </a:extLst>
          </p:cNvPr>
          <p:cNvSpPr txBox="1">
            <a:spLocks noGrp="1"/>
          </p:cNvSpPr>
          <p:nvPr>
            <p:ph type="title"/>
          </p:nvPr>
        </p:nvSpPr>
        <p:spPr/>
        <p:txBody>
          <a:bodyPr/>
          <a:lstStyle/>
          <a:p>
            <a:pPr lvl="0"/>
            <a:r>
              <a:rPr lang="en-US"/>
              <a:t>Project Introduction</a:t>
            </a:r>
          </a:p>
        </p:txBody>
      </p:sp>
    </p:spTree>
    <p:extLst>
      <p:ext uri="{BB962C8B-B14F-4D97-AF65-F5344CB8AC3E}">
        <p14:creationId xmlns:p14="http://schemas.microsoft.com/office/powerpoint/2010/main" val="1323648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30">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F75A196-6A71-DC2A-1C3E-225D9FD3BA8D}"/>
              </a:ext>
            </a:extLst>
          </p:cNvPr>
          <p:cNvPicPr>
            <a:picLocks noChangeAspect="1"/>
          </p:cNvPicPr>
          <p:nvPr/>
        </p:nvPicPr>
        <p:blipFill>
          <a:blip r:embed="rId3"/>
          <a:stretch>
            <a:fillRect/>
          </a:stretch>
        </p:blipFill>
        <p:spPr>
          <a:xfrm>
            <a:off x="3636802" y="1152812"/>
            <a:ext cx="8327858" cy="5054022"/>
          </a:xfrm>
          <a:prstGeom prst="rect">
            <a:avLst/>
          </a:prstGeom>
        </p:spPr>
      </p:pic>
      <p:sp>
        <p:nvSpPr>
          <p:cNvPr id="2" name="Title 1">
            <a:extLst>
              <a:ext uri="{FF2B5EF4-FFF2-40B4-BE49-F238E27FC236}">
                <a16:creationId xmlns:a16="http://schemas.microsoft.com/office/drawing/2014/main" id="{8430F073-DE39-F1E0-A9E3-FD2F7B35A5CD}"/>
              </a:ext>
            </a:extLst>
          </p:cNvPr>
          <p:cNvSpPr txBox="1">
            <a:spLocks noGrp="1"/>
          </p:cNvSpPr>
          <p:nvPr>
            <p:ph type="title"/>
          </p:nvPr>
        </p:nvSpPr>
        <p:spPr/>
        <p:txBody>
          <a:bodyPr/>
          <a:lstStyle/>
          <a:p>
            <a:pPr lvl="0"/>
            <a:r>
              <a:rPr lang="en-US"/>
              <a:t>Site Location</a:t>
            </a:r>
          </a:p>
        </p:txBody>
      </p:sp>
      <p:pic>
        <p:nvPicPr>
          <p:cNvPr id="5" name="Picture 4">
            <a:extLst>
              <a:ext uri="{FF2B5EF4-FFF2-40B4-BE49-F238E27FC236}">
                <a16:creationId xmlns:a16="http://schemas.microsoft.com/office/drawing/2014/main" id="{19DF9FA7-5E8F-B6CD-FA3C-2F02683B9303}"/>
              </a:ext>
            </a:extLst>
          </p:cNvPr>
          <p:cNvPicPr>
            <a:picLocks noChangeAspect="1"/>
          </p:cNvPicPr>
          <p:nvPr/>
        </p:nvPicPr>
        <p:blipFill>
          <a:blip r:embed="rId4"/>
          <a:srcRect l="9490" t="48340" r="45539" b="-411"/>
          <a:stretch>
            <a:fillRect/>
          </a:stretch>
        </p:blipFill>
        <p:spPr>
          <a:xfrm>
            <a:off x="146303" y="1801367"/>
            <a:ext cx="4389605" cy="4255895"/>
          </a:xfrm>
          <a:prstGeom prst="rect">
            <a:avLst/>
          </a:prstGeom>
        </p:spPr>
      </p:pic>
      <p:sp>
        <p:nvSpPr>
          <p:cNvPr id="6" name="Oval 5">
            <a:extLst>
              <a:ext uri="{FF2B5EF4-FFF2-40B4-BE49-F238E27FC236}">
                <a16:creationId xmlns:a16="http://schemas.microsoft.com/office/drawing/2014/main" id="{504643C4-7955-4CE3-9F48-D794BF3DE18A}"/>
              </a:ext>
            </a:extLst>
          </p:cNvPr>
          <p:cNvSpPr/>
          <p:nvPr/>
        </p:nvSpPr>
        <p:spPr>
          <a:xfrm>
            <a:off x="1819656" y="4197096"/>
            <a:ext cx="1060704" cy="768096"/>
          </a:xfrm>
          <a:prstGeom prst="ellipse">
            <a:avLst/>
          </a:prstGeom>
          <a:noFill/>
          <a:ln w="762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Curved Down 6">
            <a:extLst>
              <a:ext uri="{FF2B5EF4-FFF2-40B4-BE49-F238E27FC236}">
                <a16:creationId xmlns:a16="http://schemas.microsoft.com/office/drawing/2014/main" id="{D489A870-EA1C-3FD7-AF82-EFA5957C15CF}"/>
              </a:ext>
            </a:extLst>
          </p:cNvPr>
          <p:cNvSpPr/>
          <p:nvPr/>
        </p:nvSpPr>
        <p:spPr>
          <a:xfrm rot="319582">
            <a:off x="2357789" y="3143809"/>
            <a:ext cx="6396082" cy="1344535"/>
          </a:xfrm>
          <a:prstGeom prst="curvedDownArrow">
            <a:avLst>
              <a:gd name="adj1" fmla="val 15419"/>
              <a:gd name="adj2" fmla="val 44552"/>
              <a:gd name="adj3" fmla="val 36512"/>
            </a:avLst>
          </a:prstGeom>
          <a:solidFill>
            <a:srgbClr val="00B0F0"/>
          </a:solidFill>
          <a:ln>
            <a:solidFill>
              <a:srgbClr val="00B0F0"/>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63154-5E58-08E4-F86A-4DF2D15FC26D}"/>
              </a:ext>
            </a:extLst>
          </p:cNvPr>
          <p:cNvSpPr>
            <a:spLocks noGrp="1"/>
          </p:cNvSpPr>
          <p:nvPr>
            <p:ph type="title"/>
          </p:nvPr>
        </p:nvSpPr>
        <p:spPr/>
        <p:txBody>
          <a:bodyPr/>
          <a:lstStyle/>
          <a:p>
            <a:r>
              <a:rPr lang="en-US"/>
              <a:t>Overview Map &amp; Corridors </a:t>
            </a:r>
          </a:p>
        </p:txBody>
      </p:sp>
      <p:pic>
        <p:nvPicPr>
          <p:cNvPr id="4" name="Content Placeholder 3" descr="West Virginia US State PowerPoint Map, Highways, Waterways, Capital and Major  Cities - Clip Art Maps">
            <a:extLst>
              <a:ext uri="{FF2B5EF4-FFF2-40B4-BE49-F238E27FC236}">
                <a16:creationId xmlns:a16="http://schemas.microsoft.com/office/drawing/2014/main" id="{C7FBB6D3-9A0D-FD43-727E-EF2DADF0FDAA}"/>
              </a:ext>
            </a:extLst>
          </p:cNvPr>
          <p:cNvPicPr>
            <a:picLocks noGrp="1" noChangeAspect="1"/>
          </p:cNvPicPr>
          <p:nvPr>
            <p:ph idx="4294967295"/>
          </p:nvPr>
        </p:nvPicPr>
        <p:blipFill>
          <a:blip r:embed="rId3"/>
          <a:srcRect l="4729" t="5866" r="2821" b="13100"/>
          <a:stretch>
            <a:fillRect/>
          </a:stretch>
        </p:blipFill>
        <p:spPr>
          <a:xfrm>
            <a:off x="5815152" y="913641"/>
            <a:ext cx="6373796" cy="5569455"/>
          </a:xfrm>
          <a:prstGeom prst="rect">
            <a:avLst/>
          </a:prstGeom>
          <a:noFill/>
          <a:ln>
            <a:noFill/>
          </a:ln>
        </p:spPr>
      </p:pic>
      <p:sp>
        <p:nvSpPr>
          <p:cNvPr id="3" name="Content Placeholder 2">
            <a:extLst>
              <a:ext uri="{FF2B5EF4-FFF2-40B4-BE49-F238E27FC236}">
                <a16:creationId xmlns:a16="http://schemas.microsoft.com/office/drawing/2014/main" id="{4F87DE4A-3686-0EEE-1F8B-FA71AFEDAE78}"/>
              </a:ext>
            </a:extLst>
          </p:cNvPr>
          <p:cNvSpPr>
            <a:spLocks noGrp="1"/>
          </p:cNvSpPr>
          <p:nvPr>
            <p:ph idx="4294967295"/>
          </p:nvPr>
        </p:nvSpPr>
        <p:spPr>
          <a:xfrm>
            <a:off x="274320" y="1151385"/>
            <a:ext cx="11079483" cy="5057390"/>
          </a:xfrm>
        </p:spPr>
        <p:txBody>
          <a:bodyPr/>
          <a:lstStyle/>
          <a:p>
            <a:pPr marL="0" indent="0">
              <a:buNone/>
            </a:pPr>
            <a:r>
              <a:rPr lang="en-US"/>
              <a:t>Connectivity to Major Routes</a:t>
            </a:r>
          </a:p>
          <a:p>
            <a:pPr lvl="1">
              <a:buFont typeface="Wingdings" panose="05000000000000000000" pitchFamily="2" charset="2"/>
              <a:buChar char="§"/>
            </a:pPr>
            <a:r>
              <a:rPr lang="en-US"/>
              <a:t>I-64</a:t>
            </a:r>
          </a:p>
          <a:p>
            <a:pPr lvl="1">
              <a:buFont typeface="Wingdings" panose="05000000000000000000" pitchFamily="2" charset="2"/>
              <a:buChar char="§"/>
            </a:pPr>
            <a:r>
              <a:rPr lang="en-US"/>
              <a:t>I-77</a:t>
            </a:r>
          </a:p>
          <a:p>
            <a:pPr lvl="1">
              <a:buFont typeface="Wingdings" panose="05000000000000000000" pitchFamily="2" charset="2"/>
              <a:buChar char="§"/>
            </a:pPr>
            <a:r>
              <a:rPr lang="en-US"/>
              <a:t>US 19</a:t>
            </a:r>
          </a:p>
          <a:p>
            <a:pPr marL="0" indent="0">
              <a:buNone/>
            </a:pPr>
            <a:r>
              <a:rPr lang="en-US"/>
              <a:t>Distance to Major Cities</a:t>
            </a:r>
          </a:p>
          <a:p>
            <a:pPr lvl="1">
              <a:buFont typeface="Wingdings" panose="05000000000000000000" pitchFamily="2" charset="2"/>
              <a:buChar char="§"/>
            </a:pPr>
            <a:r>
              <a:rPr lang="en-US"/>
              <a:t>Charleston: 68 miles (1hr, 9 mins)</a:t>
            </a:r>
          </a:p>
          <a:p>
            <a:pPr lvl="1">
              <a:buFont typeface="Wingdings" panose="05000000000000000000" pitchFamily="2" charset="2"/>
              <a:buChar char="§"/>
            </a:pPr>
            <a:r>
              <a:rPr lang="en-US"/>
              <a:t>Lewisburg: 47 miles (46 mins)</a:t>
            </a:r>
          </a:p>
          <a:p>
            <a:pPr lvl="1">
              <a:buFont typeface="Wingdings" panose="05000000000000000000" pitchFamily="2" charset="2"/>
              <a:buChar char="§"/>
            </a:pPr>
            <a:r>
              <a:rPr lang="en-US"/>
              <a:t>Bluefield: 52 miles (54 mins)</a:t>
            </a:r>
          </a:p>
        </p:txBody>
      </p:sp>
      <p:sp>
        <p:nvSpPr>
          <p:cNvPr id="6" name="Rectangle 5">
            <a:extLst>
              <a:ext uri="{FF2B5EF4-FFF2-40B4-BE49-F238E27FC236}">
                <a16:creationId xmlns:a16="http://schemas.microsoft.com/office/drawing/2014/main" id="{935BCD31-B9B9-2B89-2496-1C738360F866}"/>
              </a:ext>
            </a:extLst>
          </p:cNvPr>
          <p:cNvSpPr/>
          <p:nvPr/>
        </p:nvSpPr>
        <p:spPr>
          <a:xfrm>
            <a:off x="9329931" y="5811771"/>
            <a:ext cx="2023872" cy="265176"/>
          </a:xfrm>
          <a:prstGeom prst="rec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Project Location</a:t>
            </a:r>
          </a:p>
        </p:txBody>
      </p:sp>
      <p:cxnSp>
        <p:nvCxnSpPr>
          <p:cNvPr id="8" name="Straight Arrow Connector 7">
            <a:extLst>
              <a:ext uri="{FF2B5EF4-FFF2-40B4-BE49-F238E27FC236}">
                <a16:creationId xmlns:a16="http://schemas.microsoft.com/office/drawing/2014/main" id="{738ADE6C-3A74-B514-C5E4-0DC6C0B04F92}"/>
              </a:ext>
            </a:extLst>
          </p:cNvPr>
          <p:cNvCxnSpPr>
            <a:cxnSpLocks/>
            <a:stCxn id="6" idx="1"/>
          </p:cNvCxnSpPr>
          <p:nvPr/>
        </p:nvCxnSpPr>
        <p:spPr>
          <a:xfrm flipH="1" flipV="1">
            <a:off x="7790688" y="5376672"/>
            <a:ext cx="1539243" cy="567687"/>
          </a:xfrm>
          <a:prstGeom prst="straightConnector1">
            <a:avLst/>
          </a:prstGeom>
          <a:ln w="76200">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11" name="Picture 10">
            <a:extLst>
              <a:ext uri="{FF2B5EF4-FFF2-40B4-BE49-F238E27FC236}">
                <a16:creationId xmlns:a16="http://schemas.microsoft.com/office/drawing/2014/main" id="{0286B14B-4DEC-D979-7A7C-8FD47686A3A4}"/>
              </a:ext>
            </a:extLst>
          </p:cNvPr>
          <p:cNvPicPr>
            <a:picLocks noChangeAspect="1"/>
          </p:cNvPicPr>
          <p:nvPr/>
        </p:nvPicPr>
        <p:blipFill>
          <a:blip r:embed="rId4"/>
          <a:stretch>
            <a:fillRect/>
          </a:stretch>
        </p:blipFill>
        <p:spPr>
          <a:xfrm>
            <a:off x="1429295" y="4629026"/>
            <a:ext cx="3069336" cy="1716910"/>
          </a:xfrm>
          <a:prstGeom prst="rect">
            <a:avLst/>
          </a:prstGeom>
        </p:spPr>
      </p:pic>
    </p:spTree>
    <p:extLst>
      <p:ext uri="{BB962C8B-B14F-4D97-AF65-F5344CB8AC3E}">
        <p14:creationId xmlns:p14="http://schemas.microsoft.com/office/powerpoint/2010/main" val="3279814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9216C56-68CA-0824-48EA-71BCF2D20E13}"/>
              </a:ext>
            </a:extLst>
          </p:cNvPr>
          <p:cNvPicPr>
            <a:picLocks noChangeAspect="1"/>
          </p:cNvPicPr>
          <p:nvPr/>
        </p:nvPicPr>
        <p:blipFill>
          <a:blip r:embed="rId3"/>
          <a:stretch>
            <a:fillRect/>
          </a:stretch>
        </p:blipFill>
        <p:spPr>
          <a:xfrm>
            <a:off x="2644890" y="904497"/>
            <a:ext cx="6902216" cy="5602181"/>
          </a:xfrm>
          <a:prstGeom prst="rect">
            <a:avLst/>
          </a:prstGeom>
        </p:spPr>
      </p:pic>
      <p:sp>
        <p:nvSpPr>
          <p:cNvPr id="2" name="Title 1">
            <a:extLst>
              <a:ext uri="{FF2B5EF4-FFF2-40B4-BE49-F238E27FC236}">
                <a16:creationId xmlns:a16="http://schemas.microsoft.com/office/drawing/2014/main" id="{CD0C4464-6F53-0A67-FA8F-4AEBA11FA188}"/>
              </a:ext>
            </a:extLst>
          </p:cNvPr>
          <p:cNvSpPr>
            <a:spLocks noGrp="1"/>
          </p:cNvSpPr>
          <p:nvPr>
            <p:ph type="title"/>
          </p:nvPr>
        </p:nvSpPr>
        <p:spPr/>
        <p:txBody>
          <a:bodyPr/>
          <a:lstStyle/>
          <a:p>
            <a:r>
              <a:rPr lang="en-US"/>
              <a:t>Why is this Study Needed?</a:t>
            </a:r>
          </a:p>
        </p:txBody>
      </p:sp>
    </p:spTree>
    <p:extLst>
      <p:ext uri="{BB962C8B-B14F-4D97-AF65-F5344CB8AC3E}">
        <p14:creationId xmlns:p14="http://schemas.microsoft.com/office/powerpoint/2010/main" val="28092686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DD1B9-D250-E392-777E-2AD0262854FF}"/>
              </a:ext>
            </a:extLst>
          </p:cNvPr>
          <p:cNvSpPr>
            <a:spLocks noGrp="1"/>
          </p:cNvSpPr>
          <p:nvPr>
            <p:ph type="title"/>
          </p:nvPr>
        </p:nvSpPr>
        <p:spPr/>
        <p:txBody>
          <a:bodyPr/>
          <a:lstStyle/>
          <a:p>
            <a:r>
              <a:rPr lang="en-US"/>
              <a:t>Why is this Study Needed?</a:t>
            </a:r>
          </a:p>
        </p:txBody>
      </p:sp>
      <p:pic>
        <p:nvPicPr>
          <p:cNvPr id="5" name="Picture 4">
            <a:extLst>
              <a:ext uri="{FF2B5EF4-FFF2-40B4-BE49-F238E27FC236}">
                <a16:creationId xmlns:a16="http://schemas.microsoft.com/office/drawing/2014/main" id="{0C42E52E-26A7-7396-9FC7-9B92BFBC5C1D}"/>
              </a:ext>
            </a:extLst>
          </p:cNvPr>
          <p:cNvPicPr>
            <a:picLocks noChangeAspect="1"/>
          </p:cNvPicPr>
          <p:nvPr/>
        </p:nvPicPr>
        <p:blipFill>
          <a:blip r:embed="rId3"/>
          <a:stretch>
            <a:fillRect/>
          </a:stretch>
        </p:blipFill>
        <p:spPr>
          <a:xfrm>
            <a:off x="676184" y="945510"/>
            <a:ext cx="10839627" cy="5511262"/>
          </a:xfrm>
          <a:prstGeom prst="rect">
            <a:avLst/>
          </a:prstGeom>
        </p:spPr>
      </p:pic>
      <p:sp>
        <p:nvSpPr>
          <p:cNvPr id="6" name="Rectangle 5">
            <a:extLst>
              <a:ext uri="{FF2B5EF4-FFF2-40B4-BE49-F238E27FC236}">
                <a16:creationId xmlns:a16="http://schemas.microsoft.com/office/drawing/2014/main" id="{879B8E43-5C20-9848-2549-2A551F2ED77E}"/>
              </a:ext>
            </a:extLst>
          </p:cNvPr>
          <p:cNvSpPr/>
          <p:nvPr/>
        </p:nvSpPr>
        <p:spPr>
          <a:xfrm>
            <a:off x="676184" y="4343400"/>
            <a:ext cx="1992086" cy="50074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a:t>CSX </a:t>
            </a:r>
          </a:p>
          <a:p>
            <a:pPr algn="ctr"/>
            <a:r>
              <a:rPr lang="en-US"/>
              <a:t>Elevation: 2050 FT</a:t>
            </a:r>
          </a:p>
        </p:txBody>
      </p:sp>
      <p:sp>
        <p:nvSpPr>
          <p:cNvPr id="7" name="Rectangle 6">
            <a:extLst>
              <a:ext uri="{FF2B5EF4-FFF2-40B4-BE49-F238E27FC236}">
                <a16:creationId xmlns:a16="http://schemas.microsoft.com/office/drawing/2014/main" id="{1563921D-C0AF-088E-91BA-D5F5C577768A}"/>
              </a:ext>
            </a:extLst>
          </p:cNvPr>
          <p:cNvSpPr/>
          <p:nvPr/>
        </p:nvSpPr>
        <p:spPr>
          <a:xfrm>
            <a:off x="7511144" y="1001978"/>
            <a:ext cx="1992086" cy="500742"/>
          </a:xfrm>
          <a:prstGeom prst="rect">
            <a:avLst/>
          </a:prstGeom>
          <a:solidFill>
            <a:srgbClr val="FF505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a:t>Commerce Drive</a:t>
            </a:r>
          </a:p>
          <a:p>
            <a:pPr algn="ctr"/>
            <a:r>
              <a:rPr lang="en-US"/>
              <a:t>Elevation: 2400 FT</a:t>
            </a:r>
          </a:p>
        </p:txBody>
      </p:sp>
      <p:sp>
        <p:nvSpPr>
          <p:cNvPr id="8" name="Rectangle 7">
            <a:extLst>
              <a:ext uri="{FF2B5EF4-FFF2-40B4-BE49-F238E27FC236}">
                <a16:creationId xmlns:a16="http://schemas.microsoft.com/office/drawing/2014/main" id="{A92157BD-B8E7-33C1-C067-BBFD2865B470}"/>
              </a:ext>
            </a:extLst>
          </p:cNvPr>
          <p:cNvSpPr/>
          <p:nvPr/>
        </p:nvSpPr>
        <p:spPr>
          <a:xfrm>
            <a:off x="10210157" y="501236"/>
            <a:ext cx="1992086" cy="500742"/>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a:t>Airport</a:t>
            </a:r>
          </a:p>
          <a:p>
            <a:pPr algn="ctr"/>
            <a:r>
              <a:rPr lang="en-US"/>
              <a:t>Elevation: 2490 FT</a:t>
            </a:r>
          </a:p>
        </p:txBody>
      </p:sp>
    </p:spTree>
    <p:extLst>
      <p:ext uri="{BB962C8B-B14F-4D97-AF65-F5344CB8AC3E}">
        <p14:creationId xmlns:p14="http://schemas.microsoft.com/office/powerpoint/2010/main" val="207725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7B79-3186-E14D-55FD-7C394B6EAE28}"/>
              </a:ext>
            </a:extLst>
          </p:cNvPr>
          <p:cNvSpPr txBox="1">
            <a:spLocks noGrp="1"/>
          </p:cNvSpPr>
          <p:nvPr>
            <p:ph type="title"/>
          </p:nvPr>
        </p:nvSpPr>
        <p:spPr/>
        <p:txBody>
          <a:bodyPr/>
          <a:lstStyle/>
          <a:p>
            <a:pPr lvl="0"/>
            <a:r>
              <a:rPr lang="en-US"/>
              <a:t>Project Details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C1900-76AD-5164-7672-94CA4BD22D20}"/>
              </a:ext>
            </a:extLst>
          </p:cNvPr>
          <p:cNvSpPr>
            <a:spLocks noGrp="1"/>
          </p:cNvSpPr>
          <p:nvPr>
            <p:ph type="title"/>
          </p:nvPr>
        </p:nvSpPr>
        <p:spPr/>
        <p:txBody>
          <a:bodyPr/>
          <a:lstStyle/>
          <a:p>
            <a:r>
              <a:rPr lang="en-US"/>
              <a:t>Project Overview</a:t>
            </a:r>
          </a:p>
        </p:txBody>
      </p:sp>
      <p:sp>
        <p:nvSpPr>
          <p:cNvPr id="3" name="Content Placeholder 2">
            <a:extLst>
              <a:ext uri="{FF2B5EF4-FFF2-40B4-BE49-F238E27FC236}">
                <a16:creationId xmlns:a16="http://schemas.microsoft.com/office/drawing/2014/main" id="{F9BE9287-5C1B-BC34-535B-9BCDFD751F2D}"/>
              </a:ext>
            </a:extLst>
          </p:cNvPr>
          <p:cNvSpPr>
            <a:spLocks noGrp="1"/>
          </p:cNvSpPr>
          <p:nvPr>
            <p:ph idx="4294967295"/>
          </p:nvPr>
        </p:nvSpPr>
        <p:spPr>
          <a:xfrm>
            <a:off x="838203" y="1195451"/>
            <a:ext cx="10515600" cy="5057390"/>
          </a:xfrm>
        </p:spPr>
        <p:txBody>
          <a:bodyPr/>
          <a:lstStyle/>
          <a:p>
            <a:r>
              <a:rPr lang="en-US"/>
              <a:t>Large scale (Roll Plot) view of the project</a:t>
            </a:r>
          </a:p>
          <a:p>
            <a:endParaRPr lang="en-US"/>
          </a:p>
          <a:p>
            <a:r>
              <a:rPr lang="en-US"/>
              <a:t>Highlight drainage</a:t>
            </a:r>
          </a:p>
          <a:p>
            <a:r>
              <a:rPr lang="en-US"/>
              <a:t>Talk about pier, triple pipes, and other key factors.</a:t>
            </a:r>
          </a:p>
        </p:txBody>
      </p:sp>
      <p:pic>
        <p:nvPicPr>
          <p:cNvPr id="5" name="Picture 4">
            <a:extLst>
              <a:ext uri="{FF2B5EF4-FFF2-40B4-BE49-F238E27FC236}">
                <a16:creationId xmlns:a16="http://schemas.microsoft.com/office/drawing/2014/main" id="{551713BD-91A9-E70A-A601-417A8F424610}"/>
              </a:ext>
            </a:extLst>
          </p:cNvPr>
          <p:cNvPicPr>
            <a:picLocks noChangeAspect="1"/>
          </p:cNvPicPr>
          <p:nvPr/>
        </p:nvPicPr>
        <p:blipFill>
          <a:blip r:embed="rId2"/>
          <a:stretch>
            <a:fillRect/>
          </a:stretch>
        </p:blipFill>
        <p:spPr>
          <a:xfrm>
            <a:off x="0" y="1279818"/>
            <a:ext cx="12192000" cy="4936638"/>
          </a:xfrm>
          <a:prstGeom prst="rect">
            <a:avLst/>
          </a:prstGeom>
        </p:spPr>
      </p:pic>
      <p:sp>
        <p:nvSpPr>
          <p:cNvPr id="6" name="Rectangle 5">
            <a:extLst>
              <a:ext uri="{FF2B5EF4-FFF2-40B4-BE49-F238E27FC236}">
                <a16:creationId xmlns:a16="http://schemas.microsoft.com/office/drawing/2014/main" id="{9C753A2E-68A9-4E70-52CC-50AC7068FEC5}"/>
              </a:ext>
            </a:extLst>
          </p:cNvPr>
          <p:cNvSpPr/>
          <p:nvPr/>
        </p:nvSpPr>
        <p:spPr>
          <a:xfrm>
            <a:off x="1679304" y="5161807"/>
            <a:ext cx="1952958" cy="50074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a:t>Railroad Loading/</a:t>
            </a:r>
          </a:p>
          <a:p>
            <a:pPr algn="ctr"/>
            <a:r>
              <a:rPr lang="en-US"/>
              <a:t>Unloading Area</a:t>
            </a:r>
          </a:p>
        </p:txBody>
      </p:sp>
      <p:pic>
        <p:nvPicPr>
          <p:cNvPr id="7" name="Picture 2" descr="Interstate 64 - Wikipedia">
            <a:extLst>
              <a:ext uri="{FF2B5EF4-FFF2-40B4-BE49-F238E27FC236}">
                <a16:creationId xmlns:a16="http://schemas.microsoft.com/office/drawing/2014/main" id="{2EAFABB1-B6BB-2E1F-8A2B-C6FF322E79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153" y="4259450"/>
            <a:ext cx="423984" cy="42398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16DE97E-D62F-E223-F463-B8E7580D8905}"/>
              </a:ext>
            </a:extLst>
          </p:cNvPr>
          <p:cNvSpPr/>
          <p:nvPr/>
        </p:nvSpPr>
        <p:spPr>
          <a:xfrm>
            <a:off x="10369295" y="2162700"/>
            <a:ext cx="1748607" cy="24966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a:t>University Drive</a:t>
            </a:r>
          </a:p>
        </p:txBody>
      </p:sp>
    </p:spTree>
    <p:extLst>
      <p:ext uri="{BB962C8B-B14F-4D97-AF65-F5344CB8AC3E}">
        <p14:creationId xmlns:p14="http://schemas.microsoft.com/office/powerpoint/2010/main" val="8385581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138">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495EA0F1-13F9-C039-8D09-DA2D0F2B5B38}"/>
              </a:ext>
            </a:extLst>
          </p:cNvPr>
          <p:cNvPicPr>
            <a:picLocks noChangeAspect="1"/>
          </p:cNvPicPr>
          <p:nvPr/>
        </p:nvPicPr>
        <p:blipFill>
          <a:blip r:embed="rId3"/>
          <a:srcRect t="22157" b="21558"/>
          <a:stretch>
            <a:fillRect/>
          </a:stretch>
        </p:blipFill>
        <p:spPr>
          <a:xfrm>
            <a:off x="260536" y="4296344"/>
            <a:ext cx="11649467" cy="2178595"/>
          </a:xfrm>
          <a:prstGeom prst="rect">
            <a:avLst/>
          </a:prstGeom>
        </p:spPr>
      </p:pic>
      <p:sp>
        <p:nvSpPr>
          <p:cNvPr id="2" name="Title 1">
            <a:extLst>
              <a:ext uri="{FF2B5EF4-FFF2-40B4-BE49-F238E27FC236}">
                <a16:creationId xmlns:a16="http://schemas.microsoft.com/office/drawing/2014/main" id="{3D42AF0B-F2F9-CC22-899D-3D2FA2464D47}"/>
              </a:ext>
            </a:extLst>
          </p:cNvPr>
          <p:cNvSpPr txBox="1">
            <a:spLocks noGrp="1"/>
          </p:cNvSpPr>
          <p:nvPr>
            <p:ph type="title"/>
          </p:nvPr>
        </p:nvSpPr>
        <p:spPr/>
        <p:txBody>
          <a:bodyPr/>
          <a:lstStyle/>
          <a:p>
            <a:pPr lvl="0"/>
            <a:r>
              <a:rPr lang="en-US"/>
              <a:t>Existing Site Conditions</a:t>
            </a:r>
          </a:p>
        </p:txBody>
      </p:sp>
      <p:pic>
        <p:nvPicPr>
          <p:cNvPr id="3" name="Picture 4">
            <a:extLst>
              <a:ext uri="{FF2B5EF4-FFF2-40B4-BE49-F238E27FC236}">
                <a16:creationId xmlns:a16="http://schemas.microsoft.com/office/drawing/2014/main" id="{98ED5FC9-000A-FFC7-6E0A-D36EDB2BB567}"/>
              </a:ext>
            </a:extLst>
          </p:cNvPr>
          <p:cNvPicPr>
            <a:picLocks noChangeAspect="1"/>
          </p:cNvPicPr>
          <p:nvPr/>
        </p:nvPicPr>
        <p:blipFill>
          <a:blip r:embed="rId4"/>
          <a:stretch>
            <a:fillRect/>
          </a:stretch>
        </p:blipFill>
        <p:spPr>
          <a:xfrm>
            <a:off x="2291330" y="900400"/>
            <a:ext cx="7609335" cy="3342415"/>
          </a:xfrm>
          <a:prstGeom prst="rect">
            <a:avLst/>
          </a:prstGeom>
          <a:noFill/>
          <a:ln w="38103" cap="sq">
            <a:solidFill>
              <a:srgbClr val="000000"/>
            </a:solidFill>
            <a:prstDash val="solid"/>
            <a:miter/>
          </a:ln>
          <a:effectLst>
            <a:outerShdw dist="38096" dir="2700000" algn="tl">
              <a:srgbClr val="000000">
                <a:alpha val="43000"/>
              </a:srgbClr>
            </a:outerShdw>
          </a:effectLst>
        </p:spPr>
      </p:pic>
      <p:sp>
        <p:nvSpPr>
          <p:cNvPr id="4" name="Dodecagon 7">
            <a:extLst>
              <a:ext uri="{FF2B5EF4-FFF2-40B4-BE49-F238E27FC236}">
                <a16:creationId xmlns:a16="http://schemas.microsoft.com/office/drawing/2014/main" id="{2FF4B974-C52F-981F-AC8E-6B22BBCDCAD4}"/>
              </a:ext>
            </a:extLst>
          </p:cNvPr>
          <p:cNvSpPr/>
          <p:nvPr/>
        </p:nvSpPr>
        <p:spPr>
          <a:xfrm>
            <a:off x="2377440" y="3757040"/>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1</a:t>
            </a:r>
          </a:p>
        </p:txBody>
      </p:sp>
      <p:cxnSp>
        <p:nvCxnSpPr>
          <p:cNvPr id="5" name="Straight Arrow Connector 10">
            <a:extLst>
              <a:ext uri="{FF2B5EF4-FFF2-40B4-BE49-F238E27FC236}">
                <a16:creationId xmlns:a16="http://schemas.microsoft.com/office/drawing/2014/main" id="{7BD3DB78-9612-11EF-9A14-CEA91B83D84E}"/>
              </a:ext>
            </a:extLst>
          </p:cNvPr>
          <p:cNvCxnSpPr/>
          <p:nvPr/>
        </p:nvCxnSpPr>
        <p:spPr>
          <a:xfrm flipV="1">
            <a:off x="2743200" y="3677415"/>
            <a:ext cx="256032" cy="180210"/>
          </a:xfrm>
          <a:prstGeom prst="straightConnector1">
            <a:avLst/>
          </a:prstGeom>
          <a:noFill/>
          <a:ln w="57150" cap="flat">
            <a:solidFill>
              <a:srgbClr val="F2F2F2"/>
            </a:solidFill>
            <a:prstDash val="solid"/>
            <a:miter/>
            <a:tailEnd type="arrow"/>
          </a:ln>
        </p:spPr>
      </p:cxnSp>
      <p:sp>
        <p:nvSpPr>
          <p:cNvPr id="7" name="Dodecagon 18">
            <a:extLst>
              <a:ext uri="{FF2B5EF4-FFF2-40B4-BE49-F238E27FC236}">
                <a16:creationId xmlns:a16="http://schemas.microsoft.com/office/drawing/2014/main" id="{D781FAEA-2942-15AE-D79F-41E3335A88F6}"/>
              </a:ext>
            </a:extLst>
          </p:cNvPr>
          <p:cNvSpPr/>
          <p:nvPr/>
        </p:nvSpPr>
        <p:spPr>
          <a:xfrm>
            <a:off x="3191256" y="1704862"/>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3</a:t>
            </a:r>
          </a:p>
        </p:txBody>
      </p:sp>
      <p:cxnSp>
        <p:nvCxnSpPr>
          <p:cNvPr id="8" name="Straight Arrow Connector 19">
            <a:extLst>
              <a:ext uri="{FF2B5EF4-FFF2-40B4-BE49-F238E27FC236}">
                <a16:creationId xmlns:a16="http://schemas.microsoft.com/office/drawing/2014/main" id="{EE5D71F0-D8A7-1C2D-3FBB-7021DAC80956}"/>
              </a:ext>
            </a:extLst>
          </p:cNvPr>
          <p:cNvCxnSpPr>
            <a:stCxn id="7" idx="12"/>
          </p:cNvCxnSpPr>
          <p:nvPr/>
        </p:nvCxnSpPr>
        <p:spPr>
          <a:xfrm flipH="1">
            <a:off x="2761488" y="1845432"/>
            <a:ext cx="429768" cy="51454"/>
          </a:xfrm>
          <a:prstGeom prst="straightConnector1">
            <a:avLst/>
          </a:prstGeom>
          <a:noFill/>
          <a:ln w="57150" cap="flat">
            <a:solidFill>
              <a:srgbClr val="F2F2F2"/>
            </a:solidFill>
            <a:prstDash val="solid"/>
            <a:miter/>
            <a:tailEnd type="arrow"/>
          </a:ln>
        </p:spPr>
      </p:cxnSp>
      <p:sp>
        <p:nvSpPr>
          <p:cNvPr id="10" name="Dodecagon 27">
            <a:extLst>
              <a:ext uri="{FF2B5EF4-FFF2-40B4-BE49-F238E27FC236}">
                <a16:creationId xmlns:a16="http://schemas.microsoft.com/office/drawing/2014/main" id="{8987DADF-8DF6-1196-3258-FFE8BF9F3B50}"/>
              </a:ext>
            </a:extLst>
          </p:cNvPr>
          <p:cNvSpPr/>
          <p:nvPr/>
        </p:nvSpPr>
        <p:spPr>
          <a:xfrm>
            <a:off x="3063239" y="2615851"/>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2</a:t>
            </a:r>
          </a:p>
        </p:txBody>
      </p:sp>
      <p:cxnSp>
        <p:nvCxnSpPr>
          <p:cNvPr id="11" name="Straight Arrow Connector 28">
            <a:extLst>
              <a:ext uri="{FF2B5EF4-FFF2-40B4-BE49-F238E27FC236}">
                <a16:creationId xmlns:a16="http://schemas.microsoft.com/office/drawing/2014/main" id="{7999B06F-BD2E-A405-9E02-B534E006338F}"/>
              </a:ext>
            </a:extLst>
          </p:cNvPr>
          <p:cNvCxnSpPr>
            <a:stCxn id="10" idx="12"/>
          </p:cNvCxnSpPr>
          <p:nvPr/>
        </p:nvCxnSpPr>
        <p:spPr>
          <a:xfrm flipH="1" flipV="1">
            <a:off x="2724912" y="2534415"/>
            <a:ext cx="338327" cy="222007"/>
          </a:xfrm>
          <a:prstGeom prst="straightConnector1">
            <a:avLst/>
          </a:prstGeom>
          <a:noFill/>
          <a:ln w="57150" cap="flat">
            <a:solidFill>
              <a:srgbClr val="F2F2F2"/>
            </a:solidFill>
            <a:prstDash val="solid"/>
            <a:miter/>
            <a:tailEnd type="arrow"/>
          </a:ln>
        </p:spPr>
      </p:cxnSp>
      <p:sp>
        <p:nvSpPr>
          <p:cNvPr id="13" name="Dodecagon 37">
            <a:extLst>
              <a:ext uri="{FF2B5EF4-FFF2-40B4-BE49-F238E27FC236}">
                <a16:creationId xmlns:a16="http://schemas.microsoft.com/office/drawing/2014/main" id="{9BD672DB-3452-95C5-958C-1AAE59BC9FD8}"/>
              </a:ext>
            </a:extLst>
          </p:cNvPr>
          <p:cNvSpPr/>
          <p:nvPr/>
        </p:nvSpPr>
        <p:spPr>
          <a:xfrm>
            <a:off x="3465576" y="1160080"/>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4</a:t>
            </a:r>
          </a:p>
        </p:txBody>
      </p:sp>
      <p:cxnSp>
        <p:nvCxnSpPr>
          <p:cNvPr id="14" name="Straight Arrow Connector 38">
            <a:extLst>
              <a:ext uri="{FF2B5EF4-FFF2-40B4-BE49-F238E27FC236}">
                <a16:creationId xmlns:a16="http://schemas.microsoft.com/office/drawing/2014/main" id="{2CE2A570-F0E0-B93B-E553-1133433CFF3D}"/>
              </a:ext>
            </a:extLst>
          </p:cNvPr>
          <p:cNvCxnSpPr>
            <a:stCxn id="13" idx="12"/>
          </p:cNvCxnSpPr>
          <p:nvPr/>
        </p:nvCxnSpPr>
        <p:spPr>
          <a:xfrm flipH="1" flipV="1">
            <a:off x="3154679" y="1242834"/>
            <a:ext cx="310897" cy="57817"/>
          </a:xfrm>
          <a:prstGeom prst="straightConnector1">
            <a:avLst/>
          </a:prstGeom>
          <a:noFill/>
          <a:ln w="57150" cap="flat">
            <a:solidFill>
              <a:srgbClr val="F2F2F2"/>
            </a:solidFill>
            <a:prstDash val="solid"/>
            <a:miter/>
            <a:tailEnd type="arrow"/>
          </a:ln>
        </p:spPr>
      </p:cxnSp>
      <p:sp>
        <p:nvSpPr>
          <p:cNvPr id="16" name="Dodecagon 41">
            <a:extLst>
              <a:ext uri="{FF2B5EF4-FFF2-40B4-BE49-F238E27FC236}">
                <a16:creationId xmlns:a16="http://schemas.microsoft.com/office/drawing/2014/main" id="{715C080E-2B28-80B4-7ADC-B32B189A5036}"/>
              </a:ext>
            </a:extLst>
          </p:cNvPr>
          <p:cNvSpPr/>
          <p:nvPr/>
        </p:nvSpPr>
        <p:spPr>
          <a:xfrm>
            <a:off x="341372" y="4330159"/>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1</a:t>
            </a:r>
          </a:p>
        </p:txBody>
      </p:sp>
      <p:sp>
        <p:nvSpPr>
          <p:cNvPr id="17" name="Dodecagon 42">
            <a:extLst>
              <a:ext uri="{FF2B5EF4-FFF2-40B4-BE49-F238E27FC236}">
                <a16:creationId xmlns:a16="http://schemas.microsoft.com/office/drawing/2014/main" id="{ED3AF8DB-8F49-8E7C-7CDD-494BE4CCBF75}"/>
              </a:ext>
            </a:extLst>
          </p:cNvPr>
          <p:cNvSpPr/>
          <p:nvPr/>
        </p:nvSpPr>
        <p:spPr>
          <a:xfrm>
            <a:off x="3221732" y="4316900"/>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2</a:t>
            </a:r>
          </a:p>
        </p:txBody>
      </p:sp>
      <p:sp>
        <p:nvSpPr>
          <p:cNvPr id="18" name="Dodecagon 43">
            <a:extLst>
              <a:ext uri="{FF2B5EF4-FFF2-40B4-BE49-F238E27FC236}">
                <a16:creationId xmlns:a16="http://schemas.microsoft.com/office/drawing/2014/main" id="{270E4F66-61C8-8610-2E0D-BE81F0E3F59A}"/>
              </a:ext>
            </a:extLst>
          </p:cNvPr>
          <p:cNvSpPr/>
          <p:nvPr/>
        </p:nvSpPr>
        <p:spPr>
          <a:xfrm>
            <a:off x="6114281" y="4330159"/>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3</a:t>
            </a:r>
          </a:p>
        </p:txBody>
      </p:sp>
      <p:sp>
        <p:nvSpPr>
          <p:cNvPr id="19" name="Dodecagon 44">
            <a:extLst>
              <a:ext uri="{FF2B5EF4-FFF2-40B4-BE49-F238E27FC236}">
                <a16:creationId xmlns:a16="http://schemas.microsoft.com/office/drawing/2014/main" id="{526CAD4A-6360-9B4D-CA65-AFB9C1646207}"/>
              </a:ext>
            </a:extLst>
          </p:cNvPr>
          <p:cNvSpPr/>
          <p:nvPr/>
        </p:nvSpPr>
        <p:spPr>
          <a:xfrm>
            <a:off x="9054340" y="4316900"/>
            <a:ext cx="365760" cy="384048"/>
          </a:xfrm>
          <a:custGeom>
            <a:avLst/>
            <a:gdLst>
              <a:gd name="f0" fmla="val 10800000"/>
              <a:gd name="f1" fmla="val 5400000"/>
              <a:gd name="f2" fmla="val 180"/>
              <a:gd name="f3" fmla="val w"/>
              <a:gd name="f4" fmla="val h"/>
              <a:gd name="f5" fmla="val ss"/>
              <a:gd name="f6" fmla="val 0"/>
              <a:gd name="f7" fmla="+- 0 0 -90"/>
              <a:gd name="f8" fmla="+- 0 0 -180"/>
              <a:gd name="f9" fmla="+- 0 0 -270"/>
              <a:gd name="f10" fmla="+- 0 0 -36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6 f33 1"/>
              <a:gd name="f42" fmla="*/ f37 f33 1"/>
              <a:gd name="f43" fmla="*/ f40 2894 1"/>
              <a:gd name="f44" fmla="*/ f40 7906 1"/>
              <a:gd name="f45" fmla="*/ f40 13694 1"/>
              <a:gd name="f46" fmla="*/ f40 18706 1"/>
              <a:gd name="f47" fmla="*/ f39 2894 1"/>
              <a:gd name="f48" fmla="*/ f39 7906 1"/>
              <a:gd name="f49" fmla="*/ f39 13694 1"/>
              <a:gd name="f50" fmla="*/ f39 18706 1"/>
              <a:gd name="f51" fmla="*/ f43 1 21600"/>
              <a:gd name="f52" fmla="*/ f44 1 21600"/>
              <a:gd name="f53" fmla="*/ f45 1 21600"/>
              <a:gd name="f54" fmla="*/ f46 1 21600"/>
              <a:gd name="f55" fmla="*/ f47 1 21600"/>
              <a:gd name="f56" fmla="*/ f48 1 21600"/>
              <a:gd name="f57" fmla="*/ f49 1 21600"/>
              <a:gd name="f58" fmla="*/ f50 1 21600"/>
              <a:gd name="f59" fmla="*/ f51 f33 1"/>
              <a:gd name="f60" fmla="*/ f55 f33 1"/>
              <a:gd name="f61" fmla="*/ f54 f33 1"/>
              <a:gd name="f62" fmla="*/ f58 f33 1"/>
              <a:gd name="f63" fmla="*/ f56 f33 1"/>
              <a:gd name="f64" fmla="*/ f52 f33 1"/>
              <a:gd name="f65" fmla="*/ f53 f33 1"/>
              <a:gd name="f66" fmla="*/ f57 f33 1"/>
            </a:gdLst>
            <a:ahLst/>
            <a:cxnLst>
              <a:cxn ang="3cd4">
                <a:pos x="hc" y="t"/>
              </a:cxn>
              <a:cxn ang="0">
                <a:pos x="r" y="vc"/>
              </a:cxn>
              <a:cxn ang="cd4">
                <a:pos x="hc" y="b"/>
              </a:cxn>
              <a:cxn ang="cd2">
                <a:pos x="l" y="vc"/>
              </a:cxn>
              <a:cxn ang="f29">
                <a:pos x="f61" y="f60"/>
              </a:cxn>
              <a:cxn ang="f29">
                <a:pos x="f41" y="f63"/>
              </a:cxn>
              <a:cxn ang="f29">
                <a:pos x="f41" y="f66"/>
              </a:cxn>
              <a:cxn ang="f29">
                <a:pos x="f61" y="f62"/>
              </a:cxn>
              <a:cxn ang="f30">
                <a:pos x="f65" y="f42"/>
              </a:cxn>
              <a:cxn ang="f30">
                <a:pos x="f64" y="f42"/>
              </a:cxn>
              <a:cxn ang="f31">
                <a:pos x="f59" y="f62"/>
              </a:cxn>
              <a:cxn ang="f31">
                <a:pos x="f38" y="f66"/>
              </a:cxn>
              <a:cxn ang="f31">
                <a:pos x="f38" y="f63"/>
              </a:cxn>
              <a:cxn ang="f31">
                <a:pos x="f59" y="f60"/>
              </a:cxn>
              <a:cxn ang="f32">
                <a:pos x="f64" y="f38"/>
              </a:cxn>
              <a:cxn ang="f32">
                <a:pos x="f65" y="f38"/>
              </a:cxn>
            </a:cxnLst>
            <a:rect l="f59" t="f60" r="f61" b="f62"/>
            <a:pathLst>
              <a:path>
                <a:moveTo>
                  <a:pt x="f38" y="f63"/>
                </a:moveTo>
                <a:lnTo>
                  <a:pt x="f59" y="f60"/>
                </a:lnTo>
                <a:lnTo>
                  <a:pt x="f64" y="f38"/>
                </a:lnTo>
                <a:lnTo>
                  <a:pt x="f65" y="f38"/>
                </a:lnTo>
                <a:lnTo>
                  <a:pt x="f61" y="f60"/>
                </a:lnTo>
                <a:lnTo>
                  <a:pt x="f41" y="f63"/>
                </a:lnTo>
                <a:lnTo>
                  <a:pt x="f41" y="f66"/>
                </a:lnTo>
                <a:lnTo>
                  <a:pt x="f61" y="f62"/>
                </a:lnTo>
                <a:lnTo>
                  <a:pt x="f65" y="f42"/>
                </a:lnTo>
                <a:lnTo>
                  <a:pt x="f64" y="f42"/>
                </a:lnTo>
                <a:lnTo>
                  <a:pt x="f59" y="f62"/>
                </a:lnTo>
                <a:lnTo>
                  <a:pt x="f38" y="f66"/>
                </a:lnTo>
                <a:close/>
              </a:path>
            </a:pathLst>
          </a:custGeom>
          <a:solidFill>
            <a:srgbClr val="0F9ED5"/>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ptos"/>
              </a:rPr>
              <a:t>4</a:t>
            </a:r>
          </a:p>
        </p:txBody>
      </p:sp>
      <p:cxnSp>
        <p:nvCxnSpPr>
          <p:cNvPr id="20" name="Straight Connector 46">
            <a:extLst>
              <a:ext uri="{FF2B5EF4-FFF2-40B4-BE49-F238E27FC236}">
                <a16:creationId xmlns:a16="http://schemas.microsoft.com/office/drawing/2014/main" id="{EFCC92E5-A23C-8A15-73CD-10B9D53D3AC0}"/>
              </a:ext>
            </a:extLst>
          </p:cNvPr>
          <p:cNvCxnSpPr/>
          <p:nvPr/>
        </p:nvCxnSpPr>
        <p:spPr>
          <a:xfrm flipV="1">
            <a:off x="0" y="4251959"/>
            <a:ext cx="12191996" cy="23336"/>
          </a:xfrm>
          <a:prstGeom prst="straightConnector1">
            <a:avLst/>
          </a:prstGeom>
          <a:noFill/>
          <a:ln w="38103" cap="flat">
            <a:solidFill>
              <a:srgbClr val="000000"/>
            </a:solidFill>
            <a:prstDash val="solid"/>
            <a:miter/>
          </a:ln>
        </p:spPr>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0AACD-F9A1-90A9-7DE9-83DC81458DC0}"/>
              </a:ext>
            </a:extLst>
          </p:cNvPr>
          <p:cNvSpPr txBox="1">
            <a:spLocks noGrp="1"/>
          </p:cNvSpPr>
          <p:nvPr>
            <p:ph type="title"/>
          </p:nvPr>
        </p:nvSpPr>
        <p:spPr/>
        <p:txBody>
          <a:bodyPr/>
          <a:lstStyle/>
          <a:p>
            <a:pPr lvl="0"/>
            <a:r>
              <a:rPr lang="en-US"/>
              <a:t>Geometric Design Parameters</a:t>
            </a:r>
          </a:p>
        </p:txBody>
      </p:sp>
      <p:sp>
        <p:nvSpPr>
          <p:cNvPr id="3" name="Content Placeholder 2">
            <a:extLst>
              <a:ext uri="{FF2B5EF4-FFF2-40B4-BE49-F238E27FC236}">
                <a16:creationId xmlns:a16="http://schemas.microsoft.com/office/drawing/2014/main" id="{83635D09-575D-E22C-6C53-6ECE51BF8293}"/>
              </a:ext>
            </a:extLst>
          </p:cNvPr>
          <p:cNvSpPr txBox="1">
            <a:spLocks noGrp="1"/>
          </p:cNvSpPr>
          <p:nvPr>
            <p:ph type="body" idx="4294967295"/>
          </p:nvPr>
        </p:nvSpPr>
        <p:spPr>
          <a:xfrm>
            <a:off x="308350" y="1151385"/>
            <a:ext cx="5856396" cy="5057390"/>
          </a:xfrm>
        </p:spPr>
        <p:txBody>
          <a:bodyPr/>
          <a:lstStyle/>
          <a:p>
            <a:pPr marL="0" lvl="0" indent="0">
              <a:buNone/>
            </a:pPr>
            <a:r>
              <a:rPr lang="en-US" b="1">
                <a:solidFill>
                  <a:srgbClr val="032A65"/>
                </a:solidFill>
              </a:rPr>
              <a:t>Roadway Design Items</a:t>
            </a:r>
          </a:p>
          <a:p>
            <a:pPr lvl="0"/>
            <a:r>
              <a:rPr lang="en-US"/>
              <a:t>Grade: Generally Follows Existing</a:t>
            </a:r>
          </a:p>
          <a:p>
            <a:pPr lvl="0"/>
            <a:r>
              <a:rPr lang="en-US"/>
              <a:t>Roadway Width: 24’ </a:t>
            </a:r>
            <a:br>
              <a:rPr lang="en-US"/>
            </a:br>
            <a:r>
              <a:rPr lang="en-US"/>
              <a:t>			  2’ Shoulders</a:t>
            </a:r>
          </a:p>
          <a:p>
            <a:pPr lvl="0"/>
            <a:r>
              <a:rPr lang="en-US"/>
              <a:t>Design Vehicle: WB-62</a:t>
            </a:r>
          </a:p>
          <a:p>
            <a:pPr lvl="0"/>
            <a:endParaRPr lang="en-US"/>
          </a:p>
        </p:txBody>
      </p:sp>
      <p:sp>
        <p:nvSpPr>
          <p:cNvPr id="4" name="Content Placeholder 2">
            <a:extLst>
              <a:ext uri="{FF2B5EF4-FFF2-40B4-BE49-F238E27FC236}">
                <a16:creationId xmlns:a16="http://schemas.microsoft.com/office/drawing/2014/main" id="{512E3A05-4264-581C-6569-78A649CCE6CE}"/>
              </a:ext>
            </a:extLst>
          </p:cNvPr>
          <p:cNvSpPr txBox="1"/>
          <p:nvPr/>
        </p:nvSpPr>
        <p:spPr>
          <a:xfrm>
            <a:off x="6792802" y="1151385"/>
            <a:ext cx="5257800" cy="5057390"/>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032A65"/>
                </a:solidFill>
                <a:uFillTx/>
                <a:latin typeface="Arial"/>
              </a:rPr>
              <a:t>RR Spur Design Items</a:t>
            </a:r>
          </a:p>
          <a:p>
            <a: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a:rPr>
              <a:t>200’ from Curve</a:t>
            </a:r>
          </a:p>
          <a:p>
            <a:pPr marL="685800" lvl="1" indent="-228600">
              <a:lnSpc>
                <a:spcPct val="90000"/>
              </a:lnSpc>
              <a:spcBef>
                <a:spcPts val="1000"/>
              </a:spcBef>
              <a:buClr>
                <a:srgbClr val="0373B5"/>
              </a:buClr>
              <a:buSzPct val="100000"/>
              <a:buFont typeface="Wingdings" pitchFamily="2"/>
              <a:buChar char="§"/>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a:rPr>
              <a:t>Placed in Tangent</a:t>
            </a:r>
          </a:p>
          <a:p>
            <a: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a:rPr>
              <a:t>25’ CL Spacing for Spur Lines</a:t>
            </a:r>
          </a:p>
        </p:txBody>
      </p:sp>
      <p:pic>
        <p:nvPicPr>
          <p:cNvPr id="6" name="Picture 5">
            <a:extLst>
              <a:ext uri="{FF2B5EF4-FFF2-40B4-BE49-F238E27FC236}">
                <a16:creationId xmlns:a16="http://schemas.microsoft.com/office/drawing/2014/main" id="{C0032791-48EB-214B-64AB-7A228826E945}"/>
              </a:ext>
            </a:extLst>
          </p:cNvPr>
          <p:cNvPicPr>
            <a:picLocks noChangeAspect="1"/>
          </p:cNvPicPr>
          <p:nvPr/>
        </p:nvPicPr>
        <p:blipFill>
          <a:blip r:embed="rId3"/>
          <a:stretch>
            <a:fillRect/>
          </a:stretch>
        </p:blipFill>
        <p:spPr>
          <a:xfrm>
            <a:off x="853789" y="4099612"/>
            <a:ext cx="4600575" cy="1857375"/>
          </a:xfrm>
          <a:prstGeom prst="rect">
            <a:avLst/>
          </a:prstGeom>
        </p:spPr>
      </p:pic>
      <p:pic>
        <p:nvPicPr>
          <p:cNvPr id="8" name="Picture 7">
            <a:extLst>
              <a:ext uri="{FF2B5EF4-FFF2-40B4-BE49-F238E27FC236}">
                <a16:creationId xmlns:a16="http://schemas.microsoft.com/office/drawing/2014/main" id="{CD27AD01-3C76-D34B-DA3E-DED1E4D7E00A}"/>
              </a:ext>
            </a:extLst>
          </p:cNvPr>
          <p:cNvPicPr>
            <a:picLocks noChangeAspect="1"/>
          </p:cNvPicPr>
          <p:nvPr/>
        </p:nvPicPr>
        <p:blipFill>
          <a:blip r:embed="rId4"/>
          <a:stretch>
            <a:fillRect/>
          </a:stretch>
        </p:blipFill>
        <p:spPr>
          <a:xfrm>
            <a:off x="7392475" y="3863664"/>
            <a:ext cx="3590626" cy="2345111"/>
          </a:xfrm>
          <a:prstGeom prst="rect">
            <a:avLst/>
          </a:prstGeom>
        </p:spPr>
      </p:pic>
      <p:cxnSp>
        <p:nvCxnSpPr>
          <p:cNvPr id="5" name="Straight Connector 4">
            <a:extLst>
              <a:ext uri="{FF2B5EF4-FFF2-40B4-BE49-F238E27FC236}">
                <a16:creationId xmlns:a16="http://schemas.microsoft.com/office/drawing/2014/main" id="{DDCC0A53-C1C7-3565-FF28-4D108A9BD12C}"/>
              </a:ext>
            </a:extLst>
          </p:cNvPr>
          <p:cNvCxnSpPr>
            <a:cxnSpLocks/>
          </p:cNvCxnSpPr>
          <p:nvPr/>
        </p:nvCxnSpPr>
        <p:spPr>
          <a:xfrm>
            <a:off x="6452366" y="1151385"/>
            <a:ext cx="0" cy="2277615"/>
          </a:xfrm>
          <a:prstGeom prst="line">
            <a:avLst/>
          </a:prstGeom>
          <a:ln>
            <a:solidFill>
              <a:srgbClr val="032A65"/>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1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6FFBF-2273-CE1A-747F-9F4D329054EB}"/>
              </a:ext>
            </a:extLst>
          </p:cNvPr>
          <p:cNvSpPr txBox="1">
            <a:spLocks noGrp="1"/>
          </p:cNvSpPr>
          <p:nvPr>
            <p:ph type="title"/>
          </p:nvPr>
        </p:nvSpPr>
        <p:spPr/>
        <p:txBody>
          <a:bodyPr/>
          <a:lstStyle/>
          <a:p>
            <a:pPr lvl="0"/>
            <a:r>
              <a:rPr lang="en-US"/>
              <a:t>Typical Section</a:t>
            </a:r>
          </a:p>
        </p:txBody>
      </p:sp>
      <p:pic>
        <p:nvPicPr>
          <p:cNvPr id="5" name="Picture 4">
            <a:extLst>
              <a:ext uri="{FF2B5EF4-FFF2-40B4-BE49-F238E27FC236}">
                <a16:creationId xmlns:a16="http://schemas.microsoft.com/office/drawing/2014/main" id="{8579B5ED-6091-3EA3-B32F-793E14E23CA5}"/>
              </a:ext>
            </a:extLst>
          </p:cNvPr>
          <p:cNvPicPr>
            <a:picLocks noChangeAspect="1"/>
          </p:cNvPicPr>
          <p:nvPr/>
        </p:nvPicPr>
        <p:blipFill>
          <a:blip r:embed="rId3"/>
          <a:stretch>
            <a:fillRect/>
          </a:stretch>
        </p:blipFill>
        <p:spPr>
          <a:xfrm>
            <a:off x="1369286" y="1003719"/>
            <a:ext cx="9453423" cy="3818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Content Placeholder 2">
            <a:extLst>
              <a:ext uri="{FF2B5EF4-FFF2-40B4-BE49-F238E27FC236}">
                <a16:creationId xmlns:a16="http://schemas.microsoft.com/office/drawing/2014/main" id="{285DAA08-1FDA-74DA-CF51-493EF1FFFED2}"/>
              </a:ext>
            </a:extLst>
          </p:cNvPr>
          <p:cNvSpPr txBox="1">
            <a:spLocks/>
          </p:cNvSpPr>
          <p:nvPr/>
        </p:nvSpPr>
        <p:spPr>
          <a:xfrm>
            <a:off x="63559" y="4109986"/>
            <a:ext cx="3985349" cy="2386951"/>
          </a:xfrm>
          <a:prstGeom prst="rect">
            <a:avLst/>
          </a:prstGeom>
          <a:solidFill>
            <a:schemeClr val="tx1">
              <a:lumMod val="65000"/>
              <a:lumOff val="35000"/>
            </a:schemeClr>
          </a:solidFill>
          <a:ln w="38100">
            <a:solidFill>
              <a:schemeClr val="tx1"/>
            </a:solidFill>
          </a:ln>
        </p:spPr>
        <p:style>
          <a:lnRef idx="0">
            <a:scrgbClr r="0" g="0" b="0"/>
          </a:lnRef>
          <a:fillRef idx="0">
            <a:scrgbClr r="0" g="0" b="0"/>
          </a:fillRef>
          <a:effectRef idx="0">
            <a:scrgbClr r="0" g="0" b="0"/>
          </a:effectRef>
          <a:fontRef idx="minor">
            <a:schemeClr val="lt1"/>
          </a:fontRef>
        </p:style>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solidFill>
                  <a:schemeClr val="bg1"/>
                </a:solidFill>
              </a:rPr>
              <a:t>12’ Lanes / 2’ Shoulders</a:t>
            </a:r>
          </a:p>
          <a:p>
            <a:r>
              <a:rPr lang="en-US" sz="2400">
                <a:solidFill>
                  <a:schemeClr val="bg1"/>
                </a:solidFill>
              </a:rPr>
              <a:t>Paving Design</a:t>
            </a:r>
          </a:p>
          <a:p>
            <a:pPr lvl="1"/>
            <a:r>
              <a:rPr lang="en-US" sz="2000">
                <a:solidFill>
                  <a:schemeClr val="bg1"/>
                </a:solidFill>
              </a:rPr>
              <a:t>Wearing Course</a:t>
            </a:r>
          </a:p>
          <a:p>
            <a:pPr lvl="1"/>
            <a:r>
              <a:rPr lang="en-US" sz="2000">
                <a:solidFill>
                  <a:schemeClr val="bg1"/>
                </a:solidFill>
              </a:rPr>
              <a:t>6” Base Course</a:t>
            </a:r>
          </a:p>
          <a:p>
            <a:pPr lvl="1"/>
            <a:r>
              <a:rPr lang="en-US" sz="2000">
                <a:solidFill>
                  <a:schemeClr val="bg1"/>
                </a:solidFill>
              </a:rPr>
              <a:t>6” Aggregate Base Course</a:t>
            </a:r>
          </a:p>
          <a:p>
            <a:r>
              <a:rPr lang="en-US" sz="2400">
                <a:solidFill>
                  <a:schemeClr val="bg1"/>
                </a:solidFill>
              </a:rPr>
              <a:t>~1,875’ of Guardrail</a:t>
            </a:r>
          </a:p>
        </p:txBody>
      </p:sp>
      <p:pic>
        <p:nvPicPr>
          <p:cNvPr id="8" name="Picture 7">
            <a:extLst>
              <a:ext uri="{FF2B5EF4-FFF2-40B4-BE49-F238E27FC236}">
                <a16:creationId xmlns:a16="http://schemas.microsoft.com/office/drawing/2014/main" id="{B9E10177-492A-C372-8F9C-26FD07460E45}"/>
              </a:ext>
            </a:extLst>
          </p:cNvPr>
          <p:cNvPicPr>
            <a:picLocks noChangeAspect="1"/>
          </p:cNvPicPr>
          <p:nvPr/>
        </p:nvPicPr>
        <p:blipFill>
          <a:blip r:embed="rId4"/>
          <a:stretch>
            <a:fillRect/>
          </a:stretch>
        </p:blipFill>
        <p:spPr>
          <a:xfrm>
            <a:off x="8446356" y="4070427"/>
            <a:ext cx="3639765" cy="24265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140">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9BCB54D-F2EC-B831-4FF9-E02862488473}"/>
              </a:ext>
            </a:extLst>
          </p:cNvPr>
          <p:cNvPicPr>
            <a:picLocks noChangeAspect="1"/>
          </p:cNvPicPr>
          <p:nvPr/>
        </p:nvPicPr>
        <p:blipFill>
          <a:blip r:embed="rId3"/>
          <a:stretch>
            <a:fillRect/>
          </a:stretch>
        </p:blipFill>
        <p:spPr>
          <a:xfrm>
            <a:off x="-4" y="904497"/>
            <a:ext cx="12192000" cy="6034865"/>
          </a:xfrm>
          <a:prstGeom prst="rect">
            <a:avLst/>
          </a:prstGeom>
        </p:spPr>
      </p:pic>
      <p:sp>
        <p:nvSpPr>
          <p:cNvPr id="2" name="Title 1">
            <a:extLst>
              <a:ext uri="{FF2B5EF4-FFF2-40B4-BE49-F238E27FC236}">
                <a16:creationId xmlns:a16="http://schemas.microsoft.com/office/drawing/2014/main" id="{035E33E1-949A-062E-0A9E-662AFD83C0ED}"/>
              </a:ext>
            </a:extLst>
          </p:cNvPr>
          <p:cNvSpPr txBox="1">
            <a:spLocks noGrp="1"/>
          </p:cNvSpPr>
          <p:nvPr>
            <p:ph type="title"/>
          </p:nvPr>
        </p:nvSpPr>
        <p:spPr/>
        <p:txBody>
          <a:bodyPr/>
          <a:lstStyle/>
          <a:p>
            <a:pPr lvl="0"/>
            <a:r>
              <a:rPr lang="en-US"/>
              <a:t>Proposed Profile &amp; Grades</a:t>
            </a:r>
          </a:p>
        </p:txBody>
      </p:sp>
      <p:sp>
        <p:nvSpPr>
          <p:cNvPr id="3" name="Content Placeholder 2">
            <a:extLst>
              <a:ext uri="{FF2B5EF4-FFF2-40B4-BE49-F238E27FC236}">
                <a16:creationId xmlns:a16="http://schemas.microsoft.com/office/drawing/2014/main" id="{B3D081B4-70B7-B487-B90C-79AE6901F090}"/>
              </a:ext>
            </a:extLst>
          </p:cNvPr>
          <p:cNvSpPr txBox="1">
            <a:spLocks/>
          </p:cNvSpPr>
          <p:nvPr/>
        </p:nvSpPr>
        <p:spPr>
          <a:xfrm>
            <a:off x="18760" y="924454"/>
            <a:ext cx="3679037" cy="3225516"/>
          </a:xfrm>
          <a:prstGeom prst="rect">
            <a:avLst/>
          </a:prstGeom>
          <a:solidFill>
            <a:schemeClr val="bg1"/>
          </a:solid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itchFamily="2"/>
              <a:buNone/>
            </a:pPr>
            <a:r>
              <a:rPr lang="en-US" b="1">
                <a:solidFill>
                  <a:srgbClr val="0373B5"/>
                </a:solidFill>
              </a:rPr>
              <a:t>Profile Data</a:t>
            </a:r>
          </a:p>
          <a:p>
            <a:r>
              <a:rPr lang="en-US"/>
              <a:t>At Railroad Spurs:</a:t>
            </a:r>
          </a:p>
          <a:p>
            <a:pPr lvl="1"/>
            <a:r>
              <a:rPr lang="en-US"/>
              <a:t>Elev. 2060</a:t>
            </a:r>
          </a:p>
          <a:p>
            <a:r>
              <a:rPr lang="en-US"/>
              <a:t>At University Drive: </a:t>
            </a:r>
          </a:p>
          <a:p>
            <a:pPr lvl="1"/>
            <a:r>
              <a:rPr lang="en-US"/>
              <a:t>Elev. 2487</a:t>
            </a:r>
          </a:p>
          <a:p>
            <a:r>
              <a:rPr lang="en-US"/>
              <a:t>Length of alignment</a:t>
            </a:r>
          </a:p>
          <a:p>
            <a:pPr lvl="1"/>
            <a:r>
              <a:rPr lang="en-US"/>
              <a:t>7,000 FT</a:t>
            </a:r>
          </a:p>
        </p:txBody>
      </p:sp>
      <p:sp>
        <p:nvSpPr>
          <p:cNvPr id="10" name="Freeform: Shape 9">
            <a:extLst>
              <a:ext uri="{FF2B5EF4-FFF2-40B4-BE49-F238E27FC236}">
                <a16:creationId xmlns:a16="http://schemas.microsoft.com/office/drawing/2014/main" id="{E2917077-F13D-2C32-6702-3EE2080E85DE}"/>
              </a:ext>
            </a:extLst>
          </p:cNvPr>
          <p:cNvSpPr/>
          <p:nvPr/>
        </p:nvSpPr>
        <p:spPr>
          <a:xfrm>
            <a:off x="196645" y="2762865"/>
            <a:ext cx="11749549" cy="2605548"/>
          </a:xfrm>
          <a:custGeom>
            <a:avLst/>
            <a:gdLst>
              <a:gd name="csX0" fmla="*/ 0 w 11749549"/>
              <a:gd name="csY0" fmla="*/ 2605548 h 2605548"/>
              <a:gd name="csX1" fmla="*/ 344129 w 11749549"/>
              <a:gd name="csY1" fmla="*/ 2428567 h 2605548"/>
              <a:gd name="csX2" fmla="*/ 698090 w 11749549"/>
              <a:gd name="csY2" fmla="*/ 2349909 h 2605548"/>
              <a:gd name="csX3" fmla="*/ 993058 w 11749549"/>
              <a:gd name="csY3" fmla="*/ 2369574 h 2605548"/>
              <a:gd name="csX4" fmla="*/ 1425678 w 11749549"/>
              <a:gd name="csY4" fmla="*/ 2241754 h 2605548"/>
              <a:gd name="csX5" fmla="*/ 2104103 w 11749549"/>
              <a:gd name="csY5" fmla="*/ 1986116 h 2605548"/>
              <a:gd name="csX6" fmla="*/ 2369574 w 11749549"/>
              <a:gd name="csY6" fmla="*/ 1789470 h 2605548"/>
              <a:gd name="csX7" fmla="*/ 2605549 w 11749549"/>
              <a:gd name="csY7" fmla="*/ 1779638 h 2605548"/>
              <a:gd name="csX8" fmla="*/ 2812026 w 11749549"/>
              <a:gd name="csY8" fmla="*/ 1661651 h 2605548"/>
              <a:gd name="csX9" fmla="*/ 3421626 w 11749549"/>
              <a:gd name="csY9" fmla="*/ 1356851 h 2605548"/>
              <a:gd name="csX10" fmla="*/ 3647768 w 11749549"/>
              <a:gd name="csY10" fmla="*/ 1288025 h 2605548"/>
              <a:gd name="csX11" fmla="*/ 3893574 w 11749549"/>
              <a:gd name="csY11" fmla="*/ 1238864 h 2605548"/>
              <a:gd name="csX12" fmla="*/ 4493342 w 11749549"/>
              <a:gd name="csY12" fmla="*/ 1258529 h 2605548"/>
              <a:gd name="csX13" fmla="*/ 4581832 w 11749549"/>
              <a:gd name="csY13" fmla="*/ 1347019 h 2605548"/>
              <a:gd name="csX14" fmla="*/ 4689987 w 11749549"/>
              <a:gd name="csY14" fmla="*/ 1445341 h 2605548"/>
              <a:gd name="csX15" fmla="*/ 4827639 w 11749549"/>
              <a:gd name="csY15" fmla="*/ 1484670 h 2605548"/>
              <a:gd name="csX16" fmla="*/ 4925961 w 11749549"/>
              <a:gd name="csY16" fmla="*/ 1455174 h 2605548"/>
              <a:gd name="csX17" fmla="*/ 5171768 w 11749549"/>
              <a:gd name="csY17" fmla="*/ 1376516 h 2605548"/>
              <a:gd name="csX18" fmla="*/ 5417574 w 11749549"/>
              <a:gd name="csY18" fmla="*/ 1120877 h 2605548"/>
              <a:gd name="csX19" fmla="*/ 5653549 w 11749549"/>
              <a:gd name="csY19" fmla="*/ 1022554 h 2605548"/>
              <a:gd name="csX20" fmla="*/ 5938684 w 11749549"/>
              <a:gd name="csY20" fmla="*/ 973393 h 2605548"/>
              <a:gd name="csX21" fmla="*/ 6263149 w 11749549"/>
              <a:gd name="csY21" fmla="*/ 1022554 h 2605548"/>
              <a:gd name="csX22" fmla="*/ 6617110 w 11749549"/>
              <a:gd name="csY22" fmla="*/ 983225 h 2605548"/>
              <a:gd name="csX23" fmla="*/ 7030065 w 11749549"/>
              <a:gd name="csY23" fmla="*/ 1071716 h 2605548"/>
              <a:gd name="csX24" fmla="*/ 7266039 w 11749549"/>
              <a:gd name="csY24" fmla="*/ 1238864 h 2605548"/>
              <a:gd name="csX25" fmla="*/ 7561007 w 11749549"/>
              <a:gd name="csY25" fmla="*/ 1356851 h 2605548"/>
              <a:gd name="csX26" fmla="*/ 7944465 w 11749549"/>
              <a:gd name="csY26" fmla="*/ 1455174 h 2605548"/>
              <a:gd name="csX27" fmla="*/ 8327923 w 11749549"/>
              <a:gd name="csY27" fmla="*/ 1465006 h 2605548"/>
              <a:gd name="csX28" fmla="*/ 8426245 w 11749549"/>
              <a:gd name="csY28" fmla="*/ 1415845 h 2605548"/>
              <a:gd name="csX29" fmla="*/ 8622890 w 11749549"/>
              <a:gd name="csY29" fmla="*/ 1248696 h 2605548"/>
              <a:gd name="csX30" fmla="*/ 9045678 w 11749549"/>
              <a:gd name="csY30" fmla="*/ 1111045 h 2605548"/>
              <a:gd name="csX31" fmla="*/ 9429136 w 11749549"/>
              <a:gd name="csY31" fmla="*/ 914400 h 2605548"/>
              <a:gd name="csX32" fmla="*/ 9773265 w 11749549"/>
              <a:gd name="csY32" fmla="*/ 747251 h 2605548"/>
              <a:gd name="csX33" fmla="*/ 10078065 w 11749549"/>
              <a:gd name="csY33" fmla="*/ 619432 h 2605548"/>
              <a:gd name="csX34" fmla="*/ 10618839 w 11749549"/>
              <a:gd name="csY34" fmla="*/ 501445 h 2605548"/>
              <a:gd name="csX35" fmla="*/ 10992465 w 11749549"/>
              <a:gd name="csY35" fmla="*/ 393290 h 2605548"/>
              <a:gd name="csX36" fmla="*/ 11395587 w 11749549"/>
              <a:gd name="csY36" fmla="*/ 206477 h 2605548"/>
              <a:gd name="csX37" fmla="*/ 11749549 w 11749549"/>
              <a:gd name="csY37" fmla="*/ 0 h 26055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1749549" h="2605548">
                <a:moveTo>
                  <a:pt x="0" y="2605548"/>
                </a:moveTo>
                <a:cubicBezTo>
                  <a:pt x="113890" y="2538360"/>
                  <a:pt x="227781" y="2471173"/>
                  <a:pt x="344129" y="2428567"/>
                </a:cubicBezTo>
                <a:cubicBezTo>
                  <a:pt x="460477" y="2385961"/>
                  <a:pt x="589935" y="2359741"/>
                  <a:pt x="698090" y="2349909"/>
                </a:cubicBezTo>
                <a:cubicBezTo>
                  <a:pt x="806245" y="2340077"/>
                  <a:pt x="871793" y="2387600"/>
                  <a:pt x="993058" y="2369574"/>
                </a:cubicBezTo>
                <a:cubicBezTo>
                  <a:pt x="1114323" y="2351548"/>
                  <a:pt x="1240504" y="2305664"/>
                  <a:pt x="1425678" y="2241754"/>
                </a:cubicBezTo>
                <a:cubicBezTo>
                  <a:pt x="1610852" y="2177844"/>
                  <a:pt x="1946787" y="2061497"/>
                  <a:pt x="2104103" y="1986116"/>
                </a:cubicBezTo>
                <a:cubicBezTo>
                  <a:pt x="2261419" y="1910735"/>
                  <a:pt x="2286000" y="1823883"/>
                  <a:pt x="2369574" y="1789470"/>
                </a:cubicBezTo>
                <a:cubicBezTo>
                  <a:pt x="2453148" y="1755057"/>
                  <a:pt x="2531807" y="1800941"/>
                  <a:pt x="2605549" y="1779638"/>
                </a:cubicBezTo>
                <a:cubicBezTo>
                  <a:pt x="2679291" y="1758335"/>
                  <a:pt x="2676013" y="1732115"/>
                  <a:pt x="2812026" y="1661651"/>
                </a:cubicBezTo>
                <a:cubicBezTo>
                  <a:pt x="2948039" y="1591187"/>
                  <a:pt x="3282336" y="1419122"/>
                  <a:pt x="3421626" y="1356851"/>
                </a:cubicBezTo>
                <a:cubicBezTo>
                  <a:pt x="3560916" y="1294580"/>
                  <a:pt x="3569110" y="1307689"/>
                  <a:pt x="3647768" y="1288025"/>
                </a:cubicBezTo>
                <a:cubicBezTo>
                  <a:pt x="3726426" y="1268361"/>
                  <a:pt x="3752645" y="1243780"/>
                  <a:pt x="3893574" y="1238864"/>
                </a:cubicBezTo>
                <a:cubicBezTo>
                  <a:pt x="4034503" y="1233948"/>
                  <a:pt x="4378632" y="1240503"/>
                  <a:pt x="4493342" y="1258529"/>
                </a:cubicBezTo>
                <a:cubicBezTo>
                  <a:pt x="4608052" y="1276555"/>
                  <a:pt x="4549058" y="1315884"/>
                  <a:pt x="4581832" y="1347019"/>
                </a:cubicBezTo>
                <a:cubicBezTo>
                  <a:pt x="4614606" y="1378154"/>
                  <a:pt x="4649019" y="1422399"/>
                  <a:pt x="4689987" y="1445341"/>
                </a:cubicBezTo>
                <a:cubicBezTo>
                  <a:pt x="4730955" y="1468283"/>
                  <a:pt x="4788310" y="1483031"/>
                  <a:pt x="4827639" y="1484670"/>
                </a:cubicBezTo>
                <a:cubicBezTo>
                  <a:pt x="4866968" y="1486309"/>
                  <a:pt x="4925961" y="1455174"/>
                  <a:pt x="4925961" y="1455174"/>
                </a:cubicBezTo>
                <a:cubicBezTo>
                  <a:pt x="4983316" y="1437148"/>
                  <a:pt x="5089833" y="1432232"/>
                  <a:pt x="5171768" y="1376516"/>
                </a:cubicBezTo>
                <a:cubicBezTo>
                  <a:pt x="5253703" y="1320800"/>
                  <a:pt x="5337277" y="1179871"/>
                  <a:pt x="5417574" y="1120877"/>
                </a:cubicBezTo>
                <a:cubicBezTo>
                  <a:pt x="5497871" y="1061883"/>
                  <a:pt x="5566697" y="1047135"/>
                  <a:pt x="5653549" y="1022554"/>
                </a:cubicBezTo>
                <a:cubicBezTo>
                  <a:pt x="5740401" y="997973"/>
                  <a:pt x="5837084" y="973393"/>
                  <a:pt x="5938684" y="973393"/>
                </a:cubicBezTo>
                <a:cubicBezTo>
                  <a:pt x="6040284" y="973393"/>
                  <a:pt x="6150078" y="1020915"/>
                  <a:pt x="6263149" y="1022554"/>
                </a:cubicBezTo>
                <a:cubicBezTo>
                  <a:pt x="6376220" y="1024193"/>
                  <a:pt x="6489291" y="975031"/>
                  <a:pt x="6617110" y="983225"/>
                </a:cubicBezTo>
                <a:cubicBezTo>
                  <a:pt x="6744929" y="991419"/>
                  <a:pt x="6921910" y="1029110"/>
                  <a:pt x="7030065" y="1071716"/>
                </a:cubicBezTo>
                <a:cubicBezTo>
                  <a:pt x="7138220" y="1114322"/>
                  <a:pt x="7177549" y="1191342"/>
                  <a:pt x="7266039" y="1238864"/>
                </a:cubicBezTo>
                <a:cubicBezTo>
                  <a:pt x="7354529" y="1286386"/>
                  <a:pt x="7447936" y="1320799"/>
                  <a:pt x="7561007" y="1356851"/>
                </a:cubicBezTo>
                <a:cubicBezTo>
                  <a:pt x="7674078" y="1392903"/>
                  <a:pt x="7816646" y="1437148"/>
                  <a:pt x="7944465" y="1455174"/>
                </a:cubicBezTo>
                <a:cubicBezTo>
                  <a:pt x="8072284" y="1473200"/>
                  <a:pt x="8247626" y="1471561"/>
                  <a:pt x="8327923" y="1465006"/>
                </a:cubicBezTo>
                <a:cubicBezTo>
                  <a:pt x="8408220" y="1458451"/>
                  <a:pt x="8377084" y="1451897"/>
                  <a:pt x="8426245" y="1415845"/>
                </a:cubicBezTo>
                <a:cubicBezTo>
                  <a:pt x="8475406" y="1379793"/>
                  <a:pt x="8519651" y="1299496"/>
                  <a:pt x="8622890" y="1248696"/>
                </a:cubicBezTo>
                <a:cubicBezTo>
                  <a:pt x="8726129" y="1197896"/>
                  <a:pt x="8911304" y="1166761"/>
                  <a:pt x="9045678" y="1111045"/>
                </a:cubicBezTo>
                <a:cubicBezTo>
                  <a:pt x="9180052" y="1055329"/>
                  <a:pt x="9307872" y="975032"/>
                  <a:pt x="9429136" y="914400"/>
                </a:cubicBezTo>
                <a:cubicBezTo>
                  <a:pt x="9550400" y="853768"/>
                  <a:pt x="9665110" y="796412"/>
                  <a:pt x="9773265" y="747251"/>
                </a:cubicBezTo>
                <a:cubicBezTo>
                  <a:pt x="9881420" y="698090"/>
                  <a:pt x="9937136" y="660400"/>
                  <a:pt x="10078065" y="619432"/>
                </a:cubicBezTo>
                <a:cubicBezTo>
                  <a:pt x="10218994" y="578464"/>
                  <a:pt x="10466439" y="539135"/>
                  <a:pt x="10618839" y="501445"/>
                </a:cubicBezTo>
                <a:cubicBezTo>
                  <a:pt x="10771239" y="463755"/>
                  <a:pt x="10863007" y="442451"/>
                  <a:pt x="10992465" y="393290"/>
                </a:cubicBezTo>
                <a:cubicBezTo>
                  <a:pt x="11121923" y="344129"/>
                  <a:pt x="11269406" y="272025"/>
                  <a:pt x="11395587" y="206477"/>
                </a:cubicBezTo>
                <a:cubicBezTo>
                  <a:pt x="11521768" y="140929"/>
                  <a:pt x="11635658" y="70464"/>
                  <a:pt x="11749549" y="0"/>
                </a:cubicBezTo>
              </a:path>
            </a:pathLst>
          </a:custGeom>
          <a:noFill/>
          <a:ln w="28575">
            <a:solidFill>
              <a:schemeClr val="accent6"/>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87CFC5D-E802-6966-AF51-8161900E353D}"/>
              </a:ext>
            </a:extLst>
          </p:cNvPr>
          <p:cNvSpPr/>
          <p:nvPr/>
        </p:nvSpPr>
        <p:spPr>
          <a:xfrm>
            <a:off x="226142" y="2588595"/>
            <a:ext cx="11690792" cy="3025624"/>
          </a:xfrm>
          <a:custGeom>
            <a:avLst/>
            <a:gdLst>
              <a:gd name="csX0" fmla="*/ 0 w 11690792"/>
              <a:gd name="csY0" fmla="*/ 3025624 h 3025624"/>
              <a:gd name="csX1" fmla="*/ 4807974 w 11690792"/>
              <a:gd name="csY1" fmla="*/ 1481960 h 3025624"/>
              <a:gd name="csX2" fmla="*/ 8416413 w 11690792"/>
              <a:gd name="csY2" fmla="*/ 1334476 h 3025624"/>
              <a:gd name="csX3" fmla="*/ 11690555 w 11690792"/>
              <a:gd name="csY3" fmla="*/ 26786 h 3025624"/>
            </a:gdLst>
            <a:ahLst/>
            <a:cxnLst>
              <a:cxn ang="0">
                <a:pos x="csX0" y="csY0"/>
              </a:cxn>
              <a:cxn ang="0">
                <a:pos x="csX1" y="csY1"/>
              </a:cxn>
              <a:cxn ang="0">
                <a:pos x="csX2" y="csY2"/>
              </a:cxn>
              <a:cxn ang="0">
                <a:pos x="csX3" y="csY3"/>
              </a:cxn>
            </a:cxnLst>
            <a:rect l="l" t="t" r="r" b="b"/>
            <a:pathLst>
              <a:path w="11690792" h="3025624">
                <a:moveTo>
                  <a:pt x="0" y="3025624"/>
                </a:moveTo>
                <a:cubicBezTo>
                  <a:pt x="1702619" y="2394721"/>
                  <a:pt x="3405239" y="1763818"/>
                  <a:pt x="4807974" y="1481960"/>
                </a:cubicBezTo>
                <a:cubicBezTo>
                  <a:pt x="6210709" y="1200102"/>
                  <a:pt x="7269316" y="1577005"/>
                  <a:pt x="8416413" y="1334476"/>
                </a:cubicBezTo>
                <a:cubicBezTo>
                  <a:pt x="9563510" y="1091947"/>
                  <a:pt x="11716774" y="-200995"/>
                  <a:pt x="11690555" y="26786"/>
                </a:cubicBezTo>
              </a:path>
            </a:pathLst>
          </a:custGeom>
          <a:ln w="38100">
            <a:solidFill>
              <a:srgbClr val="032A6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 name="Rectangle 3">
            <a:extLst>
              <a:ext uri="{FF2B5EF4-FFF2-40B4-BE49-F238E27FC236}">
                <a16:creationId xmlns:a16="http://schemas.microsoft.com/office/drawing/2014/main" id="{0500F704-C534-F939-75F4-BE124718CDF4}"/>
              </a:ext>
            </a:extLst>
          </p:cNvPr>
          <p:cNvSpPr/>
          <p:nvPr/>
        </p:nvSpPr>
        <p:spPr>
          <a:xfrm>
            <a:off x="8931929" y="5614219"/>
            <a:ext cx="2965755" cy="103718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a:solidFill>
                  <a:schemeClr val="tx1"/>
                </a:solidFill>
              </a:rPr>
              <a:t>Legend:</a:t>
            </a:r>
          </a:p>
          <a:p>
            <a:pPr algn="ctr"/>
            <a:endParaRPr lang="en-US" sz="900">
              <a:solidFill>
                <a:schemeClr val="tx1"/>
              </a:solidFill>
            </a:endParaRPr>
          </a:p>
          <a:p>
            <a:r>
              <a:rPr lang="en-US">
                <a:solidFill>
                  <a:schemeClr val="tx1"/>
                </a:solidFill>
              </a:rPr>
              <a:t>	: Proposed Grade</a:t>
            </a:r>
          </a:p>
          <a:p>
            <a:r>
              <a:rPr lang="en-US">
                <a:solidFill>
                  <a:schemeClr val="tx1"/>
                </a:solidFill>
              </a:rPr>
              <a:t>	: Existing Grade</a:t>
            </a:r>
          </a:p>
        </p:txBody>
      </p:sp>
      <p:cxnSp>
        <p:nvCxnSpPr>
          <p:cNvPr id="6" name="Straight Connector 5">
            <a:extLst>
              <a:ext uri="{FF2B5EF4-FFF2-40B4-BE49-F238E27FC236}">
                <a16:creationId xmlns:a16="http://schemas.microsoft.com/office/drawing/2014/main" id="{3C317EDE-D533-5C68-7251-148796F8AD20}"/>
              </a:ext>
            </a:extLst>
          </p:cNvPr>
          <p:cNvCxnSpPr/>
          <p:nvPr/>
        </p:nvCxnSpPr>
        <p:spPr>
          <a:xfrm>
            <a:off x="9105500" y="6209809"/>
            <a:ext cx="673769" cy="0"/>
          </a:xfrm>
          <a:prstGeom prst="line">
            <a:avLst/>
          </a:prstGeom>
          <a:ln w="38100"/>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A8C9E06-F7CC-1DA7-0089-E7D2EC9A81F0}"/>
              </a:ext>
            </a:extLst>
          </p:cNvPr>
          <p:cNvCxnSpPr/>
          <p:nvPr/>
        </p:nvCxnSpPr>
        <p:spPr>
          <a:xfrm>
            <a:off x="9115125" y="6468087"/>
            <a:ext cx="673769" cy="0"/>
          </a:xfrm>
          <a:prstGeom prst="line">
            <a:avLst/>
          </a:prstGeom>
          <a:ln w="38100">
            <a:solidFill>
              <a:schemeClr val="accent6"/>
            </a:solidFill>
            <a:prstDash val="dash"/>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4C9B408-FB09-DBAE-0EB4-71AEA2CBC764}"/>
              </a:ext>
            </a:extLst>
          </p:cNvPr>
          <p:cNvGrpSpPr/>
          <p:nvPr/>
        </p:nvGrpSpPr>
        <p:grpSpPr>
          <a:xfrm>
            <a:off x="2203298" y="-7042"/>
            <a:ext cx="7999032" cy="6473157"/>
            <a:chOff x="2203298" y="-7042"/>
            <a:chExt cx="7999032" cy="6473157"/>
          </a:xfrm>
        </p:grpSpPr>
        <p:pic>
          <p:nvPicPr>
            <p:cNvPr id="6" name="Picture 5">
              <a:extLst>
                <a:ext uri="{FF2B5EF4-FFF2-40B4-BE49-F238E27FC236}">
                  <a16:creationId xmlns:a16="http://schemas.microsoft.com/office/drawing/2014/main" id="{E1B96E9D-95CC-35E0-122E-0B8E735207F4}"/>
                </a:ext>
              </a:extLst>
            </p:cNvPr>
            <p:cNvPicPr>
              <a:picLocks noChangeAspect="1"/>
            </p:cNvPicPr>
            <p:nvPr/>
          </p:nvPicPr>
          <p:blipFill>
            <a:blip r:embed="rId3"/>
            <a:stretch>
              <a:fillRect/>
            </a:stretch>
          </p:blipFill>
          <p:spPr>
            <a:xfrm>
              <a:off x="2203298" y="-7042"/>
              <a:ext cx="7785402" cy="6473157"/>
            </a:xfrm>
            <a:prstGeom prst="rect">
              <a:avLst/>
            </a:prstGeom>
          </p:spPr>
        </p:pic>
        <p:sp>
          <p:nvSpPr>
            <p:cNvPr id="8" name="Rectangle 7">
              <a:extLst>
                <a:ext uri="{FF2B5EF4-FFF2-40B4-BE49-F238E27FC236}">
                  <a16:creationId xmlns:a16="http://schemas.microsoft.com/office/drawing/2014/main" id="{A6AE38CD-104A-3F89-2E00-1A5541799898}"/>
                </a:ext>
              </a:extLst>
            </p:cNvPr>
            <p:cNvSpPr/>
            <p:nvPr/>
          </p:nvSpPr>
          <p:spPr>
            <a:xfrm>
              <a:off x="8453723" y="4860696"/>
              <a:ext cx="1748607" cy="249662"/>
            </a:xfrm>
            <a:prstGeom prst="rect">
              <a:avLst/>
            </a:prstGeom>
            <a:ln>
              <a:solidFill>
                <a:srgbClr val="0F9ED5"/>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a:t>Railroad Switch</a:t>
              </a:r>
            </a:p>
          </p:txBody>
        </p:sp>
        <p:sp>
          <p:nvSpPr>
            <p:cNvPr id="9" name="Rectangle 8">
              <a:extLst>
                <a:ext uri="{FF2B5EF4-FFF2-40B4-BE49-F238E27FC236}">
                  <a16:creationId xmlns:a16="http://schemas.microsoft.com/office/drawing/2014/main" id="{595D94CA-36F6-8FB5-84C8-8E6D386E818C}"/>
                </a:ext>
              </a:extLst>
            </p:cNvPr>
            <p:cNvSpPr/>
            <p:nvPr/>
          </p:nvSpPr>
          <p:spPr>
            <a:xfrm>
              <a:off x="7428089" y="2177165"/>
              <a:ext cx="1984019" cy="249662"/>
            </a:xfrm>
            <a:prstGeom prst="rect">
              <a:avLst/>
            </a:prstGeom>
            <a:ln>
              <a:solidFill>
                <a:srgbClr val="0F9ED5"/>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a:t>Truck Turnaround</a:t>
              </a:r>
            </a:p>
          </p:txBody>
        </p:sp>
        <p:sp>
          <p:nvSpPr>
            <p:cNvPr id="10" name="Rectangle 9">
              <a:extLst>
                <a:ext uri="{FF2B5EF4-FFF2-40B4-BE49-F238E27FC236}">
                  <a16:creationId xmlns:a16="http://schemas.microsoft.com/office/drawing/2014/main" id="{A4A59A1F-4972-5764-6953-301100A20161}"/>
                </a:ext>
              </a:extLst>
            </p:cNvPr>
            <p:cNvSpPr/>
            <p:nvPr/>
          </p:nvSpPr>
          <p:spPr>
            <a:xfrm>
              <a:off x="5384800" y="554718"/>
              <a:ext cx="1238952" cy="280659"/>
            </a:xfrm>
            <a:prstGeom prst="rect">
              <a:avLst/>
            </a:prstGeom>
            <a:ln>
              <a:solidFill>
                <a:srgbClr val="0F9ED5"/>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a:t>Spur Lines</a:t>
              </a:r>
            </a:p>
          </p:txBody>
        </p:sp>
        <p:cxnSp>
          <p:nvCxnSpPr>
            <p:cNvPr id="12" name="Straight Arrow Connector 11">
              <a:extLst>
                <a:ext uri="{FF2B5EF4-FFF2-40B4-BE49-F238E27FC236}">
                  <a16:creationId xmlns:a16="http://schemas.microsoft.com/office/drawing/2014/main" id="{47E65E16-EECF-765F-0F0E-6BDCC973003A}"/>
                </a:ext>
              </a:extLst>
            </p:cNvPr>
            <p:cNvCxnSpPr>
              <a:cxnSpLocks/>
              <a:stCxn id="10" idx="1"/>
            </p:cNvCxnSpPr>
            <p:nvPr/>
          </p:nvCxnSpPr>
          <p:spPr>
            <a:xfrm flipH="1">
              <a:off x="4515556" y="695048"/>
              <a:ext cx="869244" cy="593449"/>
            </a:xfrm>
            <a:prstGeom prst="straightConnector1">
              <a:avLst/>
            </a:prstGeom>
            <a:ln w="76200">
              <a:solidFill>
                <a:srgbClr val="0F9ED5"/>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4309D6B3-AE6E-37A8-57B5-C3C88E849472}"/>
                </a:ext>
              </a:extLst>
            </p:cNvPr>
            <p:cNvCxnSpPr>
              <a:cxnSpLocks/>
            </p:cNvCxnSpPr>
            <p:nvPr/>
          </p:nvCxnSpPr>
          <p:spPr>
            <a:xfrm flipH="1">
              <a:off x="4154311" y="678982"/>
              <a:ext cx="1230489" cy="312790"/>
            </a:xfrm>
            <a:prstGeom prst="straightConnector1">
              <a:avLst/>
            </a:prstGeom>
            <a:ln w="76200">
              <a:solidFill>
                <a:srgbClr val="0F9ED5"/>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021C2EDF-260F-3868-F58D-10244C2335DB}"/>
                </a:ext>
              </a:extLst>
            </p:cNvPr>
            <p:cNvCxnSpPr>
              <a:cxnSpLocks/>
            </p:cNvCxnSpPr>
            <p:nvPr/>
          </p:nvCxnSpPr>
          <p:spPr>
            <a:xfrm flipH="1">
              <a:off x="6479822" y="2259143"/>
              <a:ext cx="986919" cy="1114512"/>
            </a:xfrm>
            <a:prstGeom prst="straightConnector1">
              <a:avLst/>
            </a:prstGeom>
            <a:ln w="76200">
              <a:solidFill>
                <a:srgbClr val="0F9ED5"/>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F18E0543-22E4-D8AF-675C-6E852AB95C63}"/>
                </a:ext>
              </a:extLst>
            </p:cNvPr>
            <p:cNvCxnSpPr>
              <a:cxnSpLocks/>
            </p:cNvCxnSpPr>
            <p:nvPr/>
          </p:nvCxnSpPr>
          <p:spPr>
            <a:xfrm flipH="1">
              <a:off x="7902222" y="4985527"/>
              <a:ext cx="569419" cy="500873"/>
            </a:xfrm>
            <a:prstGeom prst="straightConnector1">
              <a:avLst/>
            </a:prstGeom>
            <a:ln w="76200">
              <a:solidFill>
                <a:srgbClr val="0F9ED5"/>
              </a:solidFill>
              <a:tailEnd type="triangle"/>
            </a:ln>
          </p:spPr>
          <p:style>
            <a:lnRef idx="2">
              <a:schemeClr val="accent1"/>
            </a:lnRef>
            <a:fillRef idx="0">
              <a:schemeClr val="accent1"/>
            </a:fillRef>
            <a:effectRef idx="1">
              <a:schemeClr val="accent1"/>
            </a:effectRef>
            <a:fontRef idx="minor">
              <a:schemeClr val="tx1"/>
            </a:fontRef>
          </p:style>
        </p:cxnSp>
      </p:grpSp>
      <p:pic>
        <p:nvPicPr>
          <p:cNvPr id="4" name="Picture 3">
            <a:extLst>
              <a:ext uri="{FF2B5EF4-FFF2-40B4-BE49-F238E27FC236}">
                <a16:creationId xmlns:a16="http://schemas.microsoft.com/office/drawing/2014/main" id="{7CE6E172-4BAD-6AED-3344-E872E4253AE2}"/>
              </a:ext>
            </a:extLst>
          </p:cNvPr>
          <p:cNvPicPr>
            <a:picLocks noChangeAspect="1"/>
          </p:cNvPicPr>
          <p:nvPr/>
        </p:nvPicPr>
        <p:blipFill>
          <a:blip r:embed="rId4"/>
          <a:stretch>
            <a:fillRect/>
          </a:stretch>
        </p:blipFill>
        <p:spPr>
          <a:xfrm>
            <a:off x="67374" y="3828230"/>
            <a:ext cx="5900289" cy="2637886"/>
          </a:xfrm>
          <a:prstGeom prst="rect">
            <a:avLst/>
          </a:prstGeom>
        </p:spPr>
      </p:pic>
      <p:sp>
        <p:nvSpPr>
          <p:cNvPr id="7" name="Arrow: Down 6">
            <a:extLst>
              <a:ext uri="{FF2B5EF4-FFF2-40B4-BE49-F238E27FC236}">
                <a16:creationId xmlns:a16="http://schemas.microsoft.com/office/drawing/2014/main" id="{F2D9C575-763B-8B40-925F-FDB65DE2E2C3}"/>
              </a:ext>
            </a:extLst>
          </p:cNvPr>
          <p:cNvSpPr/>
          <p:nvPr/>
        </p:nvSpPr>
        <p:spPr>
          <a:xfrm rot="21283960">
            <a:off x="133174" y="3390468"/>
            <a:ext cx="433137" cy="1453415"/>
          </a:xfrm>
          <a:prstGeom prst="downArrow">
            <a:avLst>
              <a:gd name="adj1" fmla="val 36667"/>
              <a:gd name="adj2" fmla="val 96666"/>
            </a:avLst>
          </a:prstGeom>
          <a:solidFill>
            <a:srgbClr val="00CC00"/>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0B3014-581B-6A3F-0F89-753DE35F9751}"/>
              </a:ext>
            </a:extLst>
          </p:cNvPr>
          <p:cNvSpPr txBox="1">
            <a:spLocks/>
          </p:cNvSpPr>
          <p:nvPr/>
        </p:nvSpPr>
        <p:spPr>
          <a:xfrm>
            <a:off x="9584675" y="16415"/>
            <a:ext cx="2590910" cy="483722"/>
          </a:xfrm>
          <a:prstGeom prst="rect">
            <a:avLst/>
          </a:prstGeom>
          <a:solidFill>
            <a:schemeClr val="bg1"/>
          </a:solidFill>
          <a:ln>
            <a:noFill/>
          </a:ln>
        </p:spPr>
        <p:txBody>
          <a:bodyPr vert="horz" wrap="square" lIns="91440" tIns="45720" rIns="91440" bIns="45720" anchor="t" anchorCtr="0" compatLnSpc="1">
            <a:normAutofit fontScale="92500"/>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itchFamily="2"/>
              <a:buNone/>
            </a:pPr>
            <a:r>
              <a:rPr lang="en-US" b="1">
                <a:solidFill>
                  <a:srgbClr val="0373B5"/>
                </a:solidFill>
              </a:rPr>
              <a:t>0.5:1 Cut Slope</a:t>
            </a:r>
          </a:p>
        </p:txBody>
      </p:sp>
    </p:spTree>
    <p:extLst>
      <p:ext uri="{BB962C8B-B14F-4D97-AF65-F5344CB8AC3E}">
        <p14:creationId xmlns:p14="http://schemas.microsoft.com/office/powerpoint/2010/main" val="34553072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144">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F692BAE-2FDC-B4D5-F3FE-A214A7963C7B}"/>
              </a:ext>
            </a:extLst>
          </p:cNvPr>
          <p:cNvPicPr>
            <a:picLocks noChangeAspect="1"/>
          </p:cNvPicPr>
          <p:nvPr/>
        </p:nvPicPr>
        <p:blipFill>
          <a:blip r:embed="rId3"/>
          <a:stretch>
            <a:fillRect/>
          </a:stretch>
        </p:blipFill>
        <p:spPr>
          <a:xfrm>
            <a:off x="6675120" y="2446446"/>
            <a:ext cx="5580888" cy="4115281"/>
          </a:xfrm>
          <a:prstGeom prst="rect">
            <a:avLst/>
          </a:prstGeom>
          <a:noFill/>
          <a:ln cap="flat">
            <a:noFill/>
          </a:ln>
        </p:spPr>
      </p:pic>
      <p:pic>
        <p:nvPicPr>
          <p:cNvPr id="8" name="Picture 7">
            <a:extLst>
              <a:ext uri="{FF2B5EF4-FFF2-40B4-BE49-F238E27FC236}">
                <a16:creationId xmlns:a16="http://schemas.microsoft.com/office/drawing/2014/main" id="{55151F86-92D5-89D7-461E-4AB1F95CFA2B}"/>
              </a:ext>
            </a:extLst>
          </p:cNvPr>
          <p:cNvPicPr>
            <a:picLocks noChangeAspect="1"/>
          </p:cNvPicPr>
          <p:nvPr/>
        </p:nvPicPr>
        <p:blipFill>
          <a:blip r:embed="rId4"/>
          <a:stretch>
            <a:fillRect/>
          </a:stretch>
        </p:blipFill>
        <p:spPr>
          <a:xfrm>
            <a:off x="5518080" y="983778"/>
            <a:ext cx="3719242" cy="2824970"/>
          </a:xfrm>
          <a:prstGeom prst="rect">
            <a:avLst/>
          </a:prstGeom>
        </p:spPr>
      </p:pic>
      <p:sp>
        <p:nvSpPr>
          <p:cNvPr id="2" name="Title 1">
            <a:extLst>
              <a:ext uri="{FF2B5EF4-FFF2-40B4-BE49-F238E27FC236}">
                <a16:creationId xmlns:a16="http://schemas.microsoft.com/office/drawing/2014/main" id="{2AF1E933-0BF1-AFA1-BC9E-6A69354795A3}"/>
              </a:ext>
            </a:extLst>
          </p:cNvPr>
          <p:cNvSpPr txBox="1">
            <a:spLocks noGrp="1"/>
          </p:cNvSpPr>
          <p:nvPr>
            <p:ph type="title"/>
          </p:nvPr>
        </p:nvSpPr>
        <p:spPr/>
        <p:txBody>
          <a:bodyPr/>
          <a:lstStyle/>
          <a:p>
            <a:pPr lvl="0"/>
            <a:r>
              <a:rPr lang="en-US"/>
              <a:t>Preliminary Geotechnical Evaluation</a:t>
            </a:r>
          </a:p>
        </p:txBody>
      </p:sp>
      <p:sp>
        <p:nvSpPr>
          <p:cNvPr id="3" name="Content Placeholder 2">
            <a:extLst>
              <a:ext uri="{FF2B5EF4-FFF2-40B4-BE49-F238E27FC236}">
                <a16:creationId xmlns:a16="http://schemas.microsoft.com/office/drawing/2014/main" id="{4C53C167-163B-FFA4-C27A-8BF2C064E707}"/>
              </a:ext>
            </a:extLst>
          </p:cNvPr>
          <p:cNvSpPr txBox="1">
            <a:spLocks noGrp="1"/>
          </p:cNvSpPr>
          <p:nvPr>
            <p:ph type="body" idx="4294967295"/>
          </p:nvPr>
        </p:nvSpPr>
        <p:spPr>
          <a:xfrm>
            <a:off x="258619" y="1151384"/>
            <a:ext cx="11095183" cy="5314729"/>
          </a:xfrm>
        </p:spPr>
        <p:txBody>
          <a:bodyPr>
            <a:normAutofit fontScale="92500" lnSpcReduction="10000"/>
          </a:bodyPr>
          <a:lstStyle/>
          <a:p>
            <a:pPr marL="0" lvl="0" indent="0">
              <a:buNone/>
            </a:pPr>
            <a:r>
              <a:rPr lang="en-US" b="1">
                <a:solidFill>
                  <a:srgbClr val="0373B5"/>
                </a:solidFill>
              </a:rPr>
              <a:t>Site Observations</a:t>
            </a:r>
          </a:p>
          <a:p>
            <a:pPr lvl="0"/>
            <a:r>
              <a:rPr lang="en-US"/>
              <a:t>Exposed Sandstone Noted</a:t>
            </a:r>
          </a:p>
          <a:p>
            <a:pPr lvl="0"/>
            <a:r>
              <a:rPr lang="en-US"/>
              <a:t>Bridge Pier Excavation</a:t>
            </a:r>
          </a:p>
          <a:p>
            <a:pPr lvl="0"/>
            <a:endParaRPr lang="en-US"/>
          </a:p>
          <a:p>
            <a:pPr marL="0" lvl="0" indent="0">
              <a:buNone/>
            </a:pPr>
            <a:r>
              <a:rPr lang="en-US" b="1">
                <a:solidFill>
                  <a:srgbClr val="0373B5"/>
                </a:solidFill>
              </a:rPr>
              <a:t>Geotech Recommendations</a:t>
            </a:r>
          </a:p>
          <a:p>
            <a:pPr lvl="0"/>
            <a:r>
              <a:rPr lang="en-US"/>
              <a:t>Core Borings Needed For Final</a:t>
            </a:r>
          </a:p>
          <a:p>
            <a:pPr lvl="0"/>
            <a:r>
              <a:rPr lang="en-US"/>
              <a:t>Design Cuts vs Fills</a:t>
            </a:r>
          </a:p>
          <a:p>
            <a:pPr lvl="0"/>
            <a:r>
              <a:rPr lang="en-US"/>
              <a:t>Retaining Walls Likely Not Needed</a:t>
            </a:r>
          </a:p>
          <a:p>
            <a:pPr lvl="0"/>
            <a:endParaRPr lang="en-US"/>
          </a:p>
          <a:p>
            <a:pPr marL="0" lvl="0" indent="0">
              <a:buNone/>
            </a:pPr>
            <a:r>
              <a:rPr lang="en-US" b="1">
                <a:solidFill>
                  <a:srgbClr val="0373B5"/>
                </a:solidFill>
              </a:rPr>
              <a:t>Geotech Assumptions</a:t>
            </a:r>
          </a:p>
          <a:p>
            <a:pPr lvl="0"/>
            <a:r>
              <a:rPr lang="en-US"/>
              <a:t>0.5:1 Slope Maximum</a:t>
            </a:r>
          </a:p>
          <a:p>
            <a:pPr lvl="0"/>
            <a:r>
              <a:rPr lang="en-US"/>
              <a:t>Maintain 2:1 as Practical</a:t>
            </a:r>
          </a:p>
        </p:txBody>
      </p:sp>
      <p:pic>
        <p:nvPicPr>
          <p:cNvPr id="9" name="Picture 8">
            <a:extLst>
              <a:ext uri="{FF2B5EF4-FFF2-40B4-BE49-F238E27FC236}">
                <a16:creationId xmlns:a16="http://schemas.microsoft.com/office/drawing/2014/main" id="{C97E4628-3956-45E9-3D00-BE223A0F4CF5}"/>
              </a:ext>
            </a:extLst>
          </p:cNvPr>
          <p:cNvPicPr>
            <a:picLocks noChangeAspect="1"/>
          </p:cNvPicPr>
          <p:nvPr/>
        </p:nvPicPr>
        <p:blipFill>
          <a:blip r:embed="rId5"/>
          <a:stretch>
            <a:fillRect/>
          </a:stretch>
        </p:blipFill>
        <p:spPr>
          <a:xfrm>
            <a:off x="6762206" y="5412553"/>
            <a:ext cx="1304109" cy="980158"/>
          </a:xfrm>
          <a:prstGeom prst="rect">
            <a:avLst/>
          </a:prstGeom>
        </p:spPr>
      </p:pic>
      <p:pic>
        <p:nvPicPr>
          <p:cNvPr id="11" name="Picture 10">
            <a:extLst>
              <a:ext uri="{FF2B5EF4-FFF2-40B4-BE49-F238E27FC236}">
                <a16:creationId xmlns:a16="http://schemas.microsoft.com/office/drawing/2014/main" id="{F951C861-975C-C4E6-09E4-D403304BB363}"/>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4000" b="90000" l="7880" r="97011">
                        <a14:foregroundMark x1="86141" y1="56571" x2="86141" y2="56571"/>
                        <a14:foregroundMark x1="92391" y1="36571" x2="92391" y2="36571"/>
                        <a14:foregroundMark x1="97011" y1="41714" x2="97011" y2="41714"/>
                        <a14:foregroundMark x1="24185" y1="7714" x2="24185" y2="7714"/>
                        <a14:foregroundMark x1="23370" y1="4000" x2="23370" y2="4000"/>
                        <a14:foregroundMark x1="7880" y1="37429" x2="7880" y2="37429"/>
                        <a14:foregroundMark x1="8424" y1="42571" x2="8424" y2="42571"/>
                        <a14:foregroundMark x1="8967" y1="46571" x2="8967" y2="46571"/>
                        <a14:foregroundMark x1="49185" y1="58571" x2="49185" y2="58571"/>
                        <a14:foregroundMark x1="51359" y1="67714" x2="51359" y2="67714"/>
                        <a14:foregroundMark x1="47826" y1="68000" x2="47826" y2="68000"/>
                        <a14:foregroundMark x1="47554" y1="66000" x2="47554" y2="66000"/>
                        <a14:foregroundMark x1="82065" y1="41429" x2="82065" y2="41429"/>
                        <a14:foregroundMark x1="89130" y1="46857" x2="89130" y2="46857"/>
                        <a14:foregroundMark x1="89402" y1="42571" x2="89402" y2="42571"/>
                        <a14:foregroundMark x1="90489" y1="43429" x2="90489" y2="43429"/>
                        <a14:foregroundMark x1="86413" y1="42286" x2="86413" y2="42286"/>
                      </a14:backgroundRemoval>
                    </a14:imgEffect>
                  </a14:imgLayer>
                </a14:imgProps>
              </a:ext>
            </a:extLst>
          </a:blip>
          <a:stretch>
            <a:fillRect/>
          </a:stretch>
        </p:blipFill>
        <p:spPr>
          <a:xfrm rot="15954891">
            <a:off x="9127934" y="3981762"/>
            <a:ext cx="632212" cy="601289"/>
          </a:xfrm>
          <a:prstGeom prst="rect">
            <a:avLst/>
          </a:prstGeom>
        </p:spPr>
      </p:pic>
      <p:pic>
        <p:nvPicPr>
          <p:cNvPr id="7" name="Picture 6">
            <a:extLst>
              <a:ext uri="{FF2B5EF4-FFF2-40B4-BE49-F238E27FC236}">
                <a16:creationId xmlns:a16="http://schemas.microsoft.com/office/drawing/2014/main" id="{886FAEE7-42A8-F0D7-4733-F19B39E82EFA}"/>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23695" b="91522" l="10000" r="90000"/>
                    </a14:imgEffect>
                  </a14:imgLayer>
                </a14:imgProps>
              </a:ext>
            </a:extLst>
          </a:blip>
          <a:srcRect t="15217"/>
          <a:stretch>
            <a:fillRect/>
          </a:stretch>
        </p:blipFill>
        <p:spPr>
          <a:xfrm rot="1047358">
            <a:off x="6508693" y="1675445"/>
            <a:ext cx="781839" cy="944941"/>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80B9BA-E624-BBD5-E71D-86EFC68EE365}"/>
              </a:ext>
            </a:extLst>
          </p:cNvPr>
          <p:cNvPicPr>
            <a:picLocks noChangeAspect="1"/>
          </p:cNvPicPr>
          <p:nvPr/>
        </p:nvPicPr>
        <p:blipFill>
          <a:blip r:embed="rId3"/>
          <a:stretch>
            <a:fillRect/>
          </a:stretch>
        </p:blipFill>
        <p:spPr>
          <a:xfrm>
            <a:off x="734728" y="9625"/>
            <a:ext cx="10722543" cy="6464865"/>
          </a:xfrm>
          <a:prstGeom prst="rect">
            <a:avLst/>
          </a:prstGeom>
        </p:spPr>
      </p:pic>
      <p:sp>
        <p:nvSpPr>
          <p:cNvPr id="5" name="Freeform: Shape 4">
            <a:extLst>
              <a:ext uri="{FF2B5EF4-FFF2-40B4-BE49-F238E27FC236}">
                <a16:creationId xmlns:a16="http://schemas.microsoft.com/office/drawing/2014/main" id="{006F2434-CD19-9C0B-01F1-BBFE57085EAB}"/>
              </a:ext>
            </a:extLst>
          </p:cNvPr>
          <p:cNvSpPr/>
          <p:nvPr/>
        </p:nvSpPr>
        <p:spPr>
          <a:xfrm>
            <a:off x="7074568" y="-9625"/>
            <a:ext cx="3167035" cy="6506946"/>
          </a:xfrm>
          <a:custGeom>
            <a:avLst/>
            <a:gdLst>
              <a:gd name="csX0" fmla="*/ 0 w 3167035"/>
              <a:gd name="csY0" fmla="*/ 0 h 6506946"/>
              <a:gd name="csX1" fmla="*/ 481264 w 3167035"/>
              <a:gd name="csY1" fmla="*/ 596766 h 6506946"/>
              <a:gd name="csX2" fmla="*/ 1058779 w 3167035"/>
              <a:gd name="csY2" fmla="*/ 818147 h 6506946"/>
              <a:gd name="csX3" fmla="*/ 1771049 w 3167035"/>
              <a:gd name="csY3" fmla="*/ 1280160 h 6506946"/>
              <a:gd name="csX4" fmla="*/ 2319689 w 3167035"/>
              <a:gd name="csY4" fmla="*/ 1838425 h 6506946"/>
              <a:gd name="csX5" fmla="*/ 2983832 w 3167035"/>
              <a:gd name="csY5" fmla="*/ 2598821 h 6506946"/>
              <a:gd name="csX6" fmla="*/ 3128211 w 3167035"/>
              <a:gd name="csY6" fmla="*/ 3907857 h 6506946"/>
              <a:gd name="csX7" fmla="*/ 3128211 w 3167035"/>
              <a:gd name="csY7" fmla="*/ 4398745 h 6506946"/>
              <a:gd name="csX8" fmla="*/ 2685449 w 3167035"/>
              <a:gd name="csY8" fmla="*/ 6189044 h 6506946"/>
              <a:gd name="csX9" fmla="*/ 2483318 w 3167035"/>
              <a:gd name="csY9" fmla="*/ 6497052 h 65069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167035" h="6506946">
                <a:moveTo>
                  <a:pt x="0" y="0"/>
                </a:moveTo>
                <a:cubicBezTo>
                  <a:pt x="152400" y="230204"/>
                  <a:pt x="304801" y="460408"/>
                  <a:pt x="481264" y="596766"/>
                </a:cubicBezTo>
                <a:cubicBezTo>
                  <a:pt x="657727" y="733124"/>
                  <a:pt x="843815" y="704248"/>
                  <a:pt x="1058779" y="818147"/>
                </a:cubicBezTo>
                <a:cubicBezTo>
                  <a:pt x="1273743" y="932046"/>
                  <a:pt x="1560897" y="1110114"/>
                  <a:pt x="1771049" y="1280160"/>
                </a:cubicBezTo>
                <a:cubicBezTo>
                  <a:pt x="1981201" y="1450206"/>
                  <a:pt x="2117559" y="1618648"/>
                  <a:pt x="2319689" y="1838425"/>
                </a:cubicBezTo>
                <a:cubicBezTo>
                  <a:pt x="2521820" y="2058202"/>
                  <a:pt x="2849078" y="2253916"/>
                  <a:pt x="2983832" y="2598821"/>
                </a:cubicBezTo>
                <a:cubicBezTo>
                  <a:pt x="3118586" y="2943726"/>
                  <a:pt x="3104148" y="3607870"/>
                  <a:pt x="3128211" y="3907857"/>
                </a:cubicBezTo>
                <a:cubicBezTo>
                  <a:pt x="3152274" y="4207844"/>
                  <a:pt x="3202005" y="4018547"/>
                  <a:pt x="3128211" y="4398745"/>
                </a:cubicBezTo>
                <a:cubicBezTo>
                  <a:pt x="3054417" y="4778943"/>
                  <a:pt x="2792931" y="5839326"/>
                  <a:pt x="2685449" y="6189044"/>
                </a:cubicBezTo>
                <a:cubicBezTo>
                  <a:pt x="2577967" y="6538762"/>
                  <a:pt x="2530642" y="6517907"/>
                  <a:pt x="2483318" y="6497052"/>
                </a:cubicBezTo>
              </a:path>
            </a:pathLst>
          </a:cu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177B857B-8102-8B4D-6983-BC7B2EC026B8}"/>
              </a:ext>
            </a:extLst>
          </p:cNvPr>
          <p:cNvSpPr/>
          <p:nvPr/>
        </p:nvSpPr>
        <p:spPr>
          <a:xfrm rot="2645055">
            <a:off x="8842249" y="90813"/>
            <a:ext cx="594360" cy="1216152"/>
          </a:xfrm>
          <a:prstGeom prst="downArrow">
            <a:avLst>
              <a:gd name="adj1" fmla="val 28462"/>
              <a:gd name="adj2" fmla="val 73076"/>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006C4D47-365E-8A5C-1AA3-3C313C774333}"/>
              </a:ext>
            </a:extLst>
          </p:cNvPr>
          <p:cNvSpPr/>
          <p:nvPr/>
        </p:nvSpPr>
        <p:spPr>
          <a:xfrm>
            <a:off x="10140696" y="0"/>
            <a:ext cx="755592" cy="6016752"/>
          </a:xfrm>
          <a:custGeom>
            <a:avLst/>
            <a:gdLst>
              <a:gd name="csX0" fmla="*/ 0 w 755592"/>
              <a:gd name="csY0" fmla="*/ 0 h 6016752"/>
              <a:gd name="csX1" fmla="*/ 402336 w 755592"/>
              <a:gd name="csY1" fmla="*/ 886968 h 6016752"/>
              <a:gd name="csX2" fmla="*/ 722376 w 755592"/>
              <a:gd name="csY2" fmla="*/ 2578608 h 6016752"/>
              <a:gd name="csX3" fmla="*/ 694944 w 755592"/>
              <a:gd name="csY3" fmla="*/ 4297680 h 6016752"/>
              <a:gd name="csX4" fmla="*/ 274320 w 755592"/>
              <a:gd name="csY4" fmla="*/ 6016752 h 6016752"/>
            </a:gdLst>
            <a:ahLst/>
            <a:cxnLst>
              <a:cxn ang="0">
                <a:pos x="csX0" y="csY0"/>
              </a:cxn>
              <a:cxn ang="0">
                <a:pos x="csX1" y="csY1"/>
              </a:cxn>
              <a:cxn ang="0">
                <a:pos x="csX2" y="csY2"/>
              </a:cxn>
              <a:cxn ang="0">
                <a:pos x="csX3" y="csY3"/>
              </a:cxn>
              <a:cxn ang="0">
                <a:pos x="csX4" y="csY4"/>
              </a:cxn>
            </a:cxnLst>
            <a:rect l="l" t="t" r="r" b="b"/>
            <a:pathLst>
              <a:path w="755592" h="6016752">
                <a:moveTo>
                  <a:pt x="0" y="0"/>
                </a:moveTo>
                <a:cubicBezTo>
                  <a:pt x="140970" y="228600"/>
                  <a:pt x="281940" y="457200"/>
                  <a:pt x="402336" y="886968"/>
                </a:cubicBezTo>
                <a:cubicBezTo>
                  <a:pt x="522732" y="1316736"/>
                  <a:pt x="673608" y="2010156"/>
                  <a:pt x="722376" y="2578608"/>
                </a:cubicBezTo>
                <a:cubicBezTo>
                  <a:pt x="771144" y="3147060"/>
                  <a:pt x="769620" y="3724656"/>
                  <a:pt x="694944" y="4297680"/>
                </a:cubicBezTo>
                <a:cubicBezTo>
                  <a:pt x="620268" y="4870704"/>
                  <a:pt x="447294" y="5443728"/>
                  <a:pt x="274320" y="6016752"/>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0" name="Freeform: Shape 9">
            <a:extLst>
              <a:ext uri="{FF2B5EF4-FFF2-40B4-BE49-F238E27FC236}">
                <a16:creationId xmlns:a16="http://schemas.microsoft.com/office/drawing/2014/main" id="{4BB8B4E9-2951-5BEA-A5D0-00DF5C70C910}"/>
              </a:ext>
            </a:extLst>
          </p:cNvPr>
          <p:cNvSpPr/>
          <p:nvPr/>
        </p:nvSpPr>
        <p:spPr>
          <a:xfrm>
            <a:off x="9930384" y="9144"/>
            <a:ext cx="759178" cy="6473952"/>
          </a:xfrm>
          <a:custGeom>
            <a:avLst/>
            <a:gdLst>
              <a:gd name="csX0" fmla="*/ 0 w 759178"/>
              <a:gd name="csY0" fmla="*/ 0 h 6473952"/>
              <a:gd name="csX1" fmla="*/ 329184 w 759178"/>
              <a:gd name="csY1" fmla="*/ 685800 h 6473952"/>
              <a:gd name="csX2" fmla="*/ 667512 w 759178"/>
              <a:gd name="csY2" fmla="*/ 2066544 h 6473952"/>
              <a:gd name="csX3" fmla="*/ 749808 w 759178"/>
              <a:gd name="csY3" fmla="*/ 3621024 h 6473952"/>
              <a:gd name="csX4" fmla="*/ 493776 w 759178"/>
              <a:gd name="csY4" fmla="*/ 5193792 h 6473952"/>
              <a:gd name="csX5" fmla="*/ 237744 w 759178"/>
              <a:gd name="csY5" fmla="*/ 6144768 h 6473952"/>
              <a:gd name="csX6" fmla="*/ 100584 w 759178"/>
              <a:gd name="csY6" fmla="*/ 6473952 h 647395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59178" h="6473952">
                <a:moveTo>
                  <a:pt x="0" y="0"/>
                </a:moveTo>
                <a:cubicBezTo>
                  <a:pt x="108966" y="170688"/>
                  <a:pt x="217932" y="341376"/>
                  <a:pt x="329184" y="685800"/>
                </a:cubicBezTo>
                <a:cubicBezTo>
                  <a:pt x="440436" y="1030224"/>
                  <a:pt x="597408" y="1577340"/>
                  <a:pt x="667512" y="2066544"/>
                </a:cubicBezTo>
                <a:cubicBezTo>
                  <a:pt x="737616" y="2555748"/>
                  <a:pt x="778764" y="3099816"/>
                  <a:pt x="749808" y="3621024"/>
                </a:cubicBezTo>
                <a:cubicBezTo>
                  <a:pt x="720852" y="4142232"/>
                  <a:pt x="579120" y="4773168"/>
                  <a:pt x="493776" y="5193792"/>
                </a:cubicBezTo>
                <a:cubicBezTo>
                  <a:pt x="408432" y="5614416"/>
                  <a:pt x="303276" y="5931408"/>
                  <a:pt x="237744" y="6144768"/>
                </a:cubicBezTo>
                <a:cubicBezTo>
                  <a:pt x="172212" y="6358128"/>
                  <a:pt x="136398" y="6416040"/>
                  <a:pt x="100584" y="6473952"/>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8FEDBA-673E-C1A4-FE10-0B631DC93B52}"/>
              </a:ext>
            </a:extLst>
          </p:cNvPr>
          <p:cNvSpPr/>
          <p:nvPr/>
        </p:nvSpPr>
        <p:spPr>
          <a:xfrm>
            <a:off x="10671048" y="5321808"/>
            <a:ext cx="740664" cy="1143000"/>
          </a:xfrm>
          <a:custGeom>
            <a:avLst/>
            <a:gdLst>
              <a:gd name="csX0" fmla="*/ 0 w 740664"/>
              <a:gd name="csY0" fmla="*/ 1143000 h 1143000"/>
              <a:gd name="csX1" fmla="*/ 740664 w 740664"/>
              <a:gd name="csY1" fmla="*/ 0 h 1143000"/>
            </a:gdLst>
            <a:ahLst/>
            <a:cxnLst>
              <a:cxn ang="0">
                <a:pos x="csX0" y="csY0"/>
              </a:cxn>
              <a:cxn ang="0">
                <a:pos x="csX1" y="csY1"/>
              </a:cxn>
            </a:cxnLst>
            <a:rect l="l" t="t" r="r" b="b"/>
            <a:pathLst>
              <a:path w="740664" h="1143000">
                <a:moveTo>
                  <a:pt x="0" y="1143000"/>
                </a:moveTo>
                <a:lnTo>
                  <a:pt x="740664" y="0"/>
                </a:ln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2" name="Freeform: Shape 11">
            <a:extLst>
              <a:ext uri="{FF2B5EF4-FFF2-40B4-BE49-F238E27FC236}">
                <a16:creationId xmlns:a16="http://schemas.microsoft.com/office/drawing/2014/main" id="{26F0F72E-5B58-4E7C-5511-18D1E811A811}"/>
              </a:ext>
            </a:extLst>
          </p:cNvPr>
          <p:cNvSpPr/>
          <p:nvPr/>
        </p:nvSpPr>
        <p:spPr>
          <a:xfrm>
            <a:off x="10408570" y="4709160"/>
            <a:ext cx="1003142" cy="1433450"/>
          </a:xfrm>
          <a:custGeom>
            <a:avLst/>
            <a:gdLst>
              <a:gd name="csX0" fmla="*/ 1058006 w 1058006"/>
              <a:gd name="csY0" fmla="*/ 0 h 1506602"/>
              <a:gd name="csX1" fmla="*/ 143606 w 1058006"/>
              <a:gd name="csY1" fmla="*/ 1371600 h 1506602"/>
              <a:gd name="csX2" fmla="*/ 15590 w 1058006"/>
              <a:gd name="csY2" fmla="*/ 1380744 h 1506602"/>
            </a:gdLst>
            <a:ahLst/>
            <a:cxnLst>
              <a:cxn ang="0">
                <a:pos x="csX0" y="csY0"/>
              </a:cxn>
              <a:cxn ang="0">
                <a:pos x="csX1" y="csY1"/>
              </a:cxn>
              <a:cxn ang="0">
                <a:pos x="csX2" y="csY2"/>
              </a:cxn>
            </a:cxnLst>
            <a:rect l="l" t="t" r="r" b="b"/>
            <a:pathLst>
              <a:path w="1058006" h="1506602">
                <a:moveTo>
                  <a:pt x="1058006" y="0"/>
                </a:moveTo>
                <a:cubicBezTo>
                  <a:pt x="687674" y="570738"/>
                  <a:pt x="317342" y="1141476"/>
                  <a:pt x="143606" y="1371600"/>
                </a:cubicBezTo>
                <a:cubicBezTo>
                  <a:pt x="-30130" y="1601724"/>
                  <a:pt x="-7270" y="1491234"/>
                  <a:pt x="15590" y="1380744"/>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pic>
        <p:nvPicPr>
          <p:cNvPr id="1026" name="Picture 2" descr="Interstate 64 - Wikipedia">
            <a:extLst>
              <a:ext uri="{FF2B5EF4-FFF2-40B4-BE49-F238E27FC236}">
                <a16:creationId xmlns:a16="http://schemas.microsoft.com/office/drawing/2014/main" id="{AE9D1366-3416-1C2A-DFAD-2194408264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56529" y="5321808"/>
            <a:ext cx="423984" cy="423984"/>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A726C12F-5EB7-3B9E-EA8B-43B2CB1DECCD}"/>
              </a:ext>
            </a:extLst>
          </p:cNvPr>
          <p:cNvSpPr txBox="1">
            <a:spLocks/>
          </p:cNvSpPr>
          <p:nvPr/>
        </p:nvSpPr>
        <p:spPr>
          <a:xfrm>
            <a:off x="32872" y="5981086"/>
            <a:ext cx="2568992" cy="483722"/>
          </a:xfrm>
          <a:prstGeom prst="rect">
            <a:avLst/>
          </a:prstGeom>
          <a:solidFill>
            <a:schemeClr val="bg1"/>
          </a:solid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itchFamily="2"/>
              <a:buNone/>
            </a:pPr>
            <a:r>
              <a:rPr lang="en-US" b="1">
                <a:solidFill>
                  <a:srgbClr val="0373B5"/>
                </a:solidFill>
              </a:rPr>
              <a:t>2:1 Cut Slope</a:t>
            </a:r>
          </a:p>
        </p:txBody>
      </p:sp>
      <p:pic>
        <p:nvPicPr>
          <p:cNvPr id="17" name="Picture 16">
            <a:extLst>
              <a:ext uri="{FF2B5EF4-FFF2-40B4-BE49-F238E27FC236}">
                <a16:creationId xmlns:a16="http://schemas.microsoft.com/office/drawing/2014/main" id="{C0E2B65B-433C-1E66-7D96-5642D01FC6A6}"/>
              </a:ext>
            </a:extLst>
          </p:cNvPr>
          <p:cNvPicPr>
            <a:picLocks noChangeAspect="1"/>
          </p:cNvPicPr>
          <p:nvPr/>
        </p:nvPicPr>
        <p:blipFill>
          <a:blip r:embed="rId5"/>
          <a:stretch>
            <a:fillRect/>
          </a:stretch>
        </p:blipFill>
        <p:spPr>
          <a:xfrm>
            <a:off x="2629296" y="6322414"/>
            <a:ext cx="3086100" cy="142875"/>
          </a:xfrm>
          <a:prstGeom prst="rect">
            <a:avLst/>
          </a:prstGeom>
        </p:spPr>
      </p:pic>
    </p:spTree>
    <p:extLst>
      <p:ext uri="{BB962C8B-B14F-4D97-AF65-F5344CB8AC3E}">
        <p14:creationId xmlns:p14="http://schemas.microsoft.com/office/powerpoint/2010/main" val="27670856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67446-7D90-16AF-82B1-284C1D5ABB79}"/>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02FA0C56-6CD2-B46B-BF82-6404A2C83CE7}"/>
              </a:ext>
            </a:extLst>
          </p:cNvPr>
          <p:cNvPicPr>
            <a:picLocks noChangeAspect="1"/>
          </p:cNvPicPr>
          <p:nvPr/>
        </p:nvPicPr>
        <p:blipFill>
          <a:blip r:embed="rId3"/>
          <a:stretch>
            <a:fillRect/>
          </a:stretch>
        </p:blipFill>
        <p:spPr>
          <a:xfrm>
            <a:off x="734727" y="0"/>
            <a:ext cx="10722543" cy="6459471"/>
          </a:xfrm>
          <a:prstGeom prst="rect">
            <a:avLst/>
          </a:prstGeom>
        </p:spPr>
      </p:pic>
      <p:sp>
        <p:nvSpPr>
          <p:cNvPr id="6" name="Arrow: Down 5">
            <a:extLst>
              <a:ext uri="{FF2B5EF4-FFF2-40B4-BE49-F238E27FC236}">
                <a16:creationId xmlns:a16="http://schemas.microsoft.com/office/drawing/2014/main" id="{B3683D0F-D604-4EFF-C345-C4D2927A0F0D}"/>
              </a:ext>
            </a:extLst>
          </p:cNvPr>
          <p:cNvSpPr/>
          <p:nvPr/>
        </p:nvSpPr>
        <p:spPr>
          <a:xfrm rot="2645055">
            <a:off x="8645759" y="1215525"/>
            <a:ext cx="594360" cy="1216152"/>
          </a:xfrm>
          <a:prstGeom prst="downArrow">
            <a:avLst>
              <a:gd name="adj1" fmla="val 28462"/>
              <a:gd name="adj2" fmla="val 73076"/>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ED6E610-41A8-F920-A473-5FEC8727A7C8}"/>
              </a:ext>
            </a:extLst>
          </p:cNvPr>
          <p:cNvSpPr/>
          <p:nvPr/>
        </p:nvSpPr>
        <p:spPr>
          <a:xfrm>
            <a:off x="10140696" y="0"/>
            <a:ext cx="755592" cy="6016752"/>
          </a:xfrm>
          <a:custGeom>
            <a:avLst/>
            <a:gdLst>
              <a:gd name="csX0" fmla="*/ 0 w 755592"/>
              <a:gd name="csY0" fmla="*/ 0 h 6016752"/>
              <a:gd name="csX1" fmla="*/ 402336 w 755592"/>
              <a:gd name="csY1" fmla="*/ 886968 h 6016752"/>
              <a:gd name="csX2" fmla="*/ 722376 w 755592"/>
              <a:gd name="csY2" fmla="*/ 2578608 h 6016752"/>
              <a:gd name="csX3" fmla="*/ 694944 w 755592"/>
              <a:gd name="csY3" fmla="*/ 4297680 h 6016752"/>
              <a:gd name="csX4" fmla="*/ 274320 w 755592"/>
              <a:gd name="csY4" fmla="*/ 6016752 h 6016752"/>
            </a:gdLst>
            <a:ahLst/>
            <a:cxnLst>
              <a:cxn ang="0">
                <a:pos x="csX0" y="csY0"/>
              </a:cxn>
              <a:cxn ang="0">
                <a:pos x="csX1" y="csY1"/>
              </a:cxn>
              <a:cxn ang="0">
                <a:pos x="csX2" y="csY2"/>
              </a:cxn>
              <a:cxn ang="0">
                <a:pos x="csX3" y="csY3"/>
              </a:cxn>
              <a:cxn ang="0">
                <a:pos x="csX4" y="csY4"/>
              </a:cxn>
            </a:cxnLst>
            <a:rect l="l" t="t" r="r" b="b"/>
            <a:pathLst>
              <a:path w="755592" h="6016752">
                <a:moveTo>
                  <a:pt x="0" y="0"/>
                </a:moveTo>
                <a:cubicBezTo>
                  <a:pt x="140970" y="228600"/>
                  <a:pt x="281940" y="457200"/>
                  <a:pt x="402336" y="886968"/>
                </a:cubicBezTo>
                <a:cubicBezTo>
                  <a:pt x="522732" y="1316736"/>
                  <a:pt x="673608" y="2010156"/>
                  <a:pt x="722376" y="2578608"/>
                </a:cubicBezTo>
                <a:cubicBezTo>
                  <a:pt x="771144" y="3147060"/>
                  <a:pt x="769620" y="3724656"/>
                  <a:pt x="694944" y="4297680"/>
                </a:cubicBezTo>
                <a:cubicBezTo>
                  <a:pt x="620268" y="4870704"/>
                  <a:pt x="447294" y="5443728"/>
                  <a:pt x="274320" y="6016752"/>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0" name="Freeform: Shape 9">
            <a:extLst>
              <a:ext uri="{FF2B5EF4-FFF2-40B4-BE49-F238E27FC236}">
                <a16:creationId xmlns:a16="http://schemas.microsoft.com/office/drawing/2014/main" id="{C0BDAF1E-2804-484C-5FFF-C6219EEC24AE}"/>
              </a:ext>
            </a:extLst>
          </p:cNvPr>
          <p:cNvSpPr/>
          <p:nvPr/>
        </p:nvSpPr>
        <p:spPr>
          <a:xfrm>
            <a:off x="9930384" y="9144"/>
            <a:ext cx="759178" cy="6473952"/>
          </a:xfrm>
          <a:custGeom>
            <a:avLst/>
            <a:gdLst>
              <a:gd name="csX0" fmla="*/ 0 w 759178"/>
              <a:gd name="csY0" fmla="*/ 0 h 6473952"/>
              <a:gd name="csX1" fmla="*/ 329184 w 759178"/>
              <a:gd name="csY1" fmla="*/ 685800 h 6473952"/>
              <a:gd name="csX2" fmla="*/ 667512 w 759178"/>
              <a:gd name="csY2" fmla="*/ 2066544 h 6473952"/>
              <a:gd name="csX3" fmla="*/ 749808 w 759178"/>
              <a:gd name="csY3" fmla="*/ 3621024 h 6473952"/>
              <a:gd name="csX4" fmla="*/ 493776 w 759178"/>
              <a:gd name="csY4" fmla="*/ 5193792 h 6473952"/>
              <a:gd name="csX5" fmla="*/ 237744 w 759178"/>
              <a:gd name="csY5" fmla="*/ 6144768 h 6473952"/>
              <a:gd name="csX6" fmla="*/ 100584 w 759178"/>
              <a:gd name="csY6" fmla="*/ 6473952 h 647395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59178" h="6473952">
                <a:moveTo>
                  <a:pt x="0" y="0"/>
                </a:moveTo>
                <a:cubicBezTo>
                  <a:pt x="108966" y="170688"/>
                  <a:pt x="217932" y="341376"/>
                  <a:pt x="329184" y="685800"/>
                </a:cubicBezTo>
                <a:cubicBezTo>
                  <a:pt x="440436" y="1030224"/>
                  <a:pt x="597408" y="1577340"/>
                  <a:pt x="667512" y="2066544"/>
                </a:cubicBezTo>
                <a:cubicBezTo>
                  <a:pt x="737616" y="2555748"/>
                  <a:pt x="778764" y="3099816"/>
                  <a:pt x="749808" y="3621024"/>
                </a:cubicBezTo>
                <a:cubicBezTo>
                  <a:pt x="720852" y="4142232"/>
                  <a:pt x="579120" y="4773168"/>
                  <a:pt x="493776" y="5193792"/>
                </a:cubicBezTo>
                <a:cubicBezTo>
                  <a:pt x="408432" y="5614416"/>
                  <a:pt x="303276" y="5931408"/>
                  <a:pt x="237744" y="6144768"/>
                </a:cubicBezTo>
                <a:cubicBezTo>
                  <a:pt x="172212" y="6358128"/>
                  <a:pt x="136398" y="6416040"/>
                  <a:pt x="100584" y="6473952"/>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1" name="Freeform: Shape 10">
            <a:extLst>
              <a:ext uri="{FF2B5EF4-FFF2-40B4-BE49-F238E27FC236}">
                <a16:creationId xmlns:a16="http://schemas.microsoft.com/office/drawing/2014/main" id="{37CB953A-2ED0-49FF-5381-6C459D680E88}"/>
              </a:ext>
            </a:extLst>
          </p:cNvPr>
          <p:cNvSpPr/>
          <p:nvPr/>
        </p:nvSpPr>
        <p:spPr>
          <a:xfrm>
            <a:off x="10671048" y="5321808"/>
            <a:ext cx="740664" cy="1143000"/>
          </a:xfrm>
          <a:custGeom>
            <a:avLst/>
            <a:gdLst>
              <a:gd name="csX0" fmla="*/ 0 w 740664"/>
              <a:gd name="csY0" fmla="*/ 1143000 h 1143000"/>
              <a:gd name="csX1" fmla="*/ 740664 w 740664"/>
              <a:gd name="csY1" fmla="*/ 0 h 1143000"/>
            </a:gdLst>
            <a:ahLst/>
            <a:cxnLst>
              <a:cxn ang="0">
                <a:pos x="csX0" y="csY0"/>
              </a:cxn>
              <a:cxn ang="0">
                <a:pos x="csX1" y="csY1"/>
              </a:cxn>
            </a:cxnLst>
            <a:rect l="l" t="t" r="r" b="b"/>
            <a:pathLst>
              <a:path w="740664" h="1143000">
                <a:moveTo>
                  <a:pt x="0" y="1143000"/>
                </a:moveTo>
                <a:lnTo>
                  <a:pt x="740664" y="0"/>
                </a:ln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2" name="Freeform: Shape 11">
            <a:extLst>
              <a:ext uri="{FF2B5EF4-FFF2-40B4-BE49-F238E27FC236}">
                <a16:creationId xmlns:a16="http://schemas.microsoft.com/office/drawing/2014/main" id="{60FD3F00-4212-6F43-6942-A4051CD55178}"/>
              </a:ext>
            </a:extLst>
          </p:cNvPr>
          <p:cNvSpPr/>
          <p:nvPr/>
        </p:nvSpPr>
        <p:spPr>
          <a:xfrm>
            <a:off x="10408570" y="4709160"/>
            <a:ext cx="1003142" cy="1433450"/>
          </a:xfrm>
          <a:custGeom>
            <a:avLst/>
            <a:gdLst>
              <a:gd name="csX0" fmla="*/ 1058006 w 1058006"/>
              <a:gd name="csY0" fmla="*/ 0 h 1506602"/>
              <a:gd name="csX1" fmla="*/ 143606 w 1058006"/>
              <a:gd name="csY1" fmla="*/ 1371600 h 1506602"/>
              <a:gd name="csX2" fmla="*/ 15590 w 1058006"/>
              <a:gd name="csY2" fmla="*/ 1380744 h 1506602"/>
            </a:gdLst>
            <a:ahLst/>
            <a:cxnLst>
              <a:cxn ang="0">
                <a:pos x="csX0" y="csY0"/>
              </a:cxn>
              <a:cxn ang="0">
                <a:pos x="csX1" y="csY1"/>
              </a:cxn>
              <a:cxn ang="0">
                <a:pos x="csX2" y="csY2"/>
              </a:cxn>
            </a:cxnLst>
            <a:rect l="l" t="t" r="r" b="b"/>
            <a:pathLst>
              <a:path w="1058006" h="1506602">
                <a:moveTo>
                  <a:pt x="1058006" y="0"/>
                </a:moveTo>
                <a:cubicBezTo>
                  <a:pt x="687674" y="570738"/>
                  <a:pt x="317342" y="1141476"/>
                  <a:pt x="143606" y="1371600"/>
                </a:cubicBezTo>
                <a:cubicBezTo>
                  <a:pt x="-30130" y="1601724"/>
                  <a:pt x="-7270" y="1491234"/>
                  <a:pt x="15590" y="1380744"/>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pic>
        <p:nvPicPr>
          <p:cNvPr id="1026" name="Picture 2" descr="Interstate 64 - Wikipedia">
            <a:extLst>
              <a:ext uri="{FF2B5EF4-FFF2-40B4-BE49-F238E27FC236}">
                <a16:creationId xmlns:a16="http://schemas.microsoft.com/office/drawing/2014/main" id="{E4362D05-978D-D119-DCB3-ADE17A95E9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56529" y="5321808"/>
            <a:ext cx="423984" cy="423984"/>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B51FD6F0-C1F9-094C-90E9-7F9919E8852A}"/>
              </a:ext>
            </a:extLst>
          </p:cNvPr>
          <p:cNvSpPr txBox="1">
            <a:spLocks/>
          </p:cNvSpPr>
          <p:nvPr/>
        </p:nvSpPr>
        <p:spPr>
          <a:xfrm>
            <a:off x="32872" y="5981086"/>
            <a:ext cx="2568992" cy="483722"/>
          </a:xfrm>
          <a:prstGeom prst="rect">
            <a:avLst/>
          </a:prstGeom>
          <a:solidFill>
            <a:schemeClr val="bg1"/>
          </a:solid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itchFamily="2"/>
              <a:buNone/>
            </a:pPr>
            <a:r>
              <a:rPr lang="en-US" b="1">
                <a:solidFill>
                  <a:srgbClr val="0373B5"/>
                </a:solidFill>
              </a:rPr>
              <a:t>1:1 Cut Slope</a:t>
            </a:r>
          </a:p>
        </p:txBody>
      </p:sp>
      <p:sp>
        <p:nvSpPr>
          <p:cNvPr id="2" name="Freeform: Shape 1">
            <a:extLst>
              <a:ext uri="{FF2B5EF4-FFF2-40B4-BE49-F238E27FC236}">
                <a16:creationId xmlns:a16="http://schemas.microsoft.com/office/drawing/2014/main" id="{DF4998DA-5BC8-77D3-799A-96966D7F1AC8}"/>
              </a:ext>
            </a:extLst>
          </p:cNvPr>
          <p:cNvSpPr/>
          <p:nvPr/>
        </p:nvSpPr>
        <p:spPr>
          <a:xfrm>
            <a:off x="2532888" y="-9144"/>
            <a:ext cx="7347280" cy="6455664"/>
          </a:xfrm>
          <a:custGeom>
            <a:avLst/>
            <a:gdLst>
              <a:gd name="csX0" fmla="*/ 0 w 7347280"/>
              <a:gd name="csY0" fmla="*/ 0 h 6455664"/>
              <a:gd name="csX1" fmla="*/ 356616 w 7347280"/>
              <a:gd name="csY1" fmla="*/ 301752 h 6455664"/>
              <a:gd name="csX2" fmla="*/ 667512 w 7347280"/>
              <a:gd name="csY2" fmla="*/ 365760 h 6455664"/>
              <a:gd name="csX3" fmla="*/ 1344168 w 7347280"/>
              <a:gd name="csY3" fmla="*/ 429768 h 6455664"/>
              <a:gd name="csX4" fmla="*/ 1737360 w 7347280"/>
              <a:gd name="csY4" fmla="*/ 658368 h 6455664"/>
              <a:gd name="csX5" fmla="*/ 3282696 w 7347280"/>
              <a:gd name="csY5" fmla="*/ 1344168 h 6455664"/>
              <a:gd name="csX6" fmla="*/ 4206240 w 7347280"/>
              <a:gd name="csY6" fmla="*/ 1627632 h 6455664"/>
              <a:gd name="csX7" fmla="*/ 4736592 w 7347280"/>
              <a:gd name="csY7" fmla="*/ 1892808 h 6455664"/>
              <a:gd name="csX8" fmla="*/ 5175504 w 7347280"/>
              <a:gd name="csY8" fmla="*/ 2011680 h 6455664"/>
              <a:gd name="csX9" fmla="*/ 5824728 w 7347280"/>
              <a:gd name="csY9" fmla="*/ 2203704 h 6455664"/>
              <a:gd name="csX10" fmla="*/ 6492240 w 7347280"/>
              <a:gd name="csY10" fmla="*/ 2715768 h 6455664"/>
              <a:gd name="csX11" fmla="*/ 7132320 w 7347280"/>
              <a:gd name="csY11" fmla="*/ 3712464 h 6455664"/>
              <a:gd name="csX12" fmla="*/ 7342632 w 7347280"/>
              <a:gd name="csY12" fmla="*/ 4654296 h 6455664"/>
              <a:gd name="csX13" fmla="*/ 7260336 w 7347280"/>
              <a:gd name="csY13" fmla="*/ 5358384 h 6455664"/>
              <a:gd name="csX14" fmla="*/ 7059168 w 7347280"/>
              <a:gd name="csY14" fmla="*/ 5843016 h 6455664"/>
              <a:gd name="csX15" fmla="*/ 6757416 w 7347280"/>
              <a:gd name="csY15" fmla="*/ 5989320 h 6455664"/>
              <a:gd name="csX16" fmla="*/ 6702552 w 7347280"/>
              <a:gd name="csY16" fmla="*/ 6236208 h 6455664"/>
              <a:gd name="csX17" fmla="*/ 6519672 w 7347280"/>
              <a:gd name="csY17" fmla="*/ 6455664 h 64556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7347280" h="6455664">
                <a:moveTo>
                  <a:pt x="0" y="0"/>
                </a:moveTo>
                <a:cubicBezTo>
                  <a:pt x="122682" y="120396"/>
                  <a:pt x="245364" y="240792"/>
                  <a:pt x="356616" y="301752"/>
                </a:cubicBezTo>
                <a:cubicBezTo>
                  <a:pt x="467868" y="362712"/>
                  <a:pt x="502920" y="344424"/>
                  <a:pt x="667512" y="365760"/>
                </a:cubicBezTo>
                <a:cubicBezTo>
                  <a:pt x="832104" y="387096"/>
                  <a:pt x="1165860" y="381000"/>
                  <a:pt x="1344168" y="429768"/>
                </a:cubicBezTo>
                <a:cubicBezTo>
                  <a:pt x="1522476" y="478536"/>
                  <a:pt x="1414272" y="505968"/>
                  <a:pt x="1737360" y="658368"/>
                </a:cubicBezTo>
                <a:cubicBezTo>
                  <a:pt x="2060448" y="810768"/>
                  <a:pt x="2871216" y="1182624"/>
                  <a:pt x="3282696" y="1344168"/>
                </a:cubicBezTo>
                <a:cubicBezTo>
                  <a:pt x="3694176" y="1505712"/>
                  <a:pt x="3963924" y="1536192"/>
                  <a:pt x="4206240" y="1627632"/>
                </a:cubicBezTo>
                <a:cubicBezTo>
                  <a:pt x="4448556" y="1719072"/>
                  <a:pt x="4575048" y="1828800"/>
                  <a:pt x="4736592" y="1892808"/>
                </a:cubicBezTo>
                <a:cubicBezTo>
                  <a:pt x="4898136" y="1956816"/>
                  <a:pt x="4994148" y="1959864"/>
                  <a:pt x="5175504" y="2011680"/>
                </a:cubicBezTo>
                <a:cubicBezTo>
                  <a:pt x="5356860" y="2063496"/>
                  <a:pt x="5605272" y="2086356"/>
                  <a:pt x="5824728" y="2203704"/>
                </a:cubicBezTo>
                <a:cubicBezTo>
                  <a:pt x="6044184" y="2321052"/>
                  <a:pt x="6274308" y="2464308"/>
                  <a:pt x="6492240" y="2715768"/>
                </a:cubicBezTo>
                <a:cubicBezTo>
                  <a:pt x="6710172" y="2967228"/>
                  <a:pt x="6990588" y="3389376"/>
                  <a:pt x="7132320" y="3712464"/>
                </a:cubicBezTo>
                <a:cubicBezTo>
                  <a:pt x="7274052" y="4035552"/>
                  <a:pt x="7321296" y="4379976"/>
                  <a:pt x="7342632" y="4654296"/>
                </a:cubicBezTo>
                <a:cubicBezTo>
                  <a:pt x="7363968" y="4928616"/>
                  <a:pt x="7307580" y="5160264"/>
                  <a:pt x="7260336" y="5358384"/>
                </a:cubicBezTo>
                <a:cubicBezTo>
                  <a:pt x="7213092" y="5556504"/>
                  <a:pt x="7142988" y="5737860"/>
                  <a:pt x="7059168" y="5843016"/>
                </a:cubicBezTo>
                <a:cubicBezTo>
                  <a:pt x="6975348" y="5948172"/>
                  <a:pt x="6816852" y="5923788"/>
                  <a:pt x="6757416" y="5989320"/>
                </a:cubicBezTo>
                <a:cubicBezTo>
                  <a:pt x="6697980" y="6054852"/>
                  <a:pt x="6742176" y="6158484"/>
                  <a:pt x="6702552" y="6236208"/>
                </a:cubicBezTo>
                <a:cubicBezTo>
                  <a:pt x="6662928" y="6313932"/>
                  <a:pt x="6591300" y="6384798"/>
                  <a:pt x="6519672" y="6455664"/>
                </a:cubicBezTo>
              </a:path>
            </a:pathLst>
          </a:cu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504C06E-1F9C-54FF-997C-14E43CF86E77}"/>
              </a:ext>
            </a:extLst>
          </p:cNvPr>
          <p:cNvPicPr>
            <a:picLocks noChangeAspect="1"/>
          </p:cNvPicPr>
          <p:nvPr/>
        </p:nvPicPr>
        <p:blipFill>
          <a:blip r:embed="rId5"/>
          <a:stretch>
            <a:fillRect/>
          </a:stretch>
        </p:blipFill>
        <p:spPr>
          <a:xfrm>
            <a:off x="2629296" y="6297741"/>
            <a:ext cx="3095625" cy="161925"/>
          </a:xfrm>
          <a:prstGeom prst="rect">
            <a:avLst/>
          </a:prstGeom>
        </p:spPr>
      </p:pic>
    </p:spTree>
    <p:extLst>
      <p:ext uri="{BB962C8B-B14F-4D97-AF65-F5344CB8AC3E}">
        <p14:creationId xmlns:p14="http://schemas.microsoft.com/office/powerpoint/2010/main" val="2277074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44FFC-1894-48BA-90DD-94821E3487F2}"/>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6D69EE05-3C58-CE25-FF36-DBAB8853EDA4}"/>
              </a:ext>
            </a:extLst>
          </p:cNvPr>
          <p:cNvPicPr>
            <a:picLocks noChangeAspect="1"/>
          </p:cNvPicPr>
          <p:nvPr/>
        </p:nvPicPr>
        <p:blipFill>
          <a:blip r:embed="rId3"/>
          <a:stretch>
            <a:fillRect/>
          </a:stretch>
        </p:blipFill>
        <p:spPr>
          <a:xfrm>
            <a:off x="734728" y="0"/>
            <a:ext cx="10722543" cy="6483096"/>
          </a:xfrm>
          <a:prstGeom prst="rect">
            <a:avLst/>
          </a:prstGeom>
        </p:spPr>
      </p:pic>
      <p:sp>
        <p:nvSpPr>
          <p:cNvPr id="6" name="Arrow: Down 5">
            <a:extLst>
              <a:ext uri="{FF2B5EF4-FFF2-40B4-BE49-F238E27FC236}">
                <a16:creationId xmlns:a16="http://schemas.microsoft.com/office/drawing/2014/main" id="{5B46A06C-7505-9816-9B76-7A12AB8AAB91}"/>
              </a:ext>
            </a:extLst>
          </p:cNvPr>
          <p:cNvSpPr/>
          <p:nvPr/>
        </p:nvSpPr>
        <p:spPr>
          <a:xfrm rot="2645055">
            <a:off x="8027528" y="2159092"/>
            <a:ext cx="594360" cy="1216152"/>
          </a:xfrm>
          <a:prstGeom prst="downArrow">
            <a:avLst>
              <a:gd name="adj1" fmla="val 28462"/>
              <a:gd name="adj2" fmla="val 73076"/>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B0310E92-C54B-F82F-D32A-7D698D45C937}"/>
              </a:ext>
            </a:extLst>
          </p:cNvPr>
          <p:cNvSpPr/>
          <p:nvPr/>
        </p:nvSpPr>
        <p:spPr>
          <a:xfrm>
            <a:off x="10140696" y="0"/>
            <a:ext cx="755592" cy="6016752"/>
          </a:xfrm>
          <a:custGeom>
            <a:avLst/>
            <a:gdLst>
              <a:gd name="csX0" fmla="*/ 0 w 755592"/>
              <a:gd name="csY0" fmla="*/ 0 h 6016752"/>
              <a:gd name="csX1" fmla="*/ 402336 w 755592"/>
              <a:gd name="csY1" fmla="*/ 886968 h 6016752"/>
              <a:gd name="csX2" fmla="*/ 722376 w 755592"/>
              <a:gd name="csY2" fmla="*/ 2578608 h 6016752"/>
              <a:gd name="csX3" fmla="*/ 694944 w 755592"/>
              <a:gd name="csY3" fmla="*/ 4297680 h 6016752"/>
              <a:gd name="csX4" fmla="*/ 274320 w 755592"/>
              <a:gd name="csY4" fmla="*/ 6016752 h 6016752"/>
            </a:gdLst>
            <a:ahLst/>
            <a:cxnLst>
              <a:cxn ang="0">
                <a:pos x="csX0" y="csY0"/>
              </a:cxn>
              <a:cxn ang="0">
                <a:pos x="csX1" y="csY1"/>
              </a:cxn>
              <a:cxn ang="0">
                <a:pos x="csX2" y="csY2"/>
              </a:cxn>
              <a:cxn ang="0">
                <a:pos x="csX3" y="csY3"/>
              </a:cxn>
              <a:cxn ang="0">
                <a:pos x="csX4" y="csY4"/>
              </a:cxn>
            </a:cxnLst>
            <a:rect l="l" t="t" r="r" b="b"/>
            <a:pathLst>
              <a:path w="755592" h="6016752">
                <a:moveTo>
                  <a:pt x="0" y="0"/>
                </a:moveTo>
                <a:cubicBezTo>
                  <a:pt x="140970" y="228600"/>
                  <a:pt x="281940" y="457200"/>
                  <a:pt x="402336" y="886968"/>
                </a:cubicBezTo>
                <a:cubicBezTo>
                  <a:pt x="522732" y="1316736"/>
                  <a:pt x="673608" y="2010156"/>
                  <a:pt x="722376" y="2578608"/>
                </a:cubicBezTo>
                <a:cubicBezTo>
                  <a:pt x="771144" y="3147060"/>
                  <a:pt x="769620" y="3724656"/>
                  <a:pt x="694944" y="4297680"/>
                </a:cubicBezTo>
                <a:cubicBezTo>
                  <a:pt x="620268" y="4870704"/>
                  <a:pt x="447294" y="5443728"/>
                  <a:pt x="274320" y="6016752"/>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0" name="Freeform: Shape 9">
            <a:extLst>
              <a:ext uri="{FF2B5EF4-FFF2-40B4-BE49-F238E27FC236}">
                <a16:creationId xmlns:a16="http://schemas.microsoft.com/office/drawing/2014/main" id="{98BCAAF8-BD45-B515-0E7F-3C8A27BB5F43}"/>
              </a:ext>
            </a:extLst>
          </p:cNvPr>
          <p:cNvSpPr/>
          <p:nvPr/>
        </p:nvSpPr>
        <p:spPr>
          <a:xfrm>
            <a:off x="9930384" y="9144"/>
            <a:ext cx="759178" cy="6473952"/>
          </a:xfrm>
          <a:custGeom>
            <a:avLst/>
            <a:gdLst>
              <a:gd name="csX0" fmla="*/ 0 w 759178"/>
              <a:gd name="csY0" fmla="*/ 0 h 6473952"/>
              <a:gd name="csX1" fmla="*/ 329184 w 759178"/>
              <a:gd name="csY1" fmla="*/ 685800 h 6473952"/>
              <a:gd name="csX2" fmla="*/ 667512 w 759178"/>
              <a:gd name="csY2" fmla="*/ 2066544 h 6473952"/>
              <a:gd name="csX3" fmla="*/ 749808 w 759178"/>
              <a:gd name="csY3" fmla="*/ 3621024 h 6473952"/>
              <a:gd name="csX4" fmla="*/ 493776 w 759178"/>
              <a:gd name="csY4" fmla="*/ 5193792 h 6473952"/>
              <a:gd name="csX5" fmla="*/ 237744 w 759178"/>
              <a:gd name="csY5" fmla="*/ 6144768 h 6473952"/>
              <a:gd name="csX6" fmla="*/ 100584 w 759178"/>
              <a:gd name="csY6" fmla="*/ 6473952 h 647395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59178" h="6473952">
                <a:moveTo>
                  <a:pt x="0" y="0"/>
                </a:moveTo>
                <a:cubicBezTo>
                  <a:pt x="108966" y="170688"/>
                  <a:pt x="217932" y="341376"/>
                  <a:pt x="329184" y="685800"/>
                </a:cubicBezTo>
                <a:cubicBezTo>
                  <a:pt x="440436" y="1030224"/>
                  <a:pt x="597408" y="1577340"/>
                  <a:pt x="667512" y="2066544"/>
                </a:cubicBezTo>
                <a:cubicBezTo>
                  <a:pt x="737616" y="2555748"/>
                  <a:pt x="778764" y="3099816"/>
                  <a:pt x="749808" y="3621024"/>
                </a:cubicBezTo>
                <a:cubicBezTo>
                  <a:pt x="720852" y="4142232"/>
                  <a:pt x="579120" y="4773168"/>
                  <a:pt x="493776" y="5193792"/>
                </a:cubicBezTo>
                <a:cubicBezTo>
                  <a:pt x="408432" y="5614416"/>
                  <a:pt x="303276" y="5931408"/>
                  <a:pt x="237744" y="6144768"/>
                </a:cubicBezTo>
                <a:cubicBezTo>
                  <a:pt x="172212" y="6358128"/>
                  <a:pt x="136398" y="6416040"/>
                  <a:pt x="100584" y="6473952"/>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1" name="Freeform: Shape 10">
            <a:extLst>
              <a:ext uri="{FF2B5EF4-FFF2-40B4-BE49-F238E27FC236}">
                <a16:creationId xmlns:a16="http://schemas.microsoft.com/office/drawing/2014/main" id="{4DCA73A9-B9B2-102E-66DA-CAC05882A3A2}"/>
              </a:ext>
            </a:extLst>
          </p:cNvPr>
          <p:cNvSpPr/>
          <p:nvPr/>
        </p:nvSpPr>
        <p:spPr>
          <a:xfrm>
            <a:off x="10671048" y="5321808"/>
            <a:ext cx="740664" cy="1143000"/>
          </a:xfrm>
          <a:custGeom>
            <a:avLst/>
            <a:gdLst>
              <a:gd name="csX0" fmla="*/ 0 w 740664"/>
              <a:gd name="csY0" fmla="*/ 1143000 h 1143000"/>
              <a:gd name="csX1" fmla="*/ 740664 w 740664"/>
              <a:gd name="csY1" fmla="*/ 0 h 1143000"/>
            </a:gdLst>
            <a:ahLst/>
            <a:cxnLst>
              <a:cxn ang="0">
                <a:pos x="csX0" y="csY0"/>
              </a:cxn>
              <a:cxn ang="0">
                <a:pos x="csX1" y="csY1"/>
              </a:cxn>
            </a:cxnLst>
            <a:rect l="l" t="t" r="r" b="b"/>
            <a:pathLst>
              <a:path w="740664" h="1143000">
                <a:moveTo>
                  <a:pt x="0" y="1143000"/>
                </a:moveTo>
                <a:lnTo>
                  <a:pt x="740664" y="0"/>
                </a:ln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sp>
        <p:nvSpPr>
          <p:cNvPr id="12" name="Freeform: Shape 11">
            <a:extLst>
              <a:ext uri="{FF2B5EF4-FFF2-40B4-BE49-F238E27FC236}">
                <a16:creationId xmlns:a16="http://schemas.microsoft.com/office/drawing/2014/main" id="{6FABBD31-9340-AE32-2FFB-2D942295C573}"/>
              </a:ext>
            </a:extLst>
          </p:cNvPr>
          <p:cNvSpPr/>
          <p:nvPr/>
        </p:nvSpPr>
        <p:spPr>
          <a:xfrm>
            <a:off x="10408570" y="4709160"/>
            <a:ext cx="1003142" cy="1433450"/>
          </a:xfrm>
          <a:custGeom>
            <a:avLst/>
            <a:gdLst>
              <a:gd name="csX0" fmla="*/ 1058006 w 1058006"/>
              <a:gd name="csY0" fmla="*/ 0 h 1506602"/>
              <a:gd name="csX1" fmla="*/ 143606 w 1058006"/>
              <a:gd name="csY1" fmla="*/ 1371600 h 1506602"/>
              <a:gd name="csX2" fmla="*/ 15590 w 1058006"/>
              <a:gd name="csY2" fmla="*/ 1380744 h 1506602"/>
            </a:gdLst>
            <a:ahLst/>
            <a:cxnLst>
              <a:cxn ang="0">
                <a:pos x="csX0" y="csY0"/>
              </a:cxn>
              <a:cxn ang="0">
                <a:pos x="csX1" y="csY1"/>
              </a:cxn>
              <a:cxn ang="0">
                <a:pos x="csX2" y="csY2"/>
              </a:cxn>
            </a:cxnLst>
            <a:rect l="l" t="t" r="r" b="b"/>
            <a:pathLst>
              <a:path w="1058006" h="1506602">
                <a:moveTo>
                  <a:pt x="1058006" y="0"/>
                </a:moveTo>
                <a:cubicBezTo>
                  <a:pt x="687674" y="570738"/>
                  <a:pt x="317342" y="1141476"/>
                  <a:pt x="143606" y="1371600"/>
                </a:cubicBezTo>
                <a:cubicBezTo>
                  <a:pt x="-30130" y="1601724"/>
                  <a:pt x="-7270" y="1491234"/>
                  <a:pt x="15590" y="1380744"/>
                </a:cubicBez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US"/>
          </a:p>
        </p:txBody>
      </p:sp>
      <p:pic>
        <p:nvPicPr>
          <p:cNvPr id="1026" name="Picture 2" descr="Interstate 64 - Wikipedia">
            <a:extLst>
              <a:ext uri="{FF2B5EF4-FFF2-40B4-BE49-F238E27FC236}">
                <a16:creationId xmlns:a16="http://schemas.microsoft.com/office/drawing/2014/main" id="{51E97DA4-D8D9-E140-C514-09C3D58BFE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56529" y="5321808"/>
            <a:ext cx="423984" cy="423984"/>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91628BF9-5316-2BA5-D351-5197778EB961}"/>
              </a:ext>
            </a:extLst>
          </p:cNvPr>
          <p:cNvSpPr txBox="1">
            <a:spLocks/>
          </p:cNvSpPr>
          <p:nvPr/>
        </p:nvSpPr>
        <p:spPr>
          <a:xfrm>
            <a:off x="32872" y="5981086"/>
            <a:ext cx="2637176" cy="483722"/>
          </a:xfrm>
          <a:prstGeom prst="rect">
            <a:avLst/>
          </a:prstGeom>
          <a:solidFill>
            <a:schemeClr val="bg1"/>
          </a:solidFill>
          <a:ln>
            <a:noFill/>
          </a:ln>
        </p:spPr>
        <p:txBody>
          <a:bodyPr vert="horz" wrap="square" lIns="91440" tIns="45720" rIns="91440" bIns="45720" anchor="t" anchorCtr="0" compatLnSpc="1">
            <a:normAutofit fontScale="92500"/>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itchFamily="2"/>
              <a:buNone/>
            </a:pPr>
            <a:r>
              <a:rPr lang="en-US" b="1">
                <a:solidFill>
                  <a:srgbClr val="0373B5"/>
                </a:solidFill>
              </a:rPr>
              <a:t>0.5:1 Cut Slope</a:t>
            </a:r>
          </a:p>
        </p:txBody>
      </p:sp>
      <p:sp>
        <p:nvSpPr>
          <p:cNvPr id="14" name="Freeform: Shape 13">
            <a:extLst>
              <a:ext uri="{FF2B5EF4-FFF2-40B4-BE49-F238E27FC236}">
                <a16:creationId xmlns:a16="http://schemas.microsoft.com/office/drawing/2014/main" id="{B4C23F1B-3FE3-3BF2-BC56-112E00620827}"/>
              </a:ext>
            </a:extLst>
          </p:cNvPr>
          <p:cNvSpPr/>
          <p:nvPr/>
        </p:nvSpPr>
        <p:spPr>
          <a:xfrm>
            <a:off x="1975104" y="-18288"/>
            <a:ext cx="6565776" cy="5684589"/>
          </a:xfrm>
          <a:custGeom>
            <a:avLst/>
            <a:gdLst>
              <a:gd name="csX0" fmla="*/ 0 w 6565776"/>
              <a:gd name="csY0" fmla="*/ 0 h 5684589"/>
              <a:gd name="csX1" fmla="*/ 411480 w 6565776"/>
              <a:gd name="csY1" fmla="*/ 347472 h 5684589"/>
              <a:gd name="csX2" fmla="*/ 640080 w 6565776"/>
              <a:gd name="csY2" fmla="*/ 585216 h 5684589"/>
              <a:gd name="csX3" fmla="*/ 1143000 w 6565776"/>
              <a:gd name="csY3" fmla="*/ 822960 h 5684589"/>
              <a:gd name="csX4" fmla="*/ 1618488 w 6565776"/>
              <a:gd name="csY4" fmla="*/ 932688 h 5684589"/>
              <a:gd name="csX5" fmla="*/ 1947672 w 6565776"/>
              <a:gd name="csY5" fmla="*/ 1069848 h 5684589"/>
              <a:gd name="csX6" fmla="*/ 2651760 w 6565776"/>
              <a:gd name="csY6" fmla="*/ 1444752 h 5684589"/>
              <a:gd name="csX7" fmla="*/ 3749040 w 6565776"/>
              <a:gd name="csY7" fmla="*/ 2203704 h 5684589"/>
              <a:gd name="csX8" fmla="*/ 4453128 w 6565776"/>
              <a:gd name="csY8" fmla="*/ 2606040 h 5684589"/>
              <a:gd name="csX9" fmla="*/ 4764024 w 6565776"/>
              <a:gd name="csY9" fmla="*/ 2752344 h 5684589"/>
              <a:gd name="csX10" fmla="*/ 5239512 w 6565776"/>
              <a:gd name="csY10" fmla="*/ 2862072 h 5684589"/>
              <a:gd name="csX11" fmla="*/ 5632704 w 6565776"/>
              <a:gd name="csY11" fmla="*/ 3054096 h 5684589"/>
              <a:gd name="csX12" fmla="*/ 6208776 w 6565776"/>
              <a:gd name="csY12" fmla="*/ 3502152 h 5684589"/>
              <a:gd name="csX13" fmla="*/ 6473952 w 6565776"/>
              <a:gd name="csY13" fmla="*/ 4005072 h 5684589"/>
              <a:gd name="csX14" fmla="*/ 6565392 w 6565776"/>
              <a:gd name="csY14" fmla="*/ 4645152 h 5684589"/>
              <a:gd name="csX15" fmla="*/ 6446520 w 6565776"/>
              <a:gd name="csY15" fmla="*/ 5038344 h 5684589"/>
              <a:gd name="csX16" fmla="*/ 6217920 w 6565776"/>
              <a:gd name="csY16" fmla="*/ 5212080 h 5684589"/>
              <a:gd name="csX17" fmla="*/ 5797296 w 6565776"/>
              <a:gd name="csY17" fmla="*/ 5486400 h 5684589"/>
              <a:gd name="csX18" fmla="*/ 5376672 w 6565776"/>
              <a:gd name="csY18" fmla="*/ 5641848 h 5684589"/>
              <a:gd name="csX19" fmla="*/ 4809744 w 6565776"/>
              <a:gd name="csY19" fmla="*/ 5669280 h 5684589"/>
              <a:gd name="csX20" fmla="*/ 4434840 w 6565776"/>
              <a:gd name="csY20" fmla="*/ 5431536 h 5684589"/>
              <a:gd name="csX21" fmla="*/ 3922776 w 6565776"/>
              <a:gd name="csY21" fmla="*/ 4864608 h 5684589"/>
              <a:gd name="csX22" fmla="*/ 3575304 w 6565776"/>
              <a:gd name="csY22" fmla="*/ 4462272 h 5684589"/>
              <a:gd name="csX23" fmla="*/ 3456432 w 6565776"/>
              <a:gd name="csY23" fmla="*/ 4370832 h 56845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6565776" h="5684589">
                <a:moveTo>
                  <a:pt x="0" y="0"/>
                </a:moveTo>
                <a:cubicBezTo>
                  <a:pt x="152400" y="124968"/>
                  <a:pt x="304800" y="249936"/>
                  <a:pt x="411480" y="347472"/>
                </a:cubicBezTo>
                <a:cubicBezTo>
                  <a:pt x="518160" y="445008"/>
                  <a:pt x="518160" y="505968"/>
                  <a:pt x="640080" y="585216"/>
                </a:cubicBezTo>
                <a:cubicBezTo>
                  <a:pt x="762000" y="664464"/>
                  <a:pt x="979932" y="765048"/>
                  <a:pt x="1143000" y="822960"/>
                </a:cubicBezTo>
                <a:cubicBezTo>
                  <a:pt x="1306068" y="880872"/>
                  <a:pt x="1484376" y="891540"/>
                  <a:pt x="1618488" y="932688"/>
                </a:cubicBezTo>
                <a:cubicBezTo>
                  <a:pt x="1752600" y="973836"/>
                  <a:pt x="1775460" y="984504"/>
                  <a:pt x="1947672" y="1069848"/>
                </a:cubicBezTo>
                <a:cubicBezTo>
                  <a:pt x="2119884" y="1155192"/>
                  <a:pt x="2351532" y="1255776"/>
                  <a:pt x="2651760" y="1444752"/>
                </a:cubicBezTo>
                <a:cubicBezTo>
                  <a:pt x="2951988" y="1633728"/>
                  <a:pt x="3448812" y="2010156"/>
                  <a:pt x="3749040" y="2203704"/>
                </a:cubicBezTo>
                <a:cubicBezTo>
                  <a:pt x="4049268" y="2397252"/>
                  <a:pt x="4283964" y="2514600"/>
                  <a:pt x="4453128" y="2606040"/>
                </a:cubicBezTo>
                <a:cubicBezTo>
                  <a:pt x="4622292" y="2697480"/>
                  <a:pt x="4632960" y="2709672"/>
                  <a:pt x="4764024" y="2752344"/>
                </a:cubicBezTo>
                <a:cubicBezTo>
                  <a:pt x="4895088" y="2795016"/>
                  <a:pt x="5094732" y="2811780"/>
                  <a:pt x="5239512" y="2862072"/>
                </a:cubicBezTo>
                <a:cubicBezTo>
                  <a:pt x="5384292" y="2912364"/>
                  <a:pt x="5471160" y="2947416"/>
                  <a:pt x="5632704" y="3054096"/>
                </a:cubicBezTo>
                <a:cubicBezTo>
                  <a:pt x="5794248" y="3160776"/>
                  <a:pt x="6068568" y="3343656"/>
                  <a:pt x="6208776" y="3502152"/>
                </a:cubicBezTo>
                <a:cubicBezTo>
                  <a:pt x="6348984" y="3660648"/>
                  <a:pt x="6414516" y="3814572"/>
                  <a:pt x="6473952" y="4005072"/>
                </a:cubicBezTo>
                <a:cubicBezTo>
                  <a:pt x="6533388" y="4195572"/>
                  <a:pt x="6569964" y="4472940"/>
                  <a:pt x="6565392" y="4645152"/>
                </a:cubicBezTo>
                <a:cubicBezTo>
                  <a:pt x="6560820" y="4817364"/>
                  <a:pt x="6504432" y="4943856"/>
                  <a:pt x="6446520" y="5038344"/>
                </a:cubicBezTo>
                <a:cubicBezTo>
                  <a:pt x="6388608" y="5132832"/>
                  <a:pt x="6326124" y="5137404"/>
                  <a:pt x="6217920" y="5212080"/>
                </a:cubicBezTo>
                <a:cubicBezTo>
                  <a:pt x="6109716" y="5286756"/>
                  <a:pt x="5937504" y="5414772"/>
                  <a:pt x="5797296" y="5486400"/>
                </a:cubicBezTo>
                <a:cubicBezTo>
                  <a:pt x="5657088" y="5558028"/>
                  <a:pt x="5541264" y="5611368"/>
                  <a:pt x="5376672" y="5641848"/>
                </a:cubicBezTo>
                <a:cubicBezTo>
                  <a:pt x="5212080" y="5672328"/>
                  <a:pt x="4966716" y="5704332"/>
                  <a:pt x="4809744" y="5669280"/>
                </a:cubicBezTo>
                <a:cubicBezTo>
                  <a:pt x="4652772" y="5634228"/>
                  <a:pt x="4582668" y="5565648"/>
                  <a:pt x="4434840" y="5431536"/>
                </a:cubicBezTo>
                <a:cubicBezTo>
                  <a:pt x="4287012" y="5297424"/>
                  <a:pt x="4066032" y="5026152"/>
                  <a:pt x="3922776" y="4864608"/>
                </a:cubicBezTo>
                <a:cubicBezTo>
                  <a:pt x="3779520" y="4703064"/>
                  <a:pt x="3653028" y="4544568"/>
                  <a:pt x="3575304" y="4462272"/>
                </a:cubicBezTo>
                <a:cubicBezTo>
                  <a:pt x="3497580" y="4379976"/>
                  <a:pt x="3477006" y="4375404"/>
                  <a:pt x="3456432" y="4370832"/>
                </a:cubicBezTo>
              </a:path>
            </a:pathLst>
          </a:cu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EBF2F00F-7799-2F3A-E3E9-8EBEA4ED218A}"/>
              </a:ext>
            </a:extLst>
          </p:cNvPr>
          <p:cNvPicPr>
            <a:picLocks noChangeAspect="1"/>
          </p:cNvPicPr>
          <p:nvPr/>
        </p:nvPicPr>
        <p:blipFill>
          <a:blip r:embed="rId5"/>
          <a:stretch>
            <a:fillRect/>
          </a:stretch>
        </p:blipFill>
        <p:spPr>
          <a:xfrm>
            <a:off x="2697480" y="6303264"/>
            <a:ext cx="3105150" cy="152400"/>
          </a:xfrm>
          <a:prstGeom prst="rect">
            <a:avLst/>
          </a:prstGeom>
        </p:spPr>
      </p:pic>
    </p:spTree>
    <p:extLst>
      <p:ext uri="{BB962C8B-B14F-4D97-AF65-F5344CB8AC3E}">
        <p14:creationId xmlns:p14="http://schemas.microsoft.com/office/powerpoint/2010/main" val="12041474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8C51C-984D-2135-6EBE-E41C923F73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2083F1-7372-038E-057A-8750622444FC}"/>
              </a:ext>
            </a:extLst>
          </p:cNvPr>
          <p:cNvSpPr txBox="1">
            <a:spLocks noGrp="1"/>
          </p:cNvSpPr>
          <p:nvPr>
            <p:ph type="title"/>
          </p:nvPr>
        </p:nvSpPr>
        <p:spPr/>
        <p:txBody>
          <a:bodyPr/>
          <a:lstStyle/>
          <a:p>
            <a:pPr lvl="0"/>
            <a:r>
              <a:rPr lang="en-US"/>
              <a:t>Typical Section – Railroad Unloading Zone</a:t>
            </a:r>
          </a:p>
        </p:txBody>
      </p:sp>
      <p:pic>
        <p:nvPicPr>
          <p:cNvPr id="4" name="Picture 3">
            <a:extLst>
              <a:ext uri="{FF2B5EF4-FFF2-40B4-BE49-F238E27FC236}">
                <a16:creationId xmlns:a16="http://schemas.microsoft.com/office/drawing/2014/main" id="{0382DE2D-9D62-9B45-B997-21EC9736EBF0}"/>
              </a:ext>
            </a:extLst>
          </p:cNvPr>
          <p:cNvPicPr>
            <a:picLocks noChangeAspect="1"/>
          </p:cNvPicPr>
          <p:nvPr/>
        </p:nvPicPr>
        <p:blipFill>
          <a:blip r:embed="rId3"/>
          <a:srcRect b="12680"/>
          <a:stretch>
            <a:fillRect/>
          </a:stretch>
        </p:blipFill>
        <p:spPr>
          <a:xfrm>
            <a:off x="0" y="3504577"/>
            <a:ext cx="12192000" cy="2995375"/>
          </a:xfrm>
          <a:prstGeom prst="rect">
            <a:avLst/>
          </a:prstGeom>
        </p:spPr>
      </p:pic>
      <p:cxnSp>
        <p:nvCxnSpPr>
          <p:cNvPr id="8" name="Straight Arrow Connector 7">
            <a:extLst>
              <a:ext uri="{FF2B5EF4-FFF2-40B4-BE49-F238E27FC236}">
                <a16:creationId xmlns:a16="http://schemas.microsoft.com/office/drawing/2014/main" id="{A16B678C-483F-EA34-AAB8-A021F9D0E191}"/>
              </a:ext>
            </a:extLst>
          </p:cNvPr>
          <p:cNvCxnSpPr/>
          <p:nvPr/>
        </p:nvCxnSpPr>
        <p:spPr>
          <a:xfrm>
            <a:off x="1012371" y="3575291"/>
            <a:ext cx="2808515" cy="0"/>
          </a:xfrm>
          <a:prstGeom prst="straightConnector1">
            <a:avLst/>
          </a:prstGeom>
          <a:ln w="57150">
            <a:solidFill>
              <a:srgbClr val="0373B5"/>
            </a:solidFill>
            <a:headEnd type="triangle"/>
            <a:tailEnd type="triangle"/>
          </a:ln>
        </p:spPr>
        <p:style>
          <a:lnRef idx="2">
            <a:schemeClr val="accent2"/>
          </a:lnRef>
          <a:fillRef idx="0">
            <a:schemeClr val="accent2"/>
          </a:fillRef>
          <a:effectRef idx="1">
            <a:schemeClr val="accent2"/>
          </a:effectRef>
          <a:fontRef idx="minor">
            <a:schemeClr val="tx1"/>
          </a:fontRef>
        </p:style>
      </p:cxnSp>
      <p:cxnSp>
        <p:nvCxnSpPr>
          <p:cNvPr id="9" name="Straight Arrow Connector 8">
            <a:extLst>
              <a:ext uri="{FF2B5EF4-FFF2-40B4-BE49-F238E27FC236}">
                <a16:creationId xmlns:a16="http://schemas.microsoft.com/office/drawing/2014/main" id="{B69715A7-EE08-ECBA-7366-1625E8887BDB}"/>
              </a:ext>
            </a:extLst>
          </p:cNvPr>
          <p:cNvCxnSpPr/>
          <p:nvPr/>
        </p:nvCxnSpPr>
        <p:spPr>
          <a:xfrm>
            <a:off x="3820886" y="3575291"/>
            <a:ext cx="2808515" cy="0"/>
          </a:xfrm>
          <a:prstGeom prst="straightConnector1">
            <a:avLst/>
          </a:prstGeom>
          <a:ln w="57150">
            <a:solidFill>
              <a:srgbClr val="0373B5"/>
            </a:solidFill>
            <a:headEnd type="triangle"/>
            <a:tailEnd type="triangle"/>
          </a:ln>
        </p:spPr>
        <p:style>
          <a:lnRef idx="2">
            <a:schemeClr val="accent2"/>
          </a:lnRef>
          <a:fillRef idx="0">
            <a:schemeClr val="accent2"/>
          </a:fillRef>
          <a:effectRef idx="1">
            <a:schemeClr val="accent2"/>
          </a:effectRef>
          <a:fontRef idx="minor">
            <a:schemeClr val="tx1"/>
          </a:fontRef>
        </p:style>
      </p:cxnSp>
      <p:sp>
        <p:nvSpPr>
          <p:cNvPr id="10" name="Rectangle 9">
            <a:extLst>
              <a:ext uri="{FF2B5EF4-FFF2-40B4-BE49-F238E27FC236}">
                <a16:creationId xmlns:a16="http://schemas.microsoft.com/office/drawing/2014/main" id="{3C8D2B8D-E71B-2E17-061B-7F4A1A65837E}"/>
              </a:ext>
            </a:extLst>
          </p:cNvPr>
          <p:cNvSpPr/>
          <p:nvPr/>
        </p:nvSpPr>
        <p:spPr>
          <a:xfrm>
            <a:off x="2122713" y="3133752"/>
            <a:ext cx="587829" cy="3592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25’</a:t>
            </a:r>
          </a:p>
        </p:txBody>
      </p:sp>
      <p:sp>
        <p:nvSpPr>
          <p:cNvPr id="11" name="Rectangle 10">
            <a:extLst>
              <a:ext uri="{FF2B5EF4-FFF2-40B4-BE49-F238E27FC236}">
                <a16:creationId xmlns:a16="http://schemas.microsoft.com/office/drawing/2014/main" id="{5B8A5D25-C211-E9CC-A756-523910445382}"/>
              </a:ext>
            </a:extLst>
          </p:cNvPr>
          <p:cNvSpPr/>
          <p:nvPr/>
        </p:nvSpPr>
        <p:spPr>
          <a:xfrm>
            <a:off x="4931228" y="3133752"/>
            <a:ext cx="587829" cy="3592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25’</a:t>
            </a:r>
          </a:p>
        </p:txBody>
      </p:sp>
      <p:pic>
        <p:nvPicPr>
          <p:cNvPr id="14" name="Picture 13">
            <a:extLst>
              <a:ext uri="{FF2B5EF4-FFF2-40B4-BE49-F238E27FC236}">
                <a16:creationId xmlns:a16="http://schemas.microsoft.com/office/drawing/2014/main" id="{E489B57E-F88E-4F97-EAB1-5A2491F42868}"/>
              </a:ext>
            </a:extLst>
          </p:cNvPr>
          <p:cNvPicPr>
            <a:picLocks noChangeAspect="1"/>
          </p:cNvPicPr>
          <p:nvPr/>
        </p:nvPicPr>
        <p:blipFill>
          <a:blip r:embed="rId4"/>
          <a:srcRect b="53253"/>
          <a:stretch>
            <a:fillRect/>
          </a:stretch>
        </p:blipFill>
        <p:spPr>
          <a:xfrm>
            <a:off x="570257" y="916094"/>
            <a:ext cx="7108499" cy="2216782"/>
          </a:xfrm>
          <a:prstGeom prst="rect">
            <a:avLst/>
          </a:prstGeom>
        </p:spPr>
      </p:pic>
      <p:pic>
        <p:nvPicPr>
          <p:cNvPr id="16" name="Picture 15">
            <a:extLst>
              <a:ext uri="{FF2B5EF4-FFF2-40B4-BE49-F238E27FC236}">
                <a16:creationId xmlns:a16="http://schemas.microsoft.com/office/drawing/2014/main" id="{E72C8A1F-10AB-4E65-4025-D784F65C402E}"/>
              </a:ext>
            </a:extLst>
          </p:cNvPr>
          <p:cNvPicPr>
            <a:picLocks noChangeAspect="1"/>
          </p:cNvPicPr>
          <p:nvPr/>
        </p:nvPicPr>
        <p:blipFill>
          <a:blip r:embed="rId5"/>
          <a:stretch>
            <a:fillRect/>
          </a:stretch>
        </p:blipFill>
        <p:spPr>
          <a:xfrm>
            <a:off x="8371117" y="904497"/>
            <a:ext cx="3820883" cy="3076404"/>
          </a:xfrm>
          <a:prstGeom prst="rect">
            <a:avLst/>
          </a:prstGeom>
        </p:spPr>
      </p:pic>
    </p:spTree>
    <p:extLst>
      <p:ext uri="{BB962C8B-B14F-4D97-AF65-F5344CB8AC3E}">
        <p14:creationId xmlns:p14="http://schemas.microsoft.com/office/powerpoint/2010/main" val="39250680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811BF-5C24-780F-6650-21619A4A71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069CAF-863C-8E1F-1E77-7DC8A7EA04CB}"/>
              </a:ext>
            </a:extLst>
          </p:cNvPr>
          <p:cNvSpPr txBox="1">
            <a:spLocks noGrp="1"/>
          </p:cNvSpPr>
          <p:nvPr>
            <p:ph type="title"/>
          </p:nvPr>
        </p:nvSpPr>
        <p:spPr>
          <a:xfrm>
            <a:off x="0" y="9144"/>
            <a:ext cx="12192000" cy="895353"/>
          </a:xfrm>
        </p:spPr>
        <p:txBody>
          <a:bodyPr/>
          <a:lstStyle/>
          <a:p>
            <a:pPr lvl="0" algn="l"/>
            <a:r>
              <a:rPr lang="en-US"/>
              <a:t>Railroad Unloading Zone</a:t>
            </a:r>
          </a:p>
        </p:txBody>
      </p:sp>
      <p:sp>
        <p:nvSpPr>
          <p:cNvPr id="3" name="Content Placeholder 2">
            <a:extLst>
              <a:ext uri="{FF2B5EF4-FFF2-40B4-BE49-F238E27FC236}">
                <a16:creationId xmlns:a16="http://schemas.microsoft.com/office/drawing/2014/main" id="{BC69559A-346C-48CF-BC95-ED6DD97BB01C}"/>
              </a:ext>
            </a:extLst>
          </p:cNvPr>
          <p:cNvSpPr txBox="1">
            <a:spLocks noGrp="1"/>
          </p:cNvSpPr>
          <p:nvPr>
            <p:ph type="body" idx="4294967295"/>
          </p:nvPr>
        </p:nvSpPr>
        <p:spPr>
          <a:xfrm>
            <a:off x="100584" y="968506"/>
            <a:ext cx="7132320" cy="5304278"/>
          </a:xfrm>
        </p:spPr>
        <p:txBody>
          <a:bodyPr/>
          <a:lstStyle/>
          <a:p>
            <a:pPr marL="0" lvl="0" indent="0">
              <a:buNone/>
            </a:pPr>
            <a:r>
              <a:rPr lang="en-US" b="1">
                <a:solidFill>
                  <a:srgbClr val="032A65"/>
                </a:solidFill>
              </a:rPr>
              <a:t>Rail Car Loading/Unloading Options</a:t>
            </a:r>
          </a:p>
          <a:p>
            <a:pPr lvl="0"/>
            <a:r>
              <a:rPr lang="en-US"/>
              <a:t>Forklifts (Anticipated)</a:t>
            </a:r>
          </a:p>
          <a:p>
            <a:pPr lvl="0"/>
            <a:r>
              <a:rPr lang="en-US"/>
              <a:t>Overhead Cranes</a:t>
            </a:r>
          </a:p>
          <a:p>
            <a:pPr lvl="0"/>
            <a:r>
              <a:rPr lang="en-US"/>
              <a:t>Pneumatic Systems</a:t>
            </a:r>
          </a:p>
          <a:p>
            <a:pPr lvl="0"/>
            <a:r>
              <a:rPr lang="en-US"/>
              <a:t>Other Specialized Equipment</a:t>
            </a:r>
          </a:p>
          <a:p>
            <a:pPr lvl="0"/>
            <a:endParaRPr lang="en-US"/>
          </a:p>
          <a:p>
            <a:pPr lvl="0"/>
            <a:endParaRPr lang="en-US"/>
          </a:p>
        </p:txBody>
      </p:sp>
      <p:pic>
        <p:nvPicPr>
          <p:cNvPr id="5" name="Picture 8">
            <a:extLst>
              <a:ext uri="{FF2B5EF4-FFF2-40B4-BE49-F238E27FC236}">
                <a16:creationId xmlns:a16="http://schemas.microsoft.com/office/drawing/2014/main" id="{4C308DEF-B84D-19F2-BEC8-F7853BB7C87A}"/>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l="-333" t="3852" r="15593"/>
          <a:stretch>
            <a:fillRect/>
          </a:stretch>
        </p:blipFill>
        <p:spPr>
          <a:xfrm flipH="1">
            <a:off x="0" y="3438144"/>
            <a:ext cx="4645152" cy="3054095"/>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p:spPr>
      </p:pic>
      <p:pic>
        <p:nvPicPr>
          <p:cNvPr id="6" name="Picture 5">
            <a:extLst>
              <a:ext uri="{FF2B5EF4-FFF2-40B4-BE49-F238E27FC236}">
                <a16:creationId xmlns:a16="http://schemas.microsoft.com/office/drawing/2014/main" id="{EC7BD93C-DEDE-861B-5011-720D1CAA8979}"/>
              </a:ext>
            </a:extLst>
          </p:cNvPr>
          <p:cNvPicPr>
            <a:picLocks noChangeAspect="1"/>
          </p:cNvPicPr>
          <p:nvPr/>
        </p:nvPicPr>
        <p:blipFill>
          <a:blip r:embed="rId5"/>
          <a:srcRect l="8078" r="20020" b="-863"/>
          <a:stretch>
            <a:fillRect/>
          </a:stretch>
        </p:blipFill>
        <p:spPr>
          <a:xfrm>
            <a:off x="4800347" y="3262104"/>
            <a:ext cx="3392425" cy="3176541"/>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a:noFill/>
        </p:spPr>
      </p:pic>
      <p:pic>
        <p:nvPicPr>
          <p:cNvPr id="7" name="Picture 6">
            <a:extLst>
              <a:ext uri="{FF2B5EF4-FFF2-40B4-BE49-F238E27FC236}">
                <a16:creationId xmlns:a16="http://schemas.microsoft.com/office/drawing/2014/main" id="{F9BB2865-121C-99A8-A8A5-F09BBCD83628}"/>
              </a:ext>
            </a:extLst>
          </p:cNvPr>
          <p:cNvPicPr>
            <a:picLocks noChangeAspect="1"/>
          </p:cNvPicPr>
          <p:nvPr/>
        </p:nvPicPr>
        <p:blipFill>
          <a:blip r:embed="rId6"/>
          <a:srcRect l="17499" r="3483" b="1"/>
          <a:stretch>
            <a:fillRect/>
          </a:stretch>
        </p:blipFill>
        <p:spPr>
          <a:xfrm>
            <a:off x="7232904" y="904497"/>
            <a:ext cx="496799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p:spPr>
      </p:pic>
      <p:pic>
        <p:nvPicPr>
          <p:cNvPr id="8" name="Picture 7">
            <a:extLst>
              <a:ext uri="{FF2B5EF4-FFF2-40B4-BE49-F238E27FC236}">
                <a16:creationId xmlns:a16="http://schemas.microsoft.com/office/drawing/2014/main" id="{EF63908A-50BD-26B1-CC6F-10D715C0ED3B}"/>
              </a:ext>
            </a:extLst>
          </p:cNvPr>
          <p:cNvPicPr>
            <a:picLocks noChangeAspect="1"/>
          </p:cNvPicPr>
          <p:nvPr/>
        </p:nvPicPr>
        <p:blipFill>
          <a:blip r:embed="rId7"/>
          <a:stretch>
            <a:fillRect/>
          </a:stretch>
        </p:blipFill>
        <p:spPr>
          <a:xfrm>
            <a:off x="9153625" y="5035030"/>
            <a:ext cx="3066525" cy="2044350"/>
          </a:xfrm>
          <a:prstGeom prst="rect">
            <a:avLst/>
          </a:prstGeom>
        </p:spPr>
      </p:pic>
    </p:spTree>
    <p:extLst>
      <p:ext uri="{BB962C8B-B14F-4D97-AF65-F5344CB8AC3E}">
        <p14:creationId xmlns:p14="http://schemas.microsoft.com/office/powerpoint/2010/main" val="20146976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1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D2251-7A69-D1ED-8C28-FEB49ACBA86F}"/>
              </a:ext>
            </a:extLst>
          </p:cNvPr>
          <p:cNvSpPr txBox="1">
            <a:spLocks noGrp="1"/>
          </p:cNvSpPr>
          <p:nvPr>
            <p:ph type="title"/>
          </p:nvPr>
        </p:nvSpPr>
        <p:spPr/>
        <p:txBody>
          <a:bodyPr/>
          <a:lstStyle/>
          <a:p>
            <a:pPr lvl="0"/>
            <a:r>
              <a:rPr lang="en-US"/>
              <a:t>Other Design Considerations</a:t>
            </a:r>
          </a:p>
        </p:txBody>
      </p:sp>
      <p:sp>
        <p:nvSpPr>
          <p:cNvPr id="3" name="Content Placeholder 2">
            <a:extLst>
              <a:ext uri="{FF2B5EF4-FFF2-40B4-BE49-F238E27FC236}">
                <a16:creationId xmlns:a16="http://schemas.microsoft.com/office/drawing/2014/main" id="{C05F8A9F-949E-34A6-DF4A-7E7CCF805926}"/>
              </a:ext>
            </a:extLst>
          </p:cNvPr>
          <p:cNvSpPr txBox="1">
            <a:spLocks noGrp="1"/>
          </p:cNvSpPr>
          <p:nvPr>
            <p:ph type="body" idx="4294967295"/>
          </p:nvPr>
        </p:nvSpPr>
        <p:spPr>
          <a:xfrm>
            <a:off x="230249" y="1140720"/>
            <a:ext cx="3084451" cy="5057390"/>
          </a:xfrm>
        </p:spPr>
        <p:txBody>
          <a:bodyPr>
            <a:normAutofit/>
          </a:bodyPr>
          <a:lstStyle/>
          <a:p>
            <a:pPr marL="0" lvl="0" indent="0">
              <a:buNone/>
            </a:pPr>
            <a:r>
              <a:rPr lang="en-US" b="1">
                <a:solidFill>
                  <a:srgbClr val="032A65"/>
                </a:solidFill>
              </a:rPr>
              <a:t>Utilities</a:t>
            </a:r>
          </a:p>
          <a:p>
            <a:r>
              <a:rPr lang="en-US" sz="2200"/>
              <a:t>Manhole was Observed Near Project Site</a:t>
            </a:r>
          </a:p>
          <a:p>
            <a:r>
              <a:rPr lang="en-US" sz="2200"/>
              <a:t>Early Coordination with Sanitary Board</a:t>
            </a:r>
          </a:p>
          <a:p>
            <a:pPr marL="0" lvl="0" indent="0">
              <a:buNone/>
            </a:pPr>
            <a:endParaRPr lang="en-US" b="1">
              <a:solidFill>
                <a:srgbClr val="032A65"/>
              </a:solidFill>
            </a:endParaRPr>
          </a:p>
        </p:txBody>
      </p:sp>
      <p:pic>
        <p:nvPicPr>
          <p:cNvPr id="4" name="Picture 4">
            <a:extLst>
              <a:ext uri="{FF2B5EF4-FFF2-40B4-BE49-F238E27FC236}">
                <a16:creationId xmlns:a16="http://schemas.microsoft.com/office/drawing/2014/main" id="{D435E8D0-EBA8-0A84-7497-6314ED576883}"/>
              </a:ext>
            </a:extLst>
          </p:cNvPr>
          <p:cNvPicPr>
            <a:picLocks noChangeAspect="1"/>
          </p:cNvPicPr>
          <p:nvPr/>
        </p:nvPicPr>
        <p:blipFill>
          <a:blip r:embed="rId3"/>
          <a:stretch>
            <a:fillRect/>
          </a:stretch>
        </p:blipFill>
        <p:spPr>
          <a:xfrm>
            <a:off x="10159755" y="1357025"/>
            <a:ext cx="1976384" cy="1986954"/>
          </a:xfrm>
          <a:prstGeom prst="rect">
            <a:avLst/>
          </a:prstGeom>
          <a:noFill/>
          <a:ln cap="flat">
            <a:noFill/>
          </a:ln>
        </p:spPr>
      </p:pic>
      <p:pic>
        <p:nvPicPr>
          <p:cNvPr id="5" name="Graphic 391">
            <a:extLst>
              <a:ext uri="{FF2B5EF4-FFF2-40B4-BE49-F238E27FC236}">
                <a16:creationId xmlns:a16="http://schemas.microsoft.com/office/drawing/2014/main" id="{43809487-0652-1627-3434-33DAAAA6F8B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340752" y="2472460"/>
            <a:ext cx="1976384" cy="1976384"/>
          </a:xfrm>
          <a:prstGeom prst="rect">
            <a:avLst/>
          </a:prstGeom>
          <a:noFill/>
          <a:ln cap="flat">
            <a:noFill/>
          </a:ln>
        </p:spPr>
      </p:pic>
      <p:pic>
        <p:nvPicPr>
          <p:cNvPr id="6" name="Graphic 367">
            <a:extLst>
              <a:ext uri="{FF2B5EF4-FFF2-40B4-BE49-F238E27FC236}">
                <a16:creationId xmlns:a16="http://schemas.microsoft.com/office/drawing/2014/main" id="{AB66E844-14BE-DFA8-11E4-E2C0DC6E3E8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737717" y="4018601"/>
            <a:ext cx="1976384" cy="1976384"/>
          </a:xfrm>
          <a:prstGeom prst="rect">
            <a:avLst/>
          </a:prstGeom>
          <a:noFill/>
          <a:ln cap="flat">
            <a:noFill/>
          </a:ln>
        </p:spPr>
      </p:pic>
      <p:pic>
        <p:nvPicPr>
          <p:cNvPr id="7" name="Graphic 401">
            <a:extLst>
              <a:ext uri="{FF2B5EF4-FFF2-40B4-BE49-F238E27FC236}">
                <a16:creationId xmlns:a16="http://schemas.microsoft.com/office/drawing/2014/main" id="{4FD1C78D-CF66-590C-727D-86824BD1B0A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678835" y="4512540"/>
            <a:ext cx="1976384" cy="1976384"/>
          </a:xfrm>
          <a:prstGeom prst="rect">
            <a:avLst/>
          </a:prstGeom>
          <a:noFill/>
          <a:ln cap="flat">
            <a:noFill/>
          </a:ln>
        </p:spPr>
      </p:pic>
      <p:pic>
        <p:nvPicPr>
          <p:cNvPr id="9" name="Picture 8">
            <a:extLst>
              <a:ext uri="{FF2B5EF4-FFF2-40B4-BE49-F238E27FC236}">
                <a16:creationId xmlns:a16="http://schemas.microsoft.com/office/drawing/2014/main" id="{6550B4AA-B932-8AB5-7C65-ABEF47EE76C3}"/>
              </a:ext>
            </a:extLst>
          </p:cNvPr>
          <p:cNvPicPr>
            <a:picLocks noChangeAspect="1"/>
          </p:cNvPicPr>
          <p:nvPr/>
        </p:nvPicPr>
        <p:blipFill>
          <a:blip r:embed="rId7"/>
          <a:stretch>
            <a:fillRect/>
          </a:stretch>
        </p:blipFill>
        <p:spPr>
          <a:xfrm>
            <a:off x="568569" y="3717371"/>
            <a:ext cx="6639198" cy="2277614"/>
          </a:xfrm>
          <a:prstGeom prst="rect">
            <a:avLst/>
          </a:prstGeom>
        </p:spPr>
      </p:pic>
      <p:sp>
        <p:nvSpPr>
          <p:cNvPr id="10" name="TextBox 9">
            <a:extLst>
              <a:ext uri="{FF2B5EF4-FFF2-40B4-BE49-F238E27FC236}">
                <a16:creationId xmlns:a16="http://schemas.microsoft.com/office/drawing/2014/main" id="{16470B0C-0ED9-CC03-5A9F-66DE07AA806A}"/>
              </a:ext>
            </a:extLst>
          </p:cNvPr>
          <p:cNvSpPr txBox="1"/>
          <p:nvPr/>
        </p:nvSpPr>
        <p:spPr>
          <a:xfrm>
            <a:off x="3238201" y="1084437"/>
            <a:ext cx="2699544" cy="1910267"/>
          </a:xfrm>
          <a:prstGeom prst="rect">
            <a:avLst/>
          </a:prstGeom>
          <a:noFill/>
        </p:spPr>
        <p:txBody>
          <a:bodyPr wrap="square">
            <a:spAutoFit/>
          </a:bodyPr>
          <a:lstStyle/>
          <a:p>
            <a:pPr>
              <a:lnSpc>
                <a:spcPct val="90000"/>
              </a:lnSpc>
              <a:spcBef>
                <a:spcPts val="1000"/>
              </a:spcBef>
              <a:buClr>
                <a:srgbClr val="0373B5"/>
              </a:buClr>
              <a:buSzPct val="100000"/>
            </a:pPr>
            <a:r>
              <a:rPr lang="en-US" sz="2800" b="1">
                <a:solidFill>
                  <a:srgbClr val="032A65"/>
                </a:solidFill>
                <a:latin typeface="Arial"/>
              </a:rPr>
              <a:t>Environmental Analysis</a:t>
            </a:r>
          </a:p>
          <a:p>
            <a:pPr marL="228600" indent="-228600">
              <a:lnSpc>
                <a:spcPct val="90000"/>
              </a:lnSpc>
              <a:spcBef>
                <a:spcPts val="1000"/>
              </a:spcBef>
              <a:buClr>
                <a:srgbClr val="0373B5"/>
              </a:buClr>
              <a:buSzPct val="100000"/>
              <a:buFont typeface="Wingdings" pitchFamily="2"/>
              <a:buChar char="§"/>
            </a:pPr>
            <a:r>
              <a:rPr lang="en-US" sz="2200">
                <a:solidFill>
                  <a:srgbClr val="000000"/>
                </a:solidFill>
                <a:latin typeface="Arial"/>
              </a:rPr>
              <a:t>Environmental Screening Recommended</a:t>
            </a:r>
          </a:p>
        </p:txBody>
      </p:sp>
      <p:sp>
        <p:nvSpPr>
          <p:cNvPr id="12" name="TextBox 11">
            <a:extLst>
              <a:ext uri="{FF2B5EF4-FFF2-40B4-BE49-F238E27FC236}">
                <a16:creationId xmlns:a16="http://schemas.microsoft.com/office/drawing/2014/main" id="{998B20C1-9880-1698-120A-4EA579909427}"/>
              </a:ext>
            </a:extLst>
          </p:cNvPr>
          <p:cNvSpPr txBox="1"/>
          <p:nvPr/>
        </p:nvSpPr>
        <p:spPr>
          <a:xfrm>
            <a:off x="6208810" y="1084437"/>
            <a:ext cx="2381250" cy="2214965"/>
          </a:xfrm>
          <a:prstGeom prst="rect">
            <a:avLst/>
          </a:prstGeom>
          <a:noFill/>
        </p:spPr>
        <p:txBody>
          <a:bodyPr wrap="square">
            <a:spAutoFit/>
          </a:bodyPr>
          <a:lstStyle/>
          <a:p>
            <a:pPr lvl="0" indent="0">
              <a:lnSpc>
                <a:spcPct val="90000"/>
              </a:lnSpc>
              <a:spcBef>
                <a:spcPts val="1000"/>
              </a:spcBef>
              <a:buClr>
                <a:srgbClr val="0373B5"/>
              </a:buClr>
              <a:buSzPct val="100000"/>
              <a:buNone/>
            </a:pPr>
            <a:r>
              <a:rPr lang="en-US" sz="2800" b="1">
                <a:solidFill>
                  <a:srgbClr val="032A65"/>
                </a:solidFill>
                <a:latin typeface="Arial"/>
              </a:rPr>
              <a:t>Survey Mapping</a:t>
            </a:r>
          </a:p>
          <a:p>
            <a:pPr marL="342900" lvl="0" indent="-342900">
              <a:lnSpc>
                <a:spcPct val="90000"/>
              </a:lnSpc>
              <a:spcBef>
                <a:spcPts val="1000"/>
              </a:spcBef>
              <a:buClr>
                <a:srgbClr val="0373B5"/>
              </a:buClr>
              <a:buSzPct val="100000"/>
              <a:buFont typeface="Wingdings" panose="05000000000000000000" pitchFamily="2" charset="2"/>
              <a:buChar char="§"/>
            </a:pPr>
            <a:r>
              <a:rPr lang="en-US" sz="2200">
                <a:solidFill>
                  <a:srgbClr val="000000"/>
                </a:solidFill>
                <a:latin typeface="Arial"/>
              </a:rPr>
              <a:t>Study was Completed with Available GIS Data</a:t>
            </a:r>
          </a:p>
        </p:txBody>
      </p:sp>
      <p:cxnSp>
        <p:nvCxnSpPr>
          <p:cNvPr id="13" name="Straight Connector 12">
            <a:extLst>
              <a:ext uri="{FF2B5EF4-FFF2-40B4-BE49-F238E27FC236}">
                <a16:creationId xmlns:a16="http://schemas.microsoft.com/office/drawing/2014/main" id="{698DDBDB-0D49-001F-5BBD-7392A6AAE4B4}"/>
              </a:ext>
            </a:extLst>
          </p:cNvPr>
          <p:cNvCxnSpPr>
            <a:cxnSpLocks/>
          </p:cNvCxnSpPr>
          <p:nvPr/>
        </p:nvCxnSpPr>
        <p:spPr>
          <a:xfrm>
            <a:off x="3145927" y="1084437"/>
            <a:ext cx="0" cy="2277615"/>
          </a:xfrm>
          <a:prstGeom prst="line">
            <a:avLst/>
          </a:prstGeom>
          <a:ln>
            <a:solidFill>
              <a:srgbClr val="032A65"/>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4D23DDE-4B92-742C-07BB-421EADE2743A}"/>
              </a:ext>
            </a:extLst>
          </p:cNvPr>
          <p:cNvCxnSpPr>
            <a:cxnSpLocks/>
          </p:cNvCxnSpPr>
          <p:nvPr/>
        </p:nvCxnSpPr>
        <p:spPr>
          <a:xfrm>
            <a:off x="6073277" y="1084437"/>
            <a:ext cx="0" cy="2277615"/>
          </a:xfrm>
          <a:prstGeom prst="line">
            <a:avLst/>
          </a:prstGeom>
          <a:ln>
            <a:solidFill>
              <a:srgbClr val="032A65"/>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1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6583-AE3B-C142-6872-F55A164CF542}"/>
              </a:ext>
            </a:extLst>
          </p:cNvPr>
          <p:cNvSpPr txBox="1">
            <a:spLocks noGrp="1"/>
          </p:cNvSpPr>
          <p:nvPr>
            <p:ph type="title"/>
          </p:nvPr>
        </p:nvSpPr>
        <p:spPr/>
        <p:txBody>
          <a:bodyPr/>
          <a:lstStyle/>
          <a:p>
            <a:pPr lvl="0"/>
            <a:r>
              <a:rPr lang="en-US"/>
              <a:t>Estimated Cost of Construction</a:t>
            </a:r>
          </a:p>
        </p:txBody>
      </p:sp>
      <p:pic>
        <p:nvPicPr>
          <p:cNvPr id="5" name="Picture 4">
            <a:extLst>
              <a:ext uri="{FF2B5EF4-FFF2-40B4-BE49-F238E27FC236}">
                <a16:creationId xmlns:a16="http://schemas.microsoft.com/office/drawing/2014/main" id="{97601B33-47C9-3C41-5F1F-3FE9C4113D37}"/>
              </a:ext>
            </a:extLst>
          </p:cNvPr>
          <p:cNvPicPr>
            <a:picLocks noChangeAspect="1"/>
          </p:cNvPicPr>
          <p:nvPr/>
        </p:nvPicPr>
        <p:blipFill>
          <a:blip r:embed="rId3"/>
          <a:stretch>
            <a:fillRect/>
          </a:stretch>
        </p:blipFill>
        <p:spPr>
          <a:xfrm>
            <a:off x="4635796" y="1075452"/>
            <a:ext cx="6931872" cy="52517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Content Placeholder 2">
            <a:extLst>
              <a:ext uri="{FF2B5EF4-FFF2-40B4-BE49-F238E27FC236}">
                <a16:creationId xmlns:a16="http://schemas.microsoft.com/office/drawing/2014/main" id="{93834376-4C4D-CC48-2F92-C26007982AA0}"/>
              </a:ext>
            </a:extLst>
          </p:cNvPr>
          <p:cNvSpPr txBox="1">
            <a:spLocks/>
          </p:cNvSpPr>
          <p:nvPr/>
        </p:nvSpPr>
        <p:spPr>
          <a:xfrm>
            <a:off x="230249" y="1140720"/>
            <a:ext cx="3937714" cy="3132516"/>
          </a:xfrm>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Clr>
                <a:srgbClr val="0373B5"/>
              </a:buClr>
              <a:buSzPct val="100000"/>
              <a:buFont typeface="Wingdings" pitchFamily="2"/>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Clr>
                <a:srgbClr val="0373B5"/>
              </a:buClr>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Clr>
                <a:srgbClr val="0373B5"/>
              </a:buClr>
              <a:buSzPct val="100000"/>
              <a:buFont typeface="Wingdings" pitchFamily="2"/>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itchFamily="2"/>
              <a:buNone/>
            </a:pPr>
            <a:r>
              <a:rPr lang="en-US" b="1">
                <a:solidFill>
                  <a:srgbClr val="032A65"/>
                </a:solidFill>
              </a:rPr>
              <a:t>Current Day Costs</a:t>
            </a:r>
          </a:p>
          <a:p>
            <a:r>
              <a:rPr lang="en-US" sz="2200"/>
              <a:t>Construction: &gt; $11 Million</a:t>
            </a:r>
          </a:p>
          <a:p>
            <a:r>
              <a:rPr lang="en-US" sz="2200"/>
              <a:t>20% Contingency Added</a:t>
            </a:r>
          </a:p>
          <a:p>
            <a:endParaRPr lang="en-US" sz="2200"/>
          </a:p>
          <a:p>
            <a:pPr marL="0" indent="0">
              <a:buNone/>
            </a:pPr>
            <a:r>
              <a:rPr lang="en-US" sz="2400" b="1">
                <a:solidFill>
                  <a:srgbClr val="032A65"/>
                </a:solidFill>
              </a:rPr>
              <a:t>Total Estimated Cost</a:t>
            </a:r>
          </a:p>
          <a:p>
            <a:r>
              <a:rPr lang="en-US" sz="2200"/>
              <a:t>~ $15 million</a:t>
            </a:r>
          </a:p>
          <a:p>
            <a:pPr marL="0" indent="0">
              <a:buFont typeface="Wingdings" pitchFamily="2"/>
              <a:buNone/>
            </a:pPr>
            <a:endParaRPr lang="en-US" b="1">
              <a:solidFill>
                <a:srgbClr val="032A65"/>
              </a:solidFill>
            </a:endParaRPr>
          </a:p>
        </p:txBody>
      </p:sp>
      <p:sp>
        <p:nvSpPr>
          <p:cNvPr id="11" name="Rectangle 10">
            <a:extLst>
              <a:ext uri="{FF2B5EF4-FFF2-40B4-BE49-F238E27FC236}">
                <a16:creationId xmlns:a16="http://schemas.microsoft.com/office/drawing/2014/main" id="{22EDDCA8-9062-E4C8-3A88-E7B0383689FC}"/>
              </a:ext>
            </a:extLst>
          </p:cNvPr>
          <p:cNvSpPr/>
          <p:nvPr/>
        </p:nvSpPr>
        <p:spPr>
          <a:xfrm>
            <a:off x="4662955" y="1557195"/>
            <a:ext cx="6870490" cy="46896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48E41FB-1AE7-CA6D-76E4-49856FF1C3FE}"/>
              </a:ext>
            </a:extLst>
          </p:cNvPr>
          <p:cNvPicPr>
            <a:picLocks noChangeAspect="1"/>
          </p:cNvPicPr>
          <p:nvPr/>
        </p:nvPicPr>
        <p:blipFill>
          <a:blip r:embed="rId4"/>
          <a:stretch>
            <a:fillRect/>
          </a:stretch>
        </p:blipFill>
        <p:spPr>
          <a:xfrm>
            <a:off x="4635796" y="1946499"/>
            <a:ext cx="6870490" cy="3892986"/>
          </a:xfrm>
          <a:prstGeom prst="rect">
            <a:avLst/>
          </a:prstGeom>
        </p:spPr>
      </p:pic>
      <p:pic>
        <p:nvPicPr>
          <p:cNvPr id="15" name="Picture 14">
            <a:extLst>
              <a:ext uri="{FF2B5EF4-FFF2-40B4-BE49-F238E27FC236}">
                <a16:creationId xmlns:a16="http://schemas.microsoft.com/office/drawing/2014/main" id="{915D1500-FE25-CC11-28D3-5F4BF3F8DC70}"/>
              </a:ext>
            </a:extLst>
          </p:cNvPr>
          <p:cNvPicPr>
            <a:picLocks noChangeAspect="1"/>
          </p:cNvPicPr>
          <p:nvPr/>
        </p:nvPicPr>
        <p:blipFill>
          <a:blip r:embed="rId5"/>
          <a:srcRect l="3157" t="16873" r="1298" b="23144"/>
          <a:stretch>
            <a:fillRect/>
          </a:stretch>
        </p:blipFill>
        <p:spPr>
          <a:xfrm>
            <a:off x="230248" y="4646427"/>
            <a:ext cx="4015827" cy="1680747"/>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114">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C62352E-D0AB-3E21-4D09-7C19E09180AF}"/>
              </a:ext>
            </a:extLst>
          </p:cNvPr>
          <p:cNvSpPr txBox="1">
            <a:spLocks noGrp="1"/>
          </p:cNvSpPr>
          <p:nvPr>
            <p:ph type="body" idx="4294967295"/>
          </p:nvPr>
        </p:nvSpPr>
        <p:spPr>
          <a:xfrm>
            <a:off x="1565525" y="3236911"/>
            <a:ext cx="2505454" cy="3136456"/>
          </a:xfrm>
        </p:spPr>
        <p:txBody>
          <a:bodyPr>
            <a:normAutofit/>
          </a:bodyPr>
          <a:lstStyle/>
          <a:p>
            <a:r>
              <a:rPr lang="en-US">
                <a:solidFill>
                  <a:schemeClr val="bg1"/>
                </a:solidFill>
              </a:rPr>
              <a:t>Secure Grant for Final Design</a:t>
            </a:r>
          </a:p>
          <a:p>
            <a:r>
              <a:rPr lang="en-US">
                <a:solidFill>
                  <a:schemeClr val="bg1"/>
                </a:solidFill>
              </a:rPr>
              <a:t>Coordinate with CSX </a:t>
            </a:r>
          </a:p>
          <a:p>
            <a:r>
              <a:rPr lang="en-US">
                <a:solidFill>
                  <a:schemeClr val="bg1"/>
                </a:solidFill>
              </a:rPr>
              <a:t>Complete Final Design</a:t>
            </a:r>
          </a:p>
        </p:txBody>
      </p:sp>
      <p:sp>
        <p:nvSpPr>
          <p:cNvPr id="3" name="Text Placeholder 2">
            <a:extLst>
              <a:ext uri="{FF2B5EF4-FFF2-40B4-BE49-F238E27FC236}">
                <a16:creationId xmlns:a16="http://schemas.microsoft.com/office/drawing/2014/main" id="{E05DF862-A352-A6BB-95EF-DD24ED8E8495}"/>
              </a:ext>
            </a:extLst>
          </p:cNvPr>
          <p:cNvSpPr txBox="1">
            <a:spLocks noGrp="1"/>
          </p:cNvSpPr>
          <p:nvPr>
            <p:ph type="body" idx="4294967295"/>
          </p:nvPr>
        </p:nvSpPr>
        <p:spPr>
          <a:xfrm>
            <a:off x="4946904" y="3236911"/>
            <a:ext cx="2505455" cy="3136456"/>
          </a:xfrm>
        </p:spPr>
        <p:txBody>
          <a:bodyPr/>
          <a:lstStyle/>
          <a:p>
            <a:r>
              <a:rPr lang="en-US">
                <a:solidFill>
                  <a:schemeClr val="bg1"/>
                </a:solidFill>
              </a:rPr>
              <a:t>Secure Construction Grant</a:t>
            </a:r>
          </a:p>
          <a:p>
            <a:r>
              <a:rPr lang="en-US">
                <a:solidFill>
                  <a:schemeClr val="bg1"/>
                </a:solidFill>
              </a:rPr>
              <a:t>Complete Construction</a:t>
            </a:r>
          </a:p>
        </p:txBody>
      </p:sp>
      <p:sp>
        <p:nvSpPr>
          <p:cNvPr id="4" name="Text Placeholder 3">
            <a:extLst>
              <a:ext uri="{FF2B5EF4-FFF2-40B4-BE49-F238E27FC236}">
                <a16:creationId xmlns:a16="http://schemas.microsoft.com/office/drawing/2014/main" id="{56B8422A-1BFF-FF1C-4A77-8EC425248EA8}"/>
              </a:ext>
            </a:extLst>
          </p:cNvPr>
          <p:cNvSpPr txBox="1">
            <a:spLocks noGrp="1"/>
          </p:cNvSpPr>
          <p:nvPr>
            <p:ph type="body" idx="4294967295"/>
          </p:nvPr>
        </p:nvSpPr>
        <p:spPr>
          <a:xfrm>
            <a:off x="8238744" y="3236911"/>
            <a:ext cx="2660904" cy="3136456"/>
          </a:xfrm>
        </p:spPr>
        <p:txBody>
          <a:bodyPr/>
          <a:lstStyle/>
          <a:p>
            <a:r>
              <a:rPr lang="en-US">
                <a:solidFill>
                  <a:schemeClr val="bg1"/>
                </a:solidFill>
              </a:rPr>
              <a:t>WV Economy to Experience Growth</a:t>
            </a:r>
          </a:p>
          <a:p>
            <a:endParaRPr lang="en-US">
              <a:solidFill>
                <a:schemeClr val="bg1"/>
              </a:solidFill>
            </a:endParaRPr>
          </a:p>
        </p:txBody>
      </p:sp>
      <p:sp>
        <p:nvSpPr>
          <p:cNvPr id="5" name="Title 4">
            <a:extLst>
              <a:ext uri="{FF2B5EF4-FFF2-40B4-BE49-F238E27FC236}">
                <a16:creationId xmlns:a16="http://schemas.microsoft.com/office/drawing/2014/main" id="{1EB94624-6094-59E8-86DB-6AB61CD06D06}"/>
              </a:ext>
            </a:extLst>
          </p:cNvPr>
          <p:cNvSpPr txBox="1">
            <a:spLocks noGrp="1"/>
          </p:cNvSpPr>
          <p:nvPr>
            <p:ph type="title"/>
          </p:nvPr>
        </p:nvSpPr>
        <p:spPr/>
        <p:txBody>
          <a:bodyPr/>
          <a:lstStyle/>
          <a:p>
            <a:pPr lvl="0"/>
            <a:r>
              <a:rPr lang="en-US"/>
              <a:t>Next Steps and Conclusion</a:t>
            </a:r>
          </a:p>
        </p:txBody>
      </p:sp>
      <p:pic>
        <p:nvPicPr>
          <p:cNvPr id="7" name="Picture 6">
            <a:extLst>
              <a:ext uri="{FF2B5EF4-FFF2-40B4-BE49-F238E27FC236}">
                <a16:creationId xmlns:a16="http://schemas.microsoft.com/office/drawing/2014/main" id="{920E5728-A17C-4B47-361C-0D9676FE58A3}"/>
              </a:ext>
            </a:extLst>
          </p:cNvPr>
          <p:cNvPicPr>
            <a:picLocks noChangeAspect="1"/>
          </p:cNvPicPr>
          <p:nvPr/>
        </p:nvPicPr>
        <p:blipFill>
          <a:blip r:embed="rId3"/>
          <a:stretch>
            <a:fillRect/>
          </a:stretch>
        </p:blipFill>
        <p:spPr>
          <a:xfrm>
            <a:off x="2263613" y="1697001"/>
            <a:ext cx="1006793" cy="1225306"/>
          </a:xfrm>
          <a:prstGeom prst="rect">
            <a:avLst/>
          </a:prstGeom>
        </p:spPr>
      </p:pic>
      <p:pic>
        <p:nvPicPr>
          <p:cNvPr id="9" name="Picture 8">
            <a:extLst>
              <a:ext uri="{FF2B5EF4-FFF2-40B4-BE49-F238E27FC236}">
                <a16:creationId xmlns:a16="http://schemas.microsoft.com/office/drawing/2014/main" id="{C7A4ED14-EABA-E7BA-76A7-7D2513106E4F}"/>
              </a:ext>
            </a:extLst>
          </p:cNvPr>
          <p:cNvPicPr>
            <a:picLocks noChangeAspect="1"/>
          </p:cNvPicPr>
          <p:nvPr/>
        </p:nvPicPr>
        <p:blipFill>
          <a:blip r:embed="rId4"/>
          <a:stretch>
            <a:fillRect/>
          </a:stretch>
        </p:blipFill>
        <p:spPr>
          <a:xfrm>
            <a:off x="5483345" y="1697001"/>
            <a:ext cx="1225306" cy="1225306"/>
          </a:xfrm>
          <a:prstGeom prst="rect">
            <a:avLst/>
          </a:prstGeom>
        </p:spPr>
      </p:pic>
      <p:pic>
        <p:nvPicPr>
          <p:cNvPr id="13" name="Picture 12">
            <a:extLst>
              <a:ext uri="{FF2B5EF4-FFF2-40B4-BE49-F238E27FC236}">
                <a16:creationId xmlns:a16="http://schemas.microsoft.com/office/drawing/2014/main" id="{BA166F9C-2B9D-F271-A6D3-142E85742857}"/>
              </a:ext>
            </a:extLst>
          </p:cNvPr>
          <p:cNvPicPr>
            <a:picLocks noChangeAspect="1"/>
          </p:cNvPicPr>
          <p:nvPr/>
        </p:nvPicPr>
        <p:blipFill>
          <a:blip r:embed="rId5"/>
          <a:srcRect l="9452" t="17698" r="53738" b="12523"/>
          <a:stretch>
            <a:fillRect/>
          </a:stretch>
        </p:blipFill>
        <p:spPr>
          <a:xfrm>
            <a:off x="8976574" y="1697001"/>
            <a:ext cx="1185244" cy="1225306"/>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64B11-E660-1C38-4B5D-74B0883F580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6985A63-CB9A-E9D2-4151-9A081018696F}"/>
              </a:ext>
            </a:extLst>
          </p:cNvPr>
          <p:cNvSpPr txBox="1"/>
          <p:nvPr/>
        </p:nvSpPr>
        <p:spPr>
          <a:xfrm>
            <a:off x="114099" y="1986984"/>
            <a:ext cx="4708157" cy="2554545"/>
          </a:xfrm>
          <a:prstGeom prst="rect">
            <a:avLst/>
          </a:prstGeom>
          <a:noFill/>
        </p:spPr>
        <p:txBody>
          <a:bodyPr wrap="square">
            <a:spAutoFit/>
          </a:bodyPr>
          <a:lstStyle/>
          <a:p>
            <a:r>
              <a:rPr lang="en-US" sz="4000" b="1">
                <a:latin typeface="+mj-lt"/>
              </a:rPr>
              <a:t>As this project continues, we will help make Big Foot’s </a:t>
            </a:r>
            <a:r>
              <a:rPr lang="en-US" sz="4000" b="1" i="1">
                <a:solidFill>
                  <a:srgbClr val="0373B5"/>
                </a:solidFill>
                <a:latin typeface="+mj-lt"/>
              </a:rPr>
              <a:t>Dream Come True! </a:t>
            </a:r>
          </a:p>
        </p:txBody>
      </p:sp>
      <p:pic>
        <p:nvPicPr>
          <p:cNvPr id="6" name="Picture 5">
            <a:extLst>
              <a:ext uri="{FF2B5EF4-FFF2-40B4-BE49-F238E27FC236}">
                <a16:creationId xmlns:a16="http://schemas.microsoft.com/office/drawing/2014/main" id="{89F1A083-A24D-683A-B86C-7DE8E818428C}"/>
              </a:ext>
            </a:extLst>
          </p:cNvPr>
          <p:cNvPicPr>
            <a:picLocks noChangeAspect="1"/>
          </p:cNvPicPr>
          <p:nvPr/>
        </p:nvPicPr>
        <p:blipFill>
          <a:blip r:embed="rId3"/>
          <a:stretch>
            <a:fillRect/>
          </a:stretch>
        </p:blipFill>
        <p:spPr>
          <a:xfrm>
            <a:off x="4917195" y="367054"/>
            <a:ext cx="7042000" cy="5725738"/>
          </a:xfrm>
          <a:prstGeom prst="rect">
            <a:avLst/>
          </a:prstGeom>
        </p:spPr>
      </p:pic>
    </p:spTree>
    <p:extLst>
      <p:ext uri="{BB962C8B-B14F-4D97-AF65-F5344CB8AC3E}">
        <p14:creationId xmlns:p14="http://schemas.microsoft.com/office/powerpoint/2010/main" val="33392167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70">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464BDEE-A5BA-2758-1F44-162960065694}"/>
              </a:ext>
            </a:extLst>
          </p:cNvPr>
          <p:cNvSpPr txBox="1"/>
          <p:nvPr/>
        </p:nvSpPr>
        <p:spPr>
          <a:xfrm>
            <a:off x="0" y="6492870"/>
            <a:ext cx="402336"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6D6524-CC50-4C5D-9C60-D259D218C213}" type="slidenum">
              <a:rPr/>
              <a:t>43</a:t>
            </a:fld>
            <a:endParaRPr lang="en-US" sz="1200" b="1" i="0" u="none" strike="noStrike" kern="1200" cap="none" spc="0" baseline="0">
              <a:solidFill>
                <a:srgbClr val="FFFFFF"/>
              </a:solidFill>
              <a:uFillTx/>
              <a:latin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71">
    <p:spTree>
      <p:nvGrpSpPr>
        <p:cNvPr id="1" name=""/>
        <p:cNvGrpSpPr/>
        <p:nvPr/>
      </p:nvGrpSpPr>
      <p:grpSpPr>
        <a:xfrm>
          <a:off x="0" y="0"/>
          <a:ext cx="0" cy="0"/>
          <a:chOff x="0" y="0"/>
          <a:chExt cx="0" cy="0"/>
        </a:xfrm>
      </p:grpSpPr>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42ECF-D5FE-D9DC-2E6C-BB7F255C6FC2}"/>
              </a:ext>
            </a:extLst>
          </p:cNvPr>
          <p:cNvSpPr>
            <a:spLocks noGrp="1"/>
          </p:cNvSpPr>
          <p:nvPr>
            <p:ph type="title"/>
          </p:nvPr>
        </p:nvSpPr>
        <p:spPr/>
        <p:txBody>
          <a:bodyPr/>
          <a:lstStyle/>
          <a:p>
            <a:r>
              <a:rPr lang="en-US"/>
              <a:t>YES WV Site Readiness &amp; Funding </a:t>
            </a:r>
          </a:p>
        </p:txBody>
      </p:sp>
      <p:sp>
        <p:nvSpPr>
          <p:cNvPr id="3" name="Content Placeholder 2">
            <a:extLst>
              <a:ext uri="{FF2B5EF4-FFF2-40B4-BE49-F238E27FC236}">
                <a16:creationId xmlns:a16="http://schemas.microsoft.com/office/drawing/2014/main" id="{E497906F-AB91-F579-5B7A-9653CFA611D2}"/>
              </a:ext>
            </a:extLst>
          </p:cNvPr>
          <p:cNvSpPr>
            <a:spLocks noGrp="1"/>
          </p:cNvSpPr>
          <p:nvPr>
            <p:ph idx="4294967295"/>
          </p:nvPr>
        </p:nvSpPr>
        <p:spPr>
          <a:xfrm>
            <a:off x="838200" y="1584101"/>
            <a:ext cx="9845040" cy="4624673"/>
          </a:xfrm>
        </p:spPr>
        <p:txBody>
          <a:bodyPr>
            <a:normAutofit/>
          </a:bodyPr>
          <a:lstStyle/>
          <a:p>
            <a:r>
              <a:rPr lang="en-US"/>
              <a:t>Funding Supports:</a:t>
            </a:r>
          </a:p>
          <a:p>
            <a:pPr lvl="1"/>
            <a:r>
              <a:rPr lang="en-US"/>
              <a:t>Environmental &amp; Due Diligence Studies</a:t>
            </a:r>
          </a:p>
          <a:p>
            <a:pPr lvl="1"/>
            <a:r>
              <a:rPr lang="en-US"/>
              <a:t>Geotechnical &amp; Survey</a:t>
            </a:r>
          </a:p>
          <a:p>
            <a:pPr lvl="1"/>
            <a:r>
              <a:rPr lang="en-US"/>
              <a:t>Utility &amp; Infrastructure Planning</a:t>
            </a:r>
          </a:p>
          <a:p>
            <a:pPr lvl="1"/>
            <a:r>
              <a:rPr lang="en-US"/>
              <a:t>Access &amp; Site Planning</a:t>
            </a:r>
          </a:p>
          <a:p>
            <a:pPr lvl="1"/>
            <a:r>
              <a:rPr lang="en-US"/>
              <a:t>Engineering &amp; Master Planning</a:t>
            </a:r>
          </a:p>
          <a:p>
            <a:r>
              <a:rPr lang="en-US"/>
              <a:t>Typical Grants</a:t>
            </a:r>
          </a:p>
          <a:p>
            <a:pPr lvl="1"/>
            <a:r>
              <a:rPr lang="en-US"/>
              <a:t>$75,000 with an encouraged match</a:t>
            </a:r>
          </a:p>
        </p:txBody>
      </p:sp>
      <p:pic>
        <p:nvPicPr>
          <p:cNvPr id="1026" name="Picture 2" descr="West Virginia Division of Economic Development Website">
            <a:extLst>
              <a:ext uri="{FF2B5EF4-FFF2-40B4-BE49-F238E27FC236}">
                <a16:creationId xmlns:a16="http://schemas.microsoft.com/office/drawing/2014/main" id="{6D7B9853-8DBA-85BD-BC43-3EDA96860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3498" y="2449374"/>
            <a:ext cx="4577942" cy="1772106"/>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descr="YESWV site readiness infographic">
            <a:extLst>
              <a:ext uri="{FF2B5EF4-FFF2-40B4-BE49-F238E27FC236}">
                <a16:creationId xmlns:a16="http://schemas.microsoft.com/office/drawing/2014/main" id="{7EA78D06-D96C-885F-E128-6C78008BCBC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TextBox 10">
            <a:extLst>
              <a:ext uri="{FF2B5EF4-FFF2-40B4-BE49-F238E27FC236}">
                <a16:creationId xmlns:a16="http://schemas.microsoft.com/office/drawing/2014/main" id="{AD9468EB-710A-A43C-751A-AB4A1570289C}"/>
              </a:ext>
            </a:extLst>
          </p:cNvPr>
          <p:cNvSpPr txBox="1"/>
          <p:nvPr/>
        </p:nvSpPr>
        <p:spPr>
          <a:xfrm>
            <a:off x="624840" y="1003306"/>
            <a:ext cx="10406130" cy="461665"/>
          </a:xfrm>
          <a:prstGeom prst="rect">
            <a:avLst/>
          </a:prstGeom>
          <a:noFill/>
        </p:spPr>
        <p:txBody>
          <a:bodyPr wrap="square">
            <a:spAutoFit/>
          </a:bodyPr>
          <a:lstStyle/>
          <a:p>
            <a:pPr marL="0" indent="0" algn="ctr">
              <a:buNone/>
            </a:pPr>
            <a:r>
              <a:rPr lang="en-US" sz="2400" b="1" i="1">
                <a:solidFill>
                  <a:srgbClr val="0070C0"/>
                </a:solidFill>
                <a:latin typeface="+mj-lt"/>
              </a:rPr>
              <a:t>Building business-ready and shovel-ready industrial sites across West Virginia</a:t>
            </a:r>
          </a:p>
        </p:txBody>
      </p:sp>
      <p:sp>
        <p:nvSpPr>
          <p:cNvPr id="14" name="TextBox 13">
            <a:extLst>
              <a:ext uri="{FF2B5EF4-FFF2-40B4-BE49-F238E27FC236}">
                <a16:creationId xmlns:a16="http://schemas.microsoft.com/office/drawing/2014/main" id="{37170DAE-D3E9-685D-9159-941CFF2AC1D6}"/>
              </a:ext>
            </a:extLst>
          </p:cNvPr>
          <p:cNvSpPr txBox="1"/>
          <p:nvPr/>
        </p:nvSpPr>
        <p:spPr>
          <a:xfrm>
            <a:off x="1508760" y="5100778"/>
            <a:ext cx="9273540" cy="1107996"/>
          </a:xfrm>
          <a:prstGeom prst="rect">
            <a:avLst/>
          </a:prstGeom>
          <a:solidFill>
            <a:srgbClr val="032A65"/>
          </a:solidFill>
        </p:spPr>
        <p:txBody>
          <a:bodyPr wrap="square">
            <a:spAutoFit/>
          </a:bodyPr>
          <a:lstStyle/>
          <a:p>
            <a:pPr algn="ctr"/>
            <a:r>
              <a:rPr lang="en-US" sz="2200" b="1" i="1">
                <a:solidFill>
                  <a:schemeClr val="bg1"/>
                </a:solidFill>
              </a:rPr>
              <a:t>YESWV funding helps transform raw land into marketable, </a:t>
            </a:r>
            <a:r>
              <a:rPr lang="en-US" sz="2200" b="1" i="1">
                <a:solidFill>
                  <a:schemeClr val="accent1">
                    <a:lumMod val="60000"/>
                    <a:lumOff val="40000"/>
                  </a:schemeClr>
                </a:solidFill>
              </a:rPr>
              <a:t>investment-ready</a:t>
            </a:r>
            <a:r>
              <a:rPr lang="en-US" sz="2200" b="1" i="1">
                <a:solidFill>
                  <a:schemeClr val="bg1"/>
                </a:solidFill>
              </a:rPr>
              <a:t> economic assets by completing critical planning, engineering, and infrastructure readiness work before opportunities arise.</a:t>
            </a:r>
            <a:endParaRPr lang="en-US" sz="2200" b="1" i="1">
              <a:solidFill>
                <a:schemeClr val="bg1"/>
              </a:solidFill>
              <a:latin typeface="+mj-lt"/>
            </a:endParaRPr>
          </a:p>
        </p:txBody>
      </p:sp>
    </p:spTree>
    <p:extLst>
      <p:ext uri="{BB962C8B-B14F-4D97-AF65-F5344CB8AC3E}">
        <p14:creationId xmlns:p14="http://schemas.microsoft.com/office/powerpoint/2010/main" val="17411421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name="Slide8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CC8E-6842-B8EA-8999-920EDB798380}"/>
              </a:ext>
            </a:extLst>
          </p:cNvPr>
          <p:cNvSpPr txBox="1">
            <a:spLocks noGrp="1"/>
          </p:cNvSpPr>
          <p:nvPr>
            <p:ph type="title"/>
          </p:nvPr>
        </p:nvSpPr>
        <p:spPr/>
        <p:txBody>
          <a:bodyPr/>
          <a:lstStyle/>
          <a:p>
            <a:pPr lvl="0"/>
            <a:r>
              <a:rPr lang="en-US"/>
              <a:t>Project Background</a:t>
            </a:r>
          </a:p>
        </p:txBody>
      </p:sp>
      <p:pic>
        <p:nvPicPr>
          <p:cNvPr id="8" name="Picture Placeholder 7">
            <a:extLst>
              <a:ext uri="{FF2B5EF4-FFF2-40B4-BE49-F238E27FC236}">
                <a16:creationId xmlns:a16="http://schemas.microsoft.com/office/drawing/2014/main" id="{1CF2A461-5C90-501F-DBA8-659C2070EF25}"/>
              </a:ext>
            </a:extLst>
          </p:cNvPr>
          <p:cNvPicPr>
            <a:picLocks noGrp="1" noChangeAspect="1"/>
          </p:cNvPicPr>
          <p:nvPr>
            <p:ph type="pic" idx="4294967295"/>
          </p:nvPr>
        </p:nvPicPr>
        <p:blipFill>
          <a:blip r:embed="rId2">
            <a:extLst>
              <a:ext uri="{28A0092B-C50C-407E-A947-70E740481C1C}">
                <a14:useLocalDpi xmlns:a14="http://schemas.microsoft.com/office/drawing/2010/main" val="0"/>
              </a:ext>
            </a:extLst>
          </a:blip>
          <a:srcRect l="1766" r="1307"/>
          <a:stretch>
            <a:fillRect/>
          </a:stretch>
        </p:blipFill>
        <p:spPr>
          <a:xfrm>
            <a:off x="5007222" y="933445"/>
            <a:ext cx="7184778" cy="5559425"/>
          </a:xfrm>
          <a:prstGeom prst="rect">
            <a:avLst/>
          </a:prstGeom>
          <a:solidFill>
            <a:srgbClr val="E7E6E6"/>
          </a:solidFill>
          <a:ln>
            <a:noFill/>
          </a:ln>
        </p:spPr>
      </p:pic>
      <p:sp>
        <p:nvSpPr>
          <p:cNvPr id="5" name="Slide Number Placeholder 4">
            <a:extLst>
              <a:ext uri="{FF2B5EF4-FFF2-40B4-BE49-F238E27FC236}">
                <a16:creationId xmlns:a16="http://schemas.microsoft.com/office/drawing/2014/main" id="{95247AFB-8337-FFD1-A269-55BD89276640}"/>
              </a:ext>
            </a:extLst>
          </p:cNvPr>
          <p:cNvSpPr txBox="1"/>
          <p:nvPr/>
        </p:nvSpPr>
        <p:spPr>
          <a:xfrm>
            <a:off x="0" y="6492870"/>
            <a:ext cx="402336"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3DA72C9-23D5-44F9-B909-2525BD837620}" type="slidenum">
              <a:rPr lang="en-US" sz="1200" b="1" i="0" u="none" strike="noStrike" kern="1200" cap="none" spc="0" baseline="0">
                <a:solidFill>
                  <a:srgbClr val="FFFFFF"/>
                </a:solidFill>
                <a:uFillTx/>
                <a:latin typeface="Arial"/>
              </a:rPr>
              <a:t>46</a:t>
            </a:fld>
            <a:endParaRPr lang="en-US" sz="1200" b="1" i="0" u="none" strike="noStrike" kern="1200" cap="none" spc="0" baseline="0">
              <a:solidFill>
                <a:srgbClr val="FFFFFF"/>
              </a:solidFill>
              <a:uFillTx/>
              <a:latin typeface="Arial"/>
            </a:endParaRPr>
          </a:p>
        </p:txBody>
      </p:sp>
      <p:sp>
        <p:nvSpPr>
          <p:cNvPr id="6" name="Content Placeholder 5">
            <a:extLst>
              <a:ext uri="{FF2B5EF4-FFF2-40B4-BE49-F238E27FC236}">
                <a16:creationId xmlns:a16="http://schemas.microsoft.com/office/drawing/2014/main" id="{B6D02AB9-A847-D894-D964-F8637A96F1BC}"/>
              </a:ext>
            </a:extLst>
          </p:cNvPr>
          <p:cNvSpPr txBox="1">
            <a:spLocks noGrp="1"/>
          </p:cNvSpPr>
          <p:nvPr>
            <p:ph type="body" idx="4294967295"/>
          </p:nvPr>
        </p:nvSpPr>
        <p:spPr>
          <a:xfrm>
            <a:off x="124651" y="1152080"/>
            <a:ext cx="4880490" cy="5103110"/>
          </a:xfrm>
        </p:spPr>
        <p:txBody>
          <a:bodyPr/>
          <a:lstStyle/>
          <a:p>
            <a:pPr lvl="0"/>
            <a:r>
              <a:rPr lang="en-US" sz="3400"/>
              <a:t>Builds on a 2020 study</a:t>
            </a:r>
          </a:p>
          <a:p>
            <a:pPr lvl="0"/>
            <a:r>
              <a:rPr lang="en-US" sz="3400"/>
              <a:t>Connects University Drive to nearby CSX Rail Lines</a:t>
            </a:r>
          </a:p>
          <a:p>
            <a:pPr lvl="0"/>
            <a:r>
              <a:rPr lang="en-US" sz="3400"/>
              <a:t>Creating Two Spur Lines and a Rail Yard</a:t>
            </a:r>
          </a:p>
        </p:txBody>
      </p:sp>
    </p:spTree>
  </p:cSld>
  <p:clrMapOvr>
    <a:masterClrMapping/>
  </p:clrMapOvr>
</p:sld>
</file>

<file path=ppt/theme/theme1.xml><?xml version="1.0" encoding="utf-8"?>
<a:theme xmlns:a="http://schemas.openxmlformats.org/drawingml/2006/main" name="TitleSlide1">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E6E09C81191E49A24A2DD90313FF04" ma:contentTypeVersion="19" ma:contentTypeDescription="Create a new document." ma:contentTypeScope="" ma:versionID="d504370bc704e48c2f964429d487452d">
  <xsd:schema xmlns:xsd="http://www.w3.org/2001/XMLSchema" xmlns:xs="http://www.w3.org/2001/XMLSchema" xmlns:p="http://schemas.microsoft.com/office/2006/metadata/properties" xmlns:ns2="ba9775cd-2e03-4150-b92b-34cdf0fa42a6" xmlns:ns3="1071d9ae-834a-4061-b625-d1a84b1b9f42" targetNamespace="http://schemas.microsoft.com/office/2006/metadata/properties" ma:root="true" ma:fieldsID="4ba39663370996c71c956ecd4adeb809" ns2:_="" ns3:_="">
    <xsd:import namespace="ba9775cd-2e03-4150-b92b-34cdf0fa42a6"/>
    <xsd:import namespace="1071d9ae-834a-4061-b625-d1a84b1b9f4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LengthInSeconds"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9775cd-2e03-4150-b92b-34cdf0fa42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2" nillable="true" ma:displayName="Length (seconds)" ma:internalName="MediaLengthInSeconds" ma:readOnly="true">
      <xsd:simpleType>
        <xsd:restriction base="dms:Unknown"/>
      </xsd:simpleType>
    </xsd:element>
    <xsd:element name="MediaServiceDateTaken" ma:index="13" nillable="true" ma:displayName="MediaServiceDateTaken" ma:hidden="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00000000-0000-0000-0000-000000000000" ma:termSetId="00000000-0000-0000-0000-000000000000" ma:anchorId="00000000-0000-0000-0000-000000000000" ma:open="fals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71d9ae-834a-4061-b625-d1a84b1b9f42"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41b58611-fc72-4b02-8866-100e0e56e8a6}" ma:internalName="TaxCatchAll" ma:showField="CatchAllData" ma:web="1071d9ae-834a-4061-b625-d1a84b1b9f42">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071d9ae-834a-4061-b625-d1a84b1b9f42" xsi:nil="true"/>
    <lcf76f155ced4ddcb4097134ff3c332f xmlns="ba9775cd-2e03-4150-b92b-34cdf0fa42a6">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BE9445A-0A1C-4863-9DBF-4CA801E51CE1}"/>
</file>

<file path=customXml/itemProps2.xml><?xml version="1.0" encoding="utf-8"?>
<ds:datastoreItem xmlns:ds="http://schemas.openxmlformats.org/officeDocument/2006/customXml" ds:itemID="{227812E8-8E58-4C1D-A0C2-58ADB1EB9D4C}"/>
</file>

<file path=customXml/itemProps3.xml><?xml version="1.0" encoding="utf-8"?>
<ds:datastoreItem xmlns:ds="http://schemas.openxmlformats.org/officeDocument/2006/customXml" ds:itemID="{64C0A593-7A03-41EB-AFF6-06615E721983}"/>
</file>

<file path=docProps/app.xml><?xml version="1.0" encoding="utf-8"?>
<Properties xmlns="http://schemas.openxmlformats.org/officeDocument/2006/extended-properties" xmlns:vt="http://schemas.openxmlformats.org/officeDocument/2006/docPropsVTypes">
  <Template>PPT%20Template%20Option%201</Template>
  <TotalTime>0</TotalTime>
  <Words>3040</Words>
  <Application>Microsoft Office PowerPoint</Application>
  <PresentationFormat>Widescreen</PresentationFormat>
  <Paragraphs>455</Paragraphs>
  <Slides>46</Slides>
  <Notes>40</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Aptos</vt:lpstr>
      <vt:lpstr>Arial</vt:lpstr>
      <vt:lpstr>Arial Narrow</vt:lpstr>
      <vt:lpstr>Gabriola</vt:lpstr>
      <vt:lpstr>Wingdings</vt:lpstr>
      <vt:lpstr>TitleSlide1</vt:lpstr>
      <vt:lpstr>Multimodal Freight Connector Project</vt:lpstr>
      <vt:lpstr>PowerPoint Presentation</vt:lpstr>
      <vt:lpstr>Project/Study Introduction Collaboration and  Stakeholder Coordination</vt:lpstr>
      <vt:lpstr>Why This Project Matters?</vt:lpstr>
      <vt:lpstr>How Did We Get Here?</vt:lpstr>
      <vt:lpstr>Importance of Multi-Agency Collaboration</vt:lpstr>
      <vt:lpstr>Shared Regional Priorities</vt:lpstr>
      <vt:lpstr>Burgess &amp; Niple’s Involvement</vt:lpstr>
      <vt:lpstr>Project Location</vt:lpstr>
      <vt:lpstr>Economic Development Vision</vt:lpstr>
      <vt:lpstr>Why are we are doing this?</vt:lpstr>
      <vt:lpstr>CSX System Map</vt:lpstr>
      <vt:lpstr>Raleigh County Memorial Airport Industrial Park</vt:lpstr>
      <vt:lpstr>Industrial Park Growth &amp; Expansion</vt:lpstr>
      <vt:lpstr>Other Important Landmarks</vt:lpstr>
      <vt:lpstr>Importance of Rail Connectivity</vt:lpstr>
      <vt:lpstr>Multimodal Freight Connectivity </vt:lpstr>
      <vt:lpstr>A Draw to the Industrial Park</vt:lpstr>
      <vt:lpstr>Why Rail Connectivity Matters in Beckley?</vt:lpstr>
      <vt:lpstr>Diversify and Growing Businesses</vt:lpstr>
      <vt:lpstr>Project Introduction</vt:lpstr>
      <vt:lpstr>Site Location</vt:lpstr>
      <vt:lpstr>Overview Map &amp; Corridors </vt:lpstr>
      <vt:lpstr>Why is this Study Needed?</vt:lpstr>
      <vt:lpstr>Why is this Study Needed?</vt:lpstr>
      <vt:lpstr>Project Details</vt:lpstr>
      <vt:lpstr>Project Overview</vt:lpstr>
      <vt:lpstr>Existing Site Conditions</vt:lpstr>
      <vt:lpstr>Geometric Design Parameters</vt:lpstr>
      <vt:lpstr>Typical Section</vt:lpstr>
      <vt:lpstr>Proposed Profile &amp; Grades</vt:lpstr>
      <vt:lpstr>PowerPoint Presentation</vt:lpstr>
      <vt:lpstr>Preliminary Geotechnical Evaluation</vt:lpstr>
      <vt:lpstr>PowerPoint Presentation</vt:lpstr>
      <vt:lpstr>PowerPoint Presentation</vt:lpstr>
      <vt:lpstr>PowerPoint Presentation</vt:lpstr>
      <vt:lpstr>Typical Section – Railroad Unloading Zone</vt:lpstr>
      <vt:lpstr>Railroad Unloading Zone</vt:lpstr>
      <vt:lpstr>Other Design Considerations</vt:lpstr>
      <vt:lpstr>Estimated Cost of Construction</vt:lpstr>
      <vt:lpstr>Next Steps and Conclusion</vt:lpstr>
      <vt:lpstr>PowerPoint Presentation</vt:lpstr>
      <vt:lpstr>PowerPoint Presentation</vt:lpstr>
      <vt:lpstr>PowerPoint Presentation</vt:lpstr>
      <vt:lpstr>YES WV Site Readiness &amp; Funding </vt:lpstr>
      <vt:lpstr>Project Background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Tessa Kotulock</dc:creator>
  <cp:lastModifiedBy>Austin Young</cp:lastModifiedBy>
  <cp:revision>2</cp:revision>
  <dcterms:created xsi:type="dcterms:W3CDTF">2026-05-05T12:12:24Z</dcterms:created>
  <dcterms:modified xsi:type="dcterms:W3CDTF">2026-06-02T02:19:02Z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0x01010096E6E09C81191E49A24A2DD90313FF04</vt:lpwstr>
  </property>
</Properties>
</file>