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2.xml" ContentType="application/vnd.openxmlformats-officedocument.presentationml.notesSlide+xml"/>
  <Override PartName="/ppt/notesSlides/notesSlide5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4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82" r:id="rId3"/>
    <p:sldId id="266" r:id="rId4"/>
    <p:sldId id="258" r:id="rId5"/>
    <p:sldId id="283" r:id="rId6"/>
    <p:sldId id="259" r:id="rId7"/>
    <p:sldId id="278" r:id="rId8"/>
    <p:sldId id="260" r:id="rId9"/>
    <p:sldId id="284" r:id="rId10"/>
    <p:sldId id="264" r:id="rId11"/>
    <p:sldId id="270" r:id="rId12"/>
    <p:sldId id="274" r:id="rId13"/>
    <p:sldId id="275" r:id="rId14"/>
    <p:sldId id="276" r:id="rId15"/>
    <p:sldId id="277" r:id="rId16"/>
    <p:sldId id="280" r:id="rId17"/>
    <p:sldId id="279" r:id="rId18"/>
    <p:sldId id="281" r:id="rId19"/>
    <p:sldId id="285" r:id="rId20"/>
    <p:sldId id="286" r:id="rId21"/>
    <p:sldId id="289" r:id="rId22"/>
    <p:sldId id="272" r:id="rId23"/>
    <p:sldId id="287" r:id="rId24"/>
    <p:sldId id="273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2060AC-E32B-2008-1D48-D8A44AFB8D8F}" v="50" dt="2026-05-31T19:32:17.460"/>
  </p1510:revLst>
</p1510:revInfo>
</file>

<file path=ppt/tableStyles.xml><?xml version="1.0" encoding="utf-8"?>
<a:tblStyleLst xmlns:a="http://schemas.openxmlformats.org/drawingml/2006/main" def="{5C22544A-7EE6-4342-B048-85BDC9FD1C3A}"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Relationship Id="rId35" Type="http://schemas.openxmlformats.org/officeDocument/2006/relationships/customXml" Target="../customXml/item3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Richardson" userId="S::srichardson_belomar.org#ext#@burgessniple.onmicrosoft.com::ca3055e3-f491-41cd-b4e8-2a9faeba4d73" providerId="AD" clId="Web-{6FBAA03C-40A8-00E2-CCA0-5298DCB998E0}"/>
    <pc:docChg chg="modSld">
      <pc:chgData name="Sam Richardson" userId="S::srichardson_belomar.org#ext#@burgessniple.onmicrosoft.com::ca3055e3-f491-41cd-b4e8-2a9faeba4d73" providerId="AD" clId="Web-{6FBAA03C-40A8-00E2-CCA0-5298DCB998E0}" dt="2026-05-28T13:36:32.617" v="4" actId="1076"/>
      <pc:docMkLst>
        <pc:docMk/>
      </pc:docMkLst>
      <pc:sldChg chg="modSp">
        <pc:chgData name="Sam Richardson" userId="S::srichardson_belomar.org#ext#@burgessniple.onmicrosoft.com::ca3055e3-f491-41cd-b4e8-2a9faeba4d73" providerId="AD" clId="Web-{6FBAA03C-40A8-00E2-CCA0-5298DCB998E0}" dt="2026-05-28T13:35:51.129" v="3" actId="1076"/>
        <pc:sldMkLst>
          <pc:docMk/>
          <pc:sldMk cId="0" sldId="258"/>
        </pc:sldMkLst>
        <pc:picChg chg="mod">
          <ac:chgData name="Sam Richardson" userId="S::srichardson_belomar.org#ext#@burgessniple.onmicrosoft.com::ca3055e3-f491-41cd-b4e8-2a9faeba4d73" providerId="AD" clId="Web-{6FBAA03C-40A8-00E2-CCA0-5298DCB998E0}" dt="2026-05-28T13:35:51.129" v="3" actId="1076"/>
          <ac:picMkLst>
            <pc:docMk/>
            <pc:sldMk cId="0" sldId="258"/>
            <ac:picMk id="16" creationId="{D20062E2-1946-292E-F85D-C87C417D68AC}"/>
          </ac:picMkLst>
        </pc:picChg>
      </pc:sldChg>
      <pc:sldChg chg="modSp">
        <pc:chgData name="Sam Richardson" userId="S::srichardson_belomar.org#ext#@burgessniple.onmicrosoft.com::ca3055e3-f491-41cd-b4e8-2a9faeba4d73" providerId="AD" clId="Web-{6FBAA03C-40A8-00E2-CCA0-5298DCB998E0}" dt="2026-05-28T13:36:32.617" v="4" actId="1076"/>
        <pc:sldMkLst>
          <pc:docMk/>
          <pc:sldMk cId="0" sldId="260"/>
        </pc:sldMkLst>
        <pc:picChg chg="mod">
          <ac:chgData name="Sam Richardson" userId="S::srichardson_belomar.org#ext#@burgessniple.onmicrosoft.com::ca3055e3-f491-41cd-b4e8-2a9faeba4d73" providerId="AD" clId="Web-{6FBAA03C-40A8-00E2-CCA0-5298DCB998E0}" dt="2026-05-28T13:36:32.617" v="4" actId="1076"/>
          <ac:picMkLst>
            <pc:docMk/>
            <pc:sldMk cId="0" sldId="260"/>
            <ac:picMk id="12" creationId="{E24E6B6B-4F8B-CBD8-3E05-28F2F680A561}"/>
          </ac:picMkLst>
        </pc:picChg>
      </pc:sldChg>
    </pc:docChg>
  </pc:docChgLst>
  <pc:docChgLst>
    <pc:chgData name="Mark Sullivan" userId="S::mark.sullivan@burgessniple.com::d4a435c4-43d8-4ef9-96e0-8ee478c1aa12" providerId="AD" clId="Web-{172060AC-E32B-2008-1D48-D8A44AFB8D8F}"/>
    <pc:docChg chg="modSld">
      <pc:chgData name="Mark Sullivan" userId="S::mark.sullivan@burgessniple.com::d4a435c4-43d8-4ef9-96e0-8ee478c1aa12" providerId="AD" clId="Web-{172060AC-E32B-2008-1D48-D8A44AFB8D8F}" dt="2026-05-31T19:32:17.460" v="44" actId="1076"/>
      <pc:docMkLst>
        <pc:docMk/>
      </pc:docMkLst>
      <pc:sldChg chg="addSp delSp modSp">
        <pc:chgData name="Mark Sullivan" userId="S::mark.sullivan@burgessniple.com::d4a435c4-43d8-4ef9-96e0-8ee478c1aa12" providerId="AD" clId="Web-{172060AC-E32B-2008-1D48-D8A44AFB8D8F}" dt="2026-05-31T19:32:17.460" v="44" actId="1076"/>
        <pc:sldMkLst>
          <pc:docMk/>
          <pc:sldMk cId="0" sldId="258"/>
        </pc:sldMkLst>
        <pc:spChg chg="mod">
          <ac:chgData name="Mark Sullivan" userId="S::mark.sullivan@burgessniple.com::d4a435c4-43d8-4ef9-96e0-8ee478c1aa12" providerId="AD" clId="Web-{172060AC-E32B-2008-1D48-D8A44AFB8D8F}" dt="2026-05-31T19:31:14.439" v="29"/>
          <ac:spMkLst>
            <pc:docMk/>
            <pc:sldMk cId="0" sldId="258"/>
            <ac:spMk id="5" creationId="{00000000-0000-0000-0000-000000000000}"/>
          </ac:spMkLst>
        </pc:spChg>
        <pc:spChg chg="mod">
          <ac:chgData name="Mark Sullivan" userId="S::mark.sullivan@burgessniple.com::d4a435c4-43d8-4ef9-96e0-8ee478c1aa12" providerId="AD" clId="Web-{172060AC-E32B-2008-1D48-D8A44AFB8D8F}" dt="2026-05-31T19:29:41.556" v="15" actId="20577"/>
          <ac:spMkLst>
            <pc:docMk/>
            <pc:sldMk cId="0" sldId="258"/>
            <ac:spMk id="7" creationId="{00000000-0000-0000-0000-000000000000}"/>
          </ac:spMkLst>
        </pc:spChg>
        <pc:spChg chg="mod ord">
          <ac:chgData name="Mark Sullivan" userId="S::mark.sullivan@burgessniple.com::d4a435c4-43d8-4ef9-96e0-8ee478c1aa12" providerId="AD" clId="Web-{172060AC-E32B-2008-1D48-D8A44AFB8D8F}" dt="2026-05-31T19:31:47.379" v="38"/>
          <ac:spMkLst>
            <pc:docMk/>
            <pc:sldMk cId="0" sldId="258"/>
            <ac:spMk id="8" creationId="{00000000-0000-0000-0000-000000000000}"/>
          </ac:spMkLst>
        </pc:spChg>
        <pc:spChg chg="mod">
          <ac:chgData name="Mark Sullivan" userId="S::mark.sullivan@burgessniple.com::d4a435c4-43d8-4ef9-96e0-8ee478c1aa12" providerId="AD" clId="Web-{172060AC-E32B-2008-1D48-D8A44AFB8D8F}" dt="2026-05-31T19:30:22.935" v="26" actId="1076"/>
          <ac:spMkLst>
            <pc:docMk/>
            <pc:sldMk cId="0" sldId="258"/>
            <ac:spMk id="10" creationId="{00000000-0000-0000-0000-000000000000}"/>
          </ac:spMkLst>
        </pc:spChg>
        <pc:picChg chg="add del mod">
          <ac:chgData name="Mark Sullivan" userId="S::mark.sullivan@burgessniple.com::d4a435c4-43d8-4ef9-96e0-8ee478c1aa12" providerId="AD" clId="Web-{172060AC-E32B-2008-1D48-D8A44AFB8D8F}" dt="2026-05-31T19:31:33.488" v="34"/>
          <ac:picMkLst>
            <pc:docMk/>
            <pc:sldMk cId="0" sldId="258"/>
            <ac:picMk id="13" creationId="{1A87DE2A-7FD6-1C73-C00C-0792A309C2AD}"/>
          </ac:picMkLst>
        </pc:picChg>
        <pc:picChg chg="add mod modCrop">
          <ac:chgData name="Mark Sullivan" userId="S::mark.sullivan@burgessniple.com::d4a435c4-43d8-4ef9-96e0-8ee478c1aa12" providerId="AD" clId="Web-{172060AC-E32B-2008-1D48-D8A44AFB8D8F}" dt="2026-05-31T19:32:17.460" v="44" actId="1076"/>
          <ac:picMkLst>
            <pc:docMk/>
            <pc:sldMk cId="0" sldId="258"/>
            <ac:picMk id="14" creationId="{B84C46E9-8205-B8E5-C7EF-B2A5238FCCB8}"/>
          </ac:picMkLst>
        </pc:picChg>
        <pc:picChg chg="ord">
          <ac:chgData name="Mark Sullivan" userId="S::mark.sullivan@burgessniple.com::d4a435c4-43d8-4ef9-96e0-8ee478c1aa12" providerId="AD" clId="Web-{172060AC-E32B-2008-1D48-D8A44AFB8D8F}" dt="2026-05-31T19:32:09.522" v="43"/>
          <ac:picMkLst>
            <pc:docMk/>
            <pc:sldMk cId="0" sldId="258"/>
            <ac:picMk id="18" creationId="{8F86FDAD-6C23-E081-9B08-42BC7189EFD7}"/>
          </ac:picMkLst>
        </pc:picChg>
      </pc:sldChg>
    </pc:docChg>
  </pc:docChgLst>
  <pc:docChgLst>
    <pc:chgData name="Sam Richardson" userId="S::srichardson_belomar.org#ext#@burgessniple.onmicrosoft.com::ca3055e3-f491-41cd-b4e8-2a9faeba4d73" providerId="AD" clId="Web-{444492EE-EA85-E952-742E-F1E25068C040}"/>
    <pc:docChg chg="modSld sldOrd">
      <pc:chgData name="Sam Richardson" userId="S::srichardson_belomar.org#ext#@burgessniple.onmicrosoft.com::ca3055e3-f491-41cd-b4e8-2a9faeba4d73" providerId="AD" clId="Web-{444492EE-EA85-E952-742E-F1E25068C040}" dt="2026-05-29T14:53:03.678" v="84" actId="20577"/>
      <pc:docMkLst>
        <pc:docMk/>
      </pc:docMkLst>
      <pc:sldChg chg="modSp">
        <pc:chgData name="Sam Richardson" userId="S::srichardson_belomar.org#ext#@burgessniple.onmicrosoft.com::ca3055e3-f491-41cd-b4e8-2a9faeba4d73" providerId="AD" clId="Web-{444492EE-EA85-E952-742E-F1E25068C040}" dt="2026-05-29T14:24:01.836" v="1" actId="20577"/>
        <pc:sldMkLst>
          <pc:docMk/>
          <pc:sldMk cId="3354085874" sldId="270"/>
        </pc:sldMkLst>
        <pc:spChg chg="mod">
          <ac:chgData name="Sam Richardson" userId="S::srichardson_belomar.org#ext#@burgessniple.onmicrosoft.com::ca3055e3-f491-41cd-b4e8-2a9faeba4d73" providerId="AD" clId="Web-{444492EE-EA85-E952-742E-F1E25068C040}" dt="2026-05-29T14:24:01.836" v="1" actId="20577"/>
          <ac:spMkLst>
            <pc:docMk/>
            <pc:sldMk cId="3354085874" sldId="270"/>
            <ac:spMk id="4" creationId="{852DA87E-C92B-7CF3-D649-25CE465D46D6}"/>
          </ac:spMkLst>
        </pc:spChg>
      </pc:sldChg>
      <pc:sldChg chg="modSp">
        <pc:chgData name="Sam Richardson" userId="S::srichardson_belomar.org#ext#@burgessniple.onmicrosoft.com::ca3055e3-f491-41cd-b4e8-2a9faeba4d73" providerId="AD" clId="Web-{444492EE-EA85-E952-742E-F1E25068C040}" dt="2026-05-29T14:53:03.678" v="84" actId="20577"/>
        <pc:sldMkLst>
          <pc:docMk/>
          <pc:sldMk cId="615112168" sldId="273"/>
        </pc:sldMkLst>
        <pc:spChg chg="mod">
          <ac:chgData name="Sam Richardson" userId="S::srichardson_belomar.org#ext#@burgessniple.onmicrosoft.com::ca3055e3-f491-41cd-b4e8-2a9faeba4d73" providerId="AD" clId="Web-{444492EE-EA85-E952-742E-F1E25068C040}" dt="2026-05-29T14:53:03.678" v="84" actId="20577"/>
          <ac:spMkLst>
            <pc:docMk/>
            <pc:sldMk cId="615112168" sldId="273"/>
            <ac:spMk id="5" creationId="{CF0FB293-0A60-472D-62D2-542E76A90F01}"/>
          </ac:spMkLst>
        </pc:spChg>
      </pc:sldChg>
      <pc:sldChg chg="ord">
        <pc:chgData name="Sam Richardson" userId="S::srichardson_belomar.org#ext#@burgessniple.onmicrosoft.com::ca3055e3-f491-41cd-b4e8-2a9faeba4d73" providerId="AD" clId="Web-{444492EE-EA85-E952-742E-F1E25068C040}" dt="2026-05-29T14:50:59.626" v="2"/>
        <pc:sldMkLst>
          <pc:docMk/>
          <pc:sldMk cId="3054038742" sldId="287"/>
        </pc:sldMkLst>
      </pc:sldChg>
      <pc:sldChg chg="ord">
        <pc:chgData name="Sam Richardson" userId="S::srichardson_belomar.org#ext#@burgessniple.onmicrosoft.com::ca3055e3-f491-41cd-b4e8-2a9faeba4d73" providerId="AD" clId="Web-{444492EE-EA85-E952-742E-F1E25068C040}" dt="2026-05-29T14:51:02.361" v="3"/>
        <pc:sldMkLst>
          <pc:docMk/>
          <pc:sldMk cId="53429189" sldId="289"/>
        </pc:sldMkLst>
      </pc:sldChg>
    </pc:docChg>
  </pc:docChgLst>
  <pc:docChgLst>
    <pc:chgData name="Sam Richardson" userId="S::srichardson_belomar.org#ext#@burgessniple.onmicrosoft.com::ca3055e3-f491-41cd-b4e8-2a9faeba4d73" providerId="AD" clId="Web-{7F582D7D-8860-C7D7-954B-3436E63D0DB1}"/>
    <pc:docChg chg="addSld delSld modSld sldOrd">
      <pc:chgData name="Sam Richardson" userId="S::srichardson_belomar.org#ext#@burgessniple.onmicrosoft.com::ca3055e3-f491-41cd-b4e8-2a9faeba4d73" providerId="AD" clId="Web-{7F582D7D-8860-C7D7-954B-3436E63D0DB1}" dt="2026-05-28T02:13:24.818" v="828" actId="20577"/>
      <pc:docMkLst>
        <pc:docMk/>
      </pc:docMkLst>
      <pc:sldChg chg="addSp modSp">
        <pc:chgData name="Sam Richardson" userId="S::srichardson_belomar.org#ext#@burgessniple.onmicrosoft.com::ca3055e3-f491-41cd-b4e8-2a9faeba4d73" providerId="AD" clId="Web-{7F582D7D-8860-C7D7-954B-3436E63D0DB1}" dt="2026-05-28T02:04:47.100" v="546" actId="20577"/>
        <pc:sldMkLst>
          <pc:docMk/>
          <pc:sldMk cId="0" sldId="258"/>
        </pc:sldMkLst>
        <pc:spChg chg="mod">
          <ac:chgData name="Sam Richardson" userId="S::srichardson_belomar.org#ext#@burgessniple.onmicrosoft.com::ca3055e3-f491-41cd-b4e8-2a9faeba4d73" providerId="AD" clId="Web-{7F582D7D-8860-C7D7-954B-3436E63D0DB1}" dt="2026-05-28T02:04:47.100" v="546" actId="20577"/>
          <ac:spMkLst>
            <pc:docMk/>
            <pc:sldMk cId="0" sldId="258"/>
            <ac:spMk id="6" creationId="{00000000-0000-0000-0000-000000000000}"/>
          </ac:spMkLst>
        </pc:spChg>
        <pc:spChg chg="mod">
          <ac:chgData name="Sam Richardson" userId="S::srichardson_belomar.org#ext#@burgessniple.onmicrosoft.com::ca3055e3-f491-41cd-b4e8-2a9faeba4d73" providerId="AD" clId="Web-{7F582D7D-8860-C7D7-954B-3436E63D0DB1}" dt="2026-05-28T02:04:34.756" v="542" actId="1076"/>
          <ac:spMkLst>
            <pc:docMk/>
            <pc:sldMk cId="0" sldId="258"/>
            <ac:spMk id="7" creationId="{00000000-0000-0000-0000-000000000000}"/>
          </ac:spMkLst>
        </pc:spChg>
        <pc:picChg chg="add mod ord modCrop">
          <ac:chgData name="Sam Richardson" userId="S::srichardson_belomar.org#ext#@burgessniple.onmicrosoft.com::ca3055e3-f491-41cd-b4e8-2a9faeba4d73" providerId="AD" clId="Web-{7F582D7D-8860-C7D7-954B-3436E63D0DB1}" dt="2026-05-28T01:48:41.680" v="9" actId="1076"/>
          <ac:picMkLst>
            <pc:docMk/>
            <pc:sldMk cId="0" sldId="258"/>
            <ac:picMk id="11" creationId="{F5F3B83D-11CA-DB19-F4CE-5AA731F84E84}"/>
          </ac:picMkLst>
        </pc:picChg>
      </pc:sldChg>
      <pc:sldChg chg="modSp">
        <pc:chgData name="Sam Richardson" userId="S::srichardson_belomar.org#ext#@burgessniple.onmicrosoft.com::ca3055e3-f491-41cd-b4e8-2a9faeba4d73" providerId="AD" clId="Web-{7F582D7D-8860-C7D7-954B-3436E63D0DB1}" dt="2026-05-28T01:51:57.733" v="24" actId="20577"/>
        <pc:sldMkLst>
          <pc:docMk/>
          <pc:sldMk cId="2740138285" sldId="272"/>
        </pc:sldMkLst>
        <pc:spChg chg="mod">
          <ac:chgData name="Sam Richardson" userId="S::srichardson_belomar.org#ext#@burgessniple.onmicrosoft.com::ca3055e3-f491-41cd-b4e8-2a9faeba4d73" providerId="AD" clId="Web-{7F582D7D-8860-C7D7-954B-3436E63D0DB1}" dt="2026-05-28T01:51:57.733" v="24" actId="20577"/>
          <ac:spMkLst>
            <pc:docMk/>
            <pc:sldMk cId="2740138285" sldId="272"/>
            <ac:spMk id="5" creationId="{FD3E3F73-1C52-F69B-EFF4-AC06FDD5A753}"/>
          </ac:spMkLst>
        </pc:spChg>
      </pc:sldChg>
      <pc:sldChg chg="addSp delSp modSp add replId">
        <pc:chgData name="Sam Richardson" userId="S::srichardson_belomar.org#ext#@burgessniple.onmicrosoft.com::ca3055e3-f491-41cd-b4e8-2a9faeba4d73" providerId="AD" clId="Web-{7F582D7D-8860-C7D7-954B-3436E63D0DB1}" dt="2026-05-28T02:02:57.753" v="533" actId="20577"/>
        <pc:sldMkLst>
          <pc:docMk/>
          <pc:sldMk cId="3054038742" sldId="287"/>
        </pc:sldMkLst>
        <pc:spChg chg="mod">
          <ac:chgData name="Sam Richardson" userId="S::srichardson_belomar.org#ext#@burgessniple.onmicrosoft.com::ca3055e3-f491-41cd-b4e8-2a9faeba4d73" providerId="AD" clId="Web-{7F582D7D-8860-C7D7-954B-3436E63D0DB1}" dt="2026-05-28T02:02:15.111" v="491" actId="20577"/>
          <ac:spMkLst>
            <pc:docMk/>
            <pc:sldMk cId="3054038742" sldId="287"/>
            <ac:spMk id="4" creationId="{38EF0E1C-2D14-49E2-96BD-D3AB114B4E05}"/>
          </ac:spMkLst>
        </pc:spChg>
        <pc:spChg chg="mod">
          <ac:chgData name="Sam Richardson" userId="S::srichardson_belomar.org#ext#@burgessniple.onmicrosoft.com::ca3055e3-f491-41cd-b4e8-2a9faeba4d73" providerId="AD" clId="Web-{7F582D7D-8860-C7D7-954B-3436E63D0DB1}" dt="2026-05-28T02:02:57.753" v="533" actId="20577"/>
          <ac:spMkLst>
            <pc:docMk/>
            <pc:sldMk cId="3054038742" sldId="287"/>
            <ac:spMk id="5" creationId="{C665013A-FDBB-527D-F28C-B2D6B86C9E64}"/>
          </ac:spMkLst>
        </pc:spChg>
        <pc:picChg chg="add mod">
          <ac:chgData name="Sam Richardson" userId="S::srichardson_belomar.org#ext#@burgessniple.onmicrosoft.com::ca3055e3-f491-41cd-b4e8-2a9faeba4d73" providerId="AD" clId="Web-{7F582D7D-8860-C7D7-954B-3436E63D0DB1}" dt="2026-05-28T01:56:12.554" v="64" actId="1076"/>
          <ac:picMkLst>
            <pc:docMk/>
            <pc:sldMk cId="3054038742" sldId="287"/>
            <ac:picMk id="6" creationId="{D0ED76D3-F62E-FE89-58C8-CFBAFE39DAE8}"/>
          </ac:picMkLst>
        </pc:picChg>
      </pc:sldChg>
      <pc:sldChg chg="addSp delSp modSp add ord replId">
        <pc:chgData name="Sam Richardson" userId="S::srichardson_belomar.org#ext#@burgessniple.onmicrosoft.com::ca3055e3-f491-41cd-b4e8-2a9faeba4d73" providerId="AD" clId="Web-{7F582D7D-8860-C7D7-954B-3436E63D0DB1}" dt="2026-05-28T02:13:24.818" v="828" actId="20577"/>
        <pc:sldMkLst>
          <pc:docMk/>
          <pc:sldMk cId="53429189" sldId="289"/>
        </pc:sldMkLst>
        <pc:spChg chg="mod">
          <ac:chgData name="Sam Richardson" userId="S::srichardson_belomar.org#ext#@burgessniple.onmicrosoft.com::ca3055e3-f491-41cd-b4e8-2a9faeba4d73" providerId="AD" clId="Web-{7F582D7D-8860-C7D7-954B-3436E63D0DB1}" dt="2026-05-28T02:13:24.818" v="828" actId="20577"/>
          <ac:spMkLst>
            <pc:docMk/>
            <pc:sldMk cId="53429189" sldId="289"/>
            <ac:spMk id="4" creationId="{7B0CC352-B613-2C1B-EA9A-56B918596424}"/>
          </ac:spMkLst>
        </pc:spChg>
        <pc:spChg chg="mod">
          <ac:chgData name="Sam Richardson" userId="S::srichardson_belomar.org#ext#@burgessniple.onmicrosoft.com::ca3055e3-f491-41cd-b4e8-2a9faeba4d73" providerId="AD" clId="Web-{7F582D7D-8860-C7D7-954B-3436E63D0DB1}" dt="2026-05-28T02:11:00.533" v="712" actId="20577"/>
          <ac:spMkLst>
            <pc:docMk/>
            <pc:sldMk cId="53429189" sldId="289"/>
            <ac:spMk id="8" creationId="{0572BF62-D4AB-F24C-A0AA-024344382E25}"/>
          </ac:spMkLst>
        </pc:spChg>
        <pc:spChg chg="mod">
          <ac:chgData name="Sam Richardson" userId="S::srichardson_belomar.org#ext#@burgessniple.onmicrosoft.com::ca3055e3-f491-41cd-b4e8-2a9faeba4d73" providerId="AD" clId="Web-{7F582D7D-8860-C7D7-954B-3436E63D0DB1}" dt="2026-05-28T02:11:04.689" v="716" actId="20577"/>
          <ac:spMkLst>
            <pc:docMk/>
            <pc:sldMk cId="53429189" sldId="289"/>
            <ac:spMk id="14" creationId="{D7BAAD61-350A-56C7-7B52-150A18C0850A}"/>
          </ac:spMkLst>
        </pc:spChg>
        <pc:spChg chg="mod">
          <ac:chgData name="Sam Richardson" userId="S::srichardson_belomar.org#ext#@burgessniple.onmicrosoft.com::ca3055e3-f491-41cd-b4e8-2a9faeba4d73" providerId="AD" clId="Web-{7F582D7D-8860-C7D7-954B-3436E63D0DB1}" dt="2026-05-28T02:11:09.939" v="717" actId="20577"/>
          <ac:spMkLst>
            <pc:docMk/>
            <pc:sldMk cId="53429189" sldId="289"/>
            <ac:spMk id="15" creationId="{111D43AB-3E87-4CD1-119C-5D323343B845}"/>
          </ac:spMkLst>
        </pc:spChg>
        <pc:spChg chg="add mod">
          <ac:chgData name="Sam Richardson" userId="S::srichardson_belomar.org#ext#@burgessniple.onmicrosoft.com::ca3055e3-f491-41cd-b4e8-2a9faeba4d73" providerId="AD" clId="Web-{7F582D7D-8860-C7D7-954B-3436E63D0DB1}" dt="2026-05-28T02:11:45.081" v="751"/>
          <ac:spMkLst>
            <pc:docMk/>
            <pc:sldMk cId="53429189" sldId="289"/>
            <ac:spMk id="27" creationId="{EB850C34-1718-5EE6-0864-1440DF865D5A}"/>
          </ac:spMkLst>
        </pc:spChg>
        <pc:grpChg chg="add mod">
          <ac:chgData name="Sam Richardson" userId="S::srichardson_belomar.org#ext#@burgessniple.onmicrosoft.com::ca3055e3-f491-41cd-b4e8-2a9faeba4d73" providerId="AD" clId="Web-{7F582D7D-8860-C7D7-954B-3436E63D0DB1}" dt="2026-05-28T02:10:33.282" v="696" actId="1076"/>
          <ac:grpSpMkLst>
            <pc:docMk/>
            <pc:sldMk cId="53429189" sldId="289"/>
            <ac:grpSpMk id="20" creationId="{8A6182EA-ED2C-72F8-0711-4A4177F368AB}"/>
          </ac:grpSpMkLst>
        </pc:grpChg>
        <pc:grpChg chg="mod">
          <ac:chgData name="Sam Richardson" userId="S::srichardson_belomar.org#ext#@burgessniple.onmicrosoft.com::ca3055e3-f491-41cd-b4e8-2a9faeba4d73" providerId="AD" clId="Web-{7F582D7D-8860-C7D7-954B-3436E63D0DB1}" dt="2026-05-28T02:09:59.265" v="680" actId="1076"/>
          <ac:grpSpMkLst>
            <pc:docMk/>
            <pc:sldMk cId="53429189" sldId="289"/>
            <ac:grpSpMk id="26" creationId="{3E4F58AD-1437-162D-2016-499ACA3DF68E}"/>
          </ac:grpSpMkLst>
        </pc:grpChg>
        <pc:picChg chg="add mod">
          <ac:chgData name="Sam Richardson" userId="S::srichardson_belomar.org#ext#@burgessniple.onmicrosoft.com::ca3055e3-f491-41cd-b4e8-2a9faeba4d73" providerId="AD" clId="Web-{7F582D7D-8860-C7D7-954B-3436E63D0DB1}" dt="2026-05-28T02:10:35.251" v="697" actId="1076"/>
          <ac:picMkLst>
            <pc:docMk/>
            <pc:sldMk cId="53429189" sldId="289"/>
            <ac:picMk id="6" creationId="{D5F5DBD0-6802-A06E-BF1C-3F9F295E829B}"/>
          </ac:picMkLst>
        </pc:picChg>
        <pc:picChg chg="add mod">
          <ac:chgData name="Sam Richardson" userId="S::srichardson_belomar.org#ext#@burgessniple.onmicrosoft.com::ca3055e3-f491-41cd-b4e8-2a9faeba4d73" providerId="AD" clId="Web-{7F582D7D-8860-C7D7-954B-3436E63D0DB1}" dt="2026-05-28T02:12:14.816" v="758" actId="14100"/>
          <ac:picMkLst>
            <pc:docMk/>
            <pc:sldMk cId="53429189" sldId="289"/>
            <ac:picMk id="10" creationId="{B197EAC6-3D26-131F-C84F-C633D7255FC1}"/>
          </ac:picMkLst>
        </pc:picChg>
        <pc:picChg chg="mod">
          <ac:chgData name="Sam Richardson" userId="S::srichardson_belomar.org#ext#@burgessniple.onmicrosoft.com::ca3055e3-f491-41cd-b4e8-2a9faeba4d73" providerId="AD" clId="Web-{7F582D7D-8860-C7D7-954B-3436E63D0DB1}" dt="2026-05-28T02:08:15.981" v="651" actId="1076"/>
          <ac:picMkLst>
            <pc:docMk/>
            <pc:sldMk cId="53429189" sldId="289"/>
            <ac:picMk id="21" creationId="{9333E36F-81A7-3609-5037-FC5494888EC0}"/>
          </ac:picMkLst>
        </pc:picChg>
        <pc:picChg chg="mod">
          <ac:chgData name="Sam Richardson" userId="S::srichardson_belomar.org#ext#@burgessniple.onmicrosoft.com::ca3055e3-f491-41cd-b4e8-2a9faeba4d73" providerId="AD" clId="Web-{7F582D7D-8860-C7D7-954B-3436E63D0DB1}" dt="2026-05-28T02:09:58.031" v="679" actId="1076"/>
          <ac:picMkLst>
            <pc:docMk/>
            <pc:sldMk cId="53429189" sldId="289"/>
            <ac:picMk id="22" creationId="{03BC1D28-6592-958F-09BE-C1E026E22AEC}"/>
          </ac:picMkLst>
        </pc:picChg>
        <pc:picChg chg="add mod">
          <ac:chgData name="Sam Richardson" userId="S::srichardson_belomar.org#ext#@burgessniple.onmicrosoft.com::ca3055e3-f491-41cd-b4e8-2a9faeba4d73" providerId="AD" clId="Web-{7F582D7D-8860-C7D7-954B-3436E63D0DB1}" dt="2026-05-28T02:12:21.660" v="762" actId="1076"/>
          <ac:picMkLst>
            <pc:docMk/>
            <pc:sldMk cId="53429189" sldId="289"/>
            <ac:picMk id="29" creationId="{277B8E45-459A-8F92-987C-BC3D332FB375}"/>
          </ac:picMkLst>
        </pc:picChg>
        <pc:cxnChg chg="mod">
          <ac:chgData name="Sam Richardson" userId="S::srichardson_belomar.org#ext#@burgessniple.onmicrosoft.com::ca3055e3-f491-41cd-b4e8-2a9faeba4d73" providerId="AD" clId="Web-{7F582D7D-8860-C7D7-954B-3436E63D0DB1}" dt="2026-05-28T02:11:37.175" v="748" actId="1076"/>
          <ac:cxnSpMkLst>
            <pc:docMk/>
            <pc:sldMk cId="53429189" sldId="289"/>
            <ac:cxnSpMk id="17" creationId="{BBC4A9EF-2E36-2BE1-4247-8888D19A50C8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5EBE4-AF19-4A5C-B616-0DF01BCF93A0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85362-1DCE-477E-99E0-D09BAFB869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79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281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sz="1200"/>
              <a:t>Analysis Notes: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1200"/>
              <a:t>Hex-grid defined by Strava Métro analysis (just like what Jacob described)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1200"/>
              <a:t>Globally standardized hex system (.25 sq mi)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319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latin typeface="Montserrat" panose="00000500000000000000" pitchFamily="50" charset="0"/>
              </a:rPr>
              <a:t>Streetlight is a transportation data service that aggregates Bluetooth based data to estimate trip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latin typeface="Montserrat" panose="00000500000000000000" pitchFamily="50" charset="0"/>
            </a:endParaRPr>
          </a:p>
          <a:p>
            <a:pPr algn="l"/>
            <a:r>
              <a:rPr lang="en-US" sz="1200"/>
              <a:t>Analysis Notes: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1200"/>
              <a:t>Final analysis used the sum of all vehicle trips originating or terminating in a zone over the average day within our analysis period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latin typeface="Montserrat" panose="00000500000000000000" pitchFamily="50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690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sz="1200" i="1"/>
              <a:t>Note: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i="1"/>
              <a:t>Polygon-to-polygon distributes based on overlapping area and does not account for local density within that area. So be careful to clearly communicate this.</a:t>
            </a:r>
            <a:endParaRPr lang="en-US" sz="1200"/>
          </a:p>
          <a:p>
            <a:pPr algn="l"/>
            <a:endParaRPr lang="en-US" sz="1200"/>
          </a:p>
          <a:p>
            <a:pPr algn="l"/>
            <a:r>
              <a:rPr lang="en-US" sz="1200"/>
              <a:t>Analysis Notes: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1200"/>
              <a:t>10-minute walksheds for each transit stop were defined using ESRI’s network analyst tool. This was done for each stop and route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3510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57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2D946B-A87D-173E-A050-CD75743B1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DA8684-30EB-3DDA-C98D-7A3C4FB157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8CD248-CE05-6DA5-9BD9-4AE6D07D81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B384E6-4087-4428-8632-D36A5C119A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0979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5150D-128B-236F-91E6-379AD00EA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C1965-E6BA-418C-A9B7-3558B70BDA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CF9EBD-ED58-31D4-198A-1D4AD7208E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ED6DFB-9ECF-D17C-3985-63C83CEA10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5362-1DCE-477E-99E0-D09BAFB8699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675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.jpe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5.jpeg"/><Relationship Id="rId7" Type="http://schemas.openxmlformats.org/officeDocument/2006/relationships/image" Target="../media/image3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18.png"/><Relationship Id="rId10" Type="http://schemas.openxmlformats.org/officeDocument/2006/relationships/image" Target="../media/image33.png"/><Relationship Id="rId4" Type="http://schemas.openxmlformats.org/officeDocument/2006/relationships/image" Target="../media/image16.png"/><Relationship Id="rId9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eeling Bridge 2.jpg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3136" y="1779863"/>
            <a:ext cx="2980303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FFFFFF"/>
                </a:solidFill>
                <a:latin typeface="Montserrat"/>
              </a:defRPr>
            </a:pPr>
            <a:r>
              <a:rPr b="1">
                <a:solidFill>
                  <a:srgbClr val="002060"/>
                </a:solidFill>
              </a:rPr>
              <a:t>Belomar Regional Council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63D1E2-4904-23C6-0E99-61C38A312F0A}"/>
              </a:ext>
            </a:extLst>
          </p:cNvPr>
          <p:cNvSpPr txBox="1"/>
          <p:nvPr/>
        </p:nvSpPr>
        <p:spPr>
          <a:xfrm>
            <a:off x="393032" y="678581"/>
            <a:ext cx="7120860" cy="107721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200" b="1">
                <a:solidFill>
                  <a:srgbClr val="FFFFFF"/>
                </a:solidFill>
                <a:latin typeface="Montserrat"/>
              </a:defRPr>
            </a:pPr>
            <a:r>
              <a:rPr>
                <a:solidFill>
                  <a:schemeClr val="bg1"/>
                </a:solidFill>
              </a:rPr>
              <a:t>Mapping What Matters:</a:t>
            </a:r>
            <a:br>
              <a:rPr>
                <a:solidFill>
                  <a:schemeClr val="bg1"/>
                </a:solidFill>
              </a:rPr>
            </a:br>
            <a:r>
              <a:rPr>
                <a:solidFill>
                  <a:schemeClr val="bg1"/>
                </a:solidFill>
              </a:rPr>
              <a:t>Practical Plans with GIS Success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3136" y="654517"/>
            <a:ext cx="7120860" cy="107721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200" b="1">
                <a:solidFill>
                  <a:srgbClr val="FFFFFF"/>
                </a:solidFill>
                <a:latin typeface="Montserrat"/>
              </a:defRPr>
            </a:pPr>
            <a:r>
              <a:rPr>
                <a:solidFill>
                  <a:srgbClr val="002060"/>
                </a:solidFill>
              </a:rPr>
              <a:t>Mapping What Matters:</a:t>
            </a:r>
            <a:br>
              <a:rPr>
                <a:solidFill>
                  <a:srgbClr val="002060"/>
                </a:solidFill>
              </a:rPr>
            </a:br>
            <a:r>
              <a:rPr>
                <a:solidFill>
                  <a:srgbClr val="002060"/>
                </a:solidFill>
              </a:rPr>
              <a:t>Practical Plans with GIS Success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736BC-64A9-460B-1C20-E842120C1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C4951E5F-0648-92E3-2D1B-C96BEDC68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4BFAF0-BFCF-4D94-CFE1-481FE9DE6FA2}"/>
              </a:ext>
            </a:extLst>
          </p:cNvPr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Agenda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85B1A1-8627-CF51-823D-47043E2B3E19}"/>
              </a:ext>
            </a:extLst>
          </p:cNvPr>
          <p:cNvSpPr txBox="1"/>
          <p:nvPr/>
        </p:nvSpPr>
        <p:spPr>
          <a:xfrm>
            <a:off x="914400" y="1371600"/>
            <a:ext cx="5102942" cy="2796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Introductions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Project Overview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lang="en-US" sz="2400"/>
              <a:t>Analyze, Identify, &amp; Prioritize</a:t>
            </a:r>
            <a:endParaRPr sz="240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Leveraging Planning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85139-7BC2-7EA4-2DF5-59A89029FC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" b="184"/>
          <a:stretch/>
        </p:blipFill>
        <p:spPr>
          <a:xfrm>
            <a:off x="7150510" y="669964"/>
            <a:ext cx="4127090" cy="531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8416CF0-03A8-C3C6-E798-A5EAA9758D3D}"/>
              </a:ext>
            </a:extLst>
          </p:cNvPr>
          <p:cNvCxnSpPr>
            <a:cxnSpLocks/>
          </p:cNvCxnSpPr>
          <p:nvPr/>
        </p:nvCxnSpPr>
        <p:spPr>
          <a:xfrm>
            <a:off x="6583926" y="669964"/>
            <a:ext cx="0" cy="54864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434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91F24-604C-65BB-993E-2C02747EE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32D0C37F-91B9-4204-CDF4-91DFE4988A7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71DC30-F8EB-CE52-BC17-8E60228B2058}"/>
              </a:ext>
            </a:extLst>
          </p:cNvPr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Agenda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A3220-53BF-64F0-DFDB-4C4E62E7334C}"/>
              </a:ext>
            </a:extLst>
          </p:cNvPr>
          <p:cNvSpPr txBox="1"/>
          <p:nvPr/>
        </p:nvSpPr>
        <p:spPr>
          <a:xfrm>
            <a:off x="914400" y="1371600"/>
            <a:ext cx="5102942" cy="2796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 b="1" i="1"/>
              <a:t>Introductions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Project Overview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lang="en-US" sz="2400"/>
              <a:t>Analyze, Identify, &amp; Prioritize</a:t>
            </a:r>
            <a:endParaRPr sz="240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Leveraging Planning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14A47B-4E44-77A8-5D4F-9972C0E5CE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" b="184"/>
          <a:stretch/>
        </p:blipFill>
        <p:spPr>
          <a:xfrm>
            <a:off x="7150510" y="669964"/>
            <a:ext cx="4127090" cy="531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C20389-B586-765C-03D7-CE2098B1C4B0}"/>
              </a:ext>
            </a:extLst>
          </p:cNvPr>
          <p:cNvCxnSpPr>
            <a:cxnSpLocks/>
          </p:cNvCxnSpPr>
          <p:nvPr/>
        </p:nvCxnSpPr>
        <p:spPr>
          <a:xfrm>
            <a:off x="6583926" y="669964"/>
            <a:ext cx="0" cy="54864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941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Presenter Introductions</a:t>
            </a:r>
          </a:p>
        </p:txBody>
      </p:sp>
      <p:sp>
        <p:nvSpPr>
          <p:cNvPr id="5" name="Oval 4"/>
          <p:cNvSpPr/>
          <p:nvPr/>
        </p:nvSpPr>
        <p:spPr>
          <a:xfrm>
            <a:off x="1676400" y="1373565"/>
            <a:ext cx="2743200" cy="2743200"/>
          </a:xfrm>
          <a:prstGeom prst="ellipse">
            <a:avLst/>
          </a:prstGeom>
          <a:solidFill>
            <a:schemeClr val="bg1"/>
          </a:solidFill>
          <a:ln>
            <a:solidFill>
              <a:srgbClr val="575B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59" y="4428447"/>
            <a:ext cx="4572000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 b="1">
                <a:latin typeface="Montserrat"/>
              </a:defRPr>
            </a:pPr>
            <a:r>
              <a:rPr lang="en-US"/>
              <a:t>Samuel L.</a:t>
            </a:r>
            <a:r>
              <a:t> Richardson</a:t>
            </a:r>
            <a:br>
              <a:rPr/>
            </a:br>
            <a:r>
              <a:rPr err="1"/>
              <a:t>Belomar</a:t>
            </a:r>
            <a:r>
              <a:t> </a:t>
            </a:r>
            <a:r>
              <a:rPr lang="en-US"/>
              <a:t>Regional Council</a:t>
            </a:r>
          </a:p>
          <a:p>
            <a:pPr algn="ctr">
              <a:defRPr sz="1800" b="1">
                <a:latin typeface="Montserrat"/>
              </a:defRPr>
            </a:pPr>
            <a:r>
              <a:t>Transportation Planning Director</a:t>
            </a:r>
          </a:p>
        </p:txBody>
      </p:sp>
      <p:sp>
        <p:nvSpPr>
          <p:cNvPr id="8" name="Oval 7"/>
          <p:cNvSpPr/>
          <p:nvPr/>
        </p:nvSpPr>
        <p:spPr>
          <a:xfrm>
            <a:off x="7772248" y="1376516"/>
            <a:ext cx="2743200" cy="2743200"/>
          </a:xfrm>
          <a:prstGeom prst="ellipse">
            <a:avLst/>
          </a:prstGeom>
          <a:solidFill>
            <a:schemeClr val="bg1"/>
          </a:solidFill>
          <a:ln>
            <a:solidFill>
              <a:srgbClr val="FF753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8609" y="5358088"/>
            <a:ext cx="4663730" cy="116955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sz="1400">
                <a:solidFill>
                  <a:schemeClr val="tx2">
                    <a:lumMod val="25000"/>
                  </a:schemeClr>
                </a:solidFill>
                <a:latin typeface="Montserrat"/>
              </a:rPr>
              <a:t>Sam is the Transportation Planning Director for the Bel‑O‑Mar Regional Council, Vice Chair of the West Virginia Association of Metropolitan Planning Organizations and serves on the WV LTAP Advisory Board. 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06793" y="4428447"/>
            <a:ext cx="299633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latin typeface="Montserrat"/>
              </a:defRPr>
            </a:pPr>
            <a:r>
              <a:t>Mark Sullivan, AICP</a:t>
            </a:r>
            <a:br>
              <a:rPr/>
            </a:br>
            <a:r>
              <a:t>Burgess &amp; Niple </a:t>
            </a:r>
            <a:endParaRPr lang="en-US"/>
          </a:p>
          <a:p>
            <a:pPr algn="ctr">
              <a:defRPr sz="1800" b="1">
                <a:latin typeface="Montserrat"/>
              </a:defRPr>
            </a:pPr>
            <a:r>
              <a:t>Transportation Planner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62240" y="5353469"/>
            <a:ext cx="5081497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sz="1400">
                <a:latin typeface="Montserrat"/>
              </a:rPr>
              <a:t>Mark is a transportation planner and engineer who joined B&amp;N in 2024 in the firm’s Columbus, Ohio office. He brings five years of private-sector experience in transportation engineering and urban planning.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17168C4-03A6-565C-84E6-C1D65115156A}"/>
              </a:ext>
            </a:extLst>
          </p:cNvPr>
          <p:cNvCxnSpPr>
            <a:cxnSpLocks/>
          </p:cNvCxnSpPr>
          <p:nvPr/>
        </p:nvCxnSpPr>
        <p:spPr>
          <a:xfrm>
            <a:off x="6096000" y="1376516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80DF4838-09DB-3803-0B69-75BC0363F61B}"/>
              </a:ext>
            </a:extLst>
          </p:cNvPr>
          <p:cNvSpPr/>
          <p:nvPr/>
        </p:nvSpPr>
        <p:spPr>
          <a:xfrm>
            <a:off x="1676400" y="3637933"/>
            <a:ext cx="2808796" cy="6930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pic>
        <p:nvPicPr>
          <p:cNvPr id="11" name="Picture 10" descr="A person in a suit and tie&#10;&#10;AI-generated content may be incorrect.">
            <a:extLst>
              <a:ext uri="{FF2B5EF4-FFF2-40B4-BE49-F238E27FC236}">
                <a16:creationId xmlns:a16="http://schemas.microsoft.com/office/drawing/2014/main" id="{F5F3B83D-11CA-DB19-F4CE-5AA731F84E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95" b="-397"/>
          <a:stretch>
            <a:fillRect/>
          </a:stretch>
        </p:blipFill>
        <p:spPr>
          <a:xfrm>
            <a:off x="1819746" y="1438745"/>
            <a:ext cx="2512950" cy="2484773"/>
          </a:xfrm>
          <a:prstGeom prst="ellipse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0062E2-1946-292E-F85D-C87C417D68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8768" y="3510189"/>
            <a:ext cx="2286000" cy="813544"/>
          </a:xfrm>
          <a:prstGeom prst="rect">
            <a:avLst/>
          </a:prstGeom>
        </p:spPr>
      </p:pic>
      <p:pic>
        <p:nvPicPr>
          <p:cNvPr id="14" name="Picture 13" descr="A person with a mustache wearing glasses&#10;&#10;AI-generated content may be incorrect.">
            <a:extLst>
              <a:ext uri="{FF2B5EF4-FFF2-40B4-BE49-F238E27FC236}">
                <a16:creationId xmlns:a16="http://schemas.microsoft.com/office/drawing/2014/main" id="{B84C46E9-8205-B8E5-C7EF-B2A5238FCCB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46" b="441"/>
          <a:stretch>
            <a:fillRect/>
          </a:stretch>
        </p:blipFill>
        <p:spPr>
          <a:xfrm>
            <a:off x="7843838" y="1421823"/>
            <a:ext cx="2588716" cy="26173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F86FDAD-6C23-E081-9B08-42BC7189EF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9544" y="3637933"/>
            <a:ext cx="2743200" cy="685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117B7-346A-5343-1871-4105F3118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958A22-2685-B85A-93F4-23F9506D8A03}"/>
              </a:ext>
            </a:extLst>
          </p:cNvPr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Agenda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A3A216-2E6F-2C40-9955-34DCF3FCD621}"/>
              </a:ext>
            </a:extLst>
          </p:cNvPr>
          <p:cNvSpPr txBox="1"/>
          <p:nvPr/>
        </p:nvSpPr>
        <p:spPr>
          <a:xfrm>
            <a:off x="914400" y="1371600"/>
            <a:ext cx="5102942" cy="2796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Introductions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 b="1" i="1"/>
              <a:t>Project Overview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lang="en-US" sz="2400"/>
              <a:t>Analyze, Identify, &amp; Prioritize</a:t>
            </a:r>
            <a:endParaRPr sz="240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Leveraging Planning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3B29CF-0D65-9E22-64AD-3019C44D9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4" b="184"/>
          <a:stretch/>
        </p:blipFill>
        <p:spPr>
          <a:xfrm>
            <a:off x="7150510" y="669964"/>
            <a:ext cx="4127090" cy="531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C8761EB-4D9E-33F1-ED85-CF1EFF27FBA4}"/>
              </a:ext>
            </a:extLst>
          </p:cNvPr>
          <p:cNvCxnSpPr>
            <a:cxnSpLocks/>
          </p:cNvCxnSpPr>
          <p:nvPr/>
        </p:nvCxnSpPr>
        <p:spPr>
          <a:xfrm>
            <a:off x="6583926" y="669964"/>
            <a:ext cx="0" cy="54864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067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4400" y="640080"/>
            <a:ext cx="304762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Project Overview</a:t>
            </a:r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14400" y="1371600"/>
            <a:ext cx="4913644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>
                <a:latin typeface="Montserrat" panose="00000500000000000000" pitchFamily="50" charset="0"/>
              </a:rPr>
              <a:t>Regional multimodal study to identify active transportation opportunities and evaluate transit supportive infrastructure (TSI) and fixed-route efficiency</a:t>
            </a:r>
          </a:p>
          <a:p>
            <a:pPr>
              <a:defRPr sz="1800">
                <a:latin typeface="Montserrat"/>
              </a:defRPr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/>
              <a:t>Served as precursor to and integrates with the required Metropolitan Transportation Plan (MTP)</a:t>
            </a:r>
          </a:p>
          <a:p>
            <a:pPr>
              <a:defRPr sz="1800">
                <a:latin typeface="Montserrat"/>
              </a:defRPr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/>
              <a:t>No plan focused on non-motorized transportation in place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/>
              <a:t>Helped new Metropolitan Planning Organization (MPO) staff learn the fundamental constraints and opportunities quickly</a:t>
            </a:r>
          </a:p>
        </p:txBody>
      </p:sp>
      <p:pic>
        <p:nvPicPr>
          <p:cNvPr id="8" name="Picture 7" descr="A diagram of a transportation plan&#10;&#10;AI-generated content may be incorrect.">
            <a:extLst>
              <a:ext uri="{FF2B5EF4-FFF2-40B4-BE49-F238E27FC236}">
                <a16:creationId xmlns:a16="http://schemas.microsoft.com/office/drawing/2014/main" id="{EA8CCAF0-653B-DE82-19A0-B6AC837D92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32" t="2377" r="-194" b="46650"/>
          <a:stretch>
            <a:fillRect/>
          </a:stretch>
        </p:blipFill>
        <p:spPr>
          <a:xfrm>
            <a:off x="6841174" y="640080"/>
            <a:ext cx="4337390" cy="5512479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CCBC538-8ABB-A31E-7279-6F1729CFA576}"/>
              </a:ext>
            </a:extLst>
          </p:cNvPr>
          <p:cNvCxnSpPr>
            <a:cxnSpLocks/>
          </p:cNvCxnSpPr>
          <p:nvPr/>
        </p:nvCxnSpPr>
        <p:spPr>
          <a:xfrm>
            <a:off x="6096000" y="1376516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E520F-97DB-26EC-69F0-D5DBADB81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FB6E8CF9-C575-AEBE-A934-AD13C94B24B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D801E6-6440-50FA-631A-DACBE3CD659D}"/>
              </a:ext>
            </a:extLst>
          </p:cNvPr>
          <p:cNvSpPr txBox="1"/>
          <p:nvPr/>
        </p:nvSpPr>
        <p:spPr>
          <a:xfrm>
            <a:off x="914400" y="640080"/>
            <a:ext cx="491192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Project Overview: Study Area</a:t>
            </a:r>
            <a:endParaRPr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B879D28-458A-6CAC-927C-ADFDEF037D1E}"/>
              </a:ext>
            </a:extLst>
          </p:cNvPr>
          <p:cNvSpPr txBox="1">
            <a:spLocks/>
          </p:cNvSpPr>
          <p:nvPr/>
        </p:nvSpPr>
        <p:spPr>
          <a:xfrm>
            <a:off x="914400" y="1371601"/>
            <a:ext cx="5090160" cy="353493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2 States (Ohio &amp; West Virginia)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3 Counties (Belmont, Ohio, &amp; Marshall)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2 Transit Agencies (OVRTA &amp; EORTA)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12 Fixed Routes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64 Transit Stops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Paratransit Services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F39DD1-B39D-8F0D-1DFC-DA72D7F4F6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22" t="3494" r="14013" b="40442"/>
          <a:stretch>
            <a:fillRect/>
          </a:stretch>
        </p:blipFill>
        <p:spPr>
          <a:xfrm>
            <a:off x="4385786" y="2739457"/>
            <a:ext cx="3630696" cy="3721562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F41AEAC-983E-E6C9-6FF4-517ADCF496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485" y="4481150"/>
            <a:ext cx="2562184" cy="19798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C33BD2E-73EA-5B01-66B6-7E120BA3FFDC}"/>
              </a:ext>
            </a:extLst>
          </p:cNvPr>
          <p:cNvSpPr/>
          <p:nvPr/>
        </p:nvSpPr>
        <p:spPr>
          <a:xfrm>
            <a:off x="2199987" y="4592321"/>
            <a:ext cx="1081579" cy="1099904"/>
          </a:xfrm>
          <a:prstGeom prst="rect">
            <a:avLst/>
          </a:prstGeom>
          <a:noFill/>
          <a:ln w="28575"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289839-FCA3-DF5F-A474-51074864865A}"/>
              </a:ext>
            </a:extLst>
          </p:cNvPr>
          <p:cNvSpPr/>
          <p:nvPr/>
        </p:nvSpPr>
        <p:spPr>
          <a:xfrm>
            <a:off x="9242784" y="5346256"/>
            <a:ext cx="2423160" cy="11974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/>
              <a:t>av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5353BCF-4F43-9B51-76A5-49D55EFA0B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37599" y="517419"/>
            <a:ext cx="2711768" cy="5943600"/>
          </a:xfrm>
          <a:prstGeom prst="rect">
            <a:avLst/>
          </a:prstGeom>
          <a:ln w="28575">
            <a:solidFill>
              <a:schemeClr val="accent4"/>
            </a:solidFill>
            <a:prstDash val="sysDash"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3CED4D8-BF72-D4A1-2C23-EB34C0BEAE39}"/>
              </a:ext>
            </a:extLst>
          </p:cNvPr>
          <p:cNvSpPr/>
          <p:nvPr/>
        </p:nvSpPr>
        <p:spPr>
          <a:xfrm>
            <a:off x="5760721" y="2834613"/>
            <a:ext cx="1682366" cy="3569997"/>
          </a:xfrm>
          <a:prstGeom prst="rect">
            <a:avLst/>
          </a:prstGeom>
          <a:noFill/>
          <a:ln w="28575">
            <a:solidFill>
              <a:schemeClr val="accent4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742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4400" y="640080"/>
            <a:ext cx="898194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Project Overview: Overcoming Transportation Barriers</a:t>
            </a:r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914400" y="1371600"/>
            <a:ext cx="6400800" cy="4846320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b="-3774"/>
            </a:stretch>
          </a:blip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2" name="Picture 1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E24E6B6B-4F8B-CBD8-3E05-28F2F680A5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2862" y="1371601"/>
            <a:ext cx="3886200" cy="4655746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AE9700-558F-1A02-2E26-32071D801EB5}"/>
              </a:ext>
            </a:extLst>
          </p:cNvPr>
          <p:cNvCxnSpPr/>
          <p:nvPr/>
        </p:nvCxnSpPr>
        <p:spPr>
          <a:xfrm>
            <a:off x="5574890" y="2959510"/>
            <a:ext cx="1592826" cy="206477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6ED1D-76A2-1ED8-73CF-A93A44CAD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D08F9354-BED7-6CDE-B8F9-866F519201D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65E6F4-C91C-0FEC-8C13-E75E71E86E66}"/>
              </a:ext>
            </a:extLst>
          </p:cNvPr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Agenda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560C0-81D4-AFEC-F3DE-B25AABCE8BF4}"/>
              </a:ext>
            </a:extLst>
          </p:cNvPr>
          <p:cNvSpPr txBox="1"/>
          <p:nvPr/>
        </p:nvSpPr>
        <p:spPr>
          <a:xfrm>
            <a:off x="914399" y="1371600"/>
            <a:ext cx="5322011" cy="2796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Introductions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Project Overview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lang="en-US" sz="2400" b="1" i="1"/>
              <a:t>Analyze, Identify, &amp; Prioritize</a:t>
            </a:r>
            <a:endParaRPr sz="2400" b="1" i="1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Leveraging Planning for the Future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40EC61D-6139-1019-C4EE-A5C9721167FD}"/>
              </a:ext>
            </a:extLst>
          </p:cNvPr>
          <p:cNvCxnSpPr>
            <a:cxnSpLocks/>
          </p:cNvCxnSpPr>
          <p:nvPr/>
        </p:nvCxnSpPr>
        <p:spPr>
          <a:xfrm>
            <a:off x="6583926" y="669964"/>
            <a:ext cx="0" cy="54864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B36952B-BEDF-DCCD-B819-ADA1112D3B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" b="184"/>
          <a:stretch/>
        </p:blipFill>
        <p:spPr>
          <a:xfrm>
            <a:off x="7150510" y="669964"/>
            <a:ext cx="4127090" cy="531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7703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43596-12E6-C2B9-2103-B880AB1D2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D6CFAD15-C8E0-8E54-359B-D89A03A0FA6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3FD651-4933-8CE7-FAD6-028C5890C9D7}"/>
              </a:ext>
            </a:extLst>
          </p:cNvPr>
          <p:cNvSpPr txBox="1"/>
          <p:nvPr/>
        </p:nvSpPr>
        <p:spPr>
          <a:xfrm>
            <a:off x="914400" y="640080"/>
            <a:ext cx="852509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Project Engagement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83669A-C58F-E492-0780-C6B97DED08D5}"/>
              </a:ext>
            </a:extLst>
          </p:cNvPr>
          <p:cNvSpPr txBox="1"/>
          <p:nvPr/>
        </p:nvSpPr>
        <p:spPr>
          <a:xfrm>
            <a:off x="548640" y="1329420"/>
            <a:ext cx="35333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Public Open House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9E5D11-3D68-47F4-EFE6-1738E05C0AA4}"/>
              </a:ext>
            </a:extLst>
          </p:cNvPr>
          <p:cNvSpPr txBox="1"/>
          <p:nvPr/>
        </p:nvSpPr>
        <p:spPr>
          <a:xfrm>
            <a:off x="4329330" y="1329420"/>
            <a:ext cx="353334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Local Leadership</a:t>
            </a:r>
          </a:p>
          <a:p>
            <a:pPr algn="ctr">
              <a:defRPr sz="1800">
                <a:latin typeface="Montserrat"/>
              </a:defRPr>
            </a:pPr>
            <a:r>
              <a:rPr lang="en-US" sz="1600" i="1"/>
              <a:t>Stakeholder Interview</a:t>
            </a:r>
          </a:p>
          <a:p>
            <a:pPr algn="ctr">
              <a:defRPr sz="1800">
                <a:latin typeface="Montserrat"/>
              </a:defRPr>
            </a:pPr>
            <a:r>
              <a:rPr lang="en-US" sz="1600" i="1"/>
              <a:t>Focus Group Discussions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398A29-5B59-AE59-ED7A-478A457B9D20}"/>
              </a:ext>
            </a:extLst>
          </p:cNvPr>
          <p:cNvSpPr txBox="1"/>
          <p:nvPr/>
        </p:nvSpPr>
        <p:spPr>
          <a:xfrm>
            <a:off x="8110020" y="1329420"/>
            <a:ext cx="35333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Public Survey</a:t>
            </a:r>
            <a:endParaRPr b="1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0C6C66B-DD8D-C628-C5DA-BB5DF8D522EB}"/>
              </a:ext>
            </a:extLst>
          </p:cNvPr>
          <p:cNvCxnSpPr>
            <a:cxnSpLocks/>
          </p:cNvCxnSpPr>
          <p:nvPr/>
        </p:nvCxnSpPr>
        <p:spPr>
          <a:xfrm>
            <a:off x="4205655" y="1329420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3AE4520-30C0-105D-7585-575CE024C33A}"/>
              </a:ext>
            </a:extLst>
          </p:cNvPr>
          <p:cNvCxnSpPr>
            <a:cxnSpLocks/>
          </p:cNvCxnSpPr>
          <p:nvPr/>
        </p:nvCxnSpPr>
        <p:spPr>
          <a:xfrm>
            <a:off x="7986345" y="1329420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BFAED55A-814F-CA01-7555-70664912A7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l="202" t="35450" r="1"/>
          <a:stretch>
            <a:fillRect/>
          </a:stretch>
        </p:blipFill>
        <p:spPr>
          <a:xfrm>
            <a:off x="548639" y="2328961"/>
            <a:ext cx="3488130" cy="169211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C5A7D3B-3C9F-D5EC-5379-09C3CA1A211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rcRect t="16043" r="1476" b="20231"/>
          <a:stretch>
            <a:fillRect/>
          </a:stretch>
        </p:blipFill>
        <p:spPr>
          <a:xfrm>
            <a:off x="548639" y="4227720"/>
            <a:ext cx="3488129" cy="1692110"/>
          </a:xfrm>
          <a:prstGeom prst="rect">
            <a:avLst/>
          </a:prstGeom>
        </p:spPr>
      </p:pic>
      <p:pic>
        <p:nvPicPr>
          <p:cNvPr id="22" name="Picture 2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FBAB35B8-63A3-5099-2257-E424BE463E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2" r="39906"/>
          <a:stretch>
            <a:fillRect/>
          </a:stretch>
        </p:blipFill>
        <p:spPr>
          <a:xfrm>
            <a:off x="8110020" y="2191194"/>
            <a:ext cx="1900754" cy="3683522"/>
          </a:xfrm>
          <a:prstGeom prst="rect">
            <a:avLst/>
          </a:prstGeom>
        </p:spPr>
      </p:pic>
      <p:pic>
        <p:nvPicPr>
          <p:cNvPr id="24" name="Picture 2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F48B071E-FD8E-88AD-FD16-A8DD04DA8A9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0" r="39719" b="-98"/>
          <a:stretch>
            <a:fillRect/>
          </a:stretch>
        </p:blipFill>
        <p:spPr>
          <a:xfrm>
            <a:off x="10010774" y="2191194"/>
            <a:ext cx="1953565" cy="3599369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D7D0AE50-49AA-34C9-6279-A964EBD9AB8A}"/>
              </a:ext>
            </a:extLst>
          </p:cNvPr>
          <p:cNvGrpSpPr/>
          <p:nvPr/>
        </p:nvGrpSpPr>
        <p:grpSpPr>
          <a:xfrm>
            <a:off x="4724247" y="2472079"/>
            <a:ext cx="2743200" cy="3121752"/>
            <a:chOff x="4724247" y="2191194"/>
            <a:chExt cx="2743200" cy="3121752"/>
          </a:xfrm>
        </p:grpSpPr>
        <p:pic>
          <p:nvPicPr>
            <p:cNvPr id="9" name="Picture 8" descr="A white rectangular paper with text&#10;&#10;AI-generated content may be incorrect.">
              <a:extLst>
                <a:ext uri="{FF2B5EF4-FFF2-40B4-BE49-F238E27FC236}">
                  <a16:creationId xmlns:a16="http://schemas.microsoft.com/office/drawing/2014/main" id="{968C081B-30B8-BAB8-C4F4-E577BFB6A16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r="3970" b="88207"/>
            <a:stretch>
              <a:fillRect/>
            </a:stretch>
          </p:blipFill>
          <p:spPr>
            <a:xfrm>
              <a:off x="4724247" y="2191194"/>
              <a:ext cx="2743200" cy="637731"/>
            </a:xfrm>
            <a:prstGeom prst="rect">
              <a:avLst/>
            </a:prstGeom>
          </p:spPr>
        </p:pic>
        <p:pic>
          <p:nvPicPr>
            <p:cNvPr id="25" name="Picture 24" descr="A white rectangular paper with text&#10;&#10;AI-generated content may be incorrect.">
              <a:extLst>
                <a:ext uri="{FF2B5EF4-FFF2-40B4-BE49-F238E27FC236}">
                  <a16:creationId xmlns:a16="http://schemas.microsoft.com/office/drawing/2014/main" id="{A98F91F5-416A-B33E-8944-C7BF581FE11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t="54066" r="3970"/>
            <a:stretch>
              <a:fillRect/>
            </a:stretch>
          </p:blipFill>
          <p:spPr>
            <a:xfrm>
              <a:off x="4724247" y="2828925"/>
              <a:ext cx="2743200" cy="24840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9276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999F7-4C6B-82D8-FDEB-975D1B595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FB19FFE1-3EF0-D2DC-A579-CE4FF7536D3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2DA87E-C92B-7CF3-D649-25CE465D46D6}"/>
              </a:ext>
            </a:extLst>
          </p:cNvPr>
          <p:cNvSpPr txBox="1"/>
          <p:nvPr/>
        </p:nvSpPr>
        <p:spPr>
          <a:xfrm>
            <a:off x="914400" y="640080"/>
            <a:ext cx="8158003" cy="46166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 Analysis Approach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AB99636-DEDF-6FF0-9781-6800F46D1A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0023"/>
              </p:ext>
            </p:extLst>
          </p:nvPr>
        </p:nvGraphicFramePr>
        <p:xfrm>
          <a:off x="914400" y="1600200"/>
          <a:ext cx="10058400" cy="429768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98248701"/>
                    </a:ext>
                  </a:extLst>
                </a:gridCol>
                <a:gridCol w="9144000">
                  <a:extLst>
                    <a:ext uri="{9D8B030D-6E8A-4147-A177-3AD203B41FA5}">
                      <a16:colId xmlns:a16="http://schemas.microsoft.com/office/drawing/2014/main" val="4099440674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/>
                        <a:t>Analysis Goals: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920292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  <a:defRPr sz="1800">
                          <a:latin typeface="Montserrat"/>
                        </a:defRPr>
                      </a:pPr>
                      <a:r>
                        <a:rPr lang="en-US" sz="2000" dirty="0">
                          <a:latin typeface="Montserrat" panose="00000500000000000000" pitchFamily="50" charset="0"/>
                        </a:rPr>
                        <a:t>Assess local transit demand across the Wheeling metro area to identify the most critical routes and stops in the system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8118068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  <a:defRPr sz="1800">
                          <a:latin typeface="Montserrat"/>
                        </a:defRPr>
                      </a:pPr>
                      <a:r>
                        <a:rPr lang="en-US" sz="2000">
                          <a:latin typeface="Montserrat" panose="00000500000000000000" pitchFamily="50" charset="0"/>
                        </a:rPr>
                        <a:t>Create a metric (or data proxy) that can be summarized stop-by-stop and route-by-route to compare across the entire network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066905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  <a:defRPr sz="1800">
                          <a:latin typeface="Montserrat"/>
                        </a:defRPr>
                      </a:pPr>
                      <a:r>
                        <a:rPr lang="en-US" sz="2000">
                          <a:latin typeface="Montserrat" panose="00000500000000000000" pitchFamily="50" charset="0"/>
                        </a:rPr>
                        <a:t>Validate this analysis with input from the transit providers and dispatchers to verify it aligns with how ridership varies across the network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822383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Montserrat" panose="00000500000000000000" pitchFamily="50" charset="0"/>
                        </a:rPr>
                        <a:t>Visualize this information in an intuitive and meaningful way so it can be used as an input for the region’s future Comprehensive Operations Analysis (COA)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5349416"/>
                  </a:ext>
                </a:extLst>
              </a:tr>
            </a:tbl>
          </a:graphicData>
        </a:graphic>
      </p:graphicFrame>
      <p:pic>
        <p:nvPicPr>
          <p:cNvPr id="8" name="Graphic 7">
            <a:extLst>
              <a:ext uri="{FF2B5EF4-FFF2-40B4-BE49-F238E27FC236}">
                <a16:creationId xmlns:a16="http://schemas.microsoft.com/office/drawing/2014/main" id="{F2C0150F-6C1D-33B0-EC52-5C917FF1A0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8447" y="3093352"/>
            <a:ext cx="685800" cy="6858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3C4DDE29-3BBE-C4CD-292F-29E14E1AA3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447" y="4059949"/>
            <a:ext cx="685800" cy="6858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C2B232FE-91DF-23F1-424D-35B5B3AE5E7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8447" y="5074170"/>
            <a:ext cx="685800" cy="6858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23268115-DB87-DF78-E2DF-9D5FB59AB9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8447" y="2174380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085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2FCE2-3988-230E-4B15-96F242134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5702BF14-8D7A-82E3-9437-F8FAB7FD51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AED9BE-686D-F9FA-B326-F57FA556E204}"/>
              </a:ext>
            </a:extLst>
          </p:cNvPr>
          <p:cNvSpPr txBox="1"/>
          <p:nvPr/>
        </p:nvSpPr>
        <p:spPr>
          <a:xfrm>
            <a:off x="914400" y="640080"/>
            <a:ext cx="815800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Analysis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6F73DB-D0D9-61B4-360E-37E2E55D25D6}"/>
              </a:ext>
            </a:extLst>
          </p:cNvPr>
          <p:cNvSpPr txBox="1"/>
          <p:nvPr/>
        </p:nvSpPr>
        <p:spPr>
          <a:xfrm>
            <a:off x="914400" y="1371600"/>
            <a:ext cx="10629206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>
                <a:latin typeface="Montserrat" panose="00000500000000000000" pitchFamily="50" charset="0"/>
              </a:rPr>
              <a:t>Establish the right granularity for the detail required</a:t>
            </a:r>
          </a:p>
          <a:p>
            <a:pPr lvl="1"/>
            <a:endParaRPr lang="en-US" sz="2400">
              <a:latin typeface="Montserrat" panose="00000500000000000000" pitchFamily="50" charset="0"/>
            </a:endParaRPr>
          </a:p>
          <a:p>
            <a:pPr lvl="1"/>
            <a:r>
              <a:rPr lang="en-US" b="1" i="1">
                <a:latin typeface="Montserrat" panose="00000500000000000000" pitchFamily="50" charset="0"/>
              </a:rPr>
              <a:t>Solution: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Utilize the hex-grid to define granular and equal analysis zones across the study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This hex grid is for transportation services like Uber to identify zones of activity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This grid would become the shape that we “poured” our data into</a:t>
            </a:r>
          </a:p>
          <a:p>
            <a:pPr>
              <a:defRPr sz="1800">
                <a:latin typeface="Montserrat"/>
              </a:defRPr>
            </a:pPr>
            <a:endParaRPr>
              <a:latin typeface="Montserrat" panose="00000500000000000000" pitchFamily="50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074377-0B51-4088-6352-EC84CE4FBB88}"/>
              </a:ext>
            </a:extLst>
          </p:cNvPr>
          <p:cNvGrpSpPr/>
          <p:nvPr/>
        </p:nvGrpSpPr>
        <p:grpSpPr>
          <a:xfrm>
            <a:off x="648087" y="3964621"/>
            <a:ext cx="10895519" cy="1917901"/>
            <a:chOff x="777240" y="3964621"/>
            <a:chExt cx="10895519" cy="191790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F83F13E-F50B-9E73-D8F6-22EA865D70E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" b="66402"/>
            <a:stretch>
              <a:fillRect/>
            </a:stretch>
          </p:blipFill>
          <p:spPr>
            <a:xfrm>
              <a:off x="777240" y="3964621"/>
              <a:ext cx="3657600" cy="180301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2A15F66-36ED-7399-46D1-1CFEFD9C45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33369" b="31887"/>
            <a:stretch>
              <a:fillRect/>
            </a:stretch>
          </p:blipFill>
          <p:spPr>
            <a:xfrm>
              <a:off x="4367851" y="4017964"/>
              <a:ext cx="3657600" cy="1864557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E9AE652-68CE-0CEF-D80A-F015CE05426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68019" b="-2764"/>
            <a:stretch>
              <a:fillRect/>
            </a:stretch>
          </p:blipFill>
          <p:spPr>
            <a:xfrm>
              <a:off x="8015159" y="4017964"/>
              <a:ext cx="3657600" cy="1864558"/>
            </a:xfrm>
            <a:prstGeom prst="rect">
              <a:avLst/>
            </a:prstGeom>
          </p:spPr>
        </p:pic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0A29CFD-4AF9-80C8-69CA-040A2F82496E}"/>
              </a:ext>
            </a:extLst>
          </p:cNvPr>
          <p:cNvSpPr/>
          <p:nvPr/>
        </p:nvSpPr>
        <p:spPr>
          <a:xfrm>
            <a:off x="560439" y="3795252"/>
            <a:ext cx="3657600" cy="2215991"/>
          </a:xfrm>
          <a:prstGeom prst="roundRect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282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10D70-9CFA-EDA8-E057-5234471C3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5DB94E6F-E033-14CF-8F96-2525023DABA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16D2B0-679F-F992-3A07-2B744A9DFD0A}"/>
              </a:ext>
            </a:extLst>
          </p:cNvPr>
          <p:cNvSpPr txBox="1"/>
          <p:nvPr/>
        </p:nvSpPr>
        <p:spPr>
          <a:xfrm>
            <a:off x="914400" y="640080"/>
            <a:ext cx="799129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Analysis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1AF5F-DE3B-91D1-99A3-31BFE623056F}"/>
              </a:ext>
            </a:extLst>
          </p:cNvPr>
          <p:cNvSpPr txBox="1"/>
          <p:nvPr/>
        </p:nvSpPr>
        <p:spPr>
          <a:xfrm>
            <a:off x="914400" y="1371600"/>
            <a:ext cx="1062920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sz="2400">
                <a:latin typeface="Montserrat" panose="00000500000000000000" pitchFamily="50" charset="0"/>
              </a:rPr>
              <a:t>Identify a proxy measure for area activity (trips going to/from)</a:t>
            </a:r>
          </a:p>
          <a:p>
            <a:pPr lvl="1"/>
            <a:endParaRPr lang="en-US" sz="2400">
              <a:latin typeface="Montserrat" panose="00000500000000000000" pitchFamily="50" charset="0"/>
            </a:endParaRPr>
          </a:p>
          <a:p>
            <a:pPr lvl="1"/>
            <a:r>
              <a:rPr lang="en-US" b="1" i="1">
                <a:latin typeface="Montserrat" panose="00000500000000000000" pitchFamily="50" charset="0"/>
              </a:rPr>
              <a:t>Solution: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Utilize Streetlight (location-based transportation data service) for origin-destination endpoint for all vehicle trips as a proxy for transportation demand between locations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Utilize our hex grid geometry to define origin-destination zones across our transit service area</a:t>
            </a:r>
          </a:p>
          <a:p>
            <a:pPr marL="457200" indent="-457200">
              <a:buFont typeface="+mj-lt"/>
              <a:buAutoNum type="arabicPeriod"/>
            </a:pPr>
            <a:endParaRPr lang="en-US">
              <a:latin typeface="Montserrat" panose="00000500000000000000" pitchFamily="50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C577925-2491-9E8A-3CCF-A39D6B468181}"/>
              </a:ext>
            </a:extLst>
          </p:cNvPr>
          <p:cNvGrpSpPr/>
          <p:nvPr/>
        </p:nvGrpSpPr>
        <p:grpSpPr>
          <a:xfrm>
            <a:off x="648087" y="3964621"/>
            <a:ext cx="10895519" cy="1917901"/>
            <a:chOff x="777240" y="3964621"/>
            <a:chExt cx="10895519" cy="191790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93252EA-80DB-8846-145E-F5E57CB8FF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" b="66402"/>
            <a:stretch>
              <a:fillRect/>
            </a:stretch>
          </p:blipFill>
          <p:spPr>
            <a:xfrm>
              <a:off x="777240" y="3964621"/>
              <a:ext cx="3657600" cy="180301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0C28543-E640-E82F-6C32-8DC0855A90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33369" b="31887"/>
            <a:stretch>
              <a:fillRect/>
            </a:stretch>
          </p:blipFill>
          <p:spPr>
            <a:xfrm>
              <a:off x="4367851" y="4017964"/>
              <a:ext cx="3657600" cy="1864557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1AB6B3E-9450-8D5D-AB0F-844C759F1C7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68019" b="-2764"/>
            <a:stretch>
              <a:fillRect/>
            </a:stretch>
          </p:blipFill>
          <p:spPr>
            <a:xfrm>
              <a:off x="8015159" y="4017964"/>
              <a:ext cx="3657600" cy="1864558"/>
            </a:xfrm>
            <a:prstGeom prst="rect">
              <a:avLst/>
            </a:prstGeom>
          </p:spPr>
        </p:pic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86AB214-50D7-1E45-D881-C2E95037885C}"/>
              </a:ext>
            </a:extLst>
          </p:cNvPr>
          <p:cNvSpPr/>
          <p:nvPr/>
        </p:nvSpPr>
        <p:spPr>
          <a:xfrm>
            <a:off x="4207747" y="3795252"/>
            <a:ext cx="3657600" cy="2215991"/>
          </a:xfrm>
          <a:prstGeom prst="roundRect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76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9882F-8DCE-3587-84D4-BB87BF485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CA900473-D862-E3D7-915A-C4D1A5CFD14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D85FAC-0324-427F-4483-D4FD355E7ECF}"/>
              </a:ext>
            </a:extLst>
          </p:cNvPr>
          <p:cNvSpPr txBox="1"/>
          <p:nvPr/>
        </p:nvSpPr>
        <p:spPr>
          <a:xfrm>
            <a:off x="914400" y="640080"/>
            <a:ext cx="799129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Analysis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8D8941-8099-EC49-1017-D40D56013F4F}"/>
              </a:ext>
            </a:extLst>
          </p:cNvPr>
          <p:cNvSpPr txBox="1"/>
          <p:nvPr/>
        </p:nvSpPr>
        <p:spPr>
          <a:xfrm>
            <a:off x="914400" y="1371600"/>
            <a:ext cx="10962640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sz="2400">
                <a:latin typeface="Montserrat" panose="00000500000000000000" pitchFamily="50" charset="0"/>
              </a:rPr>
              <a:t>Define the data at a “transit-scale” associated with stops and routes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>
              <a:latin typeface="Montserrat" panose="00000500000000000000" pitchFamily="50" charset="0"/>
            </a:endParaRPr>
          </a:p>
          <a:p>
            <a:pPr lvl="1"/>
            <a:r>
              <a:rPr lang="en-US" b="1" i="1">
                <a:latin typeface="Montserrat" panose="00000500000000000000" pitchFamily="50" charset="0"/>
              </a:rPr>
              <a:t>Solution: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Establish a 10-minute walkable distance from all 62 transit stops using Esri network analyst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Montserrat" panose="00000500000000000000" pitchFamily="50" charset="0"/>
              </a:rPr>
              <a:t>Transcribe the Streetlight OD data from the hexes to 10-minute walksheds using Esri geoprocessing tools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0F5ECE-C482-7796-C75D-B58461B5AFE1}"/>
              </a:ext>
            </a:extLst>
          </p:cNvPr>
          <p:cNvGrpSpPr/>
          <p:nvPr/>
        </p:nvGrpSpPr>
        <p:grpSpPr>
          <a:xfrm>
            <a:off x="648087" y="3964621"/>
            <a:ext cx="10895519" cy="1917901"/>
            <a:chOff x="777240" y="3964621"/>
            <a:chExt cx="10895519" cy="191790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BEBE6BE-AD8B-D559-D61B-06C103E7A72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" b="66402"/>
            <a:stretch>
              <a:fillRect/>
            </a:stretch>
          </p:blipFill>
          <p:spPr>
            <a:xfrm>
              <a:off x="777240" y="3964621"/>
              <a:ext cx="3657600" cy="180301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744C4E4-5A84-0630-321C-BB7162158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33369" b="31887"/>
            <a:stretch>
              <a:fillRect/>
            </a:stretch>
          </p:blipFill>
          <p:spPr>
            <a:xfrm>
              <a:off x="4367851" y="4017964"/>
              <a:ext cx="3657600" cy="1864557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29A8443-F9FC-932F-3547-842EA83615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68019" b="-2764"/>
            <a:stretch>
              <a:fillRect/>
            </a:stretch>
          </p:blipFill>
          <p:spPr>
            <a:xfrm>
              <a:off x="8015159" y="4017964"/>
              <a:ext cx="3657600" cy="1864558"/>
            </a:xfrm>
            <a:prstGeom prst="rect">
              <a:avLst/>
            </a:prstGeom>
          </p:spPr>
        </p:pic>
      </p:grp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D2BB03B-BE3E-708E-7C05-4E62818DC3FB}"/>
              </a:ext>
            </a:extLst>
          </p:cNvPr>
          <p:cNvSpPr/>
          <p:nvPr/>
        </p:nvSpPr>
        <p:spPr>
          <a:xfrm>
            <a:off x="7865347" y="3789589"/>
            <a:ext cx="3657600" cy="2215991"/>
          </a:xfrm>
          <a:prstGeom prst="roundRect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53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45D6BB-25EE-123C-E089-9671C37551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CF0A91D5-32EE-0866-08DD-C14CD2DBD5B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156D1E-4238-1823-0F54-AC47527B5BFA}"/>
              </a:ext>
            </a:extLst>
          </p:cNvPr>
          <p:cNvSpPr txBox="1"/>
          <p:nvPr/>
        </p:nvSpPr>
        <p:spPr>
          <a:xfrm>
            <a:off x="914400" y="640080"/>
            <a:ext cx="76001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Analysis Results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7E8AA8-5465-8546-84F2-0E2DA3689110}"/>
              </a:ext>
            </a:extLst>
          </p:cNvPr>
          <p:cNvSpPr txBox="1">
            <a:spLocks/>
          </p:cNvSpPr>
          <p:nvPr/>
        </p:nvSpPr>
        <p:spPr>
          <a:xfrm>
            <a:off x="6666201" y="1158240"/>
            <a:ext cx="5029200" cy="29667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 indent="0">
              <a:buNone/>
            </a:pPr>
            <a:r>
              <a:rPr lang="en-US" sz="1800" b="1" i="1">
                <a:latin typeface="Montserrat" panose="00000500000000000000" pitchFamily="50" charset="0"/>
              </a:rPr>
              <a:t>Result: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Graduated colors based on total trips to and from the walkshed each day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>
              <a:latin typeface="Montserrat" panose="00000500000000000000" pitchFamily="50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Include key points of interest that reinforce the analysis results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>
              <a:latin typeface="Montserrat" panose="00000500000000000000" pitchFamily="50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800">
                <a:latin typeface="Montserrat" panose="00000500000000000000" pitchFamily="50" charset="0"/>
              </a:rPr>
              <a:t>Create a map series for each route with a summary table for stops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BC88EF2-2753-A6AB-395F-510364667A25}"/>
              </a:ext>
            </a:extLst>
          </p:cNvPr>
          <p:cNvGrpSpPr/>
          <p:nvPr/>
        </p:nvGrpSpPr>
        <p:grpSpPr>
          <a:xfrm>
            <a:off x="6931225" y="4303262"/>
            <a:ext cx="4502407" cy="1823218"/>
            <a:chOff x="7452360" y="2999998"/>
            <a:chExt cx="4502407" cy="182321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4595FA6-F319-4D60-477F-2438A9119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49460"/>
            <a:stretch>
              <a:fillRect/>
            </a:stretch>
          </p:blipFill>
          <p:spPr>
            <a:xfrm>
              <a:off x="9705191" y="2999998"/>
              <a:ext cx="2249576" cy="1823217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F697B00-E6B4-7D24-0DA6-F06757ED7B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49460"/>
            <a:stretch>
              <a:fillRect/>
            </a:stretch>
          </p:blipFill>
          <p:spPr>
            <a:xfrm>
              <a:off x="7452360" y="2999999"/>
              <a:ext cx="2249576" cy="1823217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AB5468-D261-4F16-A414-4CA1F01C0CD9}"/>
              </a:ext>
            </a:extLst>
          </p:cNvPr>
          <p:cNvCxnSpPr>
            <a:cxnSpLocks/>
          </p:cNvCxnSpPr>
          <p:nvPr/>
        </p:nvCxnSpPr>
        <p:spPr>
          <a:xfrm>
            <a:off x="6418055" y="1143000"/>
            <a:ext cx="0" cy="52578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7C9BF15E-33FC-E330-A71D-F798CA8016F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385"/>
          <a:stretch>
            <a:fillRect/>
          </a:stretch>
        </p:blipFill>
        <p:spPr>
          <a:xfrm>
            <a:off x="914400" y="1143000"/>
            <a:ext cx="5257800" cy="52578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2AB3638-DCC1-EE9C-CD26-171BBFBBC2A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4683" b="664"/>
          <a:stretch>
            <a:fillRect/>
          </a:stretch>
        </p:blipFill>
        <p:spPr>
          <a:xfrm>
            <a:off x="914400" y="1143000"/>
            <a:ext cx="5255505" cy="52578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54F2C7A-A29F-F77E-F6E4-0CD1D148DEE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385"/>
          <a:stretch>
            <a:fillRect/>
          </a:stretch>
        </p:blipFill>
        <p:spPr>
          <a:xfrm>
            <a:off x="914400" y="1143000"/>
            <a:ext cx="5257800" cy="52578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5FA96AF-0473-D446-F28B-827E5F1D7F2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869" b="2479"/>
          <a:stretch>
            <a:fillRect/>
          </a:stretch>
        </p:blipFill>
        <p:spPr>
          <a:xfrm>
            <a:off x="914400" y="1143000"/>
            <a:ext cx="5255507" cy="5257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6EB001-D64E-60A5-71CB-D0E4F91A0F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6" r="3" b="2029"/>
          <a:stretch>
            <a:fillRect/>
          </a:stretch>
        </p:blipFill>
        <p:spPr>
          <a:xfrm>
            <a:off x="914400" y="1143000"/>
            <a:ext cx="5255508" cy="5257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426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491AA-8D7F-F788-68B7-75DAF4FBB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E6E1247E-3F0F-FA9C-87DE-A583DB81D1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A7B9FD-AD75-43A5-45C0-84E08444EDE1}"/>
              </a:ext>
            </a:extLst>
          </p:cNvPr>
          <p:cNvSpPr txBox="1"/>
          <p:nvPr/>
        </p:nvSpPr>
        <p:spPr>
          <a:xfrm>
            <a:off x="914400" y="640080"/>
            <a:ext cx="76001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Analysis Results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6B6FDA3-DD10-7249-6DAB-7ED6CD23DD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6" r="3" b="2029"/>
          <a:stretch>
            <a:fillRect/>
          </a:stretch>
        </p:blipFill>
        <p:spPr>
          <a:xfrm>
            <a:off x="914400" y="1143000"/>
            <a:ext cx="5255508" cy="52578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E726B19-786A-C672-6E2C-0A0B794BC418}"/>
              </a:ext>
            </a:extLst>
          </p:cNvPr>
          <p:cNvCxnSpPr>
            <a:cxnSpLocks/>
          </p:cNvCxnSpPr>
          <p:nvPr/>
        </p:nvCxnSpPr>
        <p:spPr>
          <a:xfrm>
            <a:off x="6418055" y="1143000"/>
            <a:ext cx="0" cy="52578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EFE1A8BA-A962-0733-E017-543C887A1E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3508"/>
          <a:stretch>
            <a:fillRect/>
          </a:stretch>
        </p:blipFill>
        <p:spPr>
          <a:xfrm>
            <a:off x="6544094" y="3771900"/>
            <a:ext cx="5279923" cy="2339543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A4A2D8-1584-EF7E-3167-9FD917B409F1}"/>
              </a:ext>
            </a:extLst>
          </p:cNvPr>
          <p:cNvSpPr txBox="1">
            <a:spLocks/>
          </p:cNvSpPr>
          <p:nvPr/>
        </p:nvSpPr>
        <p:spPr>
          <a:xfrm>
            <a:off x="6666201" y="1158240"/>
            <a:ext cx="5029200" cy="29667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i="1">
                <a:latin typeface="Montserrat" panose="00000500000000000000" pitchFamily="50" charset="0"/>
              </a:rPr>
              <a:t>Applying the Analysis:</a:t>
            </a:r>
          </a:p>
          <a:p>
            <a:r>
              <a:rPr lang="en-US" sz="1800">
                <a:latin typeface="Montserrat" panose="00000500000000000000" pitchFamily="50" charset="0"/>
              </a:rPr>
              <a:t>A qualitative trip demand data proxy comparable across all routes and stops </a:t>
            </a:r>
          </a:p>
          <a:p>
            <a:r>
              <a:rPr lang="en-US" sz="1800">
                <a:latin typeface="Montserrat" panose="00000500000000000000" pitchFamily="50" charset="0"/>
              </a:rPr>
              <a:t>A clear guidance to prioritizing TSI improvements based on demand</a:t>
            </a:r>
          </a:p>
          <a:p>
            <a:r>
              <a:rPr lang="en-US" sz="1800">
                <a:latin typeface="Montserrat" panose="00000500000000000000" pitchFamily="50" charset="0"/>
              </a:rPr>
              <a:t>Baseline to inform changes to network alignment and stop locations future studies</a:t>
            </a:r>
          </a:p>
          <a:p>
            <a:endParaRPr lang="en-US" sz="1800"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420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2F670-EBF2-2365-234E-C4D32E2B7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0DC045BD-5F23-BBBF-FBC0-B9C26177EFA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F9453A-347E-152F-C31C-DD11F20FA9DA}"/>
              </a:ext>
            </a:extLst>
          </p:cNvPr>
          <p:cNvSpPr txBox="1"/>
          <p:nvPr/>
        </p:nvSpPr>
        <p:spPr>
          <a:xfrm>
            <a:off x="914400" y="640080"/>
            <a:ext cx="809388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Additional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E54AC7-F7E1-6366-98D1-822742EDF404}"/>
              </a:ext>
            </a:extLst>
          </p:cNvPr>
          <p:cNvSpPr txBox="1">
            <a:spLocks/>
          </p:cNvSpPr>
          <p:nvPr/>
        </p:nvSpPr>
        <p:spPr>
          <a:xfrm>
            <a:off x="6666200" y="1158240"/>
            <a:ext cx="5210837" cy="29667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i="1">
                <a:latin typeface="Montserrat" panose="00000500000000000000" pitchFamily="50" charset="0"/>
              </a:rPr>
              <a:t>Inventory of Supportive Infrastructure:</a:t>
            </a:r>
          </a:p>
          <a:p>
            <a:r>
              <a:rPr lang="en-US" sz="1800">
                <a:latin typeface="Montserrat" panose="00000500000000000000" pitchFamily="50" charset="0"/>
              </a:rPr>
              <a:t>Transit Supportive Infrastructure (TSI):</a:t>
            </a:r>
          </a:p>
          <a:p>
            <a:pPr lvl="1"/>
            <a:r>
              <a:rPr lang="en-US" sz="1400">
                <a:latin typeface="Montserrat" panose="00000500000000000000" pitchFamily="50" charset="0"/>
              </a:rPr>
              <a:t>the physical networks and amenities that connect people to public transit</a:t>
            </a:r>
          </a:p>
          <a:p>
            <a:pPr lvl="1"/>
            <a:r>
              <a:rPr lang="en-US" sz="1400">
                <a:latin typeface="Montserrat" panose="00000500000000000000" pitchFamily="50" charset="0"/>
              </a:rPr>
              <a:t>Ex: bus shelters, street crossings, sidewalks,   and bike facilities</a:t>
            </a:r>
          </a:p>
          <a:p>
            <a:r>
              <a:rPr lang="en-US" sz="1800">
                <a:latin typeface="Montserrat" panose="00000500000000000000" pitchFamily="50" charset="0"/>
              </a:rPr>
              <a:t>Collected using available data, aerial imagery, Street View, and local feedback</a:t>
            </a:r>
          </a:p>
          <a:p>
            <a:r>
              <a:rPr lang="en-US" sz="1800">
                <a:latin typeface="Montserrat" panose="00000500000000000000" pitchFamily="50" charset="0"/>
              </a:rPr>
              <a:t>TSI checklist associated with each stop </a:t>
            </a:r>
          </a:p>
          <a:p>
            <a:endParaRPr lang="en-US" sz="1800">
              <a:latin typeface="Montserrat" panose="00000500000000000000" pitchFamily="50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E46B332-6A43-63B3-FC09-0660F81DBEF1}"/>
              </a:ext>
            </a:extLst>
          </p:cNvPr>
          <p:cNvCxnSpPr>
            <a:cxnSpLocks/>
          </p:cNvCxnSpPr>
          <p:nvPr/>
        </p:nvCxnSpPr>
        <p:spPr>
          <a:xfrm>
            <a:off x="6418055" y="1143000"/>
            <a:ext cx="0" cy="52578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map of a trail&#10;&#10;AI-generated content may be incorrect.">
            <a:extLst>
              <a:ext uri="{FF2B5EF4-FFF2-40B4-BE49-F238E27FC236}">
                <a16:creationId xmlns:a16="http://schemas.microsoft.com/office/drawing/2014/main" id="{4AE937DC-95A8-58D0-E870-B589539485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2248" r="76631" b="1265"/>
          <a:stretch>
            <a:fillRect/>
          </a:stretch>
        </p:blipFill>
        <p:spPr>
          <a:xfrm>
            <a:off x="6544094" y="3769456"/>
            <a:ext cx="1856956" cy="23419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A2DEBB1-61A3-2B6C-AC14-C9AEA9245C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3439" b="1908"/>
          <a:stretch>
            <a:fillRect/>
          </a:stretch>
        </p:blipFill>
        <p:spPr>
          <a:xfrm>
            <a:off x="914400" y="1143000"/>
            <a:ext cx="5255503" cy="5257800"/>
          </a:xfrm>
          <a:prstGeom prst="rect">
            <a:avLst/>
          </a:prstGeom>
        </p:spPr>
      </p:pic>
      <p:pic>
        <p:nvPicPr>
          <p:cNvPr id="19" name="Picture 18" descr="A map of a trail&#10;&#10;AI-generated content may be incorrect.">
            <a:extLst>
              <a:ext uri="{FF2B5EF4-FFF2-40B4-BE49-F238E27FC236}">
                <a16:creationId xmlns:a16="http://schemas.microsoft.com/office/drawing/2014/main" id="{8065DAAE-F982-97CA-4AB1-077468EFBA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095" t="72248" b="1265"/>
          <a:stretch>
            <a:fillRect/>
          </a:stretch>
        </p:blipFill>
        <p:spPr>
          <a:xfrm>
            <a:off x="8401050" y="3769456"/>
            <a:ext cx="3091434" cy="234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5899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B0563-A634-6710-0923-AEE31E908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4613B00E-9D85-7AEB-9787-39355A73507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91BF1C-8532-33AE-5CFD-92DDE1C9366A}"/>
              </a:ext>
            </a:extLst>
          </p:cNvPr>
          <p:cNvSpPr txBox="1"/>
          <p:nvPr/>
        </p:nvSpPr>
        <p:spPr>
          <a:xfrm>
            <a:off x="914400" y="640080"/>
            <a:ext cx="930735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Project Recommendations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A79138-AA59-A4DC-A9C3-7F4697C035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9" b="44410"/>
          <a:stretch>
            <a:fillRect/>
          </a:stretch>
        </p:blipFill>
        <p:spPr>
          <a:xfrm>
            <a:off x="914399" y="1371600"/>
            <a:ext cx="6782103" cy="4619768"/>
          </a:xfrm>
          <a:prstGeom prst="rect">
            <a:avLst/>
          </a:prstGeom>
        </p:spPr>
      </p:pic>
      <p:pic>
        <p:nvPicPr>
          <p:cNvPr id="9" name="Picture 8" descr="A white paper with text and numbers&#10;&#10;AI-generated content may be incorrect.">
            <a:extLst>
              <a:ext uri="{FF2B5EF4-FFF2-40B4-BE49-F238E27FC236}">
                <a16:creationId xmlns:a16="http://schemas.microsoft.com/office/drawing/2014/main" id="{7063D758-C0E8-7CB8-2C50-400655567C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0" y="1383012"/>
            <a:ext cx="2514600" cy="4894088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CECFFE-087C-3CB9-B474-4C342B14DBF4}"/>
              </a:ext>
            </a:extLst>
          </p:cNvPr>
          <p:cNvCxnSpPr>
            <a:cxnSpLocks/>
          </p:cNvCxnSpPr>
          <p:nvPr/>
        </p:nvCxnSpPr>
        <p:spPr>
          <a:xfrm>
            <a:off x="8229599" y="1383012"/>
            <a:ext cx="0" cy="4834908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357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D7A5B-9C7C-B1EA-EEB8-8DB699D91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F5E2ADFA-8D97-5949-7E28-359C15233AB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CA0A69-7F42-1688-0003-6A2CEEF890DE}"/>
              </a:ext>
            </a:extLst>
          </p:cNvPr>
          <p:cNvSpPr txBox="1"/>
          <p:nvPr/>
        </p:nvSpPr>
        <p:spPr>
          <a:xfrm>
            <a:off x="914400" y="640080"/>
            <a:ext cx="930735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Analyze, Identify, &amp; Prioritize: Project Recommendations</a:t>
            </a:r>
          </a:p>
        </p:txBody>
      </p:sp>
      <p:pic>
        <p:nvPicPr>
          <p:cNvPr id="9" name="Picture 8" descr="A white paper with text and numbers&#10;&#10;AI-generated content may be incorrect.">
            <a:extLst>
              <a:ext uri="{FF2B5EF4-FFF2-40B4-BE49-F238E27FC236}">
                <a16:creationId xmlns:a16="http://schemas.microsoft.com/office/drawing/2014/main" id="{0F448E75-A789-CE4E-2AE0-4E32F977E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800" y="1383012"/>
            <a:ext cx="2514600" cy="4894088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8140C5-562D-879D-90F5-6E69C03C42B5}"/>
              </a:ext>
            </a:extLst>
          </p:cNvPr>
          <p:cNvCxnSpPr>
            <a:cxnSpLocks/>
          </p:cNvCxnSpPr>
          <p:nvPr/>
        </p:nvCxnSpPr>
        <p:spPr>
          <a:xfrm>
            <a:off x="8229599" y="1383012"/>
            <a:ext cx="0" cy="4834908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9A02EB0C-420D-B908-C06E-0101A6367A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1646" b="38671"/>
          <a:stretch>
            <a:fillRect/>
          </a:stretch>
        </p:blipFill>
        <p:spPr>
          <a:xfrm>
            <a:off x="914402" y="1371600"/>
            <a:ext cx="6782103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5970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301A3-FED7-4EE5-4683-EED52356B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FFFDA47D-B7C1-E023-AD44-A8C24ADAFE5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C2758C-9BBE-E0CF-DAD2-6AA30906BB39}"/>
              </a:ext>
            </a:extLst>
          </p:cNvPr>
          <p:cNvSpPr txBox="1"/>
          <p:nvPr/>
        </p:nvSpPr>
        <p:spPr>
          <a:xfrm>
            <a:off x="914400" y="640080"/>
            <a:ext cx="9144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t>Agenda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F2E296-0736-E996-319B-227EA2287B55}"/>
              </a:ext>
            </a:extLst>
          </p:cNvPr>
          <p:cNvSpPr txBox="1"/>
          <p:nvPr/>
        </p:nvSpPr>
        <p:spPr>
          <a:xfrm>
            <a:off x="914399" y="1371600"/>
            <a:ext cx="5322011" cy="2796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Introductions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/>
              <a:t>Project Overview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lang="en-US" sz="2400" i="1"/>
              <a:t>Analyze, Identify, &amp; Prioritize</a:t>
            </a:r>
            <a:endParaRPr sz="2400" i="1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 sz="1800">
                <a:solidFill>
                  <a:srgbClr val="000000"/>
                </a:solidFill>
                <a:latin typeface="Montserrat"/>
              </a:defRPr>
            </a:pPr>
            <a:r>
              <a:rPr sz="2400" b="1"/>
              <a:t>Leveraging Planning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D7FA8D-FF5E-1211-5234-FD48B69566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" b="184"/>
          <a:stretch/>
        </p:blipFill>
        <p:spPr>
          <a:xfrm>
            <a:off x="7150510" y="669964"/>
            <a:ext cx="4127090" cy="531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C526222-7731-07EF-756C-623E10E1E3DF}"/>
              </a:ext>
            </a:extLst>
          </p:cNvPr>
          <p:cNvCxnSpPr>
            <a:cxnSpLocks/>
          </p:cNvCxnSpPr>
          <p:nvPr/>
        </p:nvCxnSpPr>
        <p:spPr>
          <a:xfrm>
            <a:off x="6583926" y="669964"/>
            <a:ext cx="0" cy="54864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483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DE1BF6-C168-7D85-C4AA-A76DB4D3F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738A4624-8000-F040-5F0C-36A7D214EE1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0CC352-B613-2C1B-EA9A-56B918596424}"/>
              </a:ext>
            </a:extLst>
          </p:cNvPr>
          <p:cNvSpPr txBox="1"/>
          <p:nvPr/>
        </p:nvSpPr>
        <p:spPr>
          <a:xfrm>
            <a:off x="914400" y="640080"/>
            <a:ext cx="10107254" cy="46166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Listen, Analyze, Need: Developing Strong Funding Narratives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72BF62-D4AB-F24C-A0AA-024344382E25}"/>
              </a:ext>
            </a:extLst>
          </p:cNvPr>
          <p:cNvSpPr txBox="1"/>
          <p:nvPr/>
        </p:nvSpPr>
        <p:spPr>
          <a:xfrm>
            <a:off x="548640" y="1329420"/>
            <a:ext cx="3533340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Listen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BAAD61-350A-56C7-7B52-150A18C0850A}"/>
              </a:ext>
            </a:extLst>
          </p:cNvPr>
          <p:cNvSpPr txBox="1"/>
          <p:nvPr/>
        </p:nvSpPr>
        <p:spPr>
          <a:xfrm>
            <a:off x="4329330" y="1329420"/>
            <a:ext cx="3533340" cy="61555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Analyze</a:t>
            </a:r>
          </a:p>
          <a:p>
            <a:pPr algn="ctr">
              <a:defRPr sz="1800">
                <a:latin typeface="Montserrat"/>
              </a:defRPr>
            </a:pPr>
            <a:endParaRPr lang="en-US" sz="1600" i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11D43AB-3E87-4CD1-119C-5D323343B845}"/>
              </a:ext>
            </a:extLst>
          </p:cNvPr>
          <p:cNvSpPr txBox="1"/>
          <p:nvPr/>
        </p:nvSpPr>
        <p:spPr>
          <a:xfrm>
            <a:off x="8110020" y="1329420"/>
            <a:ext cx="3533340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 sz="1800">
                <a:latin typeface="Montserrat"/>
              </a:defRPr>
            </a:pPr>
            <a:r>
              <a:rPr lang="en-US" b="1"/>
              <a:t>Need</a:t>
            </a:r>
            <a:endParaRPr b="1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B08E994-1D89-8508-442B-3FB593DDE5E3}"/>
              </a:ext>
            </a:extLst>
          </p:cNvPr>
          <p:cNvCxnSpPr>
            <a:cxnSpLocks/>
          </p:cNvCxnSpPr>
          <p:nvPr/>
        </p:nvCxnSpPr>
        <p:spPr>
          <a:xfrm>
            <a:off x="4205655" y="1329420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BC4A9EF-2E36-2BE1-4247-8888D19A50C8}"/>
              </a:ext>
            </a:extLst>
          </p:cNvPr>
          <p:cNvCxnSpPr>
            <a:cxnSpLocks/>
          </p:cNvCxnSpPr>
          <p:nvPr/>
        </p:nvCxnSpPr>
        <p:spPr>
          <a:xfrm>
            <a:off x="8193174" y="1405620"/>
            <a:ext cx="0" cy="4572000"/>
          </a:xfrm>
          <a:prstGeom prst="line">
            <a:avLst/>
          </a:prstGeom>
          <a:ln w="28575"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9333E36F-81A7-3609-5037-FC5494888EC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t="16043" r="1476" b="20231"/>
          <a:stretch>
            <a:fillRect/>
          </a:stretch>
        </p:blipFill>
        <p:spPr>
          <a:xfrm>
            <a:off x="320039" y="2126777"/>
            <a:ext cx="2203616" cy="1038969"/>
          </a:xfrm>
          <a:prstGeom prst="rect">
            <a:avLst/>
          </a:prstGeom>
        </p:spPr>
      </p:pic>
      <p:pic>
        <p:nvPicPr>
          <p:cNvPr id="22" name="Picture 2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03BC1D28-6592-958F-09BE-C1E026E22A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2" r="39906"/>
          <a:stretch>
            <a:fillRect/>
          </a:stretch>
        </p:blipFill>
        <p:spPr>
          <a:xfrm>
            <a:off x="2721591" y="2125880"/>
            <a:ext cx="1476212" cy="2975951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3E4F58AD-1437-162D-2016-499ACA3DF68E}"/>
              </a:ext>
            </a:extLst>
          </p:cNvPr>
          <p:cNvGrpSpPr/>
          <p:nvPr/>
        </p:nvGrpSpPr>
        <p:grpSpPr>
          <a:xfrm>
            <a:off x="489704" y="3430022"/>
            <a:ext cx="2231572" cy="2555695"/>
            <a:chOff x="4724247" y="2191194"/>
            <a:chExt cx="2743200" cy="3121752"/>
          </a:xfrm>
        </p:grpSpPr>
        <p:pic>
          <p:nvPicPr>
            <p:cNvPr id="9" name="Picture 8" descr="A white rectangular paper with text&#10;&#10;AI-generated content may be incorrect.">
              <a:extLst>
                <a:ext uri="{FF2B5EF4-FFF2-40B4-BE49-F238E27FC236}">
                  <a16:creationId xmlns:a16="http://schemas.microsoft.com/office/drawing/2014/main" id="{0FFEF731-9B29-8010-28A4-174A5882D9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r="3970" b="88207"/>
            <a:stretch>
              <a:fillRect/>
            </a:stretch>
          </p:blipFill>
          <p:spPr>
            <a:xfrm>
              <a:off x="4724247" y="2191194"/>
              <a:ext cx="2743200" cy="637731"/>
            </a:xfrm>
            <a:prstGeom prst="rect">
              <a:avLst/>
            </a:prstGeom>
          </p:spPr>
        </p:pic>
        <p:pic>
          <p:nvPicPr>
            <p:cNvPr id="25" name="Picture 24" descr="A white rectangular paper with text&#10;&#10;AI-generated content may be incorrect.">
              <a:extLst>
                <a:ext uri="{FF2B5EF4-FFF2-40B4-BE49-F238E27FC236}">
                  <a16:creationId xmlns:a16="http://schemas.microsoft.com/office/drawing/2014/main" id="{724E9F30-5B13-ED97-9B74-4F1C162174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54066" r="3970"/>
            <a:stretch>
              <a:fillRect/>
            </a:stretch>
          </p:blipFill>
          <p:spPr>
            <a:xfrm>
              <a:off x="4724247" y="2828925"/>
              <a:ext cx="2743200" cy="2484021"/>
            </a:xfrm>
            <a:prstGeom prst="rect">
              <a:avLst/>
            </a:prstGeom>
          </p:spPr>
        </p:pic>
      </p:grpSp>
      <p:pic>
        <p:nvPicPr>
          <p:cNvPr id="6" name="Picture 5" descr="A map of a river&#10;&#10;AI-generated content may be incorrect.">
            <a:extLst>
              <a:ext uri="{FF2B5EF4-FFF2-40B4-BE49-F238E27FC236}">
                <a16:creationId xmlns:a16="http://schemas.microsoft.com/office/drawing/2014/main" id="{D5F5DBD0-6802-A06E-BF1C-3F9F295E82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6" r="3" b="2029"/>
          <a:stretch>
            <a:fillRect/>
          </a:stretch>
        </p:blipFill>
        <p:spPr>
          <a:xfrm>
            <a:off x="5910943" y="2645229"/>
            <a:ext cx="2131308" cy="209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A white paper with text and numbers&#10;&#10;AI-generated content may be incorrect.">
            <a:extLst>
              <a:ext uri="{FF2B5EF4-FFF2-40B4-BE49-F238E27FC236}">
                <a16:creationId xmlns:a16="http://schemas.microsoft.com/office/drawing/2014/main" id="{B197EAC6-3D26-131F-C84F-C633D7255F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51371" y="1644269"/>
            <a:ext cx="1948544" cy="3870832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A6182EA-ED2C-72F8-0711-4A4177F368AB}"/>
              </a:ext>
            </a:extLst>
          </p:cNvPr>
          <p:cNvGrpSpPr/>
          <p:nvPr/>
        </p:nvGrpSpPr>
        <p:grpSpPr>
          <a:xfrm>
            <a:off x="4675801" y="1874565"/>
            <a:ext cx="2850978" cy="513645"/>
            <a:chOff x="777240" y="3964621"/>
            <a:chExt cx="10895519" cy="191790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439ACBE-2EE9-F901-B356-60280AAE192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1" b="66402"/>
            <a:stretch>
              <a:fillRect/>
            </a:stretch>
          </p:blipFill>
          <p:spPr>
            <a:xfrm>
              <a:off x="777240" y="3964621"/>
              <a:ext cx="3657600" cy="1803012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FF6DB78-9DA1-B1B1-E233-873D0B78BD4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33369" b="31887"/>
            <a:stretch>
              <a:fillRect/>
            </a:stretch>
          </p:blipFill>
          <p:spPr>
            <a:xfrm>
              <a:off x="4367851" y="4017964"/>
              <a:ext cx="3657600" cy="1864557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71B9AD7-B786-A118-8123-2D8926D1390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68019" b="-2764"/>
            <a:stretch>
              <a:fillRect/>
            </a:stretch>
          </p:blipFill>
          <p:spPr>
            <a:xfrm>
              <a:off x="8015159" y="4017964"/>
              <a:ext cx="3657600" cy="1864558"/>
            </a:xfrm>
            <a:prstGeom prst="rect">
              <a:avLst/>
            </a:prstGeom>
          </p:spPr>
        </p:pic>
      </p:grpSp>
      <p:sp>
        <p:nvSpPr>
          <p:cNvPr id="27" name="Rounded Rectangle 4">
            <a:extLst>
              <a:ext uri="{FF2B5EF4-FFF2-40B4-BE49-F238E27FC236}">
                <a16:creationId xmlns:a16="http://schemas.microsoft.com/office/drawing/2014/main" id="{EB850C34-1718-5EE6-0864-1440DF865D5A}"/>
              </a:ext>
            </a:extLst>
          </p:cNvPr>
          <p:cNvSpPr/>
          <p:nvPr/>
        </p:nvSpPr>
        <p:spPr>
          <a:xfrm>
            <a:off x="4332515" y="3820886"/>
            <a:ext cx="2340430" cy="1787435"/>
          </a:xfrm>
          <a:prstGeom prst="rect">
            <a:avLst/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b="-3774"/>
            </a:stretch>
          </a:blipFill>
          <a:ln>
            <a:solidFill>
              <a:srgbClr val="4472C4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Picture 28" descr="A screenshot of a survey&#10;&#10;AI-generated content may be incorrect.">
            <a:extLst>
              <a:ext uri="{FF2B5EF4-FFF2-40B4-BE49-F238E27FC236}">
                <a16:creationId xmlns:a16="http://schemas.microsoft.com/office/drawing/2014/main" id="{277B8E45-459A-8F92-987C-BC3D332FB375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69" b="44410"/>
          <a:stretch>
            <a:fillRect/>
          </a:stretch>
        </p:blipFill>
        <p:spPr>
          <a:xfrm>
            <a:off x="8251371" y="3429001"/>
            <a:ext cx="3690560" cy="236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291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8F563-CE4F-7684-F8CB-92934A84C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DAEF607D-44AC-EAAD-2B2E-D5820D726A1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F34E74-CDF1-BFA2-0825-E623B6D30DEF}"/>
              </a:ext>
            </a:extLst>
          </p:cNvPr>
          <p:cNvSpPr txBox="1"/>
          <p:nvPr/>
        </p:nvSpPr>
        <p:spPr>
          <a:xfrm>
            <a:off x="914400" y="640080"/>
            <a:ext cx="51347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Project Funding Opportunities</a:t>
            </a:r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3E3F73-1C52-F69B-EFF4-AC06FDD5A753}"/>
              </a:ext>
            </a:extLst>
          </p:cNvPr>
          <p:cNvSpPr txBox="1"/>
          <p:nvPr/>
        </p:nvSpPr>
        <p:spPr>
          <a:xfrm>
            <a:off x="914400" y="1371600"/>
            <a:ext cx="5014451" cy="50783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Transportation Alternatives Grants  (WV and OH)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BUILD grants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Rural and Tribal Assistance Program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Planning and engineering only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&lt;200k population areas only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Regionally suballocated funds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Carbon Reduction Program (CRP)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Surface Transportation Block Grant (</a:t>
            </a:r>
            <a:r>
              <a:rPr lang="en-US" dirty="0" err="1"/>
              <a:t>STBG</a:t>
            </a:r>
            <a:r>
              <a:rPr lang="en-US" dirty="0"/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Community Development Block Grant (CDBG)</a:t>
            </a:r>
          </a:p>
          <a:p>
            <a:pPr marL="1200150" lvl="2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Ohio only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FTA 5307 Urban Area Formula Program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C8343F-A57A-5B95-D2F5-FF9AB19677A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</a:blip>
          <a:stretch>
            <a:fillRect/>
          </a:stretch>
        </p:blipFill>
        <p:spPr>
          <a:xfrm>
            <a:off x="5928852" y="1474838"/>
            <a:ext cx="5501148" cy="4125861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01382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B5D719-C6D6-0573-D8AB-0EC6E12554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24E4C1FD-ADAF-B458-B86E-283F182EFEE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EF0E1C-2D14-49E2-96BD-D3AB114B4E05}"/>
              </a:ext>
            </a:extLst>
          </p:cNvPr>
          <p:cNvSpPr txBox="1"/>
          <p:nvPr/>
        </p:nvSpPr>
        <p:spPr>
          <a:xfrm>
            <a:off x="914400" y="640080"/>
            <a:ext cx="7252306" cy="46166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GIS Strengthens Project Funding Narratives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65013A-FDBB-527D-F28C-B2D6B86C9E64}"/>
              </a:ext>
            </a:extLst>
          </p:cNvPr>
          <p:cNvSpPr txBox="1"/>
          <p:nvPr/>
        </p:nvSpPr>
        <p:spPr>
          <a:xfrm>
            <a:off x="914401" y="1371600"/>
            <a:ext cx="4547498" cy="48013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b="1" dirty="0"/>
              <a:t>Logos:</a:t>
            </a:r>
            <a:r>
              <a:rPr lang="en-US" dirty="0"/>
              <a:t> Lays the groundwork for the logics of the need-based case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b="1" dirty="0"/>
              <a:t>Ethos:</a:t>
            </a:r>
            <a:r>
              <a:rPr lang="en-US" dirty="0"/>
              <a:t> Uses credible analytical techniques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b="1" dirty="0"/>
              <a:t>Pathos:</a:t>
            </a:r>
            <a:r>
              <a:rPr lang="en-US" dirty="0"/>
              <a:t> Uses strong illustrations of analysis to catch reviewers' attention</a:t>
            </a:r>
          </a:p>
          <a:p>
            <a:pPr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r>
              <a:rPr lang="en-US" dirty="0"/>
              <a:t>The project funding request is not an afterthought to the announcement of available funding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 sz="1800">
                <a:latin typeface="Montserrat"/>
              </a:defRPr>
            </a:pPr>
            <a:endParaRPr lang="en-US" dirty="0"/>
          </a:p>
        </p:txBody>
      </p:sp>
      <p:pic>
        <p:nvPicPr>
          <p:cNvPr id="6" name="Picture 5" descr="A diagram of logos and paths&#10;&#10;AI-generated content may be incorrect.">
            <a:extLst>
              <a:ext uri="{FF2B5EF4-FFF2-40B4-BE49-F238E27FC236}">
                <a16:creationId xmlns:a16="http://schemas.microsoft.com/office/drawing/2014/main" id="{D0ED76D3-F62E-FE89-58C8-CFBAFE39DA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4628" y="377599"/>
            <a:ext cx="6106886" cy="5754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0387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12FAEE-65FA-47E8-D381-8B97AD0C4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Template-01(1).jpg">
            <a:extLst>
              <a:ext uri="{FF2B5EF4-FFF2-40B4-BE49-F238E27FC236}">
                <a16:creationId xmlns:a16="http://schemas.microsoft.com/office/drawing/2014/main" id="{02AF73E0-95CF-896F-5CB5-6965D2F236D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6F787B-1821-1C9D-BC5A-EFD4B56D3FD6}"/>
              </a:ext>
            </a:extLst>
          </p:cNvPr>
          <p:cNvSpPr txBox="1"/>
          <p:nvPr/>
        </p:nvSpPr>
        <p:spPr>
          <a:xfrm>
            <a:off x="914400" y="640080"/>
            <a:ext cx="30941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575BA8"/>
                </a:solidFill>
                <a:latin typeface="Montserrat"/>
              </a:defRPr>
            </a:pPr>
            <a:r>
              <a:rPr lang="en-US"/>
              <a:t>Wrapping it all up</a:t>
            </a:r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0FB293-0A60-472D-62D2-542E76A90F01}"/>
              </a:ext>
            </a:extLst>
          </p:cNvPr>
          <p:cNvSpPr txBox="1"/>
          <p:nvPr/>
        </p:nvSpPr>
        <p:spPr>
          <a:xfrm>
            <a:off x="777631" y="1537677"/>
            <a:ext cx="3566160" cy="31393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r>
              <a:rPr lang="en-US" dirty="0"/>
              <a:t>Illustrative maps of strong analytical techniques present great plans</a:t>
            </a:r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endParaRPr lang="en-US" dirty="0"/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r>
              <a:rPr lang="en-US" dirty="0"/>
              <a:t>Planning builds credibility</a:t>
            </a:r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endParaRPr lang="en-US" dirty="0"/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r>
              <a:rPr lang="en-US" dirty="0"/>
              <a:t>Planning prepares you for funding applications</a:t>
            </a:r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endParaRPr lang="en-US" dirty="0"/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endParaRPr lang="en-US" dirty="0"/>
          </a:p>
          <a:p>
            <a:pPr marL="342900" indent="-342900">
              <a:buFont typeface="+mj-lt"/>
              <a:buAutoNum type="arabicPeriod"/>
              <a:defRPr sz="1800">
                <a:latin typeface="Montserrat"/>
              </a:defRPr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061E8D-B31C-C079-1437-48F3CD1D4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1143000"/>
            <a:ext cx="5943600" cy="4460154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5112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E6E09C81191E49A24A2DD90313FF04" ma:contentTypeVersion="19" ma:contentTypeDescription="Create a new document." ma:contentTypeScope="" ma:versionID="d504370bc704e48c2f964429d487452d">
  <xsd:schema xmlns:xsd="http://www.w3.org/2001/XMLSchema" xmlns:xs="http://www.w3.org/2001/XMLSchema" xmlns:p="http://schemas.microsoft.com/office/2006/metadata/properties" xmlns:ns2="ba9775cd-2e03-4150-b92b-34cdf0fa42a6" xmlns:ns3="1071d9ae-834a-4061-b625-d1a84b1b9f42" targetNamespace="http://schemas.microsoft.com/office/2006/metadata/properties" ma:root="true" ma:fieldsID="4ba39663370996c71c956ecd4adeb809" ns2:_="" ns3:_="">
    <xsd:import namespace="ba9775cd-2e03-4150-b92b-34cdf0fa42a6"/>
    <xsd:import namespace="1071d9ae-834a-4061-b625-d1a84b1b9f4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9775cd-2e03-4150-b92b-34cdf0fa42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2" nillable="true" ma:displayName="Length (seconds)" ma:internalName="MediaLengthInSeconds" ma:readOnly="true">
      <xsd:simpleType>
        <xsd:restriction base="dms:Unknown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0000000-0000-0000-0000-000000000000" ma:termSetId="00000000-0000-0000-0000-0000000000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71d9ae-834a-4061-b625-d1a84b1b9f42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41b58611-fc72-4b02-8866-100e0e56e8a6}" ma:internalName="TaxCatchAll" ma:showField="CatchAllData" ma:web="1071d9ae-834a-4061-b625-d1a84b1b9f4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71d9ae-834a-4061-b625-d1a84b1b9f42" xsi:nil="true"/>
    <lcf76f155ced4ddcb4097134ff3c332f xmlns="ba9775cd-2e03-4150-b92b-34cdf0fa42a6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7894642-04DE-4B20-B573-375EB23DE442}"/>
</file>

<file path=customXml/itemProps2.xml><?xml version="1.0" encoding="utf-8"?>
<ds:datastoreItem xmlns:ds="http://schemas.openxmlformats.org/officeDocument/2006/customXml" ds:itemID="{3338B2D7-8BFA-4AEE-ABD2-7E0BBCCC55D6}"/>
</file>

<file path=customXml/itemProps3.xml><?xml version="1.0" encoding="utf-8"?>
<ds:datastoreItem xmlns:ds="http://schemas.openxmlformats.org/officeDocument/2006/customXml" ds:itemID="{690F5CE0-B823-416E-A908-05EC245CF841}"/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1043</Words>
  <Application>Microsoft Office PowerPoint</Application>
  <PresentationFormat>Widescreen</PresentationFormat>
  <Paragraphs>159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Arial</vt:lpstr>
      <vt:lpstr>Calibri</vt:lpstr>
      <vt:lpstr>Montserrat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Mark Sullivan</cp:lastModifiedBy>
  <cp:revision>25</cp:revision>
  <dcterms:created xsi:type="dcterms:W3CDTF">2013-01-27T09:14:16Z</dcterms:created>
  <dcterms:modified xsi:type="dcterms:W3CDTF">2026-06-03T17:50:19Z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0x01010096E6E09C81191E49A24A2DD90313FF04</vt:lpwstr>
  </property>
</Properties>
</file>