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7" r:id="rId2"/>
    <p:sldId id="642" r:id="rId3"/>
    <p:sldId id="627" r:id="rId4"/>
    <p:sldId id="628" r:id="rId5"/>
    <p:sldId id="304" r:id="rId6"/>
    <p:sldId id="629" r:id="rId7"/>
    <p:sldId id="636" r:id="rId8"/>
    <p:sldId id="595" r:id="rId9"/>
    <p:sldId id="599" r:id="rId10"/>
    <p:sldId id="600" r:id="rId11"/>
    <p:sldId id="601" r:id="rId12"/>
    <p:sldId id="626" r:id="rId13"/>
    <p:sldId id="630" r:id="rId14"/>
    <p:sldId id="631" r:id="rId15"/>
    <p:sldId id="632" r:id="rId16"/>
    <p:sldId id="602" r:id="rId17"/>
    <p:sldId id="603" r:id="rId18"/>
    <p:sldId id="604" r:id="rId19"/>
    <p:sldId id="605" r:id="rId20"/>
    <p:sldId id="606" r:id="rId21"/>
    <p:sldId id="607" r:id="rId22"/>
    <p:sldId id="608" r:id="rId23"/>
    <p:sldId id="609" r:id="rId24"/>
    <p:sldId id="591" r:id="rId25"/>
    <p:sldId id="610" r:id="rId26"/>
    <p:sldId id="611" r:id="rId27"/>
    <p:sldId id="612" r:id="rId28"/>
    <p:sldId id="613" r:id="rId29"/>
    <p:sldId id="614" r:id="rId30"/>
    <p:sldId id="615" r:id="rId31"/>
    <p:sldId id="616" r:id="rId32"/>
    <p:sldId id="619" r:id="rId33"/>
    <p:sldId id="618" r:id="rId34"/>
    <p:sldId id="617" r:id="rId35"/>
    <p:sldId id="621" r:id="rId36"/>
    <p:sldId id="620" r:id="rId37"/>
    <p:sldId id="622" r:id="rId38"/>
    <p:sldId id="623" r:id="rId39"/>
    <p:sldId id="639" r:id="rId40"/>
    <p:sldId id="640" r:id="rId41"/>
    <p:sldId id="624" r:id="rId42"/>
    <p:sldId id="596" r:id="rId43"/>
    <p:sldId id="634" r:id="rId44"/>
    <p:sldId id="641" r:id="rId45"/>
    <p:sldId id="633" r:id="rId46"/>
    <p:sldId id="635" r:id="rId47"/>
    <p:sldId id="638" r:id="rId48"/>
    <p:sldId id="597"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63" d="100"/>
          <a:sy n="63" d="100"/>
        </p:scale>
        <p:origin x="7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684560-C0F9-4DF4-8E67-F9EB2CF0C7F1}"/>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B43B21D1-6011-41E1-8A53-20C424853D34}"/>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endParaRPr lang="en-US"/>
          </a:p>
        </p:txBody>
      </p:sp>
      <p:sp>
        <p:nvSpPr>
          <p:cNvPr id="4" name="Footer Placeholder 3">
            <a:extLst>
              <a:ext uri="{FF2B5EF4-FFF2-40B4-BE49-F238E27FC236}">
                <a16:creationId xmlns:a16="http://schemas.microsoft.com/office/drawing/2014/main" id="{61C4ADB5-986D-4847-AB8B-2F0592CF4A18}"/>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9C79BF-31CE-4932-8369-289EF795CC78}"/>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200CBCF5-7195-43AE-AED3-09048FD7B580}" type="slidenum">
              <a:rPr lang="en-US" smtClean="0"/>
              <a:t>‹#›</a:t>
            </a:fld>
            <a:endParaRPr lang="en-US"/>
          </a:p>
        </p:txBody>
      </p:sp>
    </p:spTree>
    <p:extLst>
      <p:ext uri="{BB962C8B-B14F-4D97-AF65-F5344CB8AC3E}">
        <p14:creationId xmlns:p14="http://schemas.microsoft.com/office/powerpoint/2010/main" val="82185489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B32C38C-A0EC-4623-A276-24BB848418D2}" type="slidenum">
              <a:rPr lang="en-US" smtClean="0"/>
              <a:t>‹#›</a:t>
            </a:fld>
            <a:endParaRPr lang="en-US"/>
          </a:p>
        </p:txBody>
      </p:sp>
    </p:spTree>
    <p:extLst>
      <p:ext uri="{BB962C8B-B14F-4D97-AF65-F5344CB8AC3E}">
        <p14:creationId xmlns:p14="http://schemas.microsoft.com/office/powerpoint/2010/main" val="140436808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82482336-1787-4830-BFD2-698A04F3FB71}"/>
              </a:ext>
            </a:extLst>
          </p:cNvPr>
          <p:cNvSpPr>
            <a:spLocks noGrp="1" noChangeArrowheads="1"/>
          </p:cNvSpPr>
          <p:nvPr>
            <p:ph type="sldNum" sz="quarter" idx="5"/>
          </p:nvPr>
        </p:nvSpPr>
        <p:spPr>
          <a:noFill/>
        </p:spPr>
        <p:txBody>
          <a:bodyPr/>
          <a:lstStyle>
            <a:lvl1pPr defTabSz="992635" eaLnBrk="0" hangingPunct="0">
              <a:defRPr sz="4800">
                <a:solidFill>
                  <a:schemeClr val="tx1"/>
                </a:solidFill>
                <a:latin typeface="Arial Black" panose="020B0A04020102020204" pitchFamily="34" charset="0"/>
              </a:defRPr>
            </a:lvl1pPr>
            <a:lvl2pPr marL="809326" indent="-311279" defTabSz="992635" eaLnBrk="0" hangingPunct="0">
              <a:defRPr sz="4800">
                <a:solidFill>
                  <a:schemeClr val="tx1"/>
                </a:solidFill>
                <a:latin typeface="Arial Black" panose="020B0A04020102020204" pitchFamily="34" charset="0"/>
              </a:defRPr>
            </a:lvl2pPr>
            <a:lvl3pPr marL="1245117" indent="-249023" defTabSz="992635" eaLnBrk="0" hangingPunct="0">
              <a:defRPr sz="4800">
                <a:solidFill>
                  <a:schemeClr val="tx1"/>
                </a:solidFill>
                <a:latin typeface="Arial Black" panose="020B0A04020102020204" pitchFamily="34" charset="0"/>
              </a:defRPr>
            </a:lvl3pPr>
            <a:lvl4pPr marL="1743164" indent="-249023" defTabSz="992635" eaLnBrk="0" hangingPunct="0">
              <a:defRPr sz="4800">
                <a:solidFill>
                  <a:schemeClr val="tx1"/>
                </a:solidFill>
                <a:latin typeface="Arial Black" panose="020B0A04020102020204" pitchFamily="34" charset="0"/>
              </a:defRPr>
            </a:lvl4pPr>
            <a:lvl5pPr marL="2241212" indent="-249023" defTabSz="992635" eaLnBrk="0" hangingPunct="0">
              <a:defRPr sz="4800">
                <a:solidFill>
                  <a:schemeClr val="tx1"/>
                </a:solidFill>
                <a:latin typeface="Arial Black" panose="020B0A04020102020204" pitchFamily="34" charset="0"/>
              </a:defRPr>
            </a:lvl5pPr>
            <a:lvl6pPr marL="2739259" indent="-249023" defTabSz="992635" eaLnBrk="0" fontAlgn="base" hangingPunct="0">
              <a:spcBef>
                <a:spcPct val="0"/>
              </a:spcBef>
              <a:spcAft>
                <a:spcPct val="0"/>
              </a:spcAft>
              <a:defRPr sz="4800">
                <a:solidFill>
                  <a:schemeClr val="tx1"/>
                </a:solidFill>
                <a:latin typeface="Arial Black" panose="020B0A04020102020204" pitchFamily="34" charset="0"/>
              </a:defRPr>
            </a:lvl6pPr>
            <a:lvl7pPr marL="3237305" indent="-249023" defTabSz="992635" eaLnBrk="0" fontAlgn="base" hangingPunct="0">
              <a:spcBef>
                <a:spcPct val="0"/>
              </a:spcBef>
              <a:spcAft>
                <a:spcPct val="0"/>
              </a:spcAft>
              <a:defRPr sz="4800">
                <a:solidFill>
                  <a:schemeClr val="tx1"/>
                </a:solidFill>
                <a:latin typeface="Arial Black" panose="020B0A04020102020204" pitchFamily="34" charset="0"/>
              </a:defRPr>
            </a:lvl7pPr>
            <a:lvl8pPr marL="3735352" indent="-249023" defTabSz="992635" eaLnBrk="0" fontAlgn="base" hangingPunct="0">
              <a:spcBef>
                <a:spcPct val="0"/>
              </a:spcBef>
              <a:spcAft>
                <a:spcPct val="0"/>
              </a:spcAft>
              <a:defRPr sz="4800">
                <a:solidFill>
                  <a:schemeClr val="tx1"/>
                </a:solidFill>
                <a:latin typeface="Arial Black" panose="020B0A04020102020204" pitchFamily="34" charset="0"/>
              </a:defRPr>
            </a:lvl8pPr>
            <a:lvl9pPr marL="4233399" indent="-249023" defTabSz="992635" eaLnBrk="0" fontAlgn="base" hangingPunct="0">
              <a:spcBef>
                <a:spcPct val="0"/>
              </a:spcBef>
              <a:spcAft>
                <a:spcPct val="0"/>
              </a:spcAft>
              <a:defRPr sz="4800">
                <a:solidFill>
                  <a:schemeClr val="tx1"/>
                </a:solidFill>
                <a:latin typeface="Arial Black" panose="020B0A04020102020204" pitchFamily="34" charset="0"/>
              </a:defRPr>
            </a:lvl9pPr>
          </a:lstStyle>
          <a:p>
            <a:pPr eaLnBrk="1" hangingPunct="1"/>
            <a:fld id="{8A8589E8-E4B9-435A-B7B6-3E3D26F3DABE}" type="slidenum">
              <a:rPr lang="en-US" altLang="en-US" sz="1300">
                <a:latin typeface="Arial" panose="020B0604020202020204" pitchFamily="34" charset="0"/>
              </a:rPr>
              <a:pPr eaLnBrk="1" hangingPunct="1"/>
              <a:t>1</a:t>
            </a:fld>
            <a:endParaRPr lang="en-US" altLang="en-US" sz="1300">
              <a:latin typeface="Arial" panose="020B0604020202020204" pitchFamily="34" charset="0"/>
            </a:endParaRPr>
          </a:p>
        </p:txBody>
      </p:sp>
      <p:sp>
        <p:nvSpPr>
          <p:cNvPr id="179203" name="Rectangle 2">
            <a:extLst>
              <a:ext uri="{FF2B5EF4-FFF2-40B4-BE49-F238E27FC236}">
                <a16:creationId xmlns:a16="http://schemas.microsoft.com/office/drawing/2014/main" id="{8686FAED-3765-45DB-9F81-61BCC9B256DA}"/>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415FEF58-F90B-462D-AD1D-4A154257BCE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2" name="Date Placeholder 1">
            <a:extLst>
              <a:ext uri="{FF2B5EF4-FFF2-40B4-BE49-F238E27FC236}">
                <a16:creationId xmlns:a16="http://schemas.microsoft.com/office/drawing/2014/main" id="{DDF47633-F211-46C1-8F24-FFEC5005CE7B}"/>
              </a:ext>
            </a:extLst>
          </p:cNvPr>
          <p:cNvSpPr>
            <a:spLocks noGrp="1"/>
          </p:cNvSpPr>
          <p:nvPr>
            <p:ph type="dt"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85F8E677-329F-4B63-947C-CA5CDF08D362}"/>
              </a:ext>
            </a:extLst>
          </p:cNvPr>
          <p:cNvSpPr>
            <a:spLocks noGrp="1" noChangeArrowheads="1"/>
          </p:cNvSpPr>
          <p:nvPr>
            <p:ph type="sldNum" sz="quarter" idx="5"/>
          </p:nvPr>
        </p:nvSpPr>
        <p:spPr>
          <a:noFill/>
        </p:spPr>
        <p:txBody>
          <a:bodyPr/>
          <a:lstStyle>
            <a:lvl1pPr defTabSz="939017" eaLnBrk="0" hangingPunct="0">
              <a:defRPr sz="4500">
                <a:solidFill>
                  <a:schemeClr val="tx1"/>
                </a:solidFill>
                <a:latin typeface="Arial Black" panose="020B0A04020102020204" pitchFamily="34" charset="0"/>
              </a:defRPr>
            </a:lvl1pPr>
            <a:lvl2pPr marL="765610" indent="-294465" defTabSz="939017" eaLnBrk="0" hangingPunct="0">
              <a:defRPr sz="4500">
                <a:solidFill>
                  <a:schemeClr val="tx1"/>
                </a:solidFill>
                <a:latin typeface="Arial Black" panose="020B0A04020102020204" pitchFamily="34" charset="0"/>
              </a:defRPr>
            </a:lvl2pPr>
            <a:lvl3pPr marL="1177862" indent="-235572" defTabSz="939017" eaLnBrk="0" hangingPunct="0">
              <a:defRPr sz="4500">
                <a:solidFill>
                  <a:schemeClr val="tx1"/>
                </a:solidFill>
                <a:latin typeface="Arial Black" panose="020B0A04020102020204" pitchFamily="34" charset="0"/>
              </a:defRPr>
            </a:lvl3pPr>
            <a:lvl4pPr marL="1649006" indent="-235572" defTabSz="939017" eaLnBrk="0" hangingPunct="0">
              <a:defRPr sz="4500">
                <a:solidFill>
                  <a:schemeClr val="tx1"/>
                </a:solidFill>
                <a:latin typeface="Arial Black" panose="020B0A04020102020204" pitchFamily="34" charset="0"/>
              </a:defRPr>
            </a:lvl4pPr>
            <a:lvl5pPr marL="2120151" indent="-235572" defTabSz="939017" eaLnBrk="0" hangingPunct="0">
              <a:defRPr sz="4500">
                <a:solidFill>
                  <a:schemeClr val="tx1"/>
                </a:solidFill>
                <a:latin typeface="Arial Black" panose="020B0A04020102020204" pitchFamily="34" charset="0"/>
              </a:defRPr>
            </a:lvl5pPr>
            <a:lvl6pPr marL="2591295" indent="-235572" defTabSz="939017" eaLnBrk="0" fontAlgn="base" hangingPunct="0">
              <a:spcBef>
                <a:spcPct val="0"/>
              </a:spcBef>
              <a:spcAft>
                <a:spcPct val="0"/>
              </a:spcAft>
              <a:defRPr sz="4500">
                <a:solidFill>
                  <a:schemeClr val="tx1"/>
                </a:solidFill>
                <a:latin typeface="Arial Black" panose="020B0A04020102020204" pitchFamily="34" charset="0"/>
              </a:defRPr>
            </a:lvl6pPr>
            <a:lvl7pPr marL="3062440" indent="-235572" defTabSz="939017" eaLnBrk="0" fontAlgn="base" hangingPunct="0">
              <a:spcBef>
                <a:spcPct val="0"/>
              </a:spcBef>
              <a:spcAft>
                <a:spcPct val="0"/>
              </a:spcAft>
              <a:defRPr sz="4500">
                <a:solidFill>
                  <a:schemeClr val="tx1"/>
                </a:solidFill>
                <a:latin typeface="Arial Black" panose="020B0A04020102020204" pitchFamily="34" charset="0"/>
              </a:defRPr>
            </a:lvl7pPr>
            <a:lvl8pPr marL="3533585" indent="-235572" defTabSz="939017" eaLnBrk="0" fontAlgn="base" hangingPunct="0">
              <a:spcBef>
                <a:spcPct val="0"/>
              </a:spcBef>
              <a:spcAft>
                <a:spcPct val="0"/>
              </a:spcAft>
              <a:defRPr sz="4500">
                <a:solidFill>
                  <a:schemeClr val="tx1"/>
                </a:solidFill>
                <a:latin typeface="Arial Black" panose="020B0A04020102020204" pitchFamily="34" charset="0"/>
              </a:defRPr>
            </a:lvl8pPr>
            <a:lvl9pPr marL="4004729" indent="-235572" defTabSz="939017" eaLnBrk="0" fontAlgn="base" hangingPunct="0">
              <a:spcBef>
                <a:spcPct val="0"/>
              </a:spcBef>
              <a:spcAft>
                <a:spcPct val="0"/>
              </a:spcAft>
              <a:defRPr sz="4500">
                <a:solidFill>
                  <a:schemeClr val="tx1"/>
                </a:solidFill>
                <a:latin typeface="Arial Black" panose="020B0A04020102020204" pitchFamily="34" charset="0"/>
              </a:defRPr>
            </a:lvl9pPr>
          </a:lstStyle>
          <a:p>
            <a:pPr eaLnBrk="1" hangingPunct="1"/>
            <a:fld id="{D8827A23-135E-411D-9C3F-77D9D4320360}" type="slidenum">
              <a:rPr lang="en-US" altLang="en-US" sz="1200">
                <a:latin typeface="Arial" panose="020B0604020202020204" pitchFamily="34" charset="0"/>
              </a:rPr>
              <a:pPr eaLnBrk="1" hangingPunct="1"/>
              <a:t>5</a:t>
            </a:fld>
            <a:endParaRPr lang="en-US" altLang="en-US" sz="1200">
              <a:latin typeface="Arial" panose="020B0604020202020204" pitchFamily="34" charset="0"/>
            </a:endParaRPr>
          </a:p>
        </p:txBody>
      </p:sp>
      <p:sp>
        <p:nvSpPr>
          <p:cNvPr id="204803" name="Rectangle 2">
            <a:extLst>
              <a:ext uri="{FF2B5EF4-FFF2-40B4-BE49-F238E27FC236}">
                <a16:creationId xmlns:a16="http://schemas.microsoft.com/office/drawing/2014/main" id="{543CC727-D5E8-47C6-BF98-6189C32EF89B}"/>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5ED5C32F-3B32-44EB-913B-C254183D5FD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
        <p:nvSpPr>
          <p:cNvPr id="2" name="Date Placeholder 1">
            <a:extLst>
              <a:ext uri="{FF2B5EF4-FFF2-40B4-BE49-F238E27FC236}">
                <a16:creationId xmlns:a16="http://schemas.microsoft.com/office/drawing/2014/main" id="{556D6607-BB8E-4896-9189-60EEE7C4FD99}"/>
              </a:ext>
            </a:extLst>
          </p:cNvPr>
          <p:cNvSpPr>
            <a:spLocks noGrp="1"/>
          </p:cNvSpPr>
          <p:nvPr>
            <p:ph type="dt"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F983-0D9F-4E1E-8A4B-496E48D8D6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276F49-EC89-4546-8D1E-E0BCCC4E27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B4F40E-9B4A-4A96-8917-1F81AB302917}"/>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5" name="Footer Placeholder 4">
            <a:extLst>
              <a:ext uri="{FF2B5EF4-FFF2-40B4-BE49-F238E27FC236}">
                <a16:creationId xmlns:a16="http://schemas.microsoft.com/office/drawing/2014/main" id="{1DDC40BB-453B-480F-9F80-D1F3A4648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F2925-8A13-4372-8BA3-8B37BBC02E51}"/>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237020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AE764-3372-424B-A74A-8FAE3AC3F8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5F576D-E391-419F-8B79-6069C54B3D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9F9E8-6A9D-4046-AFD8-84F6DAC39428}"/>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5" name="Footer Placeholder 4">
            <a:extLst>
              <a:ext uri="{FF2B5EF4-FFF2-40B4-BE49-F238E27FC236}">
                <a16:creationId xmlns:a16="http://schemas.microsoft.com/office/drawing/2014/main" id="{8680711A-CE3E-4DED-A721-F9167AFAA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800D8-B8DD-4A46-8B4D-5DE8E9239430}"/>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374813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817AD-09B9-40F9-9CBF-BEAA6FBB28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165700-7956-475F-9FA0-124D664832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60EB6-8C04-4F42-ADCC-DE77B1197CDB}"/>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5" name="Footer Placeholder 4">
            <a:extLst>
              <a:ext uri="{FF2B5EF4-FFF2-40B4-BE49-F238E27FC236}">
                <a16:creationId xmlns:a16="http://schemas.microsoft.com/office/drawing/2014/main" id="{F0A6F6C3-EA81-435D-BC12-170989586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24CFF-6EB0-4719-80F6-457FD06DDC2D}"/>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76442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1A39-75DB-4F98-99B1-EACA4ED07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831A1-DE19-4712-BC7D-77BCBB2E3A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28459A-ECB0-42E3-9224-82F15036205C}"/>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5" name="Footer Placeholder 4">
            <a:extLst>
              <a:ext uri="{FF2B5EF4-FFF2-40B4-BE49-F238E27FC236}">
                <a16:creationId xmlns:a16="http://schemas.microsoft.com/office/drawing/2014/main" id="{C1206CA8-4139-473D-9F1F-1ECBC9354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FA5B0F-8553-4F43-87C5-686AB8EEE504}"/>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362420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6A70-51C5-4EC6-9622-664E96AACE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BC46F7-8CF5-44DF-9FC5-81217E31E1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BFBCD6-7B4A-44AF-AC88-D668C3DB2F52}"/>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5" name="Footer Placeholder 4">
            <a:extLst>
              <a:ext uri="{FF2B5EF4-FFF2-40B4-BE49-F238E27FC236}">
                <a16:creationId xmlns:a16="http://schemas.microsoft.com/office/drawing/2014/main" id="{B61A502A-A4B7-4973-A962-600381A83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F8BFA-30F1-4611-895F-3B41916B34E3}"/>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346308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AB7B-922B-4759-91FF-D26688D2AB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AC2C0E-AC97-4117-848C-6C9C9BA59F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9B691E-2490-46A2-858B-D3C8D17C36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AE651-75F4-4CF8-AECD-D9F687A82832}"/>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6" name="Footer Placeholder 5">
            <a:extLst>
              <a:ext uri="{FF2B5EF4-FFF2-40B4-BE49-F238E27FC236}">
                <a16:creationId xmlns:a16="http://schemas.microsoft.com/office/drawing/2014/main" id="{A09360FE-B42F-4863-A304-54609F6693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D8BF9-8D5C-48F3-9BF9-5CE87ED71EEB}"/>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191314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E6DAC-E134-478B-A50E-DF3C406430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2644B4-874F-443A-B327-E70286F13B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325E43-805A-405C-8495-D382C1FACC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22B4E2-BB63-46F0-B44E-DD3C51B28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A4D939-4DF6-4EAD-941B-C990A4D27E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56C2B7-4B48-46D5-B585-05D1B8660784}"/>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8" name="Footer Placeholder 7">
            <a:extLst>
              <a:ext uri="{FF2B5EF4-FFF2-40B4-BE49-F238E27FC236}">
                <a16:creationId xmlns:a16="http://schemas.microsoft.com/office/drawing/2014/main" id="{099B452C-4F65-4A28-A007-80ACECB8D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F754B-EC6D-41EB-958A-ED9C5C053289}"/>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3659774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AA8B-1D83-4CE5-894E-4B30CB18D8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B382CA-ECF7-4EAF-9F3C-D88D1F9CAD3C}"/>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4" name="Footer Placeholder 3">
            <a:extLst>
              <a:ext uri="{FF2B5EF4-FFF2-40B4-BE49-F238E27FC236}">
                <a16:creationId xmlns:a16="http://schemas.microsoft.com/office/drawing/2014/main" id="{4874E0CD-4207-4699-B290-7F2763DC1A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F8C128-A672-4067-A43E-CDD55B196F69}"/>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754524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682572-BF8E-4E46-A603-25D5AE35A469}"/>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3" name="Footer Placeholder 2">
            <a:extLst>
              <a:ext uri="{FF2B5EF4-FFF2-40B4-BE49-F238E27FC236}">
                <a16:creationId xmlns:a16="http://schemas.microsoft.com/office/drawing/2014/main" id="{EC866A1A-19E8-425D-A5F7-E8D6891272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069D7-EE3C-4B5B-9199-4F577398E3F2}"/>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239404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A22C9-3EA8-4A79-A848-C484C027A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BF9B5-05DB-4D4E-8CFC-F7E097BD6F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260601-DB7E-41AE-9C0D-CA2B135A2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14E9E5-8A82-4B4D-9E0E-FD71DD99132B}"/>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6" name="Footer Placeholder 5">
            <a:extLst>
              <a:ext uri="{FF2B5EF4-FFF2-40B4-BE49-F238E27FC236}">
                <a16:creationId xmlns:a16="http://schemas.microsoft.com/office/drawing/2014/main" id="{00EAFF9E-61D3-4B79-9724-5AFC7C17D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149BC-C0C1-4DDB-8BC2-6B3B86F8FBB8}"/>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243616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C40E-9AD2-4ACF-AAEC-04938C5AE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6B218C-1572-4030-99D6-208A66968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B41CF6-2333-45C3-90C8-CFC708659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1D8FD-7827-49D4-9F07-3790DD09B725}"/>
              </a:ext>
            </a:extLst>
          </p:cNvPr>
          <p:cNvSpPr>
            <a:spLocks noGrp="1"/>
          </p:cNvSpPr>
          <p:nvPr>
            <p:ph type="dt" sz="half" idx="10"/>
          </p:nvPr>
        </p:nvSpPr>
        <p:spPr/>
        <p:txBody>
          <a:bodyPr/>
          <a:lstStyle/>
          <a:p>
            <a:fld id="{892FCA70-9EA5-4791-832D-D09248A8EA77}" type="datetimeFigureOut">
              <a:rPr lang="en-US" smtClean="0"/>
              <a:t>6/3/2026</a:t>
            </a:fld>
            <a:endParaRPr lang="en-US"/>
          </a:p>
        </p:txBody>
      </p:sp>
      <p:sp>
        <p:nvSpPr>
          <p:cNvPr id="6" name="Footer Placeholder 5">
            <a:extLst>
              <a:ext uri="{FF2B5EF4-FFF2-40B4-BE49-F238E27FC236}">
                <a16:creationId xmlns:a16="http://schemas.microsoft.com/office/drawing/2014/main" id="{E71CBBBF-0247-4B5D-887F-CDF820F46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9CF544-46A7-4466-8F55-117FA8DDA901}"/>
              </a:ext>
            </a:extLst>
          </p:cNvPr>
          <p:cNvSpPr>
            <a:spLocks noGrp="1"/>
          </p:cNvSpPr>
          <p:nvPr>
            <p:ph type="sldNum" sz="quarter" idx="12"/>
          </p:nvPr>
        </p:nvSpPr>
        <p:spPr/>
        <p:txBody>
          <a:bodyPr/>
          <a:lstStyle/>
          <a:p>
            <a:fld id="{893EB273-E5C6-4C89-87BB-7C301271E380}" type="slidenum">
              <a:rPr lang="en-US" smtClean="0"/>
              <a:t>‹#›</a:t>
            </a:fld>
            <a:endParaRPr lang="en-US"/>
          </a:p>
        </p:txBody>
      </p:sp>
    </p:spTree>
    <p:extLst>
      <p:ext uri="{BB962C8B-B14F-4D97-AF65-F5344CB8AC3E}">
        <p14:creationId xmlns:p14="http://schemas.microsoft.com/office/powerpoint/2010/main" val="366867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20CD8-3C97-4B11-B928-8B6A8F2A87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66271C-555F-4243-B44E-8CCDC0714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1E7DE-2A10-4CC4-9E3C-9FBF1B1DED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FCA70-9EA5-4791-832D-D09248A8EA77}" type="datetimeFigureOut">
              <a:rPr lang="en-US" smtClean="0"/>
              <a:t>6/3/2026</a:t>
            </a:fld>
            <a:endParaRPr lang="en-US"/>
          </a:p>
        </p:txBody>
      </p:sp>
      <p:sp>
        <p:nvSpPr>
          <p:cNvPr id="5" name="Footer Placeholder 4">
            <a:extLst>
              <a:ext uri="{FF2B5EF4-FFF2-40B4-BE49-F238E27FC236}">
                <a16:creationId xmlns:a16="http://schemas.microsoft.com/office/drawing/2014/main" id="{C31EEB05-BF9C-4905-A68F-E15AE5A4E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3576B1-B3C3-41DA-9BE6-452079AFD1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EB273-E5C6-4C89-87BB-7C301271E380}" type="slidenum">
              <a:rPr lang="en-US" smtClean="0"/>
              <a:t>‹#›</a:t>
            </a:fld>
            <a:endParaRPr lang="en-US"/>
          </a:p>
        </p:txBody>
      </p:sp>
    </p:spTree>
    <p:extLst>
      <p:ext uri="{BB962C8B-B14F-4D97-AF65-F5344CB8AC3E}">
        <p14:creationId xmlns:p14="http://schemas.microsoft.com/office/powerpoint/2010/main" val="2120761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nald.Eck@mail.wv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nap.nationalacademies.org/25894"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F2CC48F9-DD84-48C3-9D6C-2AC8531A4F38}"/>
              </a:ext>
            </a:extLst>
          </p:cNvPr>
          <p:cNvSpPr>
            <a:spLocks noGrp="1" noChangeArrowheads="1"/>
          </p:cNvSpPr>
          <p:nvPr>
            <p:ph type="subTitle" idx="1"/>
          </p:nvPr>
        </p:nvSpPr>
        <p:spPr>
          <a:xfrm>
            <a:off x="2895600" y="3894653"/>
            <a:ext cx="6400800" cy="2362200"/>
          </a:xfrm>
        </p:spPr>
        <p:txBody>
          <a:bodyPr/>
          <a:lstStyle/>
          <a:p>
            <a:pPr lvl="0" eaLnBrk="1" hangingPunct="1">
              <a:lnSpc>
                <a:spcPct val="80000"/>
              </a:lnSpc>
              <a:defRPr/>
            </a:pPr>
            <a:r>
              <a:rPr lang="en-US" sz="3600" dirty="0">
                <a:solidFill>
                  <a:srgbClr val="000000"/>
                </a:solidFill>
              </a:rPr>
              <a:t>Ron W. Eck, P.E.</a:t>
            </a:r>
          </a:p>
          <a:p>
            <a:pPr lvl="0" eaLnBrk="1" hangingPunct="1">
              <a:lnSpc>
                <a:spcPct val="80000"/>
              </a:lnSpc>
              <a:defRPr/>
            </a:pPr>
            <a:r>
              <a:rPr lang="en-US" sz="3600" dirty="0">
                <a:solidFill>
                  <a:srgbClr val="000000"/>
                </a:solidFill>
              </a:rPr>
              <a:t>WV LTAP</a:t>
            </a:r>
          </a:p>
          <a:p>
            <a:pPr lvl="0" eaLnBrk="1" hangingPunct="1">
              <a:lnSpc>
                <a:spcPct val="80000"/>
              </a:lnSpc>
              <a:defRPr/>
            </a:pPr>
            <a:r>
              <a:rPr lang="en-US" sz="3600" dirty="0">
                <a:solidFill>
                  <a:srgbClr val="000000"/>
                </a:solidFill>
                <a:hlinkClick r:id="rId3">
                  <a:extLst>
                    <a:ext uri="{A12FA001-AC4F-418D-AE19-62706E023703}">
                      <ahyp:hlinkClr xmlns:ahyp="http://schemas.microsoft.com/office/drawing/2018/hyperlinkcolor" val="tx"/>
                    </a:ext>
                  </a:extLst>
                </a:hlinkClick>
              </a:rPr>
              <a:t>Ronald.Eck@mail.wvu.edu</a:t>
            </a:r>
            <a:endParaRPr lang="en-US" sz="3600" dirty="0">
              <a:solidFill>
                <a:srgbClr val="000000"/>
              </a:solidFill>
            </a:endParaRPr>
          </a:p>
          <a:p>
            <a:pPr eaLnBrk="1" hangingPunct="1">
              <a:lnSpc>
                <a:spcPct val="80000"/>
              </a:lnSpc>
            </a:pPr>
            <a:endParaRPr lang="en-US" altLang="en-US" sz="1800" dirty="0"/>
          </a:p>
        </p:txBody>
      </p:sp>
      <p:sp>
        <p:nvSpPr>
          <p:cNvPr id="5" name="TextBox 4">
            <a:extLst>
              <a:ext uri="{FF2B5EF4-FFF2-40B4-BE49-F238E27FC236}">
                <a16:creationId xmlns:a16="http://schemas.microsoft.com/office/drawing/2014/main" id="{946CAB2F-4F33-6211-DE26-DE4B1205CE49}"/>
              </a:ext>
            </a:extLst>
          </p:cNvPr>
          <p:cNvSpPr txBox="1"/>
          <p:nvPr/>
        </p:nvSpPr>
        <p:spPr>
          <a:xfrm>
            <a:off x="648930" y="689635"/>
            <a:ext cx="11282516" cy="2800767"/>
          </a:xfrm>
          <a:prstGeom prst="rect">
            <a:avLst/>
          </a:prstGeom>
          <a:noFill/>
        </p:spPr>
        <p:txBody>
          <a:bodyPr wrap="square">
            <a:spAutoFit/>
          </a:bodyPr>
          <a:lstStyle/>
          <a:p>
            <a:pPr algn="ctr"/>
            <a:r>
              <a:rPr kumimoji="0" lang="en-US" sz="4800" i="0" u="none" strike="noStrike" kern="1200" cap="none" spc="0" normalizeH="0" baseline="0" noProof="0" dirty="0">
                <a:ln>
                  <a:noFill/>
                </a:ln>
                <a:effectLst>
                  <a:outerShdw blurRad="38100" dist="38100" dir="2700000" algn="tl">
                    <a:srgbClr val="C0C0C0"/>
                  </a:outerShdw>
                </a:effectLst>
                <a:uLnTx/>
                <a:uFillTx/>
                <a:ea typeface="+mj-ea"/>
                <a:cs typeface="+mj-cs"/>
              </a:rPr>
              <a:t>What Not to Say. What Not to Do.</a:t>
            </a:r>
          </a:p>
          <a:p>
            <a:pPr algn="ctr"/>
            <a:endParaRPr kumimoji="0" lang="en-US" sz="1400" i="0" u="none" strike="noStrike" kern="1200" cap="none" spc="0" normalizeH="0" baseline="0" noProof="0" dirty="0">
              <a:ln>
                <a:noFill/>
              </a:ln>
              <a:effectLst>
                <a:outerShdw blurRad="38100" dist="38100" dir="2700000" algn="tl">
                  <a:srgbClr val="C0C0C0"/>
                </a:outerShdw>
              </a:effectLst>
              <a:uLnTx/>
              <a:uFillTx/>
              <a:ea typeface="+mj-ea"/>
              <a:cs typeface="+mj-cs"/>
            </a:endParaRPr>
          </a:p>
          <a:p>
            <a:pPr algn="ctr"/>
            <a:r>
              <a:rPr kumimoji="0" lang="en-US" sz="4800" i="0" u="none" strike="noStrike" kern="1200" cap="none" spc="0" normalizeH="0" baseline="0" noProof="0" dirty="0">
                <a:ln>
                  <a:noFill/>
                </a:ln>
                <a:effectLst>
                  <a:outerShdw blurRad="38100" dist="38100" dir="2700000" algn="tl">
                    <a:srgbClr val="C0C0C0"/>
                  </a:outerShdw>
                </a:effectLst>
                <a:uLnTx/>
                <a:uFillTx/>
                <a:ea typeface="+mj-ea"/>
                <a:cs typeface="+mj-cs"/>
              </a:rPr>
              <a:t>Guidance for </a:t>
            </a:r>
            <a:br>
              <a:rPr kumimoji="0" lang="en-US" sz="4800" i="0" u="none" strike="noStrike" kern="1200" cap="none" spc="0" normalizeH="0" baseline="0" noProof="0" dirty="0">
                <a:ln>
                  <a:noFill/>
                </a:ln>
                <a:effectLst>
                  <a:outerShdw blurRad="38100" dist="38100" dir="2700000" algn="tl">
                    <a:srgbClr val="C0C0C0"/>
                  </a:outerShdw>
                </a:effectLst>
                <a:uLnTx/>
                <a:uFillTx/>
                <a:ea typeface="+mj-ea"/>
                <a:cs typeface="+mj-cs"/>
              </a:rPr>
            </a:br>
            <a:r>
              <a:rPr kumimoji="0" lang="en-US" sz="4800" i="0" u="none" strike="noStrike" kern="1200" cap="none" spc="0" normalizeH="0" baseline="0" noProof="0" dirty="0">
                <a:ln>
                  <a:noFill/>
                </a:ln>
                <a:effectLst>
                  <a:outerShdw blurRad="38100" dist="38100" dir="2700000" algn="tl">
                    <a:srgbClr val="C0C0C0"/>
                  </a:outerShdw>
                </a:effectLst>
                <a:uLnTx/>
                <a:uFillTx/>
                <a:ea typeface="+mj-ea"/>
                <a:cs typeface="+mj-cs"/>
              </a:rPr>
              <a:t>Liability Neutral Language</a:t>
            </a:r>
            <a:br>
              <a:rPr kumimoji="0" lang="en-US" sz="6000" b="0" i="0" u="none" strike="noStrike" kern="1200" cap="none" spc="0" normalizeH="0" baseline="0" noProof="0" dirty="0">
                <a:ln>
                  <a:noFill/>
                </a:ln>
                <a:solidFill>
                  <a:srgbClr val="ED7D31"/>
                </a:solidFill>
                <a:effectLst>
                  <a:outerShdw blurRad="38100" dist="38100" dir="2700000" algn="tl">
                    <a:srgbClr val="C0C0C0"/>
                  </a:outerShdw>
                </a:effectLst>
                <a:uLnTx/>
                <a:uFillTx/>
                <a:latin typeface="Calibri Light" panose="020F0302020204030204"/>
                <a:ea typeface="+mj-ea"/>
                <a:cs typeface="+mj-cs"/>
              </a:rPr>
            </a:br>
            <a:endParaRPr lang="en-US" dirty="0"/>
          </a:p>
        </p:txBody>
      </p:sp>
      <p:pic>
        <p:nvPicPr>
          <p:cNvPr id="2" name="Picture 1">
            <a:extLst>
              <a:ext uri="{FF2B5EF4-FFF2-40B4-BE49-F238E27FC236}">
                <a16:creationId xmlns:a16="http://schemas.microsoft.com/office/drawing/2014/main" id="{83317B06-3DF3-45A4-26B6-21EB83C18425}"/>
              </a:ext>
            </a:extLst>
          </p:cNvPr>
          <p:cNvPicPr>
            <a:picLocks noChangeAspect="1"/>
          </p:cNvPicPr>
          <p:nvPr/>
        </p:nvPicPr>
        <p:blipFill>
          <a:blip r:embed="rId4"/>
          <a:stretch>
            <a:fillRect/>
          </a:stretch>
        </p:blipFill>
        <p:spPr>
          <a:xfrm>
            <a:off x="9296400" y="5075753"/>
            <a:ext cx="2377645" cy="1332091"/>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241539" y="186267"/>
            <a:ext cx="11335109" cy="992188"/>
          </a:xfrm>
        </p:spPr>
        <p:txBody>
          <a:bodyPr>
            <a:normAutofit/>
          </a:bodyPr>
          <a:lstStyle/>
          <a:p>
            <a:pPr algn="ctr"/>
            <a:r>
              <a:rPr lang="en-US" sz="3600" dirty="0">
                <a:latin typeface="+mn-lt"/>
              </a:rPr>
              <a:t>Partial List of Words That Can Create Unintended Liability</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667580"/>
            <a:ext cx="10515600" cy="4351338"/>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prstClr val="black"/>
                </a:solidFill>
                <a:latin typeface="Calibri" panose="020F0502020204030204"/>
              </a:rPr>
              <a:t>          Concern                                          Inadequate/Insufficient</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Dangerous                                      Poor</a:t>
            </a:r>
          </a:p>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prstClr val="black"/>
                </a:solidFill>
                <a:latin typeface="Calibri" panose="020F0502020204030204"/>
              </a:rPr>
              <a:t>          Deficient                                         Problem</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Edge Drop-Off                                Require</a:t>
            </a:r>
          </a:p>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prstClr val="black"/>
                </a:solidFill>
                <a:latin typeface="Calibri" panose="020F0502020204030204"/>
              </a:rPr>
              <a:t>          Ensure the Safety . . .                    Risk/Risky</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Excessive                                         Safe</a:t>
            </a:r>
          </a:p>
          <a:p>
            <a:pPr marL="0" marR="0" lvl="0" indent="0" algn="l" defTabSz="914400" rtl="0" eaLnBrk="1" fontAlgn="auto" latinLnBrk="0" hangingPunct="1">
              <a:lnSpc>
                <a:spcPct val="90000"/>
              </a:lnSpc>
              <a:spcBef>
                <a:spcPts val="1000"/>
              </a:spcBef>
              <a:spcAft>
                <a:spcPts val="0"/>
              </a:spcAft>
              <a:buClrTx/>
              <a:buSzTx/>
              <a:buNone/>
              <a:tabLst/>
              <a:defRPr/>
            </a:pPr>
            <a:r>
              <a:rPr lang="en-US" dirty="0">
                <a:solidFill>
                  <a:prstClr val="black"/>
                </a:solidFill>
                <a:latin typeface="Calibri" panose="020F0502020204030204"/>
              </a:rPr>
              <a:t>          Hazard/Hazardous                         Trap</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Hot Spot                                          Unsafe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20421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498987" y="219456"/>
            <a:ext cx="11194025" cy="1377062"/>
          </a:xfrm>
        </p:spPr>
        <p:txBody>
          <a:bodyPr>
            <a:normAutofit/>
          </a:bodyPr>
          <a:lstStyle/>
          <a:p>
            <a:pPr algn="ctr"/>
            <a:r>
              <a:rPr lang="en-US" sz="3600" dirty="0">
                <a:latin typeface="+mn-lt"/>
              </a:rPr>
              <a:t>Example--Guide Published by a Government Agency </a:t>
            </a:r>
            <a:br>
              <a:rPr lang="en-US" sz="3600" dirty="0">
                <a:latin typeface="+mn-lt"/>
              </a:rPr>
            </a:br>
            <a:r>
              <a:rPr lang="en-US" sz="3600" dirty="0">
                <a:latin typeface="+mn-lt"/>
              </a:rPr>
              <a:t>for Local Municipalities</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959597"/>
            <a:ext cx="10515600" cy="4166883"/>
          </a:xfrm>
        </p:spPr>
        <p:txBody>
          <a:bodyPr/>
          <a:lstStyle/>
          <a:p>
            <a:pP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describing ways to improve safety on local roads, the guide states:</a:t>
            </a:r>
          </a:p>
          <a:p>
            <a:pPr marL="0" marR="0" lvl="0" indent="0" algn="l" defTabSz="914400" rtl="0" eaLnBrk="1" fontAlgn="auto" latinLnBrk="0" hangingPunct="1">
              <a:lnSpc>
                <a:spcPct val="90000"/>
              </a:lnSpc>
              <a:spcBef>
                <a:spcPts val="1000"/>
              </a:spcBef>
              <a:spcAft>
                <a:spcPts val="0"/>
              </a:spcAft>
              <a:buClrTx/>
              <a:buSzTx/>
              <a:buNone/>
              <a:tabLst/>
              <a:defRPr/>
            </a:pPr>
            <a:endParaRPr lang="en-US" sz="1000"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Reduce crash severity by designing appropriate slopes/ditches and removing </a:t>
            </a:r>
            <a:r>
              <a:rPr kumimoji="0" lang="en-US" sz="28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hazardous</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roadside features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None/>
              <a:tabLst/>
              <a:defRPr/>
            </a:pPr>
            <a:endParaRPr lang="en-US" sz="1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410301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1549-C332-5DF3-A5E7-BB70237FACE1}"/>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1019FA54-A200-CB74-F944-5F3427863F7D}"/>
              </a:ext>
            </a:extLst>
          </p:cNvPr>
          <p:cNvSpPr>
            <a:spLocks noGrp="1"/>
          </p:cNvSpPr>
          <p:nvPr>
            <p:ph idx="1"/>
          </p:nvPr>
        </p:nvSpPr>
        <p:spPr>
          <a:xfrm>
            <a:off x="838200" y="1515908"/>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Note use of word “hazardous.”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When a respected organization acknowledges roadside features create a dangerous condition, it creates a liability risk for state and local agencies.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Make it liability neutral by removing the word. </a:t>
            </a:r>
          </a:p>
          <a:p>
            <a:endParaRPr lang="en-US" dirty="0"/>
          </a:p>
        </p:txBody>
      </p:sp>
    </p:spTree>
    <p:extLst>
      <p:ext uri="{BB962C8B-B14F-4D97-AF65-F5344CB8AC3E}">
        <p14:creationId xmlns:p14="http://schemas.microsoft.com/office/powerpoint/2010/main" val="3570591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6B088-09FF-562D-DE1C-732DF13E7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80C96-4C09-F11C-AA90-CA84FAA13DC3}"/>
              </a:ext>
            </a:extLst>
          </p:cNvPr>
          <p:cNvSpPr>
            <a:spLocks noGrp="1"/>
          </p:cNvSpPr>
          <p:nvPr>
            <p:ph type="title"/>
          </p:nvPr>
        </p:nvSpPr>
        <p:spPr>
          <a:xfrm>
            <a:off x="648929" y="0"/>
            <a:ext cx="11194025" cy="1377062"/>
          </a:xfrm>
        </p:spPr>
        <p:txBody>
          <a:bodyPr>
            <a:normAutofit/>
          </a:bodyPr>
          <a:lstStyle/>
          <a:p>
            <a:pPr algn="ctr"/>
            <a:r>
              <a:rPr lang="en-US" sz="3600" dirty="0">
                <a:latin typeface="+mn-lt"/>
              </a:rPr>
              <a:t>Example—Training Materials </a:t>
            </a:r>
            <a:br>
              <a:rPr lang="en-US" sz="3600" dirty="0">
                <a:latin typeface="+mn-lt"/>
              </a:rPr>
            </a:br>
            <a:r>
              <a:rPr lang="en-US" sz="3600" dirty="0">
                <a:latin typeface="+mn-lt"/>
              </a:rPr>
              <a:t>Presented by A Trade Association</a:t>
            </a:r>
          </a:p>
        </p:txBody>
      </p:sp>
      <p:sp>
        <p:nvSpPr>
          <p:cNvPr id="3" name="Content Placeholder 2">
            <a:extLst>
              <a:ext uri="{FF2B5EF4-FFF2-40B4-BE49-F238E27FC236}">
                <a16:creationId xmlns:a16="http://schemas.microsoft.com/office/drawing/2014/main" id="{748D4237-8D64-465A-D4BC-9DA6F74F0FEB}"/>
              </a:ext>
            </a:extLst>
          </p:cNvPr>
          <p:cNvSpPr>
            <a:spLocks noGrp="1"/>
          </p:cNvSpPr>
          <p:nvPr>
            <p:ph idx="1"/>
          </p:nvPr>
        </p:nvSpPr>
        <p:spPr>
          <a:xfrm>
            <a:off x="838200" y="1593837"/>
            <a:ext cx="10515600" cy="5004153"/>
          </a:xfrm>
        </p:spPr>
        <p:txBody>
          <a:bodyPr/>
          <a:lstStyle/>
          <a:p>
            <a:pPr>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One of the slides states:</a:t>
            </a:r>
          </a:p>
          <a:p>
            <a:pPr marL="0" marR="0" lvl="0" indent="0" algn="l" defTabSz="914400" rtl="0" eaLnBrk="1" fontAlgn="auto" latinLnBrk="0" hangingPunct="1">
              <a:lnSpc>
                <a:spcPct val="90000"/>
              </a:lnSpc>
              <a:spcBef>
                <a:spcPts val="1000"/>
              </a:spcBef>
              <a:spcAft>
                <a:spcPts val="0"/>
              </a:spcAft>
              <a:buClrTx/>
              <a:buSzTx/>
              <a:buNone/>
              <a:tabLst/>
              <a:defRPr/>
            </a:pPr>
            <a:endParaRPr lang="en-US" sz="1000"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pic>
        <p:nvPicPr>
          <p:cNvPr id="6" name="Picture 5">
            <a:extLst>
              <a:ext uri="{FF2B5EF4-FFF2-40B4-BE49-F238E27FC236}">
                <a16:creationId xmlns:a16="http://schemas.microsoft.com/office/drawing/2014/main" id="{85580F6E-08BF-892E-5404-3FB375BA14F9}"/>
              </a:ext>
            </a:extLst>
          </p:cNvPr>
          <p:cNvPicPr>
            <a:picLocks noChangeAspect="1"/>
          </p:cNvPicPr>
          <p:nvPr/>
        </p:nvPicPr>
        <p:blipFill>
          <a:blip r:embed="rId2"/>
          <a:stretch>
            <a:fillRect/>
          </a:stretch>
        </p:blipFill>
        <p:spPr>
          <a:xfrm>
            <a:off x="2150364" y="2193185"/>
            <a:ext cx="7891272" cy="3988159"/>
          </a:xfrm>
          <a:prstGeom prst="rect">
            <a:avLst/>
          </a:prstGeom>
        </p:spPr>
      </p:pic>
    </p:spTree>
    <p:extLst>
      <p:ext uri="{BB962C8B-B14F-4D97-AF65-F5344CB8AC3E}">
        <p14:creationId xmlns:p14="http://schemas.microsoft.com/office/powerpoint/2010/main" val="2144249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20E0-7926-BFDC-00C0-E71BC5406C5F}"/>
              </a:ext>
            </a:extLst>
          </p:cNvPr>
          <p:cNvSpPr>
            <a:spLocks noGrp="1"/>
          </p:cNvSpPr>
          <p:nvPr>
            <p:ph type="title"/>
          </p:nvPr>
        </p:nvSpPr>
        <p:spPr>
          <a:xfrm>
            <a:off x="838200" y="237711"/>
            <a:ext cx="10515600" cy="1325563"/>
          </a:xfrm>
        </p:spPr>
        <p:txBody>
          <a:bodyPr>
            <a:normAutofit/>
          </a:bodyPr>
          <a:lstStyle/>
          <a:p>
            <a:pPr algn="ctr"/>
            <a:r>
              <a:rPr lang="en-US" sz="3600" dirty="0">
                <a:latin typeface="+mn-lt"/>
              </a:rPr>
              <a:t>Example—A Vendor of</a:t>
            </a:r>
            <a:br>
              <a:rPr lang="en-US" sz="3600" dirty="0">
                <a:latin typeface="+mn-lt"/>
              </a:rPr>
            </a:br>
            <a:r>
              <a:rPr lang="en-US" sz="3600" dirty="0">
                <a:latin typeface="+mn-lt"/>
              </a:rPr>
              <a:t>Temporary Traffic Control Devices</a:t>
            </a:r>
          </a:p>
        </p:txBody>
      </p:sp>
      <p:sp>
        <p:nvSpPr>
          <p:cNvPr id="3" name="Content Placeholder 2">
            <a:extLst>
              <a:ext uri="{FF2B5EF4-FFF2-40B4-BE49-F238E27FC236}">
                <a16:creationId xmlns:a16="http://schemas.microsoft.com/office/drawing/2014/main" id="{BF9D5DA7-E871-750D-61EF-B3477B6AFA3B}"/>
              </a:ext>
            </a:extLst>
          </p:cNvPr>
          <p:cNvSpPr>
            <a:spLocks noGrp="1"/>
          </p:cNvSpPr>
          <p:nvPr>
            <p:ph idx="1"/>
          </p:nvPr>
        </p:nvSpPr>
        <p:spPr>
          <a:xfrm>
            <a:off x="838200" y="1752473"/>
            <a:ext cx="10515600" cy="4351338"/>
          </a:xfrm>
        </p:spPr>
        <p:txBody>
          <a:bodyPr/>
          <a:lstStyle/>
          <a:p>
            <a:pPr marR="0" indent="0">
              <a:lnSpc>
                <a:spcPct val="107000"/>
              </a:lnSpc>
              <a:spcAft>
                <a:spcPts val="800"/>
              </a:spcAft>
              <a:buNone/>
              <a:tabLst>
                <a:tab pos="457200" algn="l"/>
              </a:tabLst>
            </a:pPr>
            <a:r>
              <a:rPr lang="en-US" dirty="0">
                <a:effectLst/>
                <a:latin typeface="Calibri" panose="020F0502020204030204" pitchFamily="34" charset="0"/>
                <a:ea typeface="Calibri" panose="020F0502020204030204" pitchFamily="34" charset="0"/>
                <a:cs typeface="Times New Roman" panose="02020603050405020304" pitchFamily="18" charset="0"/>
              </a:rPr>
              <a:t>The company website states--</a:t>
            </a:r>
          </a:p>
          <a:p>
            <a:pPr marL="342900" marR="0" lvl="0" indent="-342900">
              <a:lnSpc>
                <a:spcPct val="107000"/>
              </a:lnSpc>
              <a:spcAft>
                <a:spcPts val="800"/>
              </a:spcAft>
              <a:buFont typeface="+mj-lt"/>
              <a:buAutoNum type="arabicPeriod" startAt="3"/>
              <a:tabLst>
                <a:tab pos="457200" algn="l"/>
              </a:tabLst>
            </a:pPr>
            <a:r>
              <a:rPr lang="en-US" sz="2800" b="1"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Ensure public safety.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800"/>
              </a:spcAft>
            </a:pPr>
            <a:r>
              <a:rPr lang="en-US" sz="2800" dirty="0">
                <a:solidFill>
                  <a:srgbClr val="212529"/>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Counties and municipalities have the responsibility to ensure the safety of the public</a:t>
            </a:r>
            <a:r>
              <a:rPr lang="en-US" sz="2800" dirty="0">
                <a:solidFill>
                  <a:srgbClr val="212529"/>
                </a:solidFill>
                <a:effectLst/>
                <a:latin typeface="Arial" panose="020B0604020202020204" pitchFamily="34" charset="0"/>
                <a:ea typeface="Times New Roman" panose="02020603050405020304" pitchFamily="18" charset="0"/>
                <a:cs typeface="Times New Roman" panose="02020603050405020304" pitchFamily="18" charset="0"/>
              </a:rPr>
              <a:t> during festivals, parades, or other events that take place in local communities. We specialize in event traffic control and would love to help manage the traffic for your upcoming event.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69580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4C37-E1D0-8A72-C593-F62054D8636D}"/>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488E3448-8945-FEF0-AAE8-3859E45E3EE9}"/>
              </a:ext>
            </a:extLst>
          </p:cNvPr>
          <p:cNvSpPr>
            <a:spLocks noGrp="1"/>
          </p:cNvSpPr>
          <p:nvPr>
            <p:ph idx="1"/>
          </p:nvPr>
        </p:nvSpPr>
        <p:spPr>
          <a:xfrm>
            <a:off x="838200" y="1343818"/>
            <a:ext cx="10515600" cy="4351338"/>
          </a:xfrm>
        </p:spPr>
        <p:txBody>
          <a:bodyPr/>
          <a:lstStyle/>
          <a:p>
            <a:r>
              <a:rPr lang="en-US" dirty="0"/>
              <a:t>Note use of the word “ensure” with respect to safety. </a:t>
            </a:r>
          </a:p>
          <a:p>
            <a:endParaRPr lang="en-US" sz="1000" dirty="0"/>
          </a:p>
          <a:p>
            <a:r>
              <a:rPr lang="en-US" dirty="0"/>
              <a:t>The legal duty of a road agency is to provide “reasonably safe” roads.  There is not a duty to </a:t>
            </a:r>
            <a:r>
              <a:rPr lang="en-US" i="1" dirty="0"/>
              <a:t>ensure</a:t>
            </a:r>
            <a:r>
              <a:rPr lang="en-US" dirty="0"/>
              <a:t> the safety of road users.  However, agencies (and others) can create a higher duty through the language they use.</a:t>
            </a:r>
          </a:p>
          <a:p>
            <a:endParaRPr lang="en-US" sz="1000" dirty="0"/>
          </a:p>
          <a:p>
            <a:r>
              <a:rPr lang="en-US" dirty="0"/>
              <a:t>Make liability neutral by deleting the term or by stating the facts, that is, the duty is to provide reasonably safe roads.</a:t>
            </a:r>
          </a:p>
          <a:p>
            <a:endParaRPr lang="en-US" dirty="0"/>
          </a:p>
        </p:txBody>
      </p:sp>
    </p:spTree>
    <p:extLst>
      <p:ext uri="{BB962C8B-B14F-4D97-AF65-F5344CB8AC3E}">
        <p14:creationId xmlns:p14="http://schemas.microsoft.com/office/powerpoint/2010/main" val="3297310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408648"/>
            <a:ext cx="10515600" cy="860868"/>
          </a:xfrm>
        </p:spPr>
        <p:txBody>
          <a:bodyPr>
            <a:normAutofit fontScale="90000"/>
          </a:bodyPr>
          <a:lstStyle/>
          <a:p>
            <a:pPr marL="228600" marR="0" lvl="0" indent="-228600" algn="ctr" defTabSz="914400" rtl="0" eaLnBrk="1" fontAlgn="auto" latinLnBrk="0" hangingPunct="1">
              <a:lnSpc>
                <a:spcPct val="90000"/>
              </a:lnSpc>
              <a:spcBef>
                <a:spcPts val="1000"/>
              </a:spcBef>
              <a:spcAft>
                <a:spcPts val="0"/>
              </a:spcAft>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Avoid Using Vague Phrases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3600" dirty="0">
              <a:latin typeface="+mn-lt"/>
            </a:endParaRP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667580"/>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Phrases such as “consideration should be given to” and “wherever possible” may appear to provide flexibility for an agency.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However, they in essence require action to be taken.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Factual information and descriptions that allow the practitioner to use engineering judgment to make a decision are more useful and allow the use of discretion in performance of the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4104429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186267"/>
            <a:ext cx="10515600" cy="992188"/>
          </a:xfrm>
        </p:spPr>
        <p:txBody>
          <a:bodyPr>
            <a:normAutofit/>
          </a:bodyPr>
          <a:lstStyle/>
          <a:p>
            <a:pPr algn="ctr"/>
            <a:r>
              <a:rPr lang="en-US" sz="3600" dirty="0">
                <a:latin typeface="+mn-lt"/>
              </a:rPr>
              <a:t>Example—State A Maintenance Manual</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667580"/>
            <a:ext cx="10515600" cy="4351338"/>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lang="en-US" sz="2800" b="0" i="0" u="none" strike="noStrike" baseline="0" dirty="0">
                <a:solidFill>
                  <a:srgbClr val="000000"/>
                </a:solidFill>
                <a:latin typeface="Times New Roman" panose="02020603050405020304" pitchFamily="18" charset="0"/>
              </a:rPr>
              <a:t>“The Department, when fencing is damaged by an errant vehicle that has left the pavement of a State Highway and livestock is present, is authorized to give notice to the property owner; notify HP; complete a temporary repair while the owner is responding; and repair the </a:t>
            </a:r>
            <a:r>
              <a:rPr lang="en-US" sz="2800" b="1" i="0" u="none" strike="noStrike" baseline="0" dirty="0">
                <a:solidFill>
                  <a:srgbClr val="000000"/>
                </a:solidFill>
                <a:latin typeface="Times New Roman" panose="02020603050405020304" pitchFamily="18" charset="0"/>
              </a:rPr>
              <a:t>fence if the situation seems too dangerous</a:t>
            </a:r>
            <a:r>
              <a:rPr lang="en-US" sz="2800" b="0" i="0" u="none" strike="noStrike" baseline="0" dirty="0">
                <a:solidFill>
                  <a:srgbClr val="000000"/>
                </a:solidFill>
                <a:latin typeface="Times New Roman" panose="02020603050405020304" pitchFamily="18" charset="0"/>
              </a:rPr>
              <a:t>. The property owner or damaging party will be billed for the repairs. Repairs made to non-Department fence will meet the minimum Department standards.”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295570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224567"/>
            <a:ext cx="10515600" cy="992188"/>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417923"/>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Policy contains language that is not clear.  Should identify the parameters of the agency’s responsibility.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word “dangerous” is used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Maintenance staff is left to determine how dangerous is “too dangerous.”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and when is that decision made?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2825382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186267"/>
            <a:ext cx="10515600" cy="992188"/>
          </a:xfrm>
        </p:spPr>
        <p:txBody>
          <a:bodyPr>
            <a:normAutofit/>
          </a:bodyPr>
          <a:lstStyle/>
          <a:p>
            <a:pPr algn="ctr"/>
            <a:r>
              <a:rPr lang="en-US" sz="3600" dirty="0">
                <a:latin typeface="+mn-lt"/>
              </a:rPr>
              <a:t>Example—State B Maintenance Manual</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667580"/>
            <a:ext cx="10515600" cy="4351338"/>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800" b="0" i="0" u="none" strike="noStrike" baseline="0" dirty="0">
                <a:solidFill>
                  <a:srgbClr val="000000"/>
                </a:solidFill>
                <a:latin typeface="Times New Roman" panose="02020603050405020304" pitchFamily="18" charset="0"/>
              </a:rPr>
              <a:t>Inspection and Repair of Fences and Gates </a:t>
            </a:r>
          </a:p>
          <a:p>
            <a:pPr marL="0" indent="0">
              <a:buNone/>
            </a:pPr>
            <a:r>
              <a:rPr lang="en-US" sz="2800" b="0" i="0" u="none" strike="noStrike" baseline="0" dirty="0">
                <a:solidFill>
                  <a:srgbClr val="000000"/>
                </a:solidFill>
                <a:latin typeface="Times New Roman" panose="02020603050405020304" pitchFamily="18" charset="0"/>
              </a:rPr>
              <a:t>1. Purpose. The purpose of this activity is to protect the safety of the public by keeping livestock off the highway and ensuring that controlled access is maintained. </a:t>
            </a:r>
          </a:p>
          <a:p>
            <a:pPr marL="0" indent="0">
              <a:buNone/>
            </a:pPr>
            <a:r>
              <a:rPr lang="en-US" sz="2800" b="0" i="0" u="none" strike="noStrike" baseline="0" dirty="0">
                <a:solidFill>
                  <a:srgbClr val="000000"/>
                </a:solidFill>
                <a:latin typeface="Cambria" panose="02040503050406030204" pitchFamily="18" charset="0"/>
              </a:rPr>
              <a:t>2. Timing of Maintenance. Fences should be inspected twice a year and needed repairs and maintenance scheduled.  Fence and gate damage should be scheduled for repair as soon as practical.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999010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F950-DA24-4697-7399-B416AA4A2DA8}"/>
              </a:ext>
            </a:extLst>
          </p:cNvPr>
          <p:cNvSpPr>
            <a:spLocks noGrp="1"/>
          </p:cNvSpPr>
          <p:nvPr>
            <p:ph type="title"/>
          </p:nvPr>
        </p:nvSpPr>
        <p:spPr>
          <a:xfrm>
            <a:off x="838200" y="145669"/>
            <a:ext cx="10515600" cy="969899"/>
          </a:xfrm>
        </p:spPr>
        <p:txBody>
          <a:bodyPr>
            <a:normAutofit/>
          </a:bodyPr>
          <a:lstStyle/>
          <a:p>
            <a:pPr algn="ctr"/>
            <a:r>
              <a:rPr lang="en-US" sz="3600" dirty="0">
                <a:latin typeface="+mn-lt"/>
              </a:rPr>
              <a:t>Agenda</a:t>
            </a:r>
          </a:p>
        </p:txBody>
      </p:sp>
      <p:sp>
        <p:nvSpPr>
          <p:cNvPr id="3" name="Content Placeholder 2">
            <a:extLst>
              <a:ext uri="{FF2B5EF4-FFF2-40B4-BE49-F238E27FC236}">
                <a16:creationId xmlns:a16="http://schemas.microsoft.com/office/drawing/2014/main" id="{E72CB3D7-7DB9-936C-4C16-8AD2B694D4C9}"/>
              </a:ext>
            </a:extLst>
          </p:cNvPr>
          <p:cNvSpPr>
            <a:spLocks noGrp="1"/>
          </p:cNvSpPr>
          <p:nvPr>
            <p:ph idx="1"/>
          </p:nvPr>
        </p:nvSpPr>
        <p:spPr>
          <a:xfrm>
            <a:off x="838200" y="1405000"/>
            <a:ext cx="10515600" cy="4904359"/>
          </a:xfrm>
        </p:spPr>
        <p:txBody>
          <a:bodyPr/>
          <a:lstStyle/>
          <a:p>
            <a:r>
              <a:rPr lang="en-US" dirty="0"/>
              <a:t>Introduction and Background</a:t>
            </a:r>
          </a:p>
          <a:p>
            <a:endParaRPr lang="en-US" sz="800" dirty="0"/>
          </a:p>
          <a:p>
            <a:r>
              <a:rPr lang="en-US" dirty="0"/>
              <a:t>Recommendations on What Not to Say</a:t>
            </a:r>
          </a:p>
          <a:p>
            <a:endParaRPr lang="en-US" sz="800" dirty="0"/>
          </a:p>
          <a:p>
            <a:r>
              <a:rPr lang="en-US" dirty="0"/>
              <a:t>Recommendations on What Not to Do</a:t>
            </a:r>
          </a:p>
          <a:p>
            <a:endParaRPr lang="en-US" sz="800" dirty="0"/>
          </a:p>
          <a:p>
            <a:r>
              <a:rPr lang="en-US" dirty="0"/>
              <a:t>Wrap-Up</a:t>
            </a:r>
          </a:p>
          <a:p>
            <a:endParaRPr lang="en-US" sz="800" dirty="0"/>
          </a:p>
          <a:p>
            <a:r>
              <a:rPr lang="en-US" dirty="0"/>
              <a:t>Q &amp; A</a:t>
            </a:r>
          </a:p>
        </p:txBody>
      </p:sp>
    </p:spTree>
    <p:extLst>
      <p:ext uri="{BB962C8B-B14F-4D97-AF65-F5344CB8AC3E}">
        <p14:creationId xmlns:p14="http://schemas.microsoft.com/office/powerpoint/2010/main" val="2253473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186267"/>
            <a:ext cx="10515600" cy="992188"/>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477799"/>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Policy is consistent with principles mentioned.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Sets a specific schedule for fence inspection (twice a year).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But provides flexibility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wi</a:t>
            </a:r>
            <a:r>
              <a:rPr lang="en-US" dirty="0">
                <a:solidFill>
                  <a:prstClr val="black"/>
                </a:solidFill>
                <a:latin typeface="Calibri" panose="020F0502020204030204"/>
              </a:rPr>
              <a:t>thin the policy to allow repairs to be done “as soon as practical.”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624821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358796"/>
            <a:ext cx="10515600" cy="905114"/>
          </a:xfrm>
        </p:spPr>
        <p:txBody>
          <a:bodyPr>
            <a:normAutofit fontScale="90000"/>
          </a:bodyPr>
          <a:lstStyle/>
          <a:p>
            <a:pPr marR="0" lvl="0" algn="ctr" defTabSz="914400" rtl="0" eaLnBrk="1" fontAlgn="auto" latinLnBrk="0" hangingPunct="1">
              <a:lnSpc>
                <a:spcPct val="90000"/>
              </a:lnSpc>
              <a:spcBef>
                <a:spcPts val="100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Watch for Surplus Language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3600" dirty="0">
              <a:latin typeface="+mn-lt"/>
            </a:endParaRP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542636"/>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Can be words that are redundant or duplicative or words that seek to explain a concept that does not require explanation.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Can impact the clarity of an idea or provide a plaintiff’s attorney with a theory of negligence that would not have been apparent from a concise, clearly written sentence or paragraph.</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455341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186267"/>
            <a:ext cx="10515600" cy="992188"/>
          </a:xfrm>
        </p:spPr>
        <p:txBody>
          <a:bodyPr>
            <a:normAutofit/>
          </a:bodyPr>
          <a:lstStyle/>
          <a:p>
            <a:pPr algn="ctr"/>
            <a:r>
              <a:rPr lang="en-US" sz="3600" dirty="0">
                <a:latin typeface="+mn-lt"/>
              </a:rPr>
              <a:t>Example—City C’s Vision Zero Website</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667580"/>
            <a:ext cx="10515600" cy="4351338"/>
          </a:xfrm>
        </p:spPr>
        <p:txBody>
          <a:bodyPr/>
          <a:lstStyle/>
          <a:p>
            <a:pPr marL="0" indent="0">
              <a:buNone/>
            </a:pPr>
            <a:r>
              <a:rPr lang="en-US"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City C makes this statement on its website: </a:t>
            </a:r>
          </a:p>
          <a:p>
            <a:r>
              <a:rPr lang="en-US" sz="2800" b="0" i="0" u="none" strike="noStrike" baseline="0" dirty="0">
                <a:solidFill>
                  <a:srgbClr val="000000"/>
                </a:solidFill>
                <a:latin typeface="Times New Roman" panose="02020603050405020304" pitchFamily="18" charset="0"/>
              </a:rPr>
              <a:t>“The primary responsibility of the City government is to ensure the safety and well-being of all of the city’s residents. One death on our streets is one too many.”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1399586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186267"/>
            <a:ext cx="10515600" cy="992188"/>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667580"/>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0" i="0" u="none" strike="noStrike" baseline="0" dirty="0">
                <a:solidFill>
                  <a:srgbClr val="000000"/>
                </a:solidFill>
              </a:rPr>
              <a:t>This language suggests that the government itself is “ensuring” the safety of all its residents.  This is not an appropriate legal standard of care.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b="0" i="0" u="none" strike="noStrike" baseline="0" dirty="0">
              <a:solidFill>
                <a:srgbClr val="000000"/>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0" i="0" u="none" strike="noStrike" baseline="0" dirty="0">
                <a:solidFill>
                  <a:srgbClr val="000000"/>
                </a:solidFill>
              </a:rPr>
              <a:t>The sentence could be eliminated entirely or replaced with a sentence that simply sets out the facts, such as “In the last ten years, there have been 34 deaths and 442 serious injuries on our roads. Our goal is to reduce the number of deaths and serious injuries every year.” </a:t>
            </a:r>
            <a:endParaRPr kumimoji="0" lang="en-US" sz="2800" b="0" i="0" u="none" strike="noStrike" kern="1200" cap="none" spc="0" normalizeH="0" baseline="0" noProof="0" dirty="0">
              <a:ln>
                <a:noFill/>
              </a:ln>
              <a:solidFill>
                <a:prstClr val="black"/>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115017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8382-F9D6-4B98-8E79-B31E13DE5B93}"/>
              </a:ext>
            </a:extLst>
          </p:cNvPr>
          <p:cNvSpPr>
            <a:spLocks noGrp="1"/>
          </p:cNvSpPr>
          <p:nvPr>
            <p:ph type="title"/>
          </p:nvPr>
        </p:nvSpPr>
        <p:spPr>
          <a:xfrm>
            <a:off x="838200" y="169334"/>
            <a:ext cx="10515600" cy="1111250"/>
          </a:xfrm>
        </p:spPr>
        <p:txBody>
          <a:bodyPr>
            <a:normAutofit/>
          </a:bodyPr>
          <a:lstStyle/>
          <a:p>
            <a:pPr algn="ct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Recommendations on What Not to Do</a:t>
            </a:r>
            <a:endParaRPr lang="en-US" sz="3600" dirty="0">
              <a:latin typeface="+mn-lt"/>
            </a:endParaRPr>
          </a:p>
        </p:txBody>
      </p:sp>
      <p:sp>
        <p:nvSpPr>
          <p:cNvPr id="3" name="Content Placeholder 2">
            <a:extLst>
              <a:ext uri="{FF2B5EF4-FFF2-40B4-BE49-F238E27FC236}">
                <a16:creationId xmlns:a16="http://schemas.microsoft.com/office/drawing/2014/main" id="{095038EC-1560-4061-A7DB-F627B8FDAA71}"/>
              </a:ext>
            </a:extLst>
          </p:cNvPr>
          <p:cNvSpPr>
            <a:spLocks noGrp="1"/>
          </p:cNvSpPr>
          <p:nvPr>
            <p:ph idx="1"/>
          </p:nvPr>
        </p:nvSpPr>
        <p:spPr>
          <a:xfrm>
            <a:off x="838200" y="1558131"/>
            <a:ext cx="10515600" cy="4351338"/>
          </a:xfrm>
        </p:spPr>
        <p:txBody>
          <a:bodyPr>
            <a:normAutofit/>
          </a:bodyPr>
          <a:lstStyle/>
          <a:p>
            <a:r>
              <a:rPr lang="en-US" dirty="0"/>
              <a:t>Don’t forget to Schedule Regular Policy Reviews</a:t>
            </a:r>
          </a:p>
          <a:p>
            <a:endParaRPr lang="en-US" sz="900" dirty="0"/>
          </a:p>
          <a:p>
            <a:r>
              <a:rPr lang="en-US" dirty="0"/>
              <a:t>Don’t Fail to Match Field Conditions to Language in Guidance</a:t>
            </a:r>
          </a:p>
          <a:p>
            <a:endParaRPr lang="en-US" sz="900" dirty="0"/>
          </a:p>
          <a:p>
            <a:pPr marL="228600" marR="0" lvl="0" indent="-228600" algn="l" defTabSz="914400" rtl="0" eaLnBrk="1" fontAlgn="auto" latinLnBrk="0" hangingPunct="1">
              <a:lnSpc>
                <a:spcPct val="90000"/>
              </a:lnSpc>
              <a:spcBef>
                <a:spcPts val="1000"/>
              </a:spcBef>
              <a:spcAft>
                <a:spcPts val="0"/>
              </a:spcAft>
              <a:buClrTx/>
              <a:buSzPts val="2800"/>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Don’t Hit SEND Without Carefully Reviewing Your Email/Text</a:t>
            </a:r>
          </a:p>
          <a:p>
            <a:pPr marL="228600" marR="0" lvl="0" indent="-228600" algn="l" defTabSz="914400" rtl="0" eaLnBrk="1" fontAlgn="auto" latinLnBrk="0" hangingPunct="1">
              <a:lnSpc>
                <a:spcPct val="90000"/>
              </a:lnSpc>
              <a:spcBef>
                <a:spcPts val="1000"/>
              </a:spcBef>
              <a:spcAft>
                <a:spcPts val="0"/>
              </a:spcAft>
              <a:buClrTx/>
              <a:buSzPts val="2800"/>
              <a:buFont typeface="Arial" panose="020B0604020202020204" pitchFamily="34" charset="0"/>
              <a:buChar char="•"/>
              <a:tabLst/>
              <a:defRPr/>
            </a:pPr>
            <a:endParaRPr lang="en-US" sz="1000" dirty="0">
              <a:solidFill>
                <a:srgbClr val="000000"/>
              </a:solidFill>
              <a:latin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Pts val="2800"/>
              <a:buFont typeface="Arial" panose="020B0604020202020204" pitchFamily="34" charset="0"/>
              <a:buChar char="•"/>
              <a:tabLst/>
              <a:defRPr/>
            </a:pPr>
            <a:r>
              <a:rPr lang="en-US" dirty="0">
                <a:solidFill>
                  <a:srgbClr val="000000"/>
                </a:solidFill>
                <a:latin typeface="Calibri" panose="020F0502020204030204" pitchFamily="34" charset="0"/>
              </a:rPr>
              <a:t>Don’t Forget Media Training</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endParaRPr lang="en-US" dirty="0"/>
          </a:p>
          <a:p>
            <a:endParaRPr lang="en-US" sz="900" dirty="0"/>
          </a:p>
          <a:p>
            <a:endParaRPr lang="en-US" dirty="0"/>
          </a:p>
        </p:txBody>
      </p:sp>
    </p:spTree>
    <p:extLst>
      <p:ext uri="{BB962C8B-B14F-4D97-AF65-F5344CB8AC3E}">
        <p14:creationId xmlns:p14="http://schemas.microsoft.com/office/powerpoint/2010/main" val="3843814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8382-F9D6-4B98-8E79-B31E13DE5B93}"/>
              </a:ext>
            </a:extLst>
          </p:cNvPr>
          <p:cNvSpPr>
            <a:spLocks noGrp="1"/>
          </p:cNvSpPr>
          <p:nvPr>
            <p:ph type="title"/>
          </p:nvPr>
        </p:nvSpPr>
        <p:spPr>
          <a:xfrm>
            <a:off x="221411" y="502256"/>
            <a:ext cx="11749177" cy="892550"/>
          </a:xfrm>
        </p:spPr>
        <p:txBody>
          <a:bodyPr>
            <a:no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Don’t Forget to Schedule Regular Policy Reviews</a:t>
            </a:r>
            <a:b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3600" dirty="0">
              <a:latin typeface="+mn-lt"/>
            </a:endParaRPr>
          </a:p>
        </p:txBody>
      </p:sp>
      <p:sp>
        <p:nvSpPr>
          <p:cNvPr id="3" name="Content Placeholder 2">
            <a:extLst>
              <a:ext uri="{FF2B5EF4-FFF2-40B4-BE49-F238E27FC236}">
                <a16:creationId xmlns:a16="http://schemas.microsoft.com/office/drawing/2014/main" id="{095038EC-1560-4061-A7DB-F627B8FDAA71}"/>
              </a:ext>
            </a:extLst>
          </p:cNvPr>
          <p:cNvSpPr>
            <a:spLocks noGrp="1"/>
          </p:cNvSpPr>
          <p:nvPr>
            <p:ph idx="1"/>
          </p:nvPr>
        </p:nvSpPr>
        <p:spPr>
          <a:xfrm>
            <a:off x="838200" y="1558131"/>
            <a:ext cx="10515600" cy="4351338"/>
          </a:xfrm>
        </p:spPr>
        <p:txBody>
          <a:bodyPr>
            <a:normAutofit/>
          </a:bodyPr>
          <a:lstStyle/>
          <a:p>
            <a:r>
              <a:rPr lang="en-US" dirty="0"/>
              <a:t>Policy documents and instructional manuals should undergo regularly scheduled comprehensive reviews.</a:t>
            </a:r>
          </a:p>
          <a:p>
            <a:endParaRPr lang="en-US" sz="1000" dirty="0"/>
          </a:p>
          <a:p>
            <a:r>
              <a:rPr lang="en-US" dirty="0"/>
              <a:t>Look for information that is confusing or inaccurate and ensure that the processes that were in place at the time the guidance was initially written are still in place.</a:t>
            </a:r>
          </a:p>
          <a:p>
            <a:endParaRPr lang="en-US" sz="1000" dirty="0"/>
          </a:p>
          <a:p>
            <a:r>
              <a:rPr lang="en-US" dirty="0"/>
              <a:t>Technical documents should be reviewed by engineering/technical staff to verify compliance with generally accepted engineering practices.</a:t>
            </a:r>
          </a:p>
          <a:p>
            <a:endParaRPr lang="en-US" sz="900" dirty="0"/>
          </a:p>
          <a:p>
            <a:endParaRPr lang="en-US" dirty="0"/>
          </a:p>
          <a:p>
            <a:endParaRPr lang="en-US" sz="900" dirty="0"/>
          </a:p>
          <a:p>
            <a:endParaRPr lang="en-US" dirty="0"/>
          </a:p>
        </p:txBody>
      </p:sp>
    </p:spTree>
    <p:extLst>
      <p:ext uri="{BB962C8B-B14F-4D97-AF65-F5344CB8AC3E}">
        <p14:creationId xmlns:p14="http://schemas.microsoft.com/office/powerpoint/2010/main" val="2891321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8382-F9D6-4B98-8E79-B31E13DE5B93}"/>
              </a:ext>
            </a:extLst>
          </p:cNvPr>
          <p:cNvSpPr>
            <a:spLocks noGrp="1"/>
          </p:cNvSpPr>
          <p:nvPr>
            <p:ph type="title"/>
          </p:nvPr>
        </p:nvSpPr>
        <p:spPr>
          <a:xfrm>
            <a:off x="383458" y="169334"/>
            <a:ext cx="11488994" cy="1111250"/>
          </a:xfrm>
        </p:spPr>
        <p:txBody>
          <a:bodyPr>
            <a:normAutofit/>
          </a:bodyPr>
          <a:lstStyle/>
          <a:p>
            <a:pPr algn="ctr"/>
            <a:r>
              <a:rPr kumimoji="0" lang="en-US" sz="3600" b="0" i="0" u="none" strike="noStrike" kern="1200" cap="none" spc="0" normalizeH="0" baseline="0" noProof="0" dirty="0">
                <a:ln>
                  <a:noFill/>
                </a:ln>
                <a:solidFill>
                  <a:prstClr val="black"/>
                </a:solidFill>
                <a:effectLst/>
                <a:uLnTx/>
                <a:uFillTx/>
                <a:latin typeface="Calibri" panose="020F0502020204030204"/>
                <a:ea typeface="+mj-ea"/>
                <a:cs typeface="+mj-cs"/>
              </a:rPr>
              <a:t>Don’t Forget to Schedule Regular Policy Reviews (2)</a:t>
            </a:r>
            <a:endParaRPr lang="en-US" sz="3600" dirty="0">
              <a:latin typeface="+mn-lt"/>
            </a:endParaRPr>
          </a:p>
        </p:txBody>
      </p:sp>
      <p:sp>
        <p:nvSpPr>
          <p:cNvPr id="3" name="Content Placeholder 2">
            <a:extLst>
              <a:ext uri="{FF2B5EF4-FFF2-40B4-BE49-F238E27FC236}">
                <a16:creationId xmlns:a16="http://schemas.microsoft.com/office/drawing/2014/main" id="{095038EC-1560-4061-A7DB-F627B8FDAA71}"/>
              </a:ext>
            </a:extLst>
          </p:cNvPr>
          <p:cNvSpPr>
            <a:spLocks noGrp="1"/>
          </p:cNvSpPr>
          <p:nvPr>
            <p:ph idx="1"/>
          </p:nvPr>
        </p:nvSpPr>
        <p:spPr>
          <a:xfrm>
            <a:off x="838200" y="1558131"/>
            <a:ext cx="10515600" cy="4351338"/>
          </a:xfrm>
        </p:spPr>
        <p:txBody>
          <a:bodyPr>
            <a:normAutofit/>
          </a:bodyPr>
          <a:lstStyle/>
          <a:p>
            <a:r>
              <a:rPr lang="en-US" dirty="0"/>
              <a:t>Staff who implement the policy should be involved with its review so that the guidance can be implemented in the field.</a:t>
            </a:r>
          </a:p>
          <a:p>
            <a:endParaRPr lang="en-US" sz="1000" dirty="0"/>
          </a:p>
          <a:p>
            <a:r>
              <a:rPr lang="en-US" dirty="0"/>
              <a:t>Agency legal counsel should also be actively involved.</a:t>
            </a:r>
          </a:p>
          <a:p>
            <a:endParaRPr lang="en-US" sz="900" dirty="0"/>
          </a:p>
          <a:p>
            <a:r>
              <a:rPr lang="en-US" dirty="0"/>
              <a:t>When revising a policy, make sure internal consistency is maintained.</a:t>
            </a:r>
          </a:p>
          <a:p>
            <a:endParaRPr lang="en-US" sz="900" dirty="0"/>
          </a:p>
          <a:p>
            <a:endParaRPr lang="en-US" dirty="0"/>
          </a:p>
        </p:txBody>
      </p:sp>
    </p:spTree>
    <p:extLst>
      <p:ext uri="{BB962C8B-B14F-4D97-AF65-F5344CB8AC3E}">
        <p14:creationId xmlns:p14="http://schemas.microsoft.com/office/powerpoint/2010/main" val="800260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AC098-DCDC-A431-EB02-9BDB5F9E608A}"/>
              </a:ext>
            </a:extLst>
          </p:cNvPr>
          <p:cNvSpPr>
            <a:spLocks noGrp="1"/>
          </p:cNvSpPr>
          <p:nvPr>
            <p:ph type="title"/>
          </p:nvPr>
        </p:nvSpPr>
        <p:spPr>
          <a:xfrm>
            <a:off x="838200" y="278861"/>
            <a:ext cx="10515600" cy="1325563"/>
          </a:xfrm>
        </p:spPr>
        <p:txBody>
          <a:bodyPr>
            <a:normAutofit/>
          </a:bodyPr>
          <a:lstStyle/>
          <a:p>
            <a:pPr algn="ctr"/>
            <a:r>
              <a:rPr lang="en-US" sz="3600" dirty="0">
                <a:latin typeface="+mn-lt"/>
              </a:rPr>
              <a:t>Example—County D’s Website on How to Report Conditions That May Require Maintenance</a:t>
            </a:r>
          </a:p>
        </p:txBody>
      </p:sp>
      <p:sp>
        <p:nvSpPr>
          <p:cNvPr id="3" name="Content Placeholder 2">
            <a:extLst>
              <a:ext uri="{FF2B5EF4-FFF2-40B4-BE49-F238E27FC236}">
                <a16:creationId xmlns:a16="http://schemas.microsoft.com/office/drawing/2014/main" id="{43B200D3-CB77-E964-1C70-20AD5FCA5881}"/>
              </a:ext>
            </a:extLst>
          </p:cNvPr>
          <p:cNvSpPr>
            <a:spLocks noGrp="1"/>
          </p:cNvSpPr>
          <p:nvPr>
            <p:ph idx="1"/>
          </p:nvPr>
        </p:nvSpPr>
        <p:spPr>
          <a:xfrm>
            <a:off x="838200" y="2067164"/>
            <a:ext cx="10515600" cy="4351338"/>
          </a:xfrm>
        </p:spPr>
        <p:txBody>
          <a:bodyPr>
            <a:normAutofit fontScale="92500" lnSpcReduction="20000"/>
          </a:bodyPr>
          <a:lstStyle/>
          <a:p>
            <a:pPr marL="0" marR="0" indent="0">
              <a:lnSpc>
                <a:spcPct val="107000"/>
              </a:lnSpc>
              <a:spcBef>
                <a:spcPts val="0"/>
              </a:spcBef>
              <a:spcAft>
                <a:spcPts val="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Shoulder Maintenance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Accidents are likely to occur where drivers are called on to make decisions under circumstances where their vehicles are unable to respond properly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When a vehicle leaves the roadway, the driver no longer has the ability to fully control the vehicle. Maintaining useable shoulders along rural roads helps to provide a clear recovery and maneuver room (“space”) to escape potential accidents or reduce their severity.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The two (2) basic maintenance problems we face are</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shoulder “drop-offs” which should be scheduled for maintenance and immediate repair if the “drop” from the edge of pavement is greater than 2 inches; and shoulder “build-up” which is handled by cleaning the shoulders, especially after the winter season, and berm removal operations prior to paving.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49303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08B13-F0D2-231E-5E9E-DC9FC4BC57A4}"/>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County D Example (continued)</a:t>
            </a:r>
          </a:p>
        </p:txBody>
      </p:sp>
      <p:sp>
        <p:nvSpPr>
          <p:cNvPr id="3" name="Content Placeholder 2">
            <a:extLst>
              <a:ext uri="{FF2B5EF4-FFF2-40B4-BE49-F238E27FC236}">
                <a16:creationId xmlns:a16="http://schemas.microsoft.com/office/drawing/2014/main" id="{B27E8267-B2AA-A4FB-3E21-E085C3CA02A9}"/>
              </a:ext>
            </a:extLst>
          </p:cNvPr>
          <p:cNvSpPr>
            <a:spLocks noGrp="1"/>
          </p:cNvSpPr>
          <p:nvPr>
            <p:ph idx="1"/>
          </p:nvPr>
        </p:nvSpPr>
        <p:spPr/>
        <p:txBody>
          <a:bodyPr/>
          <a:lstStyle/>
          <a:p>
            <a:pPr marL="0" marR="0" indent="0">
              <a:lnSpc>
                <a:spcPct val="107000"/>
              </a:lnSpc>
              <a:spcBef>
                <a:spcPts val="0"/>
              </a:spcBef>
              <a:spcAft>
                <a:spcPts val="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Sidewalks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County Highways Division keeps a list of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sidewalk problem locations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that have been reported by residents. If the sidewalk is settled, but not broken, the sidewalk will be temporarily patched with asphalt </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if there is a tripping hazard</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819018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23BA-71B7-9B9C-113A-CC40E9D8999C}"/>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F45358C9-CA31-9091-86F5-6DFA7C2C35B9}"/>
              </a:ext>
            </a:extLst>
          </p:cNvPr>
          <p:cNvSpPr>
            <a:spLocks noGrp="1"/>
          </p:cNvSpPr>
          <p:nvPr>
            <p:ph idx="1"/>
          </p:nvPr>
        </p:nvSpPr>
        <p:spPr>
          <a:xfrm>
            <a:off x="838200" y="1501161"/>
            <a:ext cx="10515600" cy="4943884"/>
          </a:xfrm>
        </p:spPr>
        <p:txBody>
          <a:bodyPr>
            <a:normAutofit/>
          </a:bodyPr>
          <a:lstStyle/>
          <a:p>
            <a:r>
              <a:rPr lang="en-US" dirty="0"/>
              <a:t>Explanations of road operations and characteristics provide many opportunities for a plaintiff’s attorney (surplus language).</a:t>
            </a:r>
          </a:p>
          <a:p>
            <a:endParaRPr lang="en-US" sz="1000" dirty="0"/>
          </a:p>
          <a:p>
            <a:r>
              <a:rPr lang="en-US" dirty="0"/>
              <a:t>Discussion about consequences which may occur when a vehicle leaves the roadway should not be found in a maintenance policy or on an agency’s website (surplus language).</a:t>
            </a:r>
          </a:p>
          <a:p>
            <a:endParaRPr lang="en-US" sz="1000" dirty="0"/>
          </a:p>
          <a:p>
            <a:r>
              <a:rPr lang="en-US" dirty="0"/>
              <a:t>Statements made diminish the role of driver error in the sequence of events.</a:t>
            </a:r>
          </a:p>
          <a:p>
            <a:endParaRPr lang="en-US" sz="1000" dirty="0"/>
          </a:p>
          <a:p>
            <a:r>
              <a:rPr lang="en-US" dirty="0"/>
              <a:t>The agency admits it has a list of “problem” sidewalks that it has not fixed.</a:t>
            </a:r>
          </a:p>
        </p:txBody>
      </p:sp>
    </p:spTree>
    <p:extLst>
      <p:ext uri="{BB962C8B-B14F-4D97-AF65-F5344CB8AC3E}">
        <p14:creationId xmlns:p14="http://schemas.microsoft.com/office/powerpoint/2010/main" val="2280460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50890-0861-0B00-30D2-6C122616B30D}"/>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What’s Wrong in This Picture?</a:t>
            </a:r>
          </a:p>
        </p:txBody>
      </p:sp>
      <p:pic>
        <p:nvPicPr>
          <p:cNvPr id="5" name="Content Placeholder 4">
            <a:extLst>
              <a:ext uri="{FF2B5EF4-FFF2-40B4-BE49-F238E27FC236}">
                <a16:creationId xmlns:a16="http://schemas.microsoft.com/office/drawing/2014/main" id="{91C7E19B-BF5E-6C98-FAEE-72E1004C617E}"/>
              </a:ext>
            </a:extLst>
          </p:cNvPr>
          <p:cNvPicPr>
            <a:picLocks noGrp="1" noChangeAspect="1"/>
          </p:cNvPicPr>
          <p:nvPr>
            <p:ph idx="1"/>
          </p:nvPr>
        </p:nvPicPr>
        <p:blipFill>
          <a:blip r:embed="rId2"/>
          <a:stretch>
            <a:fillRect/>
          </a:stretch>
        </p:blipFill>
        <p:spPr>
          <a:xfrm>
            <a:off x="3526097" y="1642236"/>
            <a:ext cx="5139805" cy="4886579"/>
          </a:xfrm>
          <a:prstGeom prst="rect">
            <a:avLst/>
          </a:prstGeom>
        </p:spPr>
      </p:pic>
    </p:spTree>
    <p:extLst>
      <p:ext uri="{BB962C8B-B14F-4D97-AF65-F5344CB8AC3E}">
        <p14:creationId xmlns:p14="http://schemas.microsoft.com/office/powerpoint/2010/main" val="1620127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A017-A6AD-E051-DB19-02A1C9F75DBE}"/>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Assessment (2)</a:t>
            </a:r>
          </a:p>
        </p:txBody>
      </p:sp>
      <p:sp>
        <p:nvSpPr>
          <p:cNvPr id="3" name="Content Placeholder 2">
            <a:extLst>
              <a:ext uri="{FF2B5EF4-FFF2-40B4-BE49-F238E27FC236}">
                <a16:creationId xmlns:a16="http://schemas.microsoft.com/office/drawing/2014/main" id="{ECB9BDC7-A7DE-5854-6BF2-79121C55ACB6}"/>
              </a:ext>
            </a:extLst>
          </p:cNvPr>
          <p:cNvSpPr>
            <a:spLocks noGrp="1"/>
          </p:cNvSpPr>
          <p:nvPr>
            <p:ph idx="1"/>
          </p:nvPr>
        </p:nvSpPr>
        <p:spPr>
          <a:xfrm>
            <a:off x="838200" y="1604399"/>
            <a:ext cx="10515600" cy="4693162"/>
          </a:xfrm>
        </p:spPr>
        <p:txBody>
          <a:bodyPr>
            <a:normAutofit lnSpcReduction="10000"/>
          </a:bodyPr>
          <a:lstStyle/>
          <a:p>
            <a:r>
              <a:rPr lang="en-US" dirty="0"/>
              <a:t>Purpose of the website is to provide information to the public about how and when to contact the agency to report conditions, not to provide an explanation of the reasons that roadways have been constructed.</a:t>
            </a:r>
          </a:p>
          <a:p>
            <a:endParaRPr lang="en-US" sz="1000" dirty="0"/>
          </a:p>
          <a:p>
            <a:r>
              <a:rPr lang="en-US" dirty="0"/>
              <a:t>Passages should be rewritten instead of revised.</a:t>
            </a:r>
          </a:p>
          <a:p>
            <a:endParaRPr lang="en-US" sz="1000" dirty="0"/>
          </a:p>
          <a:p>
            <a:r>
              <a:rPr lang="en-US" dirty="0"/>
              <a:t>Passages could be reduced to simply provide contact information for the departments that perform repairs during and after business hours.</a:t>
            </a:r>
          </a:p>
          <a:p>
            <a:endParaRPr lang="en-US" sz="1000" dirty="0"/>
          </a:p>
          <a:p>
            <a:r>
              <a:rPr lang="en-US" dirty="0"/>
              <a:t>Give examples of conditions that merit reporting . . . </a:t>
            </a:r>
          </a:p>
        </p:txBody>
      </p:sp>
    </p:spTree>
    <p:extLst>
      <p:ext uri="{BB962C8B-B14F-4D97-AF65-F5344CB8AC3E}">
        <p14:creationId xmlns:p14="http://schemas.microsoft.com/office/powerpoint/2010/main" val="1128804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2895-5682-07F9-07B6-B3F870375CC1}"/>
              </a:ext>
            </a:extLst>
          </p:cNvPr>
          <p:cNvSpPr>
            <a:spLocks noGrp="1"/>
          </p:cNvSpPr>
          <p:nvPr>
            <p:ph type="title"/>
          </p:nvPr>
        </p:nvSpPr>
        <p:spPr>
          <a:xfrm>
            <a:off x="838200" y="0"/>
            <a:ext cx="10515600" cy="1224951"/>
          </a:xfrm>
        </p:spPr>
        <p:txBody>
          <a:bodyPr>
            <a:normAutofit/>
          </a:bodyPr>
          <a:lstStyle/>
          <a:p>
            <a:pPr algn="ctr"/>
            <a:r>
              <a:rPr lang="en-US" sz="3600" dirty="0">
                <a:latin typeface="+mn-lt"/>
              </a:rPr>
              <a:t>Example (continued)</a:t>
            </a:r>
          </a:p>
        </p:txBody>
      </p:sp>
      <p:sp>
        <p:nvSpPr>
          <p:cNvPr id="3" name="Content Placeholder 2">
            <a:extLst>
              <a:ext uri="{FF2B5EF4-FFF2-40B4-BE49-F238E27FC236}">
                <a16:creationId xmlns:a16="http://schemas.microsoft.com/office/drawing/2014/main" id="{0DD3806D-0976-D34B-BB7C-CBBF7062514D}"/>
              </a:ext>
            </a:extLst>
          </p:cNvPr>
          <p:cNvSpPr>
            <a:spLocks noGrp="1"/>
          </p:cNvSpPr>
          <p:nvPr>
            <p:ph idx="1"/>
          </p:nvPr>
        </p:nvSpPr>
        <p:spPr>
          <a:xfrm>
            <a:off x="650924" y="1350615"/>
            <a:ext cx="10515600" cy="4764955"/>
          </a:xfrm>
        </p:spPr>
        <p:txBody>
          <a:bodyPr>
            <a:normAutofit/>
          </a:bodyPr>
          <a:lstStyle/>
          <a:p>
            <a:pPr marL="0" marR="0" indent="0">
              <a:lnSpc>
                <a:spcPct val="107000"/>
              </a:lnSpc>
              <a:spcBef>
                <a:spcPts val="0"/>
              </a:spcBef>
              <a:spcAft>
                <a:spcPts val="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Maintenance Requests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Please contact the agency via e-mail or phone during regular business hours if you observe any of the following conditions</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Trees or shrubs blocking the view of oncoming traffic;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pothole or sinkhole;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clogged drainage ditch;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Damaged pavement markings/striping/stop bars;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Shoulder conditions where there is a difference in elevation between the traveled way and the shoulder in excess of two inches;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settled or broken sidewalk.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40005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D1B6-BABE-8214-2C65-EE5FB500A143}"/>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Example (continued)</a:t>
            </a:r>
          </a:p>
        </p:txBody>
      </p:sp>
      <p:sp>
        <p:nvSpPr>
          <p:cNvPr id="3" name="Content Placeholder 2">
            <a:extLst>
              <a:ext uri="{FF2B5EF4-FFF2-40B4-BE49-F238E27FC236}">
                <a16:creationId xmlns:a16="http://schemas.microsoft.com/office/drawing/2014/main" id="{FB32C599-C067-80A7-79E9-701DD8AFCC4B}"/>
              </a:ext>
            </a:extLst>
          </p:cNvPr>
          <p:cNvSpPr>
            <a:spLocks noGrp="1"/>
          </p:cNvSpPr>
          <p:nvPr>
            <p:ph idx="1"/>
          </p:nvPr>
        </p:nvSpPr>
        <p:spPr/>
        <p:txBody>
          <a:bodyPr>
            <a:normAutofit/>
          </a:bodyPr>
          <a:lstStyle/>
          <a:p>
            <a:pPr marL="0" marR="0" indent="0">
              <a:lnSpc>
                <a:spcPct val="107000"/>
              </a:lnSpc>
              <a:spcBef>
                <a:spcPts val="0"/>
              </a:spcBef>
              <a:spcAft>
                <a:spcPts val="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Please call 911 for roadway conditions such 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Objects in roadways such as debris, trees or large animal carcasses;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Downed electric or phone lines;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 collision;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Roadway(s) flooding; snow and ice conditions;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Traffic or pedestrian signal malfunction;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Flooding in roadside ditches or in/across roadways.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981089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A19D-EDFD-5A1B-477F-0BA4A092595A}"/>
              </a:ext>
            </a:extLst>
          </p:cNvPr>
          <p:cNvSpPr>
            <a:spLocks noGrp="1"/>
          </p:cNvSpPr>
          <p:nvPr>
            <p:ph type="title"/>
          </p:nvPr>
        </p:nvSpPr>
        <p:spPr>
          <a:xfrm>
            <a:off x="838200" y="456565"/>
            <a:ext cx="10515600" cy="1204883"/>
          </a:xfrm>
        </p:spPr>
        <p:txBody>
          <a:bodyPr>
            <a:noAutofit/>
          </a:bodyPr>
          <a:lstStyle/>
          <a:p>
            <a:pPr marL="228600" marR="0" lvl="0" indent="-228600" algn="ctr" defTabSz="914400" rtl="0" eaLnBrk="1" fontAlgn="auto" latinLnBrk="0" hangingPunct="1">
              <a:lnSpc>
                <a:spcPct val="90000"/>
              </a:lnSpc>
              <a:spcBef>
                <a:spcPts val="1000"/>
              </a:spcBef>
              <a:spcAft>
                <a:spcPts val="0"/>
              </a:spcAft>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Don’t Fail to Match Field Conditions to </a:t>
            </a:r>
            <a:b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Language in Guidance</a:t>
            </a:r>
            <a:b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sz="3600" dirty="0">
              <a:latin typeface="+mn-lt"/>
            </a:endParaRPr>
          </a:p>
        </p:txBody>
      </p:sp>
      <p:sp>
        <p:nvSpPr>
          <p:cNvPr id="3" name="Content Placeholder 2">
            <a:extLst>
              <a:ext uri="{FF2B5EF4-FFF2-40B4-BE49-F238E27FC236}">
                <a16:creationId xmlns:a16="http://schemas.microsoft.com/office/drawing/2014/main" id="{9080FB41-F1F7-5E04-3682-A387C91D0422}"/>
              </a:ext>
            </a:extLst>
          </p:cNvPr>
          <p:cNvSpPr>
            <a:spLocks noGrp="1"/>
          </p:cNvSpPr>
          <p:nvPr>
            <p:ph idx="1"/>
          </p:nvPr>
        </p:nvSpPr>
        <p:spPr/>
        <p:txBody>
          <a:bodyPr/>
          <a:lstStyle/>
          <a:p>
            <a:r>
              <a:rPr lang="en-US" dirty="0"/>
              <a:t>A conflict between written policy and application of the policy in the field will usually be resolved in favor of the plaintiff.</a:t>
            </a:r>
          </a:p>
          <a:p>
            <a:endParaRPr lang="en-US" sz="1000" dirty="0"/>
          </a:p>
          <a:p>
            <a:r>
              <a:rPr lang="en-US" dirty="0"/>
              <a:t>Language in the policy/guidance must match the practices in the field.</a:t>
            </a:r>
          </a:p>
          <a:p>
            <a:endParaRPr lang="en-US" sz="1000" dirty="0"/>
          </a:p>
          <a:p>
            <a:r>
              <a:rPr lang="en-US" dirty="0"/>
              <a:t>All instructions should be written so they are easy to understand.</a:t>
            </a:r>
          </a:p>
          <a:p>
            <a:endParaRPr lang="en-US" sz="1000" dirty="0"/>
          </a:p>
          <a:p>
            <a:r>
              <a:rPr lang="en-US" dirty="0"/>
              <a:t>Language should be reviewed periodically for liability issues and to make sure the written guidance is aligned with current practices.</a:t>
            </a:r>
          </a:p>
        </p:txBody>
      </p:sp>
    </p:spTree>
    <p:extLst>
      <p:ext uri="{BB962C8B-B14F-4D97-AF65-F5344CB8AC3E}">
        <p14:creationId xmlns:p14="http://schemas.microsoft.com/office/powerpoint/2010/main" val="2546814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0BC5-87E6-CD05-ECB9-4200D5D233C5}"/>
              </a:ext>
            </a:extLst>
          </p:cNvPr>
          <p:cNvSpPr>
            <a:spLocks noGrp="1"/>
          </p:cNvSpPr>
          <p:nvPr>
            <p:ph type="title"/>
          </p:nvPr>
        </p:nvSpPr>
        <p:spPr>
          <a:xfrm>
            <a:off x="941439" y="18255"/>
            <a:ext cx="10515600" cy="1325563"/>
          </a:xfrm>
        </p:spPr>
        <p:txBody>
          <a:bodyPr>
            <a:normAutofit/>
          </a:bodyPr>
          <a:lstStyle/>
          <a:p>
            <a:pPr algn="ctr"/>
            <a:r>
              <a:rPr lang="en-US" sz="3600" dirty="0">
                <a:latin typeface="+mn-lt"/>
              </a:rPr>
              <a:t>Example—Roadway Repair Prioritization of State E</a:t>
            </a:r>
          </a:p>
        </p:txBody>
      </p:sp>
      <p:sp>
        <p:nvSpPr>
          <p:cNvPr id="3" name="Content Placeholder 2">
            <a:extLst>
              <a:ext uri="{FF2B5EF4-FFF2-40B4-BE49-F238E27FC236}">
                <a16:creationId xmlns:a16="http://schemas.microsoft.com/office/drawing/2014/main" id="{1BE6AB4E-74BF-C537-F772-E81C7AA044CF}"/>
              </a:ext>
            </a:extLst>
          </p:cNvPr>
          <p:cNvSpPr>
            <a:spLocks noGrp="1"/>
          </p:cNvSpPr>
          <p:nvPr>
            <p:ph idx="1"/>
          </p:nvPr>
        </p:nvSpPr>
        <p:spPr/>
        <p:txBody>
          <a:bodyPr>
            <a:normAutofit fontScale="92500" lnSpcReduction="10000"/>
          </a:bodyPr>
          <a:lstStyle/>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State E prioritizes repair of components that provide for the safety of the traveling public into 3 categories.  These levels of service 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Desirable. Maintain all safety appurtenances to original design standards; all hardware functional; no noticeable appearance defects.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Acceptable. Maintain all safety appurtenances to original design standards; all hardware functional; few noticeable appearance defects.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Tolerable. Maintain all safety appurtenances to original design standards; all hardware functional; readily noticeable appearance defects.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522871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1913-E98F-6E20-550C-B5C8ADFA7197}"/>
              </a:ext>
            </a:extLst>
          </p:cNvPr>
          <p:cNvSpPr>
            <a:spLocks noGrp="1"/>
          </p:cNvSpPr>
          <p:nvPr>
            <p:ph type="title"/>
          </p:nvPr>
        </p:nvSpPr>
        <p:spPr>
          <a:xfrm>
            <a:off x="838200" y="-34505"/>
            <a:ext cx="10515600" cy="1276710"/>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56D006EF-EFC9-3908-2B85-3201A665E11E}"/>
              </a:ext>
            </a:extLst>
          </p:cNvPr>
          <p:cNvSpPr>
            <a:spLocks noGrp="1"/>
          </p:cNvSpPr>
          <p:nvPr>
            <p:ph idx="1"/>
          </p:nvPr>
        </p:nvSpPr>
        <p:spPr>
          <a:xfrm>
            <a:off x="838200" y="1242205"/>
            <a:ext cx="10515600" cy="4934758"/>
          </a:xfrm>
        </p:spPr>
        <p:txBody>
          <a:bodyPr>
            <a:normAutofit lnSpcReduction="10000"/>
          </a:bodyPr>
          <a:lstStyle/>
          <a:p>
            <a:r>
              <a:rPr lang="en-US" dirty="0"/>
              <a:t>The words </a:t>
            </a:r>
            <a:r>
              <a:rPr lang="en-US" i="1" dirty="0"/>
              <a:t>desirable</a:t>
            </a:r>
            <a:r>
              <a:rPr lang="en-US" dirty="0"/>
              <a:t>, </a:t>
            </a:r>
            <a:r>
              <a:rPr lang="en-US" i="1" dirty="0"/>
              <a:t>acceptable</a:t>
            </a:r>
            <a:r>
              <a:rPr lang="en-US" dirty="0"/>
              <a:t>, </a:t>
            </a:r>
            <a:r>
              <a:rPr lang="en-US" i="1" dirty="0"/>
              <a:t>tolerable</a:t>
            </a:r>
            <a:r>
              <a:rPr lang="en-US" dirty="0"/>
              <a:t> and </a:t>
            </a:r>
            <a:r>
              <a:rPr lang="en-US" i="1" dirty="0"/>
              <a:t>defects</a:t>
            </a:r>
            <a:r>
              <a:rPr lang="en-US" dirty="0"/>
              <a:t> are all expressions of the author’s opinion.  They do not convey directions, examples or a clear message.</a:t>
            </a:r>
          </a:p>
          <a:p>
            <a:endParaRPr lang="en-US" sz="1000" dirty="0"/>
          </a:p>
          <a:p>
            <a:r>
              <a:rPr lang="en-US" dirty="0"/>
              <a:t>Instead of opinion words, a list of examples or photographs could be used to convey the intended message.</a:t>
            </a:r>
          </a:p>
          <a:p>
            <a:endParaRPr lang="en-US" sz="1000" dirty="0"/>
          </a:p>
          <a:p>
            <a:r>
              <a:rPr lang="en-US" dirty="0"/>
              <a:t>Another option is to use a priority system such as Priority A, Priority B, etc. and give examples of those situations.</a:t>
            </a:r>
          </a:p>
          <a:p>
            <a:endParaRPr lang="en-US" sz="1000" dirty="0"/>
          </a:p>
          <a:p>
            <a:r>
              <a:rPr lang="en-US" dirty="0"/>
              <a:t>Make sure that the conditions or features of the road identified in the priority system are in compliance with the written expectations of the agency. </a:t>
            </a:r>
          </a:p>
        </p:txBody>
      </p:sp>
    </p:spTree>
    <p:extLst>
      <p:ext uri="{BB962C8B-B14F-4D97-AF65-F5344CB8AC3E}">
        <p14:creationId xmlns:p14="http://schemas.microsoft.com/office/powerpoint/2010/main" val="3322232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32B8F-279A-09C5-919A-1B54FF51C263}"/>
              </a:ext>
            </a:extLst>
          </p:cNvPr>
          <p:cNvSpPr>
            <a:spLocks noGrp="1"/>
          </p:cNvSpPr>
          <p:nvPr>
            <p:ph type="title"/>
          </p:nvPr>
        </p:nvSpPr>
        <p:spPr>
          <a:xfrm>
            <a:off x="838200" y="520403"/>
            <a:ext cx="10515600" cy="1066860"/>
          </a:xfrm>
        </p:spPr>
        <p:txBody>
          <a:bodyPr>
            <a:normAutofit fontScale="90000"/>
          </a:bodyPr>
          <a:lstStyle/>
          <a:p>
            <a:pPr marL="228600" marR="0" lvl="0" indent="-228600" algn="ctr" defTabSz="914400" rtl="0" eaLnBrk="1" fontAlgn="auto" latinLnBrk="0" hangingPunct="1">
              <a:lnSpc>
                <a:spcPct val="90000"/>
              </a:lnSpc>
              <a:spcBef>
                <a:spcPts val="1000"/>
              </a:spcBef>
              <a:spcAft>
                <a:spcPts val="0"/>
              </a:spcAft>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Don’t Hit SEND Without Carefully Reviewing </a:t>
            </a:r>
            <a:b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Your Email/Text</a:t>
            </a:r>
            <a:b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lang="en-US" sz="3600" dirty="0">
              <a:latin typeface="+mn-lt"/>
            </a:endParaRPr>
          </a:p>
        </p:txBody>
      </p:sp>
      <p:sp>
        <p:nvSpPr>
          <p:cNvPr id="3" name="Content Placeholder 2">
            <a:extLst>
              <a:ext uri="{FF2B5EF4-FFF2-40B4-BE49-F238E27FC236}">
                <a16:creationId xmlns:a16="http://schemas.microsoft.com/office/drawing/2014/main" id="{1E400C78-A03B-8FD6-76A1-7FCAD09679B8}"/>
              </a:ext>
            </a:extLst>
          </p:cNvPr>
          <p:cNvSpPr>
            <a:spLocks noGrp="1"/>
          </p:cNvSpPr>
          <p:nvPr>
            <p:ph idx="1"/>
          </p:nvPr>
        </p:nvSpPr>
        <p:spPr>
          <a:xfrm>
            <a:off x="838200" y="1825625"/>
            <a:ext cx="10515600" cy="4752156"/>
          </a:xfrm>
        </p:spPr>
        <p:txBody>
          <a:bodyPr>
            <a:normAutofit lnSpcReduction="10000"/>
          </a:bodyPr>
          <a:lstStyle/>
          <a:p>
            <a:r>
              <a:rPr lang="en-US" dirty="0"/>
              <a:t>May involve policy changes under consideration or may be related to design, construction or maintenance activities.</a:t>
            </a:r>
          </a:p>
          <a:p>
            <a:endParaRPr lang="en-US" sz="10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May be a good source of documentation of the thought process of staff as they review and revise policies.</a:t>
            </a:r>
          </a:p>
          <a:p>
            <a:endParaRPr lang="en-US" sz="1000" dirty="0"/>
          </a:p>
          <a:p>
            <a:r>
              <a:rPr lang="en-US" dirty="0"/>
              <a:t>Include only facts that are presented in an understandable, factual and neutral manner.</a:t>
            </a:r>
          </a:p>
          <a:p>
            <a:endParaRPr lang="en-US" sz="900" dirty="0"/>
          </a:p>
          <a:p>
            <a:r>
              <a:rPr lang="en-US" dirty="0"/>
              <a:t>Remember . . . </a:t>
            </a:r>
          </a:p>
          <a:p>
            <a:pPr marL="0" indent="0">
              <a:buNone/>
            </a:pPr>
            <a:r>
              <a:rPr lang="en-US" dirty="0"/>
              <a:t>    -- an email is a legal document, not a conversation</a:t>
            </a:r>
          </a:p>
          <a:p>
            <a:pPr marL="0" indent="0">
              <a:buNone/>
            </a:pPr>
            <a:r>
              <a:rPr lang="en-US" dirty="0"/>
              <a:t>    -- emails are forever! </a:t>
            </a:r>
          </a:p>
        </p:txBody>
      </p:sp>
    </p:spTree>
    <p:extLst>
      <p:ext uri="{BB962C8B-B14F-4D97-AF65-F5344CB8AC3E}">
        <p14:creationId xmlns:p14="http://schemas.microsoft.com/office/powerpoint/2010/main" val="407585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DBBA6-0DB8-D2B5-7B61-4A272683B917}"/>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Example—Two City F Employees</a:t>
            </a:r>
          </a:p>
        </p:txBody>
      </p:sp>
      <p:sp>
        <p:nvSpPr>
          <p:cNvPr id="3" name="Content Placeholder 2">
            <a:extLst>
              <a:ext uri="{FF2B5EF4-FFF2-40B4-BE49-F238E27FC236}">
                <a16:creationId xmlns:a16="http://schemas.microsoft.com/office/drawing/2014/main" id="{8C58CCC5-F40B-B8E1-443C-6C50F3976129}"/>
              </a:ext>
            </a:extLst>
          </p:cNvPr>
          <p:cNvSpPr>
            <a:spLocks noGrp="1"/>
          </p:cNvSpPr>
          <p:nvPr>
            <p:ph idx="1"/>
          </p:nvPr>
        </p:nvSpPr>
        <p:spPr/>
        <p:txBody>
          <a:bodyPr/>
          <a:lstStyle/>
          <a:p>
            <a:pPr marL="0" indent="0">
              <a:buNone/>
            </a:pPr>
            <a:r>
              <a:rPr lang="en-US" dirty="0"/>
              <a:t>Two technician employees of City F’s public works department are discussing, on their City email accounts, the recently released design plans for reconstruction of a major intersection in the city.  Snippets follow.</a:t>
            </a:r>
          </a:p>
          <a:p>
            <a:pPr marL="0" indent="0">
              <a:buNone/>
            </a:pPr>
            <a:endParaRPr lang="en-US" sz="1000" dirty="0"/>
          </a:p>
          <a:p>
            <a:pPr marL="0" indent="0">
              <a:lnSpc>
                <a:spcPct val="100000"/>
              </a:lnSpc>
              <a:spcBef>
                <a:spcPts val="0"/>
              </a:spcBef>
              <a:buNone/>
            </a:pPr>
            <a:r>
              <a:rPr lang="en-US" dirty="0"/>
              <a:t>Heather: “What da </a:t>
            </a:r>
            <a:r>
              <a:rPr lang="en-US" dirty="0" err="1"/>
              <a:t>ya</a:t>
            </a:r>
            <a:r>
              <a:rPr lang="en-US" dirty="0"/>
              <a:t> think of the left turn design from Maple to  </a:t>
            </a:r>
          </a:p>
          <a:p>
            <a:pPr marL="0" indent="0">
              <a:lnSpc>
                <a:spcPct val="100000"/>
              </a:lnSpc>
              <a:spcBef>
                <a:spcPts val="0"/>
              </a:spcBef>
              <a:buNone/>
            </a:pPr>
            <a:r>
              <a:rPr lang="en-US" dirty="0"/>
              <a:t>                  Fifth?”</a:t>
            </a:r>
          </a:p>
          <a:p>
            <a:pPr marL="0" indent="0">
              <a:lnSpc>
                <a:spcPct val="100000"/>
              </a:lnSpc>
              <a:spcBef>
                <a:spcPts val="0"/>
              </a:spcBef>
              <a:buNone/>
            </a:pPr>
            <a:r>
              <a:rPr lang="en-US" dirty="0"/>
              <a:t>Ryan: “Looks dangerous to me!  It’s creating a trap for southbound </a:t>
            </a:r>
          </a:p>
          <a:p>
            <a:pPr marL="0" indent="0">
              <a:lnSpc>
                <a:spcPct val="100000"/>
              </a:lnSpc>
              <a:spcBef>
                <a:spcPts val="0"/>
              </a:spcBef>
              <a:buNone/>
            </a:pPr>
            <a:r>
              <a:rPr lang="en-US" dirty="0"/>
              <a:t>            pedestrians.  Somebody could get killed there.”</a:t>
            </a:r>
          </a:p>
          <a:p>
            <a:pPr marL="0" indent="0">
              <a:lnSpc>
                <a:spcPct val="100000"/>
              </a:lnSpc>
              <a:spcBef>
                <a:spcPts val="0"/>
              </a:spcBef>
              <a:buNone/>
            </a:pPr>
            <a:r>
              <a:rPr lang="en-US" dirty="0"/>
              <a:t>Heather: “I agree!”     </a:t>
            </a:r>
          </a:p>
        </p:txBody>
      </p:sp>
    </p:spTree>
    <p:extLst>
      <p:ext uri="{BB962C8B-B14F-4D97-AF65-F5344CB8AC3E}">
        <p14:creationId xmlns:p14="http://schemas.microsoft.com/office/powerpoint/2010/main" val="1338028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AD2E-0353-9DBF-FA64-8D7B3DA8301A}"/>
              </a:ext>
            </a:extLst>
          </p:cNvPr>
          <p:cNvSpPr>
            <a:spLocks noGrp="1"/>
          </p:cNvSpPr>
          <p:nvPr>
            <p:ph type="title"/>
          </p:nvPr>
        </p:nvSpPr>
        <p:spPr>
          <a:xfrm>
            <a:off x="838200" y="0"/>
            <a:ext cx="10515600" cy="1190445"/>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0AEB7A52-D375-D7E1-B17C-D1ADB425597B}"/>
              </a:ext>
            </a:extLst>
          </p:cNvPr>
          <p:cNvSpPr>
            <a:spLocks noGrp="1"/>
          </p:cNvSpPr>
          <p:nvPr>
            <p:ph idx="1"/>
          </p:nvPr>
        </p:nvSpPr>
        <p:spPr>
          <a:xfrm>
            <a:off x="838200" y="1483742"/>
            <a:ext cx="10515600" cy="513651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Work-related emails/texts should include only facts, presented in a factual and neutral manner.</a:t>
            </a:r>
          </a:p>
          <a:p>
            <a:endParaRPr lang="en-US" sz="1000" dirty="0"/>
          </a:p>
          <a:p>
            <a:r>
              <a:rPr lang="en-US" dirty="0"/>
              <a:t>Heather and Ryan are conversing and expressing opinions, forgetting that email chains are legal documents that can and will be provided to the plaintiff in the event of a lawsuit.</a:t>
            </a:r>
          </a:p>
          <a:p>
            <a:endParaRPr lang="en-US" sz="1000" dirty="0"/>
          </a:p>
          <a:p>
            <a:r>
              <a:rPr lang="en-US" dirty="0"/>
              <a:t> Their use of these “loaded” words to describe a proposed design would be picked up by plaintiff’s attorney and used against the City.</a:t>
            </a:r>
          </a:p>
          <a:p>
            <a:endParaRPr lang="en-US" sz="1000" dirty="0"/>
          </a:p>
          <a:p>
            <a:r>
              <a:rPr lang="en-US" dirty="0"/>
              <a:t>They are entitled to their opinions but it would be best to share them via phone or in a face-to-face conversation.</a:t>
            </a:r>
          </a:p>
        </p:txBody>
      </p:sp>
    </p:spTree>
    <p:extLst>
      <p:ext uri="{BB962C8B-B14F-4D97-AF65-F5344CB8AC3E}">
        <p14:creationId xmlns:p14="http://schemas.microsoft.com/office/powerpoint/2010/main" val="493273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F4EF-D96B-A5BD-F498-202A7C703C37}"/>
              </a:ext>
            </a:extLst>
          </p:cNvPr>
          <p:cNvSpPr>
            <a:spLocks noGrp="1"/>
          </p:cNvSpPr>
          <p:nvPr>
            <p:ph type="title"/>
          </p:nvPr>
        </p:nvSpPr>
        <p:spPr>
          <a:xfrm>
            <a:off x="838200" y="0"/>
            <a:ext cx="10515600" cy="1325563"/>
          </a:xfrm>
        </p:spPr>
        <p:txBody>
          <a:bodyPr>
            <a:normAutofit/>
          </a:bodyPr>
          <a:lstStyle/>
          <a:p>
            <a:pPr algn="ctr"/>
            <a:r>
              <a:rPr lang="en-US" sz="3600" dirty="0">
                <a:latin typeface="+mn-lt"/>
              </a:rPr>
              <a:t>Example—State G Internal Email</a:t>
            </a:r>
          </a:p>
        </p:txBody>
      </p:sp>
      <p:pic>
        <p:nvPicPr>
          <p:cNvPr id="5" name="Content Placeholder 4">
            <a:extLst>
              <a:ext uri="{FF2B5EF4-FFF2-40B4-BE49-F238E27FC236}">
                <a16:creationId xmlns:a16="http://schemas.microsoft.com/office/drawing/2014/main" id="{FEFCE7B1-51D4-9D19-7984-01DE922B4C11}"/>
              </a:ext>
            </a:extLst>
          </p:cNvPr>
          <p:cNvPicPr>
            <a:picLocks noGrp="1" noChangeAspect="1"/>
          </p:cNvPicPr>
          <p:nvPr>
            <p:ph idx="1"/>
          </p:nvPr>
        </p:nvPicPr>
        <p:blipFill>
          <a:blip r:embed="rId2"/>
          <a:srcRect t="40417"/>
          <a:stretch/>
        </p:blipFill>
        <p:spPr>
          <a:xfrm>
            <a:off x="237512" y="3341815"/>
            <a:ext cx="11716975" cy="2825496"/>
          </a:xfrm>
        </p:spPr>
      </p:pic>
      <p:sp>
        <p:nvSpPr>
          <p:cNvPr id="4" name="TextBox 3">
            <a:extLst>
              <a:ext uri="{FF2B5EF4-FFF2-40B4-BE49-F238E27FC236}">
                <a16:creationId xmlns:a16="http://schemas.microsoft.com/office/drawing/2014/main" id="{E5076BAD-1B81-A9DC-A199-DFC12172DEC9}"/>
              </a:ext>
            </a:extLst>
          </p:cNvPr>
          <p:cNvSpPr txBox="1"/>
          <p:nvPr/>
        </p:nvSpPr>
        <p:spPr>
          <a:xfrm>
            <a:off x="838200" y="1448317"/>
            <a:ext cx="9321719" cy="830997"/>
          </a:xfrm>
          <a:prstGeom prst="rect">
            <a:avLst/>
          </a:prstGeom>
          <a:noFill/>
        </p:spPr>
        <p:txBody>
          <a:bodyPr wrap="none" rtlCol="0">
            <a:spAutoFit/>
          </a:bodyPr>
          <a:lstStyle/>
          <a:p>
            <a:pPr marR="0" lvl="0" algn="l" defTabSz="914400" rtl="0" eaLnBrk="1" fontAlgn="auto" latinLnBrk="0" hangingPunct="1">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From a DOT unit manager to DOT construction engineering staff involved </a:t>
            </a:r>
          </a:p>
          <a:p>
            <a:pPr marR="0" lvl="0" algn="l" defTabSz="914400" rtl="0" eaLnBrk="1" fontAlgn="auto" latinLnBrk="0" hangingPunct="1">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on project to construct a new interchange (part of an email chain).</a:t>
            </a:r>
          </a:p>
        </p:txBody>
      </p:sp>
      <p:sp>
        <p:nvSpPr>
          <p:cNvPr id="6" name="TextBox 5">
            <a:extLst>
              <a:ext uri="{FF2B5EF4-FFF2-40B4-BE49-F238E27FC236}">
                <a16:creationId xmlns:a16="http://schemas.microsoft.com/office/drawing/2014/main" id="{EA3DD954-E608-7921-8778-23C93A36783B}"/>
              </a:ext>
            </a:extLst>
          </p:cNvPr>
          <p:cNvSpPr txBox="1"/>
          <p:nvPr/>
        </p:nvSpPr>
        <p:spPr>
          <a:xfrm>
            <a:off x="378696" y="2660694"/>
            <a:ext cx="5108578" cy="461665"/>
          </a:xfrm>
          <a:prstGeom prst="rect">
            <a:avLst/>
          </a:prstGeom>
          <a:noFill/>
        </p:spPr>
        <p:txBody>
          <a:bodyPr wrap="none" rtlCol="0">
            <a:spAutoFit/>
          </a:bodyPr>
          <a:lstStyle/>
          <a:p>
            <a:r>
              <a:rPr lang="en-US" sz="2400" dirty="0"/>
              <a:t>Subject: Drainage Items Not in Contract</a:t>
            </a:r>
          </a:p>
        </p:txBody>
      </p:sp>
      <p:sp>
        <p:nvSpPr>
          <p:cNvPr id="7" name="Rectangle 6">
            <a:extLst>
              <a:ext uri="{FF2B5EF4-FFF2-40B4-BE49-F238E27FC236}">
                <a16:creationId xmlns:a16="http://schemas.microsoft.com/office/drawing/2014/main" id="{FCFEC8F2-FF41-434A-8080-B5DBF0AC0FE5}"/>
              </a:ext>
            </a:extLst>
          </p:cNvPr>
          <p:cNvSpPr/>
          <p:nvPr/>
        </p:nvSpPr>
        <p:spPr>
          <a:xfrm>
            <a:off x="10283826" y="5276319"/>
            <a:ext cx="786384" cy="4059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0CF571-F18C-8C0F-D38B-203B25655E45}"/>
              </a:ext>
            </a:extLst>
          </p:cNvPr>
          <p:cNvSpPr>
            <a:spLocks noGrp="1"/>
          </p:cNvSpPr>
          <p:nvPr>
            <p:ph type="ctrTitle"/>
          </p:nvPr>
        </p:nvSpPr>
        <p:spPr>
          <a:xfrm>
            <a:off x="1524000" y="363410"/>
            <a:ext cx="9144000" cy="1959166"/>
          </a:xfrm>
        </p:spPr>
        <p:txBody>
          <a:bodyPr>
            <a:normAutofit/>
          </a:bodyPr>
          <a:lstStyle/>
          <a:p>
            <a:r>
              <a:rPr lang="en-US" dirty="0">
                <a:latin typeface="+mn-lt"/>
              </a:rPr>
              <a:t>Words Have Power!</a:t>
            </a:r>
          </a:p>
        </p:txBody>
      </p:sp>
      <p:sp>
        <p:nvSpPr>
          <p:cNvPr id="5" name="Subtitle 4">
            <a:extLst>
              <a:ext uri="{FF2B5EF4-FFF2-40B4-BE49-F238E27FC236}">
                <a16:creationId xmlns:a16="http://schemas.microsoft.com/office/drawing/2014/main" id="{EB0FEFF6-6326-4DC6-A5DE-0E5AA40A7065}"/>
              </a:ext>
            </a:extLst>
          </p:cNvPr>
          <p:cNvSpPr>
            <a:spLocks noGrp="1"/>
          </p:cNvSpPr>
          <p:nvPr>
            <p:ph type="subTitle" idx="1"/>
          </p:nvPr>
        </p:nvSpPr>
        <p:spPr>
          <a:xfrm>
            <a:off x="1524000" y="4040950"/>
            <a:ext cx="9144000" cy="1655762"/>
          </a:xfrm>
        </p:spPr>
        <p:txBody>
          <a:bodyPr>
            <a:normAutofit/>
          </a:bodyPr>
          <a:lstStyle/>
          <a:p>
            <a:r>
              <a:rPr lang="en-US" sz="4800" dirty="0"/>
              <a:t>Don’t Let Them Be Used Against You or Your Organization</a:t>
            </a:r>
          </a:p>
        </p:txBody>
      </p:sp>
    </p:spTree>
    <p:extLst>
      <p:ext uri="{BB962C8B-B14F-4D97-AF65-F5344CB8AC3E}">
        <p14:creationId xmlns:p14="http://schemas.microsoft.com/office/powerpoint/2010/main" val="69874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64DA-F823-D811-33AE-6C08CF552681}"/>
              </a:ext>
            </a:extLst>
          </p:cNvPr>
          <p:cNvSpPr>
            <a:spLocks noGrp="1"/>
          </p:cNvSpPr>
          <p:nvPr>
            <p:ph type="title"/>
          </p:nvPr>
        </p:nvSpPr>
        <p:spPr>
          <a:xfrm>
            <a:off x="838200" y="-18321"/>
            <a:ext cx="10515600" cy="1325563"/>
          </a:xfrm>
        </p:spPr>
        <p:txBody>
          <a:bodyPr>
            <a:normAutofit/>
          </a:bodyPr>
          <a:lstStyle/>
          <a:p>
            <a:pPr algn="ctr"/>
            <a:r>
              <a:rPr lang="en-US" sz="3600" dirty="0">
                <a:latin typeface="+mn-lt"/>
              </a:rPr>
              <a:t>Assessment</a:t>
            </a:r>
          </a:p>
        </p:txBody>
      </p:sp>
      <p:sp>
        <p:nvSpPr>
          <p:cNvPr id="3" name="Content Placeholder 2">
            <a:extLst>
              <a:ext uri="{FF2B5EF4-FFF2-40B4-BE49-F238E27FC236}">
                <a16:creationId xmlns:a16="http://schemas.microsoft.com/office/drawing/2014/main" id="{883C7C72-C4B0-B42C-E49E-3E147ED359D9}"/>
              </a:ext>
            </a:extLst>
          </p:cNvPr>
          <p:cNvSpPr>
            <a:spLocks noGrp="1"/>
          </p:cNvSpPr>
          <p:nvPr>
            <p:ph idx="1"/>
          </p:nvPr>
        </p:nvSpPr>
        <p:spPr>
          <a:xfrm>
            <a:off x="838200" y="1169732"/>
            <a:ext cx="10515600" cy="5560252"/>
          </a:xfrm>
        </p:spPr>
        <p:txBody>
          <a:bodyPr>
            <a:normAutofit/>
          </a:bodyPr>
          <a:lstStyle/>
          <a:p>
            <a:r>
              <a:rPr lang="en-US" dirty="0"/>
              <a:t>Manager is clearly frustrated by pace of work and all of the changes on the project.</a:t>
            </a:r>
          </a:p>
          <a:p>
            <a:endParaRPr lang="en-US" sz="900" dirty="0"/>
          </a:p>
          <a:p>
            <a:r>
              <a:rPr lang="en-US" dirty="0"/>
              <a:t>When plaintiff’s counsel discovered this email, he thought there were problems on the project and that appropriate standards were not followed.  Agency employees and consultants were questioned extensively about this in depositions.</a:t>
            </a:r>
          </a:p>
          <a:p>
            <a:endParaRPr lang="en-US" sz="900" dirty="0"/>
          </a:p>
          <a:p>
            <a:r>
              <a:rPr lang="en-US" dirty="0"/>
              <a:t>Would have been introduced to cause doubt in the minds of jurors.</a:t>
            </a:r>
          </a:p>
          <a:p>
            <a:endParaRPr lang="en-US" sz="900" dirty="0"/>
          </a:p>
          <a:p>
            <a:r>
              <a:rPr lang="en-US" dirty="0"/>
              <a:t>Better to express these in-person at project meeting rather than in an agency email.</a:t>
            </a:r>
          </a:p>
          <a:p>
            <a:endParaRPr lang="en-US" sz="900" dirty="0"/>
          </a:p>
          <a:p>
            <a:r>
              <a:rPr lang="en-US" dirty="0"/>
              <a:t>Leave feelings/emotions out of agency emails. </a:t>
            </a:r>
          </a:p>
          <a:p>
            <a:endParaRPr lang="en-US" dirty="0"/>
          </a:p>
        </p:txBody>
      </p:sp>
    </p:spTree>
    <p:extLst>
      <p:ext uri="{BB962C8B-B14F-4D97-AF65-F5344CB8AC3E}">
        <p14:creationId xmlns:p14="http://schemas.microsoft.com/office/powerpoint/2010/main" val="4193339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78D1B-D7D8-4AAC-14BF-74874CFFDA45}"/>
              </a:ext>
            </a:extLst>
          </p:cNvPr>
          <p:cNvSpPr>
            <a:spLocks noGrp="1"/>
          </p:cNvSpPr>
          <p:nvPr>
            <p:ph type="title"/>
          </p:nvPr>
        </p:nvSpPr>
        <p:spPr>
          <a:xfrm>
            <a:off x="838200" y="365126"/>
            <a:ext cx="10515600" cy="859826"/>
          </a:xfrm>
        </p:spPr>
        <p:txBody>
          <a:bodyPr>
            <a:normAutofit fontScale="90000"/>
          </a:bodyPr>
          <a:lstStyle/>
          <a:p>
            <a:pPr marL="228600" marR="0" lvl="0" indent="-228600" algn="ctr" defTabSz="914400" rtl="0" eaLnBrk="1" fontAlgn="auto" latinLnBrk="0" hangingPunct="1">
              <a:lnSpc>
                <a:spcPct val="90000"/>
              </a:lnSpc>
              <a:spcBef>
                <a:spcPts val="1000"/>
              </a:spcBef>
              <a:spcAft>
                <a:spcPts val="0"/>
              </a:spcAft>
              <a:tabLst/>
              <a:defRPr/>
            </a:pP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Don’t Forget Media Training</a:t>
            </a:r>
            <a:b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endParaRPr lang="en-US" sz="3600" dirty="0">
              <a:latin typeface="+mn-lt"/>
            </a:endParaRPr>
          </a:p>
        </p:txBody>
      </p:sp>
      <p:sp>
        <p:nvSpPr>
          <p:cNvPr id="3" name="Content Placeholder 2">
            <a:extLst>
              <a:ext uri="{FF2B5EF4-FFF2-40B4-BE49-F238E27FC236}">
                <a16:creationId xmlns:a16="http://schemas.microsoft.com/office/drawing/2014/main" id="{57CC68A4-CA94-9FBC-BBEA-DE6916E6BADB}"/>
              </a:ext>
            </a:extLst>
          </p:cNvPr>
          <p:cNvSpPr>
            <a:spLocks noGrp="1"/>
          </p:cNvSpPr>
          <p:nvPr>
            <p:ph idx="1"/>
          </p:nvPr>
        </p:nvSpPr>
        <p:spPr>
          <a:xfrm>
            <a:off x="838200" y="1224952"/>
            <a:ext cx="10515600" cy="4952011"/>
          </a:xfrm>
        </p:spPr>
        <p:txBody>
          <a:bodyPr>
            <a:normAutofit fontScale="92500" lnSpcReduction="20000"/>
          </a:bodyPr>
          <a:lstStyle/>
          <a:p>
            <a:r>
              <a:rPr lang="en-US" dirty="0"/>
              <a:t>Prepare in advance—what topics will be covered?  Who will be conducting the interview?  Is it for print or TV?</a:t>
            </a:r>
          </a:p>
          <a:p>
            <a:endParaRPr lang="en-US" sz="800" dirty="0"/>
          </a:p>
          <a:p>
            <a:r>
              <a:rPr lang="en-US" dirty="0"/>
              <a:t>Identify major points of discussion and plan to present accurate and timely information in an understandable way</a:t>
            </a:r>
          </a:p>
          <a:p>
            <a:endParaRPr lang="en-US" sz="800" dirty="0"/>
          </a:p>
          <a:p>
            <a:r>
              <a:rPr lang="en-US" dirty="0"/>
              <a:t>Plan the specific words you intend to use</a:t>
            </a:r>
          </a:p>
          <a:p>
            <a:endParaRPr lang="en-US" sz="900" dirty="0"/>
          </a:p>
          <a:p>
            <a:r>
              <a:rPr lang="en-US" dirty="0"/>
              <a:t>Do not answer a question that is not clear—ask for clarification</a:t>
            </a:r>
          </a:p>
          <a:p>
            <a:endParaRPr lang="en-US" sz="800" dirty="0"/>
          </a:p>
          <a:p>
            <a:r>
              <a:rPr lang="en-US" dirty="0"/>
              <a:t>If a reporter makes a statement that is false or misleading, address it</a:t>
            </a:r>
          </a:p>
          <a:p>
            <a:endParaRPr lang="en-US" sz="900" dirty="0"/>
          </a:p>
          <a:p>
            <a:r>
              <a:rPr lang="en-US" dirty="0"/>
              <a:t>Take a breath, don’t rush to answer a question</a:t>
            </a:r>
          </a:p>
          <a:p>
            <a:endParaRPr lang="en-US" sz="900" dirty="0"/>
          </a:p>
          <a:p>
            <a:r>
              <a:rPr lang="en-US" dirty="0"/>
              <a:t>Get formal training.  Contact your LTAP center—help is available</a:t>
            </a:r>
          </a:p>
        </p:txBody>
      </p:sp>
    </p:spTree>
    <p:extLst>
      <p:ext uri="{BB962C8B-B14F-4D97-AF65-F5344CB8AC3E}">
        <p14:creationId xmlns:p14="http://schemas.microsoft.com/office/powerpoint/2010/main" val="4143862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0C4A6-BBB1-4D71-A79D-30795D8D0D9F}"/>
              </a:ext>
            </a:extLst>
          </p:cNvPr>
          <p:cNvSpPr>
            <a:spLocks noGrp="1"/>
          </p:cNvSpPr>
          <p:nvPr>
            <p:ph type="title"/>
          </p:nvPr>
        </p:nvSpPr>
        <p:spPr>
          <a:xfrm>
            <a:off x="838200" y="31158"/>
            <a:ext cx="10515600" cy="1123016"/>
          </a:xfrm>
        </p:spPr>
        <p:txBody>
          <a:bodyPr>
            <a:normAutofit/>
          </a:bodyPr>
          <a:lstStyle/>
          <a:p>
            <a:pPr algn="ctr"/>
            <a:r>
              <a:rPr lang="en-US" sz="3600" dirty="0">
                <a:latin typeface="+mn-lt"/>
              </a:rPr>
              <a:t>Excellent Resource</a:t>
            </a:r>
          </a:p>
        </p:txBody>
      </p:sp>
      <p:sp>
        <p:nvSpPr>
          <p:cNvPr id="3" name="Content Placeholder 2">
            <a:extLst>
              <a:ext uri="{FF2B5EF4-FFF2-40B4-BE49-F238E27FC236}">
                <a16:creationId xmlns:a16="http://schemas.microsoft.com/office/drawing/2014/main" id="{524BC3D4-4701-4ECE-8D1A-CBFA0880A398}"/>
              </a:ext>
            </a:extLst>
          </p:cNvPr>
          <p:cNvSpPr>
            <a:spLocks noGrp="1"/>
          </p:cNvSpPr>
          <p:nvPr>
            <p:ph idx="1"/>
          </p:nvPr>
        </p:nvSpPr>
        <p:spPr>
          <a:xfrm>
            <a:off x="838200" y="1154174"/>
            <a:ext cx="10515600" cy="4919352"/>
          </a:xfrm>
        </p:spPr>
        <p:txBody>
          <a:bodyPr>
            <a:normAutofit/>
          </a:bodyPr>
          <a:lstStyle/>
          <a:p>
            <a:r>
              <a:rPr lang="en-US" i="1" dirty="0"/>
              <a:t>NCHRP Legal Digest 83</a:t>
            </a:r>
            <a:r>
              <a:rPr lang="en-US" dirty="0"/>
              <a:t>—Guidelines for Drafting Liability Neutral Transportation Engineering Documents and Communications Strategies (July 2020)</a:t>
            </a:r>
          </a:p>
          <a:p>
            <a:endParaRPr lang="en-US" sz="12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Addresses how to avoid concepts and language that can have legal implications by promoting clear, direct, objective and fact-based expression. </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Document available (free)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http://nap.nationalacademies.org/25894</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000" dirty="0"/>
          </a:p>
          <a:p>
            <a:endParaRPr lang="en-US" sz="1000" dirty="0"/>
          </a:p>
        </p:txBody>
      </p:sp>
      <p:pic>
        <p:nvPicPr>
          <p:cNvPr id="4" name="Picture 3">
            <a:extLst>
              <a:ext uri="{FF2B5EF4-FFF2-40B4-BE49-F238E27FC236}">
                <a16:creationId xmlns:a16="http://schemas.microsoft.com/office/drawing/2014/main" id="{F6FB251B-CA4E-FBC0-7FC1-27752D32A9FF}"/>
              </a:ext>
            </a:extLst>
          </p:cNvPr>
          <p:cNvPicPr>
            <a:picLocks noChangeAspect="1"/>
          </p:cNvPicPr>
          <p:nvPr/>
        </p:nvPicPr>
        <p:blipFill>
          <a:blip r:embed="rId3"/>
          <a:stretch>
            <a:fillRect/>
          </a:stretch>
        </p:blipFill>
        <p:spPr>
          <a:xfrm>
            <a:off x="1505615" y="3988694"/>
            <a:ext cx="1795695" cy="2320666"/>
          </a:xfrm>
          <a:prstGeom prst="rect">
            <a:avLst/>
          </a:prstGeom>
        </p:spPr>
      </p:pic>
    </p:spTree>
    <p:extLst>
      <p:ext uri="{BB962C8B-B14F-4D97-AF65-F5344CB8AC3E}">
        <p14:creationId xmlns:p14="http://schemas.microsoft.com/office/powerpoint/2010/main" val="1215484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9288AE-C716-EDEA-1CB3-58A617052359}"/>
              </a:ext>
            </a:extLst>
          </p:cNvPr>
          <p:cNvSpPr>
            <a:spLocks noGrp="1"/>
          </p:cNvSpPr>
          <p:nvPr>
            <p:ph type="ctrTitle"/>
          </p:nvPr>
        </p:nvSpPr>
        <p:spPr/>
        <p:txBody>
          <a:bodyPr/>
          <a:lstStyle/>
          <a:p>
            <a:r>
              <a:rPr lang="en-US" dirty="0">
                <a:latin typeface="+mn-lt"/>
              </a:rPr>
              <a:t>Knowledge Check</a:t>
            </a:r>
            <a:br>
              <a:rPr lang="en-US" dirty="0">
                <a:latin typeface="+mn-lt"/>
              </a:rPr>
            </a:br>
            <a:r>
              <a:rPr lang="en-US" dirty="0">
                <a:latin typeface="+mn-lt"/>
              </a:rPr>
              <a:t>Questions</a:t>
            </a:r>
          </a:p>
        </p:txBody>
      </p:sp>
      <p:sp>
        <p:nvSpPr>
          <p:cNvPr id="5" name="Subtitle 4">
            <a:extLst>
              <a:ext uri="{FF2B5EF4-FFF2-40B4-BE49-F238E27FC236}">
                <a16:creationId xmlns:a16="http://schemas.microsoft.com/office/drawing/2014/main" id="{AA91433C-C580-2AB2-D638-96D18061277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5869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0284-82FC-AC70-437C-231FEF18E880}"/>
              </a:ext>
            </a:extLst>
          </p:cNvPr>
          <p:cNvSpPr>
            <a:spLocks noGrp="1"/>
          </p:cNvSpPr>
          <p:nvPr>
            <p:ph type="title"/>
          </p:nvPr>
        </p:nvSpPr>
        <p:spPr>
          <a:xfrm>
            <a:off x="838200" y="18255"/>
            <a:ext cx="10515600" cy="1325563"/>
          </a:xfrm>
        </p:spPr>
        <p:txBody>
          <a:bodyPr>
            <a:normAutofit/>
          </a:bodyPr>
          <a:lstStyle/>
          <a:p>
            <a:pPr algn="ctr"/>
            <a:r>
              <a:rPr lang="en-US" sz="3600" dirty="0">
                <a:latin typeface="+mn-lt"/>
              </a:rPr>
              <a:t>Which of These Phrases Incorporate LNL Principles?</a:t>
            </a:r>
          </a:p>
        </p:txBody>
      </p:sp>
      <p:sp>
        <p:nvSpPr>
          <p:cNvPr id="3" name="Content Placeholder 2">
            <a:extLst>
              <a:ext uri="{FF2B5EF4-FFF2-40B4-BE49-F238E27FC236}">
                <a16:creationId xmlns:a16="http://schemas.microsoft.com/office/drawing/2014/main" id="{35C818DC-2FF3-9C18-D137-71D3616423B2}"/>
              </a:ext>
            </a:extLst>
          </p:cNvPr>
          <p:cNvSpPr>
            <a:spLocks noGrp="1"/>
          </p:cNvSpPr>
          <p:nvPr>
            <p:ph idx="1"/>
          </p:nvPr>
        </p:nvSpPr>
        <p:spPr>
          <a:xfrm>
            <a:off x="838200" y="1642745"/>
            <a:ext cx="10515600" cy="4351338"/>
          </a:xfrm>
        </p:spPr>
        <p:txBody>
          <a:bodyPr/>
          <a:lstStyle/>
          <a:p>
            <a:pPr marL="514350" indent="-514350">
              <a:buFont typeface="+mj-lt"/>
              <a:buAutoNum type="alphaLcParenR"/>
            </a:pPr>
            <a:r>
              <a:rPr lang="en-US" dirty="0"/>
              <a:t>Where hazards are within the clear zone, guardrail or barrier wall shall be provided at least 6 feet off the traveled way.</a:t>
            </a:r>
          </a:p>
          <a:p>
            <a:pPr marL="514350" indent="-514350">
              <a:buFont typeface="+mj-lt"/>
              <a:buAutoNum type="alphaLcParenR"/>
            </a:pPr>
            <a:endParaRPr lang="en-US" sz="800" dirty="0"/>
          </a:p>
          <a:p>
            <a:pPr marL="514350" indent="-514350">
              <a:buFont typeface="+mj-lt"/>
              <a:buAutoNum type="alphaLcParenR"/>
            </a:pPr>
            <a:r>
              <a:rPr lang="en-US" dirty="0"/>
              <a:t>Where objects are within the clear zone, guardrail or barrier wall should be considered.</a:t>
            </a:r>
          </a:p>
          <a:p>
            <a:pPr marL="514350" indent="-514350">
              <a:buFont typeface="+mj-lt"/>
              <a:buAutoNum type="alphaLcParenR"/>
            </a:pPr>
            <a:endParaRPr lang="en-US" sz="800" dirty="0"/>
          </a:p>
          <a:p>
            <a:pPr marL="514350" indent="-514350">
              <a:buFont typeface="+mj-lt"/>
              <a:buAutoNum type="alphaLcParenR"/>
            </a:pPr>
            <a:r>
              <a:rPr lang="en-US" dirty="0"/>
              <a:t>Both of these.</a:t>
            </a:r>
          </a:p>
          <a:p>
            <a:pPr marL="514350" indent="-514350">
              <a:buFont typeface="+mj-lt"/>
              <a:buAutoNum type="alphaLcParenR"/>
            </a:pPr>
            <a:endParaRPr lang="en-US" sz="800" dirty="0"/>
          </a:p>
          <a:p>
            <a:pPr marL="514350" indent="-514350">
              <a:buFont typeface="+mj-lt"/>
              <a:buAutoNum type="alphaLcParenR"/>
            </a:pPr>
            <a:r>
              <a:rPr lang="en-US" dirty="0"/>
              <a:t>Neither of these.</a:t>
            </a:r>
          </a:p>
        </p:txBody>
      </p:sp>
      <p:sp>
        <p:nvSpPr>
          <p:cNvPr id="4" name="Oval 3">
            <a:extLst>
              <a:ext uri="{FF2B5EF4-FFF2-40B4-BE49-F238E27FC236}">
                <a16:creationId xmlns:a16="http://schemas.microsoft.com/office/drawing/2014/main" id="{A993C92A-6B99-4C6A-A1C6-1B5A6075F671}"/>
              </a:ext>
            </a:extLst>
          </p:cNvPr>
          <p:cNvSpPr/>
          <p:nvPr/>
        </p:nvSpPr>
        <p:spPr>
          <a:xfrm>
            <a:off x="512064" y="2569464"/>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99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2860-4E50-E649-3B05-FD0785AA1F44}"/>
              </a:ext>
            </a:extLst>
          </p:cNvPr>
          <p:cNvSpPr>
            <a:spLocks noGrp="1"/>
          </p:cNvSpPr>
          <p:nvPr>
            <p:ph type="title"/>
          </p:nvPr>
        </p:nvSpPr>
        <p:spPr>
          <a:xfrm>
            <a:off x="838200" y="17653"/>
            <a:ext cx="10515600" cy="1325563"/>
          </a:xfrm>
        </p:spPr>
        <p:txBody>
          <a:bodyPr>
            <a:normAutofit/>
          </a:bodyPr>
          <a:lstStyle/>
          <a:p>
            <a:pPr algn="ctr"/>
            <a:r>
              <a:rPr lang="en-US" sz="3600" dirty="0">
                <a:latin typeface="+mn-lt"/>
              </a:rPr>
              <a:t>How Would You Describe This Condition?</a:t>
            </a:r>
          </a:p>
        </p:txBody>
      </p:sp>
      <p:pic>
        <p:nvPicPr>
          <p:cNvPr id="4" name="Content Placeholder 3">
            <a:extLst>
              <a:ext uri="{FF2B5EF4-FFF2-40B4-BE49-F238E27FC236}">
                <a16:creationId xmlns:a16="http://schemas.microsoft.com/office/drawing/2014/main" id="{81E01445-D8E2-229F-48A2-882C910FCE46}"/>
              </a:ext>
            </a:extLst>
          </p:cNvPr>
          <p:cNvPicPr>
            <a:picLocks noGrp="1" noChangeAspect="1"/>
          </p:cNvPicPr>
          <p:nvPr>
            <p:ph idx="1"/>
          </p:nvPr>
        </p:nvPicPr>
        <p:blipFill>
          <a:blip r:embed="rId2"/>
          <a:stretch>
            <a:fillRect/>
          </a:stretch>
        </p:blipFill>
        <p:spPr>
          <a:xfrm>
            <a:off x="2693476" y="1452944"/>
            <a:ext cx="6805048" cy="4520551"/>
          </a:xfrm>
          <a:prstGeom prst="rect">
            <a:avLst/>
          </a:prstGeom>
        </p:spPr>
      </p:pic>
      <p:sp>
        <p:nvSpPr>
          <p:cNvPr id="3" name="TextBox 2">
            <a:extLst>
              <a:ext uri="{FF2B5EF4-FFF2-40B4-BE49-F238E27FC236}">
                <a16:creationId xmlns:a16="http://schemas.microsoft.com/office/drawing/2014/main" id="{C5B5F6D9-6068-F23C-7561-094FEB021D7D}"/>
              </a:ext>
            </a:extLst>
          </p:cNvPr>
          <p:cNvSpPr txBox="1"/>
          <p:nvPr/>
        </p:nvSpPr>
        <p:spPr>
          <a:xfrm>
            <a:off x="1745353" y="6156375"/>
            <a:ext cx="8701293" cy="461665"/>
          </a:xfrm>
          <a:prstGeom prst="rect">
            <a:avLst/>
          </a:prstGeom>
          <a:noFill/>
        </p:spPr>
        <p:txBody>
          <a:bodyPr wrap="none" rtlCol="0">
            <a:spAutoFit/>
          </a:bodyPr>
          <a:lstStyle/>
          <a:p>
            <a:r>
              <a:rPr lang="en-US" sz="2400" dirty="0">
                <a:solidFill>
                  <a:srgbClr val="FF0000"/>
                </a:solidFill>
              </a:rPr>
              <a:t>8-inch elevation difference between pavement surface and shoulder</a:t>
            </a:r>
          </a:p>
        </p:txBody>
      </p:sp>
    </p:spTree>
    <p:extLst>
      <p:ext uri="{BB962C8B-B14F-4D97-AF65-F5344CB8AC3E}">
        <p14:creationId xmlns:p14="http://schemas.microsoft.com/office/powerpoint/2010/main" val="342499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A298-A35F-6DDC-9536-9F3C32D51534}"/>
              </a:ext>
            </a:extLst>
          </p:cNvPr>
          <p:cNvSpPr>
            <a:spLocks noGrp="1"/>
          </p:cNvSpPr>
          <p:nvPr>
            <p:ph type="title"/>
          </p:nvPr>
        </p:nvSpPr>
        <p:spPr>
          <a:xfrm>
            <a:off x="838200" y="127983"/>
            <a:ext cx="10515600" cy="1325563"/>
          </a:xfrm>
        </p:spPr>
        <p:txBody>
          <a:bodyPr>
            <a:norm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Any LNL Concerns with These Sentences?</a:t>
            </a:r>
            <a:br>
              <a:rPr lang="en-US" sz="3600" dirty="0">
                <a:latin typeface="Calibri" panose="020F0502020204030204" pitchFamily="34" charset="0"/>
                <a:ea typeface="Calibri" panose="020F0502020204030204" pitchFamily="34" charset="0"/>
                <a:cs typeface="Calibri" panose="020F0502020204030204" pitchFamily="34" charset="0"/>
              </a:rPr>
            </a:br>
            <a:r>
              <a:rPr lang="en-US" sz="3600" dirty="0">
                <a:latin typeface="Calibri" panose="020F0502020204030204" pitchFamily="34" charset="0"/>
                <a:ea typeface="Calibri" panose="020F0502020204030204" pitchFamily="34" charset="0"/>
                <a:cs typeface="Calibri" panose="020F0502020204030204" pitchFamily="34" charset="0"/>
              </a:rPr>
              <a:t>How Would You Re-Write? </a:t>
            </a:r>
          </a:p>
        </p:txBody>
      </p:sp>
      <p:sp>
        <p:nvSpPr>
          <p:cNvPr id="3" name="Content Placeholder 2">
            <a:extLst>
              <a:ext uri="{FF2B5EF4-FFF2-40B4-BE49-F238E27FC236}">
                <a16:creationId xmlns:a16="http://schemas.microsoft.com/office/drawing/2014/main" id="{DAEFFF0A-9284-F8AC-CF6C-848B27280683}"/>
              </a:ext>
            </a:extLst>
          </p:cNvPr>
          <p:cNvSpPr>
            <a:spLocks noGrp="1"/>
          </p:cNvSpPr>
          <p:nvPr>
            <p:ph idx="1"/>
          </p:nvPr>
        </p:nvSpPr>
        <p:spPr/>
        <p:txBody>
          <a:bodyPr/>
          <a:lstStyle/>
          <a:p>
            <a:pPr marL="514350" indent="-514350">
              <a:buFont typeface="+mj-lt"/>
              <a:buAutoNum type="arabicParenR"/>
            </a:pPr>
            <a:r>
              <a:rPr lang="en-US" dirty="0"/>
              <a:t>The sidewalk is 5 feet wide, smooth concrete with a cross slope of 2% and a grade of 4%, therefore, it is safe.</a:t>
            </a:r>
          </a:p>
          <a:p>
            <a:pPr marL="514350" indent="-514350">
              <a:buFont typeface="+mj-lt"/>
              <a:buAutoNum type="arabicParenR"/>
            </a:pPr>
            <a:endParaRPr lang="en-US" sz="1000" dirty="0"/>
          </a:p>
          <a:p>
            <a:pPr marL="514350" indent="-514350">
              <a:buFont typeface="+mj-lt"/>
              <a:buAutoNum type="arabicParenR"/>
            </a:pPr>
            <a:r>
              <a:rPr lang="en-US" dirty="0"/>
              <a:t>Using one inspector who specializes in concrete pavements will be adequate for this roadway construction project.</a:t>
            </a:r>
          </a:p>
          <a:p>
            <a:pPr marL="514350" indent="-514350">
              <a:buFont typeface="+mj-lt"/>
              <a:buAutoNum type="arabicParenR"/>
            </a:pPr>
            <a:endParaRPr lang="en-US" sz="1000" dirty="0"/>
          </a:p>
          <a:p>
            <a:pPr marL="514350" marR="0" lvl="0" indent="-5143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en-US" b="0" i="0" u="none" strike="noStrike" kern="1200" cap="none" spc="0" normalizeH="0" baseline="0" noProof="0" dirty="0">
                <a:ln>
                  <a:noFill/>
                </a:ln>
                <a:solidFill>
                  <a:prstClr val="black"/>
                </a:solidFill>
                <a:effectLst/>
                <a:uLnTx/>
                <a:uFillTx/>
                <a:latin typeface="Calibri"/>
                <a:ea typeface="+mn-ea"/>
                <a:cs typeface="+mn-cs"/>
              </a:rPr>
              <a:t>Paths should be clear of debris and adequately drained to prevent accumulation of trash/mud that can cause a trip or slip hazard.</a:t>
            </a:r>
          </a:p>
          <a:p>
            <a:endParaRPr lang="en-US" dirty="0"/>
          </a:p>
          <a:p>
            <a:endParaRPr lang="en-US" dirty="0"/>
          </a:p>
          <a:p>
            <a:endParaRPr lang="en-US" dirty="0"/>
          </a:p>
        </p:txBody>
      </p:sp>
      <p:sp>
        <p:nvSpPr>
          <p:cNvPr id="7" name="Oval 6">
            <a:extLst>
              <a:ext uri="{FF2B5EF4-FFF2-40B4-BE49-F238E27FC236}">
                <a16:creationId xmlns:a16="http://schemas.microsoft.com/office/drawing/2014/main" id="{AFE23505-25B2-CC0C-5001-6EB3B0093132}"/>
              </a:ext>
            </a:extLst>
          </p:cNvPr>
          <p:cNvSpPr/>
          <p:nvPr/>
        </p:nvSpPr>
        <p:spPr>
          <a:xfrm>
            <a:off x="6638544" y="1975104"/>
            <a:ext cx="914400"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C95314B-24E4-1AFE-D717-73C5426FF79B}"/>
              </a:ext>
            </a:extLst>
          </p:cNvPr>
          <p:cNvSpPr/>
          <p:nvPr/>
        </p:nvSpPr>
        <p:spPr>
          <a:xfrm>
            <a:off x="1115568" y="3196622"/>
            <a:ext cx="1956816"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DFCE090-680C-1DC9-8EEE-533EF78AC8A5}"/>
              </a:ext>
            </a:extLst>
          </p:cNvPr>
          <p:cNvSpPr/>
          <p:nvPr/>
        </p:nvSpPr>
        <p:spPr>
          <a:xfrm>
            <a:off x="9345168" y="4407408"/>
            <a:ext cx="1170432" cy="9144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14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0457-B399-1E9C-D67A-8AFDA7E15379}"/>
              </a:ext>
            </a:extLst>
          </p:cNvPr>
          <p:cNvSpPr>
            <a:spLocks noGrp="1"/>
          </p:cNvSpPr>
          <p:nvPr>
            <p:ph type="title"/>
          </p:nvPr>
        </p:nvSpPr>
        <p:spPr>
          <a:xfrm>
            <a:off x="838199" y="0"/>
            <a:ext cx="10515600" cy="1325563"/>
          </a:xfrm>
        </p:spPr>
        <p:txBody>
          <a:bodyPr>
            <a:normAutofit/>
          </a:bodyPr>
          <a:lstStyle/>
          <a:p>
            <a:pPr algn="ctr"/>
            <a:r>
              <a:rPr lang="en-US" sz="3600" dirty="0">
                <a:latin typeface="+mn-lt"/>
              </a:rPr>
              <a:t>How Would You Re-Write the Caption?</a:t>
            </a:r>
          </a:p>
        </p:txBody>
      </p:sp>
      <p:pic>
        <p:nvPicPr>
          <p:cNvPr id="4" name="Content Placeholder 3">
            <a:extLst>
              <a:ext uri="{FF2B5EF4-FFF2-40B4-BE49-F238E27FC236}">
                <a16:creationId xmlns:a16="http://schemas.microsoft.com/office/drawing/2014/main" id="{74071D05-E0E1-6F55-159B-6AC49E1912CD}"/>
              </a:ext>
            </a:extLst>
          </p:cNvPr>
          <p:cNvPicPr>
            <a:picLocks noGrp="1" noChangeAspect="1"/>
          </p:cNvPicPr>
          <p:nvPr>
            <p:ph idx="1"/>
          </p:nvPr>
        </p:nvPicPr>
        <p:blipFill>
          <a:blip r:embed="rId2"/>
          <a:srcRect l="5436" t="6624" r="42462" b="66037"/>
          <a:stretch/>
        </p:blipFill>
        <p:spPr>
          <a:xfrm rot="10800000">
            <a:off x="3389374" y="1755647"/>
            <a:ext cx="5413249" cy="3675888"/>
          </a:xfrm>
          <a:prstGeom prst="rect">
            <a:avLst/>
          </a:prstGeom>
        </p:spPr>
      </p:pic>
      <p:sp>
        <p:nvSpPr>
          <p:cNvPr id="5" name="TextBox 4">
            <a:extLst>
              <a:ext uri="{FF2B5EF4-FFF2-40B4-BE49-F238E27FC236}">
                <a16:creationId xmlns:a16="http://schemas.microsoft.com/office/drawing/2014/main" id="{D32A712C-ECB6-5318-571A-F3FD578F5EA5}"/>
              </a:ext>
            </a:extLst>
          </p:cNvPr>
          <p:cNvSpPr txBox="1"/>
          <p:nvPr/>
        </p:nvSpPr>
        <p:spPr>
          <a:xfrm>
            <a:off x="1668984" y="5630785"/>
            <a:ext cx="8854027" cy="461665"/>
          </a:xfrm>
          <a:prstGeom prst="rect">
            <a:avLst/>
          </a:prstGeom>
          <a:noFill/>
        </p:spPr>
        <p:txBody>
          <a:bodyPr wrap="none" rtlCol="0">
            <a:spAutoFit/>
          </a:bodyPr>
          <a:lstStyle/>
          <a:p>
            <a:r>
              <a:rPr lang="en-US" sz="2400" dirty="0"/>
              <a:t>Large Rocks Used to Stabilize the </a:t>
            </a:r>
            <a:r>
              <a:rPr lang="en-US" sz="2400" dirty="0" err="1"/>
              <a:t>Sideslope</a:t>
            </a:r>
            <a:r>
              <a:rPr lang="en-US" sz="2400" dirty="0"/>
              <a:t> Are A Hazard to Motorists</a:t>
            </a:r>
            <a:r>
              <a:rPr lang="en-US" dirty="0"/>
              <a:t>.</a:t>
            </a:r>
          </a:p>
        </p:txBody>
      </p:sp>
    </p:spTree>
    <p:extLst>
      <p:ext uri="{BB962C8B-B14F-4D97-AF65-F5344CB8AC3E}">
        <p14:creationId xmlns:p14="http://schemas.microsoft.com/office/powerpoint/2010/main" val="161321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5AD61-0997-4AAC-8E74-D019599836FA}"/>
              </a:ext>
            </a:extLst>
          </p:cNvPr>
          <p:cNvSpPr>
            <a:spLocks noGrp="1"/>
          </p:cNvSpPr>
          <p:nvPr>
            <p:ph type="ctrTitle"/>
          </p:nvPr>
        </p:nvSpPr>
        <p:spPr>
          <a:xfrm>
            <a:off x="1524000" y="310357"/>
            <a:ext cx="9144000" cy="1655762"/>
          </a:xfrm>
        </p:spPr>
        <p:txBody>
          <a:bodyPr>
            <a:normAutofit/>
          </a:bodyPr>
          <a:lstStyle/>
          <a:p>
            <a:r>
              <a:rPr lang="en-US" sz="4800" dirty="0">
                <a:latin typeface="+mn-lt"/>
              </a:rPr>
              <a:t>Thank You!</a:t>
            </a:r>
          </a:p>
        </p:txBody>
      </p:sp>
      <p:sp>
        <p:nvSpPr>
          <p:cNvPr id="3" name="Subtitle 2">
            <a:extLst>
              <a:ext uri="{FF2B5EF4-FFF2-40B4-BE49-F238E27FC236}">
                <a16:creationId xmlns:a16="http://schemas.microsoft.com/office/drawing/2014/main" id="{49409693-2618-4B80-BA10-5D61E08ECCD0}"/>
              </a:ext>
            </a:extLst>
          </p:cNvPr>
          <p:cNvSpPr>
            <a:spLocks noGrp="1"/>
          </p:cNvSpPr>
          <p:nvPr>
            <p:ph type="subTitle" idx="1"/>
          </p:nvPr>
        </p:nvSpPr>
        <p:spPr>
          <a:xfrm>
            <a:off x="1644770" y="2894670"/>
            <a:ext cx="9144000" cy="3092061"/>
          </a:xfrm>
        </p:spPr>
        <p:txBody>
          <a:bodyPr>
            <a:normAutofit/>
          </a:bodyPr>
          <a:lstStyle/>
          <a:p>
            <a:r>
              <a:rPr lang="en-US" sz="4800" dirty="0"/>
              <a:t>Questions?</a:t>
            </a:r>
          </a:p>
          <a:p>
            <a:endParaRPr lang="en-US" sz="4800" dirty="0"/>
          </a:p>
          <a:p>
            <a:r>
              <a:rPr lang="en-US" sz="3600" dirty="0"/>
              <a:t>Ronald.Eck@mail.wvu.edu</a:t>
            </a:r>
          </a:p>
        </p:txBody>
      </p:sp>
    </p:spTree>
    <p:extLst>
      <p:ext uri="{BB962C8B-B14F-4D97-AF65-F5344CB8AC3E}">
        <p14:creationId xmlns:p14="http://schemas.microsoft.com/office/powerpoint/2010/main" val="3029940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9B982AB-AC87-4EEE-A466-B278C7C4264F}"/>
              </a:ext>
            </a:extLst>
          </p:cNvPr>
          <p:cNvSpPr>
            <a:spLocks noGrp="1" noChangeArrowheads="1"/>
          </p:cNvSpPr>
          <p:nvPr>
            <p:ph type="title"/>
          </p:nvPr>
        </p:nvSpPr>
        <p:spPr>
          <a:xfrm>
            <a:off x="838200" y="-162720"/>
            <a:ext cx="10515600" cy="1325563"/>
          </a:xfrm>
        </p:spPr>
        <p:txBody>
          <a:bodyPr>
            <a:normAutofit/>
          </a:bodyPr>
          <a:lstStyle/>
          <a:p>
            <a:pPr algn="ctr" eaLnBrk="1" hangingPunct="1"/>
            <a:r>
              <a:rPr lang="en-US" altLang="en-US" sz="3600" dirty="0">
                <a:latin typeface="+mn-lt"/>
              </a:rPr>
              <a:t>The Situation</a:t>
            </a:r>
          </a:p>
        </p:txBody>
      </p:sp>
      <p:sp>
        <p:nvSpPr>
          <p:cNvPr id="35843" name="Rectangle 3">
            <a:extLst>
              <a:ext uri="{FF2B5EF4-FFF2-40B4-BE49-F238E27FC236}">
                <a16:creationId xmlns:a16="http://schemas.microsoft.com/office/drawing/2014/main" id="{1B6DBB0C-F615-4EE4-9C60-5AC69E646587}"/>
              </a:ext>
            </a:extLst>
          </p:cNvPr>
          <p:cNvSpPr>
            <a:spLocks noGrp="1" noChangeArrowheads="1"/>
          </p:cNvSpPr>
          <p:nvPr>
            <p:ph type="body" idx="1"/>
          </p:nvPr>
        </p:nvSpPr>
        <p:spPr>
          <a:xfrm>
            <a:off x="838200" y="1296067"/>
            <a:ext cx="10515600" cy="5061871"/>
          </a:xfrm>
        </p:spPr>
        <p:txBody>
          <a:bodyPr>
            <a:normAutofit/>
          </a:bodyPr>
          <a:lstStyle/>
          <a:p>
            <a:pPr eaLnBrk="1" hangingPunct="1"/>
            <a:r>
              <a:rPr lang="en-US" altLang="en-US" dirty="0"/>
              <a:t>Employees of state and local road agencies make public presentations.  They are interviewed by the media.</a:t>
            </a:r>
          </a:p>
          <a:p>
            <a:pPr marL="0" indent="0" eaLnBrk="1" hangingPunct="1">
              <a:buNone/>
            </a:pPr>
            <a:endParaRPr lang="en-US" altLang="en-US" sz="1000" dirty="0"/>
          </a:p>
          <a:p>
            <a:pPr eaLnBrk="1" hangingPunct="1"/>
            <a:r>
              <a:rPr lang="en-US" altLang="en-US" dirty="0"/>
              <a:t>State and local road agencies generate a variety of documents—   </a:t>
            </a:r>
          </a:p>
          <a:p>
            <a:pPr marL="0" indent="0" eaLnBrk="1" hangingPunct="1">
              <a:buNone/>
            </a:pPr>
            <a:r>
              <a:rPr lang="en-US" altLang="en-US" dirty="0"/>
              <a:t>                   -- manuals                         </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memos </a:t>
            </a:r>
            <a:endParaRPr lang="en-US" altLang="en-US" dirty="0"/>
          </a:p>
          <a:p>
            <a:pPr marL="0" indent="0" eaLnBrk="1" hangingPunct="1">
              <a:buNone/>
            </a:pPr>
            <a:r>
              <a:rPr lang="en-US" altLang="en-US" dirty="0"/>
              <a:t>                   -- policies                           </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emails</a:t>
            </a:r>
            <a:r>
              <a:rPr lang="en-US" altLang="en-US" dirty="0"/>
              <a:t> </a:t>
            </a:r>
          </a:p>
          <a:p>
            <a:pPr marL="0" indent="0" eaLnBrk="1" hangingPunct="1">
              <a:buNone/>
            </a:pPr>
            <a:r>
              <a:rPr lang="en-US" altLang="en-US" dirty="0"/>
              <a:t>                   -- studies                            -- reports</a:t>
            </a:r>
          </a:p>
          <a:p>
            <a:pPr marL="0" indent="0" eaLnBrk="1" hangingPunct="1">
              <a:buNone/>
            </a:pPr>
            <a:endParaRPr lang="en-US" altLang="en-US" sz="1000" dirty="0"/>
          </a:p>
          <a:p>
            <a:r>
              <a:rPr lang="en-US" altLang="en-US" dirty="0"/>
              <a:t>Consultants and contractors generate similar documents</a:t>
            </a:r>
          </a:p>
          <a:p>
            <a:pPr eaLnBrk="1" hangingPunct="1"/>
            <a:endParaRPr lang="en-US" alt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2444-5F71-ED69-C4AC-BA13DD5C7806}"/>
              </a:ext>
            </a:extLst>
          </p:cNvPr>
          <p:cNvSpPr>
            <a:spLocks noGrp="1"/>
          </p:cNvSpPr>
          <p:nvPr>
            <p:ph type="title"/>
          </p:nvPr>
        </p:nvSpPr>
        <p:spPr>
          <a:xfrm>
            <a:off x="838200" y="18255"/>
            <a:ext cx="10515600" cy="1079025"/>
          </a:xfrm>
        </p:spPr>
        <p:txBody>
          <a:bodyPr>
            <a:normAutofit/>
          </a:bodyPr>
          <a:lstStyle/>
          <a:p>
            <a:pPr algn="ctr"/>
            <a:r>
              <a:rPr lang="en-US" sz="3600" dirty="0">
                <a:latin typeface="+mn-lt"/>
              </a:rPr>
              <a:t>The Situation (cont’d)</a:t>
            </a:r>
          </a:p>
        </p:txBody>
      </p:sp>
      <p:sp>
        <p:nvSpPr>
          <p:cNvPr id="3" name="Content Placeholder 2">
            <a:extLst>
              <a:ext uri="{FF2B5EF4-FFF2-40B4-BE49-F238E27FC236}">
                <a16:creationId xmlns:a16="http://schemas.microsoft.com/office/drawing/2014/main" id="{7A43DFD0-2528-95C5-E1B0-26273129B2DA}"/>
              </a:ext>
            </a:extLst>
          </p:cNvPr>
          <p:cNvSpPr>
            <a:spLocks noGrp="1"/>
          </p:cNvSpPr>
          <p:nvPr>
            <p:ph idx="1"/>
          </p:nvPr>
        </p:nvSpPr>
        <p:spPr>
          <a:xfrm>
            <a:off x="838200" y="1514729"/>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Almost all written communications prepared within a public agency are accessible through public records requests and during the litigation process.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en-US" dirty="0">
                <a:solidFill>
                  <a:prstClr val="black"/>
                </a:solidFill>
                <a:latin typeface="Calibri" panose="020F0502020204030204"/>
              </a:rPr>
              <a:t>For private sector firms, information can be accessed during the litigation process.</a:t>
            </a: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Such documents can be used by litigants and the courts as evidence regarding the standard of care or duties for road agencies and private sector firms who are sued for alleged negligence.</a:t>
            </a:r>
          </a:p>
          <a:p>
            <a:endParaRPr lang="en-US" dirty="0"/>
          </a:p>
        </p:txBody>
      </p:sp>
    </p:spTree>
    <p:extLst>
      <p:ext uri="{BB962C8B-B14F-4D97-AF65-F5344CB8AC3E}">
        <p14:creationId xmlns:p14="http://schemas.microsoft.com/office/powerpoint/2010/main" val="405716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7FE7-A22E-872F-09B5-7EEE17268565}"/>
              </a:ext>
            </a:extLst>
          </p:cNvPr>
          <p:cNvSpPr>
            <a:spLocks noGrp="1"/>
          </p:cNvSpPr>
          <p:nvPr>
            <p:ph type="title"/>
          </p:nvPr>
        </p:nvSpPr>
        <p:spPr>
          <a:xfrm>
            <a:off x="838200" y="-18321"/>
            <a:ext cx="10515600" cy="1325563"/>
          </a:xfrm>
        </p:spPr>
        <p:txBody>
          <a:bodyPr>
            <a:normAutofit/>
          </a:bodyPr>
          <a:lstStyle/>
          <a:p>
            <a:pPr algn="ctr"/>
            <a:r>
              <a:rPr lang="en-US" sz="3600" dirty="0">
                <a:latin typeface="Calibri" panose="020F0502020204030204" pitchFamily="34" charset="0"/>
                <a:ea typeface="Calibri" panose="020F0502020204030204" pitchFamily="34" charset="0"/>
                <a:cs typeface="Calibri" panose="020F0502020204030204" pitchFamily="34" charset="0"/>
              </a:rPr>
              <a:t>Liability Neutral Language</a:t>
            </a:r>
          </a:p>
        </p:txBody>
      </p:sp>
      <p:sp>
        <p:nvSpPr>
          <p:cNvPr id="3" name="Content Placeholder 2">
            <a:extLst>
              <a:ext uri="{FF2B5EF4-FFF2-40B4-BE49-F238E27FC236}">
                <a16:creationId xmlns:a16="http://schemas.microsoft.com/office/drawing/2014/main" id="{50A2224D-2B92-C946-5232-29A1BA9C7DB9}"/>
              </a:ext>
            </a:extLst>
          </p:cNvPr>
          <p:cNvSpPr>
            <a:spLocks noGrp="1"/>
          </p:cNvSpPr>
          <p:nvPr>
            <p:ph idx="1"/>
          </p:nvPr>
        </p:nvSpPr>
        <p:spPr>
          <a:xfrm>
            <a:off x="838200" y="1293135"/>
            <a:ext cx="10515600" cy="5093558"/>
          </a:xfrm>
        </p:spPr>
        <p:txBody>
          <a:bodyPr/>
          <a:lstStyle/>
          <a:p>
            <a:endParaRPr lang="en-US" sz="1000" dirty="0"/>
          </a:p>
          <a:p>
            <a:r>
              <a:rPr lang="en-US" dirty="0"/>
              <a:t>Clear, direct and objective wording that is descriptive and factual rather than taking a position on who might be responsible.  </a:t>
            </a:r>
          </a:p>
          <a:p>
            <a:endParaRPr lang="en-US" sz="1000" dirty="0"/>
          </a:p>
          <a:p>
            <a:pPr marL="0" indent="0">
              <a:buNone/>
            </a:pPr>
            <a:endParaRPr lang="en-US" dirty="0"/>
          </a:p>
          <a:p>
            <a:endParaRPr lang="en-US" dirty="0"/>
          </a:p>
          <a:p>
            <a:endParaRPr lang="en-US" dirty="0"/>
          </a:p>
          <a:p>
            <a:endParaRPr lang="en-US" dirty="0"/>
          </a:p>
          <a:p>
            <a:endParaRPr lang="en-US" dirty="0"/>
          </a:p>
          <a:p>
            <a:r>
              <a:rPr lang="en-US" dirty="0"/>
              <a:t>Using words/language that reflect how things are actually done</a:t>
            </a:r>
          </a:p>
        </p:txBody>
      </p:sp>
      <p:pic>
        <p:nvPicPr>
          <p:cNvPr id="4" name="Picture 3">
            <a:extLst>
              <a:ext uri="{FF2B5EF4-FFF2-40B4-BE49-F238E27FC236}">
                <a16:creationId xmlns:a16="http://schemas.microsoft.com/office/drawing/2014/main" id="{3AA50021-905B-2E1E-F2EE-8D287123863D}"/>
              </a:ext>
            </a:extLst>
          </p:cNvPr>
          <p:cNvPicPr>
            <a:picLocks noChangeAspect="1"/>
          </p:cNvPicPr>
          <p:nvPr/>
        </p:nvPicPr>
        <p:blipFill>
          <a:blip r:embed="rId2"/>
          <a:stretch>
            <a:fillRect/>
          </a:stretch>
        </p:blipFill>
        <p:spPr>
          <a:xfrm>
            <a:off x="5251631" y="2559653"/>
            <a:ext cx="1688738" cy="2341067"/>
          </a:xfrm>
          <a:prstGeom prst="rect">
            <a:avLst/>
          </a:prstGeom>
        </p:spPr>
      </p:pic>
    </p:spTree>
    <p:extLst>
      <p:ext uri="{BB962C8B-B14F-4D97-AF65-F5344CB8AC3E}">
        <p14:creationId xmlns:p14="http://schemas.microsoft.com/office/powerpoint/2010/main" val="2925469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186267"/>
            <a:ext cx="10515600" cy="992188"/>
          </a:xfrm>
        </p:spPr>
        <p:txBody>
          <a:bodyPr>
            <a:normAutofit/>
          </a:bodyPr>
          <a:lstStyle/>
          <a:p>
            <a:pPr algn="ctr"/>
            <a:r>
              <a:rPr lang="en-US" sz="3600" dirty="0">
                <a:latin typeface="+mn-lt"/>
              </a:rPr>
              <a:t>Recommendations on What Not to Say</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667580"/>
            <a:ext cx="10515600" cy="4351338"/>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Choose Each Word Carefully—certain words should be avoided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Avoid Using Vague Phrases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Watch for Surplus Language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314805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B496-6C04-41E8-9FC0-98C6331F594B}"/>
              </a:ext>
            </a:extLst>
          </p:cNvPr>
          <p:cNvSpPr>
            <a:spLocks noGrp="1"/>
          </p:cNvSpPr>
          <p:nvPr>
            <p:ph type="title"/>
          </p:nvPr>
        </p:nvSpPr>
        <p:spPr>
          <a:xfrm>
            <a:off x="838200" y="127113"/>
            <a:ext cx="10515600" cy="992188"/>
          </a:xfrm>
        </p:spPr>
        <p:txBody>
          <a:bodyPr>
            <a:normAutofit/>
          </a:bodyPr>
          <a:lstStyle/>
          <a:p>
            <a:pPr algn="ctr"/>
            <a:r>
              <a:rPr lang="en-US" sz="3600" dirty="0">
                <a:latin typeface="+mn-lt"/>
              </a:rPr>
              <a:t>Choose Each Word Carefully</a:t>
            </a:r>
          </a:p>
        </p:txBody>
      </p:sp>
      <p:sp>
        <p:nvSpPr>
          <p:cNvPr id="3" name="Content Placeholder 2">
            <a:extLst>
              <a:ext uri="{FF2B5EF4-FFF2-40B4-BE49-F238E27FC236}">
                <a16:creationId xmlns:a16="http://schemas.microsoft.com/office/drawing/2014/main" id="{DF4C4C42-AF89-4A6B-A137-F5B8330056F5}"/>
              </a:ext>
            </a:extLst>
          </p:cNvPr>
          <p:cNvSpPr>
            <a:spLocks noGrp="1"/>
          </p:cNvSpPr>
          <p:nvPr>
            <p:ph idx="1"/>
          </p:nvPr>
        </p:nvSpPr>
        <p:spPr>
          <a:xfrm>
            <a:off x="838200" y="1387360"/>
            <a:ext cx="10515600" cy="5072433"/>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Words such as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unsafe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hazardous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dangerous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tend to create the potential for liability due to what is implied.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When used to describe a condition of the road, they imply that if the specified feature is improperly maintained or in need of repair, the road, rather than driver error is at least partially at fault.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Words can imply that an agency is careless or negligent if it has not remedied the condition before a crash occurs.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Tree>
    <p:extLst>
      <p:ext uri="{BB962C8B-B14F-4D97-AF65-F5344CB8AC3E}">
        <p14:creationId xmlns:p14="http://schemas.microsoft.com/office/powerpoint/2010/main" val="811862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6E09C81191E49A24A2DD90313FF04" ma:contentTypeVersion="19" ma:contentTypeDescription="Create a new document." ma:contentTypeScope="" ma:versionID="d504370bc704e48c2f964429d487452d">
  <xsd:schema xmlns:xsd="http://www.w3.org/2001/XMLSchema" xmlns:xs="http://www.w3.org/2001/XMLSchema" xmlns:p="http://schemas.microsoft.com/office/2006/metadata/properties" xmlns:ns2="ba9775cd-2e03-4150-b92b-34cdf0fa42a6" xmlns:ns3="1071d9ae-834a-4061-b625-d1a84b1b9f42" targetNamespace="http://schemas.microsoft.com/office/2006/metadata/properties" ma:root="true" ma:fieldsID="4ba39663370996c71c956ecd4adeb809" ns2:_="" ns3:_="">
    <xsd:import namespace="ba9775cd-2e03-4150-b92b-34cdf0fa42a6"/>
    <xsd:import namespace="1071d9ae-834a-4061-b625-d1a84b1b9f4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9775cd-2e03-4150-b92b-34cdf0fa42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71d9ae-834a-4061-b625-d1a84b1b9f42"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1b58611-fc72-4b02-8866-100e0e56e8a6}" ma:internalName="TaxCatchAll" ma:showField="CatchAllData" ma:web="1071d9ae-834a-4061-b625-d1a84b1b9f4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071d9ae-834a-4061-b625-d1a84b1b9f42" xsi:nil="true"/>
    <lcf76f155ced4ddcb4097134ff3c332f xmlns="ba9775cd-2e03-4150-b92b-34cdf0fa42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75689A8-7571-41EA-AB7E-6ADAFDF2F96B}"/>
</file>

<file path=customXml/itemProps2.xml><?xml version="1.0" encoding="utf-8"?>
<ds:datastoreItem xmlns:ds="http://schemas.openxmlformats.org/officeDocument/2006/customXml" ds:itemID="{931094AE-6094-4DCF-A64F-7100267358D6}"/>
</file>

<file path=customXml/itemProps3.xml><?xml version="1.0" encoding="utf-8"?>
<ds:datastoreItem xmlns:ds="http://schemas.openxmlformats.org/officeDocument/2006/customXml" ds:itemID="{D1E000EF-1F30-4761-B0FE-F6626E7D5CFD}"/>
</file>

<file path=docProps/app.xml><?xml version="1.0" encoding="utf-8"?>
<Properties xmlns="http://schemas.openxmlformats.org/officeDocument/2006/extended-properties" xmlns:vt="http://schemas.openxmlformats.org/officeDocument/2006/docPropsVTypes">
  <TotalTime>2535</TotalTime>
  <Words>2870</Words>
  <Application>Microsoft Office PowerPoint</Application>
  <PresentationFormat>Widescreen</PresentationFormat>
  <Paragraphs>309</Paragraphs>
  <Slides>48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Cambria</vt:lpstr>
      <vt:lpstr>Times New Roman</vt:lpstr>
      <vt:lpstr>Office Theme</vt:lpstr>
      <vt:lpstr>PowerPoint Presentation</vt:lpstr>
      <vt:lpstr>Agenda</vt:lpstr>
      <vt:lpstr>What’s Wrong in This Picture?</vt:lpstr>
      <vt:lpstr>Words Have Power!</vt:lpstr>
      <vt:lpstr>The Situation</vt:lpstr>
      <vt:lpstr>The Situation (cont’d)</vt:lpstr>
      <vt:lpstr>Liability Neutral Language</vt:lpstr>
      <vt:lpstr>Recommendations on What Not to Say</vt:lpstr>
      <vt:lpstr>Choose Each Word Carefully</vt:lpstr>
      <vt:lpstr>Partial List of Words That Can Create Unintended Liability</vt:lpstr>
      <vt:lpstr>Example--Guide Published by a Government Agency  for Local Municipalities</vt:lpstr>
      <vt:lpstr>Assessment</vt:lpstr>
      <vt:lpstr>Example—Training Materials  Presented by A Trade Association</vt:lpstr>
      <vt:lpstr>Example—A Vendor of Temporary Traffic Control Devices</vt:lpstr>
      <vt:lpstr>Assessment</vt:lpstr>
      <vt:lpstr>Avoid Using Vague Phrases </vt:lpstr>
      <vt:lpstr>Example—State A Maintenance Manual</vt:lpstr>
      <vt:lpstr>Assessment</vt:lpstr>
      <vt:lpstr>Example—State B Maintenance Manual</vt:lpstr>
      <vt:lpstr>Assessment</vt:lpstr>
      <vt:lpstr>Watch for Surplus Language </vt:lpstr>
      <vt:lpstr>Example—City C’s Vision Zero Website</vt:lpstr>
      <vt:lpstr>Assessment</vt:lpstr>
      <vt:lpstr>Recommendations on What Not to Do</vt:lpstr>
      <vt:lpstr>Don’t Forget to Schedule Regular Policy Reviews </vt:lpstr>
      <vt:lpstr>Don’t Forget to Schedule Regular Policy Reviews (2)</vt:lpstr>
      <vt:lpstr>Example—County D’s Website on How to Report Conditions That May Require Maintenance</vt:lpstr>
      <vt:lpstr>County D Example (continued)</vt:lpstr>
      <vt:lpstr>Assessment</vt:lpstr>
      <vt:lpstr>Assessment (2)</vt:lpstr>
      <vt:lpstr>Example (continued)</vt:lpstr>
      <vt:lpstr>Example (continued)</vt:lpstr>
      <vt:lpstr>Don’t Fail to Match Field Conditions to  Language in Guidance </vt:lpstr>
      <vt:lpstr>Example—Roadway Repair Prioritization of State E</vt:lpstr>
      <vt:lpstr>Assessment</vt:lpstr>
      <vt:lpstr>Don’t Hit SEND Without Carefully Reviewing  Your Email/Text </vt:lpstr>
      <vt:lpstr>Example—Two City F Employees</vt:lpstr>
      <vt:lpstr>Assessment</vt:lpstr>
      <vt:lpstr>Example—State G Internal Email</vt:lpstr>
      <vt:lpstr>Assessment</vt:lpstr>
      <vt:lpstr>Don’t Forget Media Training </vt:lpstr>
      <vt:lpstr>Excellent Resource</vt:lpstr>
      <vt:lpstr>Knowledge Check Questions</vt:lpstr>
      <vt:lpstr>Which of These Phrases Incorporate LNL Principles?</vt:lpstr>
      <vt:lpstr>How Would You Describe This Condition?</vt:lpstr>
      <vt:lpstr>Any LNL Concerns with These Sentences? How Would You Re-Write? </vt:lpstr>
      <vt:lpstr>How Would You Re-Write the Caption?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Tort Liability and  Risk Management</dc:title>
  <dc:creator>Ronald Eck</dc:creator>
  <cp:lastModifiedBy>Heidi Handley</cp:lastModifiedBy>
  <cp:revision>53</cp:revision>
  <cp:lastPrinted>2022-02-19T18:48:47Z</cp:lastPrinted>
  <dcterms:created xsi:type="dcterms:W3CDTF">2021-12-14T13:55:14Z</dcterms:created>
  <dcterms:modified xsi:type="dcterms:W3CDTF">2026-06-03T11:43:32Z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0x01010096E6E09C81191E49A24A2DD90313FF04</vt:lpwstr>
  </property>
</Properties>
</file>