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slideLayouts/slideLayout7.xml" ContentType="application/vnd.openxmlformats-officedocument.presentationml.slideLayout+xml"/>
  <Override PartName="/ppt/notesSlides/notesSlide1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1.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3.xml" ContentType="application/vnd.openxmlformats-officedocument.drawingml.diagramLayout+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83" r:id="rId5"/>
    <p:sldId id="343" r:id="rId6"/>
    <p:sldId id="307" r:id="rId7"/>
    <p:sldId id="306" r:id="rId8"/>
    <p:sldId id="353" r:id="rId9"/>
    <p:sldId id="356" r:id="rId10"/>
    <p:sldId id="357" r:id="rId11"/>
    <p:sldId id="358" r:id="rId12"/>
    <p:sldId id="349" r:id="rId13"/>
    <p:sldId id="352" r:id="rId14"/>
    <p:sldId id="322" r:id="rId15"/>
    <p:sldId id="324" r:id="rId16"/>
    <p:sldId id="351" r:id="rId17"/>
    <p:sldId id="344" r:id="rId18"/>
    <p:sldId id="345" r:id="rId19"/>
    <p:sldId id="346" r:id="rId20"/>
    <p:sldId id="347" r:id="rId21"/>
    <p:sldId id="340" r:id="rId22"/>
    <p:sldId id="348" r:id="rId23"/>
    <p:sldId id="341" r:id="rId24"/>
    <p:sldId id="355" r:id="rId25"/>
    <p:sldId id="354" r:id="rId26"/>
    <p:sldId id="359" r:id="rId27"/>
    <p:sldId id="325" r:id="rId28"/>
    <p:sldId id="360" r:id="rId29"/>
    <p:sldId id="30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DEE0"/>
    <a:srgbClr val="FFD700"/>
    <a:srgbClr val="FFF301"/>
    <a:srgbClr val="B2B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87288" autoAdjust="0"/>
  </p:normalViewPr>
  <p:slideViewPr>
    <p:cSldViewPr snapToGrid="0">
      <p:cViewPr varScale="1">
        <p:scale>
          <a:sx n="55" d="100"/>
          <a:sy n="55" d="100"/>
        </p:scale>
        <p:origin x="1060" y="44"/>
      </p:cViewPr>
      <p:guideLst/>
    </p:cSldViewPr>
  </p:slideViewPr>
  <p:outlineViewPr>
    <p:cViewPr>
      <p:scale>
        <a:sx n="33" d="100"/>
        <a:sy n="33" d="100"/>
      </p:scale>
      <p:origin x="0" y="-1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54E8AB-E85A-4699-A260-FBD173C4E2AC}"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92AC62A2-8B9F-4D58-AD89-86E821E63D8E}">
      <dgm:prSet phldrT="[Text]"/>
      <dgm:spPr>
        <a:solidFill>
          <a:schemeClr val="accent2">
            <a:alpha val="50000"/>
          </a:schemeClr>
        </a:solidFill>
      </dgm:spPr>
      <dgm:t>
        <a:bodyPr/>
        <a:lstStyle/>
        <a:p>
          <a:r>
            <a:rPr lang="en-US" dirty="0"/>
            <a:t>Congestion Management Process</a:t>
          </a:r>
        </a:p>
      </dgm:t>
    </dgm:pt>
    <dgm:pt modelId="{3047D1E9-DFBC-40FA-A711-5267A75FFF08}" type="parTrans" cxnId="{9173369E-F2DC-4714-A75F-A4D214AA0572}">
      <dgm:prSet/>
      <dgm:spPr/>
      <dgm:t>
        <a:bodyPr/>
        <a:lstStyle/>
        <a:p>
          <a:endParaRPr lang="en-US"/>
        </a:p>
      </dgm:t>
    </dgm:pt>
    <dgm:pt modelId="{225C02C7-AB02-43F6-8436-32F29BE53126}" type="sibTrans" cxnId="{9173369E-F2DC-4714-A75F-A4D214AA0572}">
      <dgm:prSet/>
      <dgm:spPr/>
      <dgm:t>
        <a:bodyPr/>
        <a:lstStyle/>
        <a:p>
          <a:endParaRPr lang="en-US"/>
        </a:p>
      </dgm:t>
    </dgm:pt>
    <dgm:pt modelId="{5BE2011C-8A94-4751-9B58-63335796BCD0}">
      <dgm:prSet phldrT="[Text]" phldr="0"/>
      <dgm:spPr/>
      <dgm:t>
        <a:bodyPr/>
        <a:lstStyle/>
        <a:p>
          <a:r>
            <a:rPr lang="en-US" dirty="0"/>
            <a:t>Travel Demand Model</a:t>
          </a:r>
        </a:p>
      </dgm:t>
    </dgm:pt>
    <dgm:pt modelId="{1E4B1C2A-2FC9-45B9-9962-BD88F9C65D0A}" type="parTrans" cxnId="{B492685E-8D82-4314-88FD-661143F27AF8}">
      <dgm:prSet/>
      <dgm:spPr/>
      <dgm:t>
        <a:bodyPr/>
        <a:lstStyle/>
        <a:p>
          <a:endParaRPr lang="en-US"/>
        </a:p>
      </dgm:t>
    </dgm:pt>
    <dgm:pt modelId="{7C66ADF3-3565-4AA6-BA52-C03B4157A5CD}" type="sibTrans" cxnId="{B492685E-8D82-4314-88FD-661143F27AF8}">
      <dgm:prSet/>
      <dgm:spPr/>
      <dgm:t>
        <a:bodyPr/>
        <a:lstStyle/>
        <a:p>
          <a:endParaRPr lang="en-US"/>
        </a:p>
      </dgm:t>
    </dgm:pt>
    <dgm:pt modelId="{4240D821-BBF9-4554-BAC5-93CAA96D8F36}" type="pres">
      <dgm:prSet presAssocID="{FD54E8AB-E85A-4699-A260-FBD173C4E2AC}" presName="compositeShape" presStyleCnt="0">
        <dgm:presLayoutVars>
          <dgm:chMax val="7"/>
          <dgm:dir/>
          <dgm:resizeHandles val="exact"/>
        </dgm:presLayoutVars>
      </dgm:prSet>
      <dgm:spPr/>
    </dgm:pt>
    <dgm:pt modelId="{51EEDE70-0647-4E3F-8A82-E034D094164F}" type="pres">
      <dgm:prSet presAssocID="{92AC62A2-8B9F-4D58-AD89-86E821E63D8E}" presName="circ1" presStyleLbl="vennNode1" presStyleIdx="0" presStyleCnt="2"/>
      <dgm:spPr/>
    </dgm:pt>
    <dgm:pt modelId="{C01E3BA5-658B-4076-B5FC-97F6E40216FC}" type="pres">
      <dgm:prSet presAssocID="{92AC62A2-8B9F-4D58-AD89-86E821E63D8E}" presName="circ1Tx" presStyleLbl="revTx" presStyleIdx="0" presStyleCnt="0">
        <dgm:presLayoutVars>
          <dgm:chMax val="0"/>
          <dgm:chPref val="0"/>
          <dgm:bulletEnabled val="1"/>
        </dgm:presLayoutVars>
      </dgm:prSet>
      <dgm:spPr/>
    </dgm:pt>
    <dgm:pt modelId="{7E8A658D-CD06-4B07-9CF2-A935766559D1}" type="pres">
      <dgm:prSet presAssocID="{5BE2011C-8A94-4751-9B58-63335796BCD0}" presName="circ2" presStyleLbl="vennNode1" presStyleIdx="1" presStyleCnt="2"/>
      <dgm:spPr/>
    </dgm:pt>
    <dgm:pt modelId="{93720249-635B-4349-9C6A-55F6D8ECFC33}" type="pres">
      <dgm:prSet presAssocID="{5BE2011C-8A94-4751-9B58-63335796BCD0}" presName="circ2Tx" presStyleLbl="revTx" presStyleIdx="0" presStyleCnt="0">
        <dgm:presLayoutVars>
          <dgm:chMax val="0"/>
          <dgm:chPref val="0"/>
          <dgm:bulletEnabled val="1"/>
        </dgm:presLayoutVars>
      </dgm:prSet>
      <dgm:spPr/>
    </dgm:pt>
  </dgm:ptLst>
  <dgm:cxnLst>
    <dgm:cxn modelId="{74773B34-EF0A-43D8-AB62-53D28B370BED}" type="presOf" srcId="{92AC62A2-8B9F-4D58-AD89-86E821E63D8E}" destId="{51EEDE70-0647-4E3F-8A82-E034D094164F}" srcOrd="0" destOrd="0" presId="urn:microsoft.com/office/officeart/2005/8/layout/venn1"/>
    <dgm:cxn modelId="{B492685E-8D82-4314-88FD-661143F27AF8}" srcId="{FD54E8AB-E85A-4699-A260-FBD173C4E2AC}" destId="{5BE2011C-8A94-4751-9B58-63335796BCD0}" srcOrd="1" destOrd="0" parTransId="{1E4B1C2A-2FC9-45B9-9962-BD88F9C65D0A}" sibTransId="{7C66ADF3-3565-4AA6-BA52-C03B4157A5CD}"/>
    <dgm:cxn modelId="{99649347-9BFA-42D3-B5D5-58212D29739E}" type="presOf" srcId="{5BE2011C-8A94-4751-9B58-63335796BCD0}" destId="{93720249-635B-4349-9C6A-55F6D8ECFC33}" srcOrd="1" destOrd="0" presId="urn:microsoft.com/office/officeart/2005/8/layout/venn1"/>
    <dgm:cxn modelId="{9173369E-F2DC-4714-A75F-A4D214AA0572}" srcId="{FD54E8AB-E85A-4699-A260-FBD173C4E2AC}" destId="{92AC62A2-8B9F-4D58-AD89-86E821E63D8E}" srcOrd="0" destOrd="0" parTransId="{3047D1E9-DFBC-40FA-A711-5267A75FFF08}" sibTransId="{225C02C7-AB02-43F6-8436-32F29BE53126}"/>
    <dgm:cxn modelId="{C4565FBC-8B42-4E3C-8DD9-E4316E7FBA3E}" type="presOf" srcId="{FD54E8AB-E85A-4699-A260-FBD173C4E2AC}" destId="{4240D821-BBF9-4554-BAC5-93CAA96D8F36}" srcOrd="0" destOrd="0" presId="urn:microsoft.com/office/officeart/2005/8/layout/venn1"/>
    <dgm:cxn modelId="{7C732DCC-3713-4342-913A-B6DA4BE7A10F}" type="presOf" srcId="{92AC62A2-8B9F-4D58-AD89-86E821E63D8E}" destId="{C01E3BA5-658B-4076-B5FC-97F6E40216FC}" srcOrd="1" destOrd="0" presId="urn:microsoft.com/office/officeart/2005/8/layout/venn1"/>
    <dgm:cxn modelId="{BF1A48E7-815E-4122-B264-5B47FF29820B}" type="presOf" srcId="{5BE2011C-8A94-4751-9B58-63335796BCD0}" destId="{7E8A658D-CD06-4B07-9CF2-A935766559D1}" srcOrd="0" destOrd="0" presId="urn:microsoft.com/office/officeart/2005/8/layout/venn1"/>
    <dgm:cxn modelId="{36498D65-921E-43DD-96DD-5F799833CD43}" type="presParOf" srcId="{4240D821-BBF9-4554-BAC5-93CAA96D8F36}" destId="{51EEDE70-0647-4E3F-8A82-E034D094164F}" srcOrd="0" destOrd="0" presId="urn:microsoft.com/office/officeart/2005/8/layout/venn1"/>
    <dgm:cxn modelId="{95884AF1-9F6E-4158-884D-F834B9A30380}" type="presParOf" srcId="{4240D821-BBF9-4554-BAC5-93CAA96D8F36}" destId="{C01E3BA5-658B-4076-B5FC-97F6E40216FC}" srcOrd="1" destOrd="0" presId="urn:microsoft.com/office/officeart/2005/8/layout/venn1"/>
    <dgm:cxn modelId="{1D3E64CC-E070-48E7-9DCD-4FDB944D99ED}" type="presParOf" srcId="{4240D821-BBF9-4554-BAC5-93CAA96D8F36}" destId="{7E8A658D-CD06-4B07-9CF2-A935766559D1}" srcOrd="2" destOrd="0" presId="urn:microsoft.com/office/officeart/2005/8/layout/venn1"/>
    <dgm:cxn modelId="{1DA1CF3D-314D-484F-A220-DD7BAE3A69A5}" type="presParOf" srcId="{4240D821-BBF9-4554-BAC5-93CAA96D8F36}" destId="{93720249-635B-4349-9C6A-55F6D8ECFC33}"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F631A3-6B62-41D0-832F-866EE67D7722}"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0CDF5B35-BBD5-48C7-A73F-3C4FF37B4370}">
      <dgm:prSet custT="1"/>
      <dgm:spPr/>
      <dgm:t>
        <a:bodyPr/>
        <a:lstStyle/>
        <a:p>
          <a:r>
            <a:rPr lang="en-US" sz="1800" dirty="0"/>
            <a:t>Preserve, maintain, and enhance the existing transportation system</a:t>
          </a:r>
        </a:p>
      </dgm:t>
    </dgm:pt>
    <dgm:pt modelId="{76EEEFBA-704D-426D-99CB-10E25D445175}" type="parTrans" cxnId="{E17233D6-100A-4D27-94D2-19660406BFB5}">
      <dgm:prSet/>
      <dgm:spPr/>
      <dgm:t>
        <a:bodyPr/>
        <a:lstStyle/>
        <a:p>
          <a:endParaRPr lang="en-US"/>
        </a:p>
      </dgm:t>
    </dgm:pt>
    <dgm:pt modelId="{0E311B57-EC0E-45F1-984D-DF82227F5AFA}" type="sibTrans" cxnId="{E17233D6-100A-4D27-94D2-19660406BFB5}">
      <dgm:prSet/>
      <dgm:spPr/>
      <dgm:t>
        <a:bodyPr/>
        <a:lstStyle/>
        <a:p>
          <a:endParaRPr lang="en-US"/>
        </a:p>
      </dgm:t>
    </dgm:pt>
    <dgm:pt modelId="{BD97D27A-E28C-4C12-AF43-829073869B17}">
      <dgm:prSet custT="1"/>
      <dgm:spPr>
        <a:solidFill>
          <a:schemeClr val="accent3"/>
        </a:solidFill>
      </dgm:spPr>
      <dgm:t>
        <a:bodyPr/>
        <a:lstStyle/>
        <a:p>
          <a:r>
            <a:rPr lang="en-US" sz="1800" dirty="0"/>
            <a:t>Support the economic vitality of the region, especially by enabling global competitiveness, productivity, and efficiency</a:t>
          </a:r>
        </a:p>
      </dgm:t>
    </dgm:pt>
    <dgm:pt modelId="{7AD2503B-1090-4B62-BFAD-D0AFBE54CBB3}" type="parTrans" cxnId="{02782BA5-4446-4D35-AFA3-3963C748E7AC}">
      <dgm:prSet/>
      <dgm:spPr/>
      <dgm:t>
        <a:bodyPr/>
        <a:lstStyle/>
        <a:p>
          <a:endParaRPr lang="en-US"/>
        </a:p>
      </dgm:t>
    </dgm:pt>
    <dgm:pt modelId="{AAFC3CBE-F732-470B-AB97-3CFB91F01ADC}" type="sibTrans" cxnId="{02782BA5-4446-4D35-AFA3-3963C748E7AC}">
      <dgm:prSet/>
      <dgm:spPr/>
      <dgm:t>
        <a:bodyPr/>
        <a:lstStyle/>
        <a:p>
          <a:endParaRPr lang="en-US"/>
        </a:p>
      </dgm:t>
    </dgm:pt>
    <dgm:pt modelId="{40E8AC49-11AA-4B25-BCAC-F530CDFB72DC}">
      <dgm:prSet custT="1"/>
      <dgm:spPr>
        <a:solidFill>
          <a:schemeClr val="accent4"/>
        </a:solidFill>
      </dgm:spPr>
      <dgm:t>
        <a:bodyPr/>
        <a:lstStyle/>
        <a:p>
          <a:r>
            <a:rPr lang="en-US" sz="1800" dirty="0"/>
            <a:t>Improve the operational efficiency of the transportation network</a:t>
          </a:r>
        </a:p>
      </dgm:t>
    </dgm:pt>
    <dgm:pt modelId="{A5125A09-1375-40C8-BE2B-8CF656F70960}" type="parTrans" cxnId="{D6C6043A-31E0-4862-9441-112A49F8E285}">
      <dgm:prSet/>
      <dgm:spPr/>
      <dgm:t>
        <a:bodyPr/>
        <a:lstStyle/>
        <a:p>
          <a:endParaRPr lang="en-US"/>
        </a:p>
      </dgm:t>
    </dgm:pt>
    <dgm:pt modelId="{A2E3B1A3-944C-451F-8326-3D3AB0746A84}" type="sibTrans" cxnId="{D6C6043A-31E0-4862-9441-112A49F8E285}">
      <dgm:prSet/>
      <dgm:spPr/>
      <dgm:t>
        <a:bodyPr/>
        <a:lstStyle/>
        <a:p>
          <a:endParaRPr lang="en-US"/>
        </a:p>
      </dgm:t>
    </dgm:pt>
    <dgm:pt modelId="{00A71886-FEFA-4706-B0E6-D93A26E033EF}">
      <dgm:prSet custT="1"/>
      <dgm:spPr>
        <a:solidFill>
          <a:schemeClr val="accent3"/>
        </a:solidFill>
      </dgm:spPr>
      <dgm:t>
        <a:bodyPr/>
        <a:lstStyle/>
        <a:p>
          <a:r>
            <a:rPr lang="en-US" sz="1800" dirty="0"/>
            <a:t>Protect and enhance the environment and promote energy conservation</a:t>
          </a:r>
        </a:p>
      </dgm:t>
    </dgm:pt>
    <dgm:pt modelId="{BAFDE9BD-DA6D-4E5C-ABB5-4A1FAC0E4A83}" type="parTrans" cxnId="{AA6FFFDF-10EA-4E7C-A0E1-83AD757A0457}">
      <dgm:prSet/>
      <dgm:spPr/>
      <dgm:t>
        <a:bodyPr/>
        <a:lstStyle/>
        <a:p>
          <a:endParaRPr lang="en-US"/>
        </a:p>
      </dgm:t>
    </dgm:pt>
    <dgm:pt modelId="{88E2516A-1456-43F8-B849-E6C26999A998}" type="sibTrans" cxnId="{AA6FFFDF-10EA-4E7C-A0E1-83AD757A0457}">
      <dgm:prSet/>
      <dgm:spPr/>
      <dgm:t>
        <a:bodyPr/>
        <a:lstStyle/>
        <a:p>
          <a:endParaRPr lang="en-US"/>
        </a:p>
      </dgm:t>
    </dgm:pt>
    <dgm:pt modelId="{31A4F7FB-A77D-4897-8724-D65282C81502}">
      <dgm:prSet custT="1"/>
      <dgm:spPr/>
      <dgm:t>
        <a:bodyPr/>
        <a:lstStyle/>
        <a:p>
          <a:r>
            <a:rPr lang="en-US" sz="1800" dirty="0"/>
            <a:t>Enhance the safety and security of the transportation system for all users</a:t>
          </a:r>
        </a:p>
      </dgm:t>
    </dgm:pt>
    <dgm:pt modelId="{601DB3D9-DA56-4079-8FE3-0E96AB5D2A9D}" type="parTrans" cxnId="{61EFB1D0-FCF9-4B32-BD70-E7D5CB931C15}">
      <dgm:prSet/>
      <dgm:spPr/>
      <dgm:t>
        <a:bodyPr/>
        <a:lstStyle/>
        <a:p>
          <a:endParaRPr lang="en-US"/>
        </a:p>
      </dgm:t>
    </dgm:pt>
    <dgm:pt modelId="{BFCD9027-9793-4E62-999A-5B9A041F1EA4}" type="sibTrans" cxnId="{61EFB1D0-FCF9-4B32-BD70-E7D5CB931C15}">
      <dgm:prSet/>
      <dgm:spPr/>
      <dgm:t>
        <a:bodyPr/>
        <a:lstStyle/>
        <a:p>
          <a:endParaRPr lang="en-US"/>
        </a:p>
      </dgm:t>
    </dgm:pt>
    <dgm:pt modelId="{25765FD5-5F01-4189-B397-564EB61E7AB1}">
      <dgm:prSet custT="1"/>
      <dgm:spPr>
        <a:solidFill>
          <a:schemeClr val="accent4"/>
        </a:solidFill>
      </dgm:spPr>
      <dgm:t>
        <a:bodyPr/>
        <a:lstStyle/>
        <a:p>
          <a:r>
            <a:rPr lang="en-US" sz="1800" dirty="0"/>
            <a:t>Enhance the integration and connectivity of the transportation system across and between modes, for people and freight</a:t>
          </a:r>
        </a:p>
      </dgm:t>
    </dgm:pt>
    <dgm:pt modelId="{7D74FD36-0073-43CB-B340-5FB4845E25DF}" type="parTrans" cxnId="{31CBC65B-992F-46E2-AD10-E1142BE0249E}">
      <dgm:prSet/>
      <dgm:spPr/>
      <dgm:t>
        <a:bodyPr/>
        <a:lstStyle/>
        <a:p>
          <a:endParaRPr lang="en-US"/>
        </a:p>
      </dgm:t>
    </dgm:pt>
    <dgm:pt modelId="{026DC908-9CCF-484C-A36C-A66ADC1B0BD8}" type="sibTrans" cxnId="{31CBC65B-992F-46E2-AD10-E1142BE0249E}">
      <dgm:prSet/>
      <dgm:spPr/>
      <dgm:t>
        <a:bodyPr/>
        <a:lstStyle/>
        <a:p>
          <a:endParaRPr lang="en-US"/>
        </a:p>
      </dgm:t>
    </dgm:pt>
    <dgm:pt modelId="{1ED9245C-C75D-4322-88C5-537AE52A8A96}">
      <dgm:prSet custT="1"/>
      <dgm:spPr/>
      <dgm:t>
        <a:bodyPr/>
        <a:lstStyle/>
        <a:p>
          <a:r>
            <a:rPr lang="en-US" sz="1800" dirty="0"/>
            <a:t>Maintain financial responsibility in the development and preservation of the transportation system</a:t>
          </a:r>
        </a:p>
      </dgm:t>
    </dgm:pt>
    <dgm:pt modelId="{BAF38A59-B284-47C0-88B6-E8992CA366C2}" type="parTrans" cxnId="{4A8318B1-794F-4F16-8AD2-2097F9FCB741}">
      <dgm:prSet/>
      <dgm:spPr/>
      <dgm:t>
        <a:bodyPr/>
        <a:lstStyle/>
        <a:p>
          <a:endParaRPr lang="en-US"/>
        </a:p>
      </dgm:t>
    </dgm:pt>
    <dgm:pt modelId="{1AAEC5D2-59F0-48C4-990F-74191DA21C30}" type="sibTrans" cxnId="{4A8318B1-794F-4F16-8AD2-2097F9FCB741}">
      <dgm:prSet/>
      <dgm:spPr/>
      <dgm:t>
        <a:bodyPr/>
        <a:lstStyle/>
        <a:p>
          <a:endParaRPr lang="en-US"/>
        </a:p>
      </dgm:t>
    </dgm:pt>
    <dgm:pt modelId="{EB3403CD-F6F3-4E01-820E-FC259625F254}" type="pres">
      <dgm:prSet presAssocID="{D8F631A3-6B62-41D0-832F-866EE67D7722}" presName="linear" presStyleCnt="0">
        <dgm:presLayoutVars>
          <dgm:animLvl val="lvl"/>
          <dgm:resizeHandles val="exact"/>
        </dgm:presLayoutVars>
      </dgm:prSet>
      <dgm:spPr/>
    </dgm:pt>
    <dgm:pt modelId="{29F6C688-48EE-4F22-9FED-2ABF9AD81369}" type="pres">
      <dgm:prSet presAssocID="{0CDF5B35-BBD5-48C7-A73F-3C4FF37B4370}" presName="parentText" presStyleLbl="node1" presStyleIdx="0" presStyleCnt="7">
        <dgm:presLayoutVars>
          <dgm:chMax val="0"/>
          <dgm:bulletEnabled val="1"/>
        </dgm:presLayoutVars>
      </dgm:prSet>
      <dgm:spPr/>
    </dgm:pt>
    <dgm:pt modelId="{23F702BC-97A9-4221-BDC1-6E741F30C5FC}" type="pres">
      <dgm:prSet presAssocID="{0E311B57-EC0E-45F1-984D-DF82227F5AFA}" presName="spacer" presStyleCnt="0"/>
      <dgm:spPr/>
    </dgm:pt>
    <dgm:pt modelId="{3BEBAFB9-4A21-4A59-8AD3-44625168CAEC}" type="pres">
      <dgm:prSet presAssocID="{BD97D27A-E28C-4C12-AF43-829073869B17}" presName="parentText" presStyleLbl="node1" presStyleIdx="1" presStyleCnt="7">
        <dgm:presLayoutVars>
          <dgm:chMax val="0"/>
          <dgm:bulletEnabled val="1"/>
        </dgm:presLayoutVars>
      </dgm:prSet>
      <dgm:spPr/>
    </dgm:pt>
    <dgm:pt modelId="{3288AFD7-109B-4566-AD9F-AADFAF7FBAED}" type="pres">
      <dgm:prSet presAssocID="{AAFC3CBE-F732-470B-AB97-3CFB91F01ADC}" presName="spacer" presStyleCnt="0"/>
      <dgm:spPr/>
    </dgm:pt>
    <dgm:pt modelId="{6F80B3AB-04D5-41E6-AFE7-F6947E2C3159}" type="pres">
      <dgm:prSet presAssocID="{40E8AC49-11AA-4B25-BCAC-F530CDFB72DC}" presName="parentText" presStyleLbl="node1" presStyleIdx="2" presStyleCnt="7">
        <dgm:presLayoutVars>
          <dgm:chMax val="0"/>
          <dgm:bulletEnabled val="1"/>
        </dgm:presLayoutVars>
      </dgm:prSet>
      <dgm:spPr/>
    </dgm:pt>
    <dgm:pt modelId="{22081908-AC11-4D65-929F-12F36361BE90}" type="pres">
      <dgm:prSet presAssocID="{A2E3B1A3-944C-451F-8326-3D3AB0746A84}" presName="spacer" presStyleCnt="0"/>
      <dgm:spPr/>
    </dgm:pt>
    <dgm:pt modelId="{031EE32C-519B-488E-9701-3878B7A54C68}" type="pres">
      <dgm:prSet presAssocID="{31A4F7FB-A77D-4897-8724-D65282C81502}" presName="parentText" presStyleLbl="node1" presStyleIdx="3" presStyleCnt="7">
        <dgm:presLayoutVars>
          <dgm:chMax val="0"/>
          <dgm:bulletEnabled val="1"/>
        </dgm:presLayoutVars>
      </dgm:prSet>
      <dgm:spPr/>
    </dgm:pt>
    <dgm:pt modelId="{DFCF8D8F-8EDE-466D-AA25-79107A095425}" type="pres">
      <dgm:prSet presAssocID="{BFCD9027-9793-4E62-999A-5B9A041F1EA4}" presName="spacer" presStyleCnt="0"/>
      <dgm:spPr/>
    </dgm:pt>
    <dgm:pt modelId="{0573CE42-BC35-4F97-A28F-0E0A5FB21651}" type="pres">
      <dgm:prSet presAssocID="{00A71886-FEFA-4706-B0E6-D93A26E033EF}" presName="parentText" presStyleLbl="node1" presStyleIdx="4" presStyleCnt="7">
        <dgm:presLayoutVars>
          <dgm:chMax val="0"/>
          <dgm:bulletEnabled val="1"/>
        </dgm:presLayoutVars>
      </dgm:prSet>
      <dgm:spPr/>
    </dgm:pt>
    <dgm:pt modelId="{2D0E4CC5-6CDF-46DE-89B9-C4925C56A330}" type="pres">
      <dgm:prSet presAssocID="{88E2516A-1456-43F8-B849-E6C26999A998}" presName="spacer" presStyleCnt="0"/>
      <dgm:spPr/>
    </dgm:pt>
    <dgm:pt modelId="{4168C9F7-5596-4222-A93D-680EA62BFD2C}" type="pres">
      <dgm:prSet presAssocID="{25765FD5-5F01-4189-B397-564EB61E7AB1}" presName="parentText" presStyleLbl="node1" presStyleIdx="5" presStyleCnt="7">
        <dgm:presLayoutVars>
          <dgm:chMax val="0"/>
          <dgm:bulletEnabled val="1"/>
        </dgm:presLayoutVars>
      </dgm:prSet>
      <dgm:spPr/>
    </dgm:pt>
    <dgm:pt modelId="{3023A9B8-F63C-4BDA-B2FB-6E715C2CB42D}" type="pres">
      <dgm:prSet presAssocID="{026DC908-9CCF-484C-A36C-A66ADC1B0BD8}" presName="spacer" presStyleCnt="0"/>
      <dgm:spPr/>
    </dgm:pt>
    <dgm:pt modelId="{1231A7A2-BE47-4DC3-9B75-D0474E01B676}" type="pres">
      <dgm:prSet presAssocID="{1ED9245C-C75D-4322-88C5-537AE52A8A96}" presName="parentText" presStyleLbl="node1" presStyleIdx="6" presStyleCnt="7">
        <dgm:presLayoutVars>
          <dgm:chMax val="0"/>
          <dgm:bulletEnabled val="1"/>
        </dgm:presLayoutVars>
      </dgm:prSet>
      <dgm:spPr/>
    </dgm:pt>
  </dgm:ptLst>
  <dgm:cxnLst>
    <dgm:cxn modelId="{DC6BBA09-9A8D-4FD4-92ED-B62699589897}" type="presOf" srcId="{00A71886-FEFA-4706-B0E6-D93A26E033EF}" destId="{0573CE42-BC35-4F97-A28F-0E0A5FB21651}" srcOrd="0" destOrd="0" presId="urn:microsoft.com/office/officeart/2005/8/layout/vList2"/>
    <dgm:cxn modelId="{D6C6043A-31E0-4862-9441-112A49F8E285}" srcId="{D8F631A3-6B62-41D0-832F-866EE67D7722}" destId="{40E8AC49-11AA-4B25-BCAC-F530CDFB72DC}" srcOrd="2" destOrd="0" parTransId="{A5125A09-1375-40C8-BE2B-8CF656F70960}" sibTransId="{A2E3B1A3-944C-451F-8326-3D3AB0746A84}"/>
    <dgm:cxn modelId="{31CBC65B-992F-46E2-AD10-E1142BE0249E}" srcId="{D8F631A3-6B62-41D0-832F-866EE67D7722}" destId="{25765FD5-5F01-4189-B397-564EB61E7AB1}" srcOrd="5" destOrd="0" parTransId="{7D74FD36-0073-43CB-B340-5FB4845E25DF}" sibTransId="{026DC908-9CCF-484C-A36C-A66ADC1B0BD8}"/>
    <dgm:cxn modelId="{BBD7BC4E-C448-48F3-B0D2-0F13DDFAB78F}" type="presOf" srcId="{D8F631A3-6B62-41D0-832F-866EE67D7722}" destId="{EB3403CD-F6F3-4E01-820E-FC259625F254}" srcOrd="0" destOrd="0" presId="urn:microsoft.com/office/officeart/2005/8/layout/vList2"/>
    <dgm:cxn modelId="{6FE5DC5A-2A60-40C0-B91C-F9752820F2EC}" type="presOf" srcId="{31A4F7FB-A77D-4897-8724-D65282C81502}" destId="{031EE32C-519B-488E-9701-3878B7A54C68}" srcOrd="0" destOrd="0" presId="urn:microsoft.com/office/officeart/2005/8/layout/vList2"/>
    <dgm:cxn modelId="{02782BA5-4446-4D35-AFA3-3963C748E7AC}" srcId="{D8F631A3-6B62-41D0-832F-866EE67D7722}" destId="{BD97D27A-E28C-4C12-AF43-829073869B17}" srcOrd="1" destOrd="0" parTransId="{7AD2503B-1090-4B62-BFAD-D0AFBE54CBB3}" sibTransId="{AAFC3CBE-F732-470B-AB97-3CFB91F01ADC}"/>
    <dgm:cxn modelId="{C81179AE-ECB8-4249-BE16-8B6D0A67D0FE}" type="presOf" srcId="{1ED9245C-C75D-4322-88C5-537AE52A8A96}" destId="{1231A7A2-BE47-4DC3-9B75-D0474E01B676}" srcOrd="0" destOrd="0" presId="urn:microsoft.com/office/officeart/2005/8/layout/vList2"/>
    <dgm:cxn modelId="{4A8318B1-794F-4F16-8AD2-2097F9FCB741}" srcId="{D8F631A3-6B62-41D0-832F-866EE67D7722}" destId="{1ED9245C-C75D-4322-88C5-537AE52A8A96}" srcOrd="6" destOrd="0" parTransId="{BAF38A59-B284-47C0-88B6-E8992CA366C2}" sibTransId="{1AAEC5D2-59F0-48C4-990F-74191DA21C30}"/>
    <dgm:cxn modelId="{14C5A2BB-4A15-4FBC-9277-3B0430823E87}" type="presOf" srcId="{BD97D27A-E28C-4C12-AF43-829073869B17}" destId="{3BEBAFB9-4A21-4A59-8AD3-44625168CAEC}" srcOrd="0" destOrd="0" presId="urn:microsoft.com/office/officeart/2005/8/layout/vList2"/>
    <dgm:cxn modelId="{61EFB1D0-FCF9-4B32-BD70-E7D5CB931C15}" srcId="{D8F631A3-6B62-41D0-832F-866EE67D7722}" destId="{31A4F7FB-A77D-4897-8724-D65282C81502}" srcOrd="3" destOrd="0" parTransId="{601DB3D9-DA56-4079-8FE3-0E96AB5D2A9D}" sibTransId="{BFCD9027-9793-4E62-999A-5B9A041F1EA4}"/>
    <dgm:cxn modelId="{8417F2D1-A21B-43EC-B01C-EFD0A6D689E2}" type="presOf" srcId="{40E8AC49-11AA-4B25-BCAC-F530CDFB72DC}" destId="{6F80B3AB-04D5-41E6-AFE7-F6947E2C3159}" srcOrd="0" destOrd="0" presId="urn:microsoft.com/office/officeart/2005/8/layout/vList2"/>
    <dgm:cxn modelId="{42D98FD5-EB5B-4607-89AD-88F006C7C318}" type="presOf" srcId="{25765FD5-5F01-4189-B397-564EB61E7AB1}" destId="{4168C9F7-5596-4222-A93D-680EA62BFD2C}" srcOrd="0" destOrd="0" presId="urn:microsoft.com/office/officeart/2005/8/layout/vList2"/>
    <dgm:cxn modelId="{E17233D6-100A-4D27-94D2-19660406BFB5}" srcId="{D8F631A3-6B62-41D0-832F-866EE67D7722}" destId="{0CDF5B35-BBD5-48C7-A73F-3C4FF37B4370}" srcOrd="0" destOrd="0" parTransId="{76EEEFBA-704D-426D-99CB-10E25D445175}" sibTransId="{0E311B57-EC0E-45F1-984D-DF82227F5AFA}"/>
    <dgm:cxn modelId="{AA6FFFDF-10EA-4E7C-A0E1-83AD757A0457}" srcId="{D8F631A3-6B62-41D0-832F-866EE67D7722}" destId="{00A71886-FEFA-4706-B0E6-D93A26E033EF}" srcOrd="4" destOrd="0" parTransId="{BAFDE9BD-DA6D-4E5C-ABB5-4A1FAC0E4A83}" sibTransId="{88E2516A-1456-43F8-B849-E6C26999A998}"/>
    <dgm:cxn modelId="{324255FA-5276-48AB-9BE6-9123BE74A7FD}" type="presOf" srcId="{0CDF5B35-BBD5-48C7-A73F-3C4FF37B4370}" destId="{29F6C688-48EE-4F22-9FED-2ABF9AD81369}" srcOrd="0" destOrd="0" presId="urn:microsoft.com/office/officeart/2005/8/layout/vList2"/>
    <dgm:cxn modelId="{605E6654-1A61-4D3F-A370-7D74C1F46F1F}" type="presParOf" srcId="{EB3403CD-F6F3-4E01-820E-FC259625F254}" destId="{29F6C688-48EE-4F22-9FED-2ABF9AD81369}" srcOrd="0" destOrd="0" presId="urn:microsoft.com/office/officeart/2005/8/layout/vList2"/>
    <dgm:cxn modelId="{88ACE0BD-4298-4A25-8006-EE52FB55AB44}" type="presParOf" srcId="{EB3403CD-F6F3-4E01-820E-FC259625F254}" destId="{23F702BC-97A9-4221-BDC1-6E741F30C5FC}" srcOrd="1" destOrd="0" presId="urn:microsoft.com/office/officeart/2005/8/layout/vList2"/>
    <dgm:cxn modelId="{DCA27ECF-A19E-4FB2-8862-0B61AAA7CA6F}" type="presParOf" srcId="{EB3403CD-F6F3-4E01-820E-FC259625F254}" destId="{3BEBAFB9-4A21-4A59-8AD3-44625168CAEC}" srcOrd="2" destOrd="0" presId="urn:microsoft.com/office/officeart/2005/8/layout/vList2"/>
    <dgm:cxn modelId="{A26B36DC-FAEE-4E10-8D60-E55240AC1205}" type="presParOf" srcId="{EB3403CD-F6F3-4E01-820E-FC259625F254}" destId="{3288AFD7-109B-4566-AD9F-AADFAF7FBAED}" srcOrd="3" destOrd="0" presId="urn:microsoft.com/office/officeart/2005/8/layout/vList2"/>
    <dgm:cxn modelId="{9577465C-CE84-4F54-A4D4-F173EC3E2649}" type="presParOf" srcId="{EB3403CD-F6F3-4E01-820E-FC259625F254}" destId="{6F80B3AB-04D5-41E6-AFE7-F6947E2C3159}" srcOrd="4" destOrd="0" presId="urn:microsoft.com/office/officeart/2005/8/layout/vList2"/>
    <dgm:cxn modelId="{2BD0AB0C-82D4-43E8-BDFC-214FEDBF7C97}" type="presParOf" srcId="{EB3403CD-F6F3-4E01-820E-FC259625F254}" destId="{22081908-AC11-4D65-929F-12F36361BE90}" srcOrd="5" destOrd="0" presId="urn:microsoft.com/office/officeart/2005/8/layout/vList2"/>
    <dgm:cxn modelId="{76AAFDFC-111C-4F13-B03F-B7F540391A81}" type="presParOf" srcId="{EB3403CD-F6F3-4E01-820E-FC259625F254}" destId="{031EE32C-519B-488E-9701-3878B7A54C68}" srcOrd="6" destOrd="0" presId="urn:microsoft.com/office/officeart/2005/8/layout/vList2"/>
    <dgm:cxn modelId="{08596539-5359-45BD-A594-B067A811000F}" type="presParOf" srcId="{EB3403CD-F6F3-4E01-820E-FC259625F254}" destId="{DFCF8D8F-8EDE-466D-AA25-79107A095425}" srcOrd="7" destOrd="0" presId="urn:microsoft.com/office/officeart/2005/8/layout/vList2"/>
    <dgm:cxn modelId="{9B20BCAA-B4C4-476A-B023-5464B1700E1B}" type="presParOf" srcId="{EB3403CD-F6F3-4E01-820E-FC259625F254}" destId="{0573CE42-BC35-4F97-A28F-0E0A5FB21651}" srcOrd="8" destOrd="0" presId="urn:microsoft.com/office/officeart/2005/8/layout/vList2"/>
    <dgm:cxn modelId="{3CC1A7E7-F00F-4586-826D-00930DA8DEA1}" type="presParOf" srcId="{EB3403CD-F6F3-4E01-820E-FC259625F254}" destId="{2D0E4CC5-6CDF-46DE-89B9-C4925C56A330}" srcOrd="9" destOrd="0" presId="urn:microsoft.com/office/officeart/2005/8/layout/vList2"/>
    <dgm:cxn modelId="{E9A3CAB4-39B5-453B-8936-49396AA3D292}" type="presParOf" srcId="{EB3403CD-F6F3-4E01-820E-FC259625F254}" destId="{4168C9F7-5596-4222-A93D-680EA62BFD2C}" srcOrd="10" destOrd="0" presId="urn:microsoft.com/office/officeart/2005/8/layout/vList2"/>
    <dgm:cxn modelId="{F704568D-F570-4FA3-91CF-9459018CE2CF}" type="presParOf" srcId="{EB3403CD-F6F3-4E01-820E-FC259625F254}" destId="{3023A9B8-F63C-4BDA-B2FB-6E715C2CB42D}" srcOrd="11" destOrd="0" presId="urn:microsoft.com/office/officeart/2005/8/layout/vList2"/>
    <dgm:cxn modelId="{CA370F5F-99D3-435A-A673-D481C26BA680}" type="presParOf" srcId="{EB3403CD-F6F3-4E01-820E-FC259625F254}" destId="{1231A7A2-BE47-4DC3-9B75-D0474E01B676}"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74386A-C4CD-42EA-8B57-D8AC8991705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6DD8023-ACC2-466A-8848-07E7109365CB}">
      <dgm:prSet phldrT="[Text]"/>
      <dgm:spPr/>
      <dgm:t>
        <a:bodyPr/>
        <a:lstStyle/>
        <a:p>
          <a:r>
            <a:rPr lang="en-US" dirty="0"/>
            <a:t>Active Transportation</a:t>
          </a:r>
        </a:p>
      </dgm:t>
    </dgm:pt>
    <dgm:pt modelId="{A1540E5E-1098-4118-BD48-76DF1F377E4B}" type="parTrans" cxnId="{041525EF-D78F-44EA-B518-984B230512A8}">
      <dgm:prSet/>
      <dgm:spPr/>
      <dgm:t>
        <a:bodyPr/>
        <a:lstStyle/>
        <a:p>
          <a:endParaRPr lang="en-US"/>
        </a:p>
      </dgm:t>
    </dgm:pt>
    <dgm:pt modelId="{2EE31088-D489-4122-9CD7-2BE9AAA8B4EF}" type="sibTrans" cxnId="{041525EF-D78F-44EA-B518-984B230512A8}">
      <dgm:prSet/>
      <dgm:spPr/>
      <dgm:t>
        <a:bodyPr/>
        <a:lstStyle/>
        <a:p>
          <a:endParaRPr lang="en-US"/>
        </a:p>
      </dgm:t>
    </dgm:pt>
    <dgm:pt modelId="{448233F3-D4B5-4DE9-B52B-D5CA0BC04750}">
      <dgm:prSet phldrT="[Text]"/>
      <dgm:spPr/>
      <dgm:t>
        <a:bodyPr/>
        <a:lstStyle/>
        <a:p>
          <a:r>
            <a:rPr lang="en-US" dirty="0"/>
            <a:t>Transit</a:t>
          </a:r>
        </a:p>
      </dgm:t>
    </dgm:pt>
    <dgm:pt modelId="{4B562D7C-0190-48E9-A671-96C87668C6EA}" type="parTrans" cxnId="{B9AE8F81-9782-496E-BE42-ED02847646F5}">
      <dgm:prSet/>
      <dgm:spPr/>
      <dgm:t>
        <a:bodyPr/>
        <a:lstStyle/>
        <a:p>
          <a:endParaRPr lang="en-US"/>
        </a:p>
      </dgm:t>
    </dgm:pt>
    <dgm:pt modelId="{36ABAF42-7D3A-48BA-B312-E453589E4C73}" type="sibTrans" cxnId="{B9AE8F81-9782-496E-BE42-ED02847646F5}">
      <dgm:prSet/>
      <dgm:spPr/>
      <dgm:t>
        <a:bodyPr/>
        <a:lstStyle/>
        <a:p>
          <a:endParaRPr lang="en-US"/>
        </a:p>
      </dgm:t>
    </dgm:pt>
    <dgm:pt modelId="{A4EA92CD-2C90-4000-B932-72E989AB4031}">
      <dgm:prSet phldrT="[Text]"/>
      <dgm:spPr/>
      <dgm:t>
        <a:bodyPr/>
        <a:lstStyle/>
        <a:p>
          <a:r>
            <a:rPr lang="en-US" dirty="0"/>
            <a:t>Transportation Demand Management</a:t>
          </a:r>
        </a:p>
      </dgm:t>
    </dgm:pt>
    <dgm:pt modelId="{34855532-6FA9-4D1D-B921-CFBBA53D57A9}" type="parTrans" cxnId="{2754F9EE-52BB-45C7-80F2-987A5ABB2DB8}">
      <dgm:prSet/>
      <dgm:spPr/>
      <dgm:t>
        <a:bodyPr/>
        <a:lstStyle/>
        <a:p>
          <a:endParaRPr lang="en-US"/>
        </a:p>
      </dgm:t>
    </dgm:pt>
    <dgm:pt modelId="{2AB9F086-E611-4A04-B0F4-7191D060BF50}" type="sibTrans" cxnId="{2754F9EE-52BB-45C7-80F2-987A5ABB2DB8}">
      <dgm:prSet/>
      <dgm:spPr/>
      <dgm:t>
        <a:bodyPr/>
        <a:lstStyle/>
        <a:p>
          <a:endParaRPr lang="en-US"/>
        </a:p>
      </dgm:t>
    </dgm:pt>
    <dgm:pt modelId="{E8F57A96-E1F8-49AE-B5E4-D29991C32EBA}">
      <dgm:prSet/>
      <dgm:spPr/>
      <dgm:t>
        <a:bodyPr/>
        <a:lstStyle/>
        <a:p>
          <a:r>
            <a:rPr lang="en-US" dirty="0"/>
            <a:t>Capacity Expansion</a:t>
          </a:r>
        </a:p>
      </dgm:t>
    </dgm:pt>
    <dgm:pt modelId="{93165D6C-B4B3-43F9-8DB9-442D8CC6185E}" type="parTrans" cxnId="{6EE4A422-CC3F-430B-9E22-713169D714D4}">
      <dgm:prSet/>
      <dgm:spPr/>
      <dgm:t>
        <a:bodyPr/>
        <a:lstStyle/>
        <a:p>
          <a:endParaRPr lang="en-US"/>
        </a:p>
      </dgm:t>
    </dgm:pt>
    <dgm:pt modelId="{CD42B4D5-02D6-47B0-A513-B68FC5A62E59}" type="sibTrans" cxnId="{6EE4A422-CC3F-430B-9E22-713169D714D4}">
      <dgm:prSet/>
      <dgm:spPr/>
      <dgm:t>
        <a:bodyPr/>
        <a:lstStyle/>
        <a:p>
          <a:endParaRPr lang="en-US"/>
        </a:p>
      </dgm:t>
    </dgm:pt>
    <dgm:pt modelId="{326EF339-E84E-4B58-B7F1-2BEC09469037}">
      <dgm:prSet/>
      <dgm:spPr>
        <a:solidFill>
          <a:schemeClr val="accent2">
            <a:lumMod val="75000"/>
          </a:schemeClr>
        </a:solidFill>
      </dgm:spPr>
      <dgm:t>
        <a:bodyPr/>
        <a:lstStyle/>
        <a:p>
          <a:r>
            <a:rPr lang="en-US" dirty="0"/>
            <a:t>Freight</a:t>
          </a:r>
        </a:p>
      </dgm:t>
    </dgm:pt>
    <dgm:pt modelId="{9BD0561F-DB5C-41C1-A3FF-AEBE4B2494B7}" type="parTrans" cxnId="{D82879DF-C2BB-4222-9C64-1FF3E97B4407}">
      <dgm:prSet/>
      <dgm:spPr/>
      <dgm:t>
        <a:bodyPr/>
        <a:lstStyle/>
        <a:p>
          <a:endParaRPr lang="en-US"/>
        </a:p>
      </dgm:t>
    </dgm:pt>
    <dgm:pt modelId="{722DDDE2-62F7-4633-96EB-31AC8F8A195C}" type="sibTrans" cxnId="{D82879DF-C2BB-4222-9C64-1FF3E97B4407}">
      <dgm:prSet/>
      <dgm:spPr/>
      <dgm:t>
        <a:bodyPr/>
        <a:lstStyle/>
        <a:p>
          <a:endParaRPr lang="en-US"/>
        </a:p>
      </dgm:t>
    </dgm:pt>
    <dgm:pt modelId="{9F6A6CEA-0F7B-4F0D-A99A-09FEA05B5C57}">
      <dgm:prSet/>
      <dgm:spPr>
        <a:solidFill>
          <a:schemeClr val="accent1">
            <a:lumMod val="75000"/>
          </a:schemeClr>
        </a:solidFill>
      </dgm:spPr>
      <dgm:t>
        <a:bodyPr/>
        <a:lstStyle/>
        <a:p>
          <a:r>
            <a:rPr lang="en-US" dirty="0"/>
            <a:t>Technology and Operations</a:t>
          </a:r>
        </a:p>
      </dgm:t>
    </dgm:pt>
    <dgm:pt modelId="{163E674D-5874-4EA9-BDDD-7EF64271B575}" type="parTrans" cxnId="{86D9A2B6-ED1A-4B13-8336-713D195FAC74}">
      <dgm:prSet/>
      <dgm:spPr/>
      <dgm:t>
        <a:bodyPr/>
        <a:lstStyle/>
        <a:p>
          <a:endParaRPr lang="en-US"/>
        </a:p>
      </dgm:t>
    </dgm:pt>
    <dgm:pt modelId="{8E70234D-E1ED-4F47-9123-BAF90128AFFE}" type="sibTrans" cxnId="{86D9A2B6-ED1A-4B13-8336-713D195FAC74}">
      <dgm:prSet/>
      <dgm:spPr/>
      <dgm:t>
        <a:bodyPr/>
        <a:lstStyle/>
        <a:p>
          <a:endParaRPr lang="en-US"/>
        </a:p>
      </dgm:t>
    </dgm:pt>
    <dgm:pt modelId="{D591CD81-4DE3-4D3F-A8C3-8166F66DAF8E}">
      <dgm:prSet/>
      <dgm:spPr>
        <a:solidFill>
          <a:schemeClr val="accent3">
            <a:lumMod val="50000"/>
          </a:schemeClr>
        </a:solidFill>
      </dgm:spPr>
      <dgm:t>
        <a:bodyPr/>
        <a:lstStyle/>
        <a:p>
          <a:r>
            <a:rPr lang="en-US" dirty="0"/>
            <a:t>Safety</a:t>
          </a:r>
        </a:p>
      </dgm:t>
    </dgm:pt>
    <dgm:pt modelId="{D68892C9-BD59-494E-807A-5D03C62A5632}" type="parTrans" cxnId="{70C9B918-7D77-4F3D-8544-9EEF069EB652}">
      <dgm:prSet/>
      <dgm:spPr/>
      <dgm:t>
        <a:bodyPr/>
        <a:lstStyle/>
        <a:p>
          <a:endParaRPr lang="en-US"/>
        </a:p>
      </dgm:t>
    </dgm:pt>
    <dgm:pt modelId="{50EBF44D-C4D9-4747-AF19-04E3ABBD1D37}" type="sibTrans" cxnId="{70C9B918-7D77-4F3D-8544-9EEF069EB652}">
      <dgm:prSet/>
      <dgm:spPr/>
      <dgm:t>
        <a:bodyPr/>
        <a:lstStyle/>
        <a:p>
          <a:endParaRPr lang="en-US"/>
        </a:p>
      </dgm:t>
    </dgm:pt>
    <dgm:pt modelId="{D77A1EBE-BFF2-485A-AFF0-02F01F9843E8}" type="pres">
      <dgm:prSet presAssocID="{AA74386A-C4CD-42EA-8B57-D8AC8991705F}" presName="diagram" presStyleCnt="0">
        <dgm:presLayoutVars>
          <dgm:dir/>
          <dgm:resizeHandles val="exact"/>
        </dgm:presLayoutVars>
      </dgm:prSet>
      <dgm:spPr/>
    </dgm:pt>
    <dgm:pt modelId="{803BACE4-9D78-438A-8403-2B92C220556E}" type="pres">
      <dgm:prSet presAssocID="{E6DD8023-ACC2-466A-8848-07E7109365CB}" presName="node" presStyleLbl="node1" presStyleIdx="0" presStyleCnt="7">
        <dgm:presLayoutVars>
          <dgm:bulletEnabled val="1"/>
        </dgm:presLayoutVars>
      </dgm:prSet>
      <dgm:spPr/>
    </dgm:pt>
    <dgm:pt modelId="{4124B031-D21C-45C9-8156-8D3CFB65DECF}" type="pres">
      <dgm:prSet presAssocID="{2EE31088-D489-4122-9CD7-2BE9AAA8B4EF}" presName="sibTrans" presStyleCnt="0"/>
      <dgm:spPr/>
    </dgm:pt>
    <dgm:pt modelId="{F545D3D9-C515-4232-8890-E4769CC9FBA7}" type="pres">
      <dgm:prSet presAssocID="{448233F3-D4B5-4DE9-B52B-D5CA0BC04750}" presName="node" presStyleLbl="node1" presStyleIdx="1" presStyleCnt="7" custLinFactNeighborX="1572" custLinFactNeighborY="2385">
        <dgm:presLayoutVars>
          <dgm:bulletEnabled val="1"/>
        </dgm:presLayoutVars>
      </dgm:prSet>
      <dgm:spPr/>
    </dgm:pt>
    <dgm:pt modelId="{31DFBF1B-B5A3-4CF0-AEE2-2C8D8E01ADAF}" type="pres">
      <dgm:prSet presAssocID="{36ABAF42-7D3A-48BA-B312-E453589E4C73}" presName="sibTrans" presStyleCnt="0"/>
      <dgm:spPr/>
    </dgm:pt>
    <dgm:pt modelId="{5AF1AEBC-50B2-4366-8CC8-50F6FB6843EF}" type="pres">
      <dgm:prSet presAssocID="{A4EA92CD-2C90-4000-B932-72E989AB4031}" presName="node" presStyleLbl="node1" presStyleIdx="2" presStyleCnt="7">
        <dgm:presLayoutVars>
          <dgm:bulletEnabled val="1"/>
        </dgm:presLayoutVars>
      </dgm:prSet>
      <dgm:spPr/>
    </dgm:pt>
    <dgm:pt modelId="{08EDF434-0C7E-4352-8BC5-AD57EE2DC38B}" type="pres">
      <dgm:prSet presAssocID="{2AB9F086-E611-4A04-B0F4-7191D060BF50}" presName="sibTrans" presStyleCnt="0"/>
      <dgm:spPr/>
    </dgm:pt>
    <dgm:pt modelId="{753AAC94-709E-4A60-8D3F-4759430AD223}" type="pres">
      <dgm:prSet presAssocID="{E8F57A96-E1F8-49AE-B5E4-D29991C32EBA}" presName="node" presStyleLbl="node1" presStyleIdx="3" presStyleCnt="7">
        <dgm:presLayoutVars>
          <dgm:bulletEnabled val="1"/>
        </dgm:presLayoutVars>
      </dgm:prSet>
      <dgm:spPr/>
    </dgm:pt>
    <dgm:pt modelId="{5A3FC2C8-A65C-4206-BEB4-CF3107C13C67}" type="pres">
      <dgm:prSet presAssocID="{CD42B4D5-02D6-47B0-A513-B68FC5A62E59}" presName="sibTrans" presStyleCnt="0"/>
      <dgm:spPr/>
    </dgm:pt>
    <dgm:pt modelId="{4CD2B66E-C3B8-46DB-BE5F-E527D9822B37}" type="pres">
      <dgm:prSet presAssocID="{326EF339-E84E-4B58-B7F1-2BEC09469037}" presName="node" presStyleLbl="node1" presStyleIdx="4" presStyleCnt="7">
        <dgm:presLayoutVars>
          <dgm:bulletEnabled val="1"/>
        </dgm:presLayoutVars>
      </dgm:prSet>
      <dgm:spPr/>
    </dgm:pt>
    <dgm:pt modelId="{2BE1E7E5-0C37-4BD0-A498-58A987E66084}" type="pres">
      <dgm:prSet presAssocID="{722DDDE2-62F7-4633-96EB-31AC8F8A195C}" presName="sibTrans" presStyleCnt="0"/>
      <dgm:spPr/>
    </dgm:pt>
    <dgm:pt modelId="{7C99FA73-DFF9-4BB8-8A04-B28D88CDF9E9}" type="pres">
      <dgm:prSet presAssocID="{9F6A6CEA-0F7B-4F0D-A99A-09FEA05B5C57}" presName="node" presStyleLbl="node1" presStyleIdx="5" presStyleCnt="7">
        <dgm:presLayoutVars>
          <dgm:bulletEnabled val="1"/>
        </dgm:presLayoutVars>
      </dgm:prSet>
      <dgm:spPr/>
    </dgm:pt>
    <dgm:pt modelId="{B8DD5512-2F65-4F45-91A2-93BA98A97507}" type="pres">
      <dgm:prSet presAssocID="{8E70234D-E1ED-4F47-9123-BAF90128AFFE}" presName="sibTrans" presStyleCnt="0"/>
      <dgm:spPr/>
    </dgm:pt>
    <dgm:pt modelId="{3269E182-34BA-4B7E-9687-0A04F89269E9}" type="pres">
      <dgm:prSet presAssocID="{D591CD81-4DE3-4D3F-A8C3-8166F66DAF8E}" presName="node" presStyleLbl="node1" presStyleIdx="6" presStyleCnt="7">
        <dgm:presLayoutVars>
          <dgm:bulletEnabled val="1"/>
        </dgm:presLayoutVars>
      </dgm:prSet>
      <dgm:spPr/>
    </dgm:pt>
  </dgm:ptLst>
  <dgm:cxnLst>
    <dgm:cxn modelId="{70C9B918-7D77-4F3D-8544-9EEF069EB652}" srcId="{AA74386A-C4CD-42EA-8B57-D8AC8991705F}" destId="{D591CD81-4DE3-4D3F-A8C3-8166F66DAF8E}" srcOrd="6" destOrd="0" parTransId="{D68892C9-BD59-494E-807A-5D03C62A5632}" sibTransId="{50EBF44D-C4D9-4747-AF19-04E3ABBD1D37}"/>
    <dgm:cxn modelId="{E7A5581B-2FB2-4C53-A67E-C03CCDCF7453}" type="presOf" srcId="{9F6A6CEA-0F7B-4F0D-A99A-09FEA05B5C57}" destId="{7C99FA73-DFF9-4BB8-8A04-B28D88CDF9E9}" srcOrd="0" destOrd="0" presId="urn:microsoft.com/office/officeart/2005/8/layout/default"/>
    <dgm:cxn modelId="{6EE4A422-CC3F-430B-9E22-713169D714D4}" srcId="{AA74386A-C4CD-42EA-8B57-D8AC8991705F}" destId="{E8F57A96-E1F8-49AE-B5E4-D29991C32EBA}" srcOrd="3" destOrd="0" parTransId="{93165D6C-B4B3-43F9-8DB9-442D8CC6185E}" sibTransId="{CD42B4D5-02D6-47B0-A513-B68FC5A62E59}"/>
    <dgm:cxn modelId="{46890F36-6E8E-414B-9034-FAE6F8C405C7}" type="presOf" srcId="{326EF339-E84E-4B58-B7F1-2BEC09469037}" destId="{4CD2B66E-C3B8-46DB-BE5F-E527D9822B37}" srcOrd="0" destOrd="0" presId="urn:microsoft.com/office/officeart/2005/8/layout/default"/>
    <dgm:cxn modelId="{B88E8765-DE58-407E-9AC2-43097470360D}" type="presOf" srcId="{448233F3-D4B5-4DE9-B52B-D5CA0BC04750}" destId="{F545D3D9-C515-4232-8890-E4769CC9FBA7}" srcOrd="0" destOrd="0" presId="urn:microsoft.com/office/officeart/2005/8/layout/default"/>
    <dgm:cxn modelId="{92BEE66C-4F4F-421C-9BFC-E8C4BC549A83}" type="presOf" srcId="{A4EA92CD-2C90-4000-B932-72E989AB4031}" destId="{5AF1AEBC-50B2-4366-8CC8-50F6FB6843EF}" srcOrd="0" destOrd="0" presId="urn:microsoft.com/office/officeart/2005/8/layout/default"/>
    <dgm:cxn modelId="{52D1EE4F-F6A5-490F-9C7F-EE96E56032C0}" type="presOf" srcId="{D591CD81-4DE3-4D3F-A8C3-8166F66DAF8E}" destId="{3269E182-34BA-4B7E-9687-0A04F89269E9}" srcOrd="0" destOrd="0" presId="urn:microsoft.com/office/officeart/2005/8/layout/default"/>
    <dgm:cxn modelId="{B9AE8F81-9782-496E-BE42-ED02847646F5}" srcId="{AA74386A-C4CD-42EA-8B57-D8AC8991705F}" destId="{448233F3-D4B5-4DE9-B52B-D5CA0BC04750}" srcOrd="1" destOrd="0" parTransId="{4B562D7C-0190-48E9-A671-96C87668C6EA}" sibTransId="{36ABAF42-7D3A-48BA-B312-E453589E4C73}"/>
    <dgm:cxn modelId="{86D9A2B6-ED1A-4B13-8336-713D195FAC74}" srcId="{AA74386A-C4CD-42EA-8B57-D8AC8991705F}" destId="{9F6A6CEA-0F7B-4F0D-A99A-09FEA05B5C57}" srcOrd="5" destOrd="0" parTransId="{163E674D-5874-4EA9-BDDD-7EF64271B575}" sibTransId="{8E70234D-E1ED-4F47-9123-BAF90128AFFE}"/>
    <dgm:cxn modelId="{23426AD9-6249-4B8A-B373-94D7B4048A16}" type="presOf" srcId="{AA74386A-C4CD-42EA-8B57-D8AC8991705F}" destId="{D77A1EBE-BFF2-485A-AFF0-02F01F9843E8}" srcOrd="0" destOrd="0" presId="urn:microsoft.com/office/officeart/2005/8/layout/default"/>
    <dgm:cxn modelId="{F8FE31DC-D9B4-4A84-9E57-AED04EF5F34F}" type="presOf" srcId="{E8F57A96-E1F8-49AE-B5E4-D29991C32EBA}" destId="{753AAC94-709E-4A60-8D3F-4759430AD223}" srcOrd="0" destOrd="0" presId="urn:microsoft.com/office/officeart/2005/8/layout/default"/>
    <dgm:cxn modelId="{D82879DF-C2BB-4222-9C64-1FF3E97B4407}" srcId="{AA74386A-C4CD-42EA-8B57-D8AC8991705F}" destId="{326EF339-E84E-4B58-B7F1-2BEC09469037}" srcOrd="4" destOrd="0" parTransId="{9BD0561F-DB5C-41C1-A3FF-AEBE4B2494B7}" sibTransId="{722DDDE2-62F7-4633-96EB-31AC8F8A195C}"/>
    <dgm:cxn modelId="{2754F9EE-52BB-45C7-80F2-987A5ABB2DB8}" srcId="{AA74386A-C4CD-42EA-8B57-D8AC8991705F}" destId="{A4EA92CD-2C90-4000-B932-72E989AB4031}" srcOrd="2" destOrd="0" parTransId="{34855532-6FA9-4D1D-B921-CFBBA53D57A9}" sibTransId="{2AB9F086-E611-4A04-B0F4-7191D060BF50}"/>
    <dgm:cxn modelId="{041525EF-D78F-44EA-B518-984B230512A8}" srcId="{AA74386A-C4CD-42EA-8B57-D8AC8991705F}" destId="{E6DD8023-ACC2-466A-8848-07E7109365CB}" srcOrd="0" destOrd="0" parTransId="{A1540E5E-1098-4118-BD48-76DF1F377E4B}" sibTransId="{2EE31088-D489-4122-9CD7-2BE9AAA8B4EF}"/>
    <dgm:cxn modelId="{FB9EC9F4-78D0-4F19-AE17-C528232DD810}" type="presOf" srcId="{E6DD8023-ACC2-466A-8848-07E7109365CB}" destId="{803BACE4-9D78-438A-8403-2B92C220556E}" srcOrd="0" destOrd="0" presId="urn:microsoft.com/office/officeart/2005/8/layout/default"/>
    <dgm:cxn modelId="{81EA6801-625F-44C9-8472-E943784F35BE}" type="presParOf" srcId="{D77A1EBE-BFF2-485A-AFF0-02F01F9843E8}" destId="{803BACE4-9D78-438A-8403-2B92C220556E}" srcOrd="0" destOrd="0" presId="urn:microsoft.com/office/officeart/2005/8/layout/default"/>
    <dgm:cxn modelId="{4E452725-46FB-46A3-8AB3-DFCAD76C3B29}" type="presParOf" srcId="{D77A1EBE-BFF2-485A-AFF0-02F01F9843E8}" destId="{4124B031-D21C-45C9-8156-8D3CFB65DECF}" srcOrd="1" destOrd="0" presId="urn:microsoft.com/office/officeart/2005/8/layout/default"/>
    <dgm:cxn modelId="{ED2930DD-EAEF-4F4F-9EC2-63223F2A8209}" type="presParOf" srcId="{D77A1EBE-BFF2-485A-AFF0-02F01F9843E8}" destId="{F545D3D9-C515-4232-8890-E4769CC9FBA7}" srcOrd="2" destOrd="0" presId="urn:microsoft.com/office/officeart/2005/8/layout/default"/>
    <dgm:cxn modelId="{968253F3-C688-40E4-B81B-04D016AFCB24}" type="presParOf" srcId="{D77A1EBE-BFF2-485A-AFF0-02F01F9843E8}" destId="{31DFBF1B-B5A3-4CF0-AEE2-2C8D8E01ADAF}" srcOrd="3" destOrd="0" presId="urn:microsoft.com/office/officeart/2005/8/layout/default"/>
    <dgm:cxn modelId="{982BF150-0248-40B5-8D98-1FF5B22EDDB9}" type="presParOf" srcId="{D77A1EBE-BFF2-485A-AFF0-02F01F9843E8}" destId="{5AF1AEBC-50B2-4366-8CC8-50F6FB6843EF}" srcOrd="4" destOrd="0" presId="urn:microsoft.com/office/officeart/2005/8/layout/default"/>
    <dgm:cxn modelId="{E3C93177-16C9-4CB2-B3B5-6CD2280F5C7B}" type="presParOf" srcId="{D77A1EBE-BFF2-485A-AFF0-02F01F9843E8}" destId="{08EDF434-0C7E-4352-8BC5-AD57EE2DC38B}" srcOrd="5" destOrd="0" presId="urn:microsoft.com/office/officeart/2005/8/layout/default"/>
    <dgm:cxn modelId="{B2926CE0-E917-4825-9802-B59DF5EBECBE}" type="presParOf" srcId="{D77A1EBE-BFF2-485A-AFF0-02F01F9843E8}" destId="{753AAC94-709E-4A60-8D3F-4759430AD223}" srcOrd="6" destOrd="0" presId="urn:microsoft.com/office/officeart/2005/8/layout/default"/>
    <dgm:cxn modelId="{8C1141AB-7FBB-481D-BFE1-65256D6DB259}" type="presParOf" srcId="{D77A1EBE-BFF2-485A-AFF0-02F01F9843E8}" destId="{5A3FC2C8-A65C-4206-BEB4-CF3107C13C67}" srcOrd="7" destOrd="0" presId="urn:microsoft.com/office/officeart/2005/8/layout/default"/>
    <dgm:cxn modelId="{EED48BCA-2F5A-42CF-80FD-F738216C6A0C}" type="presParOf" srcId="{D77A1EBE-BFF2-485A-AFF0-02F01F9843E8}" destId="{4CD2B66E-C3B8-46DB-BE5F-E527D9822B37}" srcOrd="8" destOrd="0" presId="urn:microsoft.com/office/officeart/2005/8/layout/default"/>
    <dgm:cxn modelId="{D6A7E99A-B116-4F1F-B372-F9B93AE2FD24}" type="presParOf" srcId="{D77A1EBE-BFF2-485A-AFF0-02F01F9843E8}" destId="{2BE1E7E5-0C37-4BD0-A498-58A987E66084}" srcOrd="9" destOrd="0" presId="urn:microsoft.com/office/officeart/2005/8/layout/default"/>
    <dgm:cxn modelId="{4E0AAF0F-301B-4FFC-8870-30AD337E5729}" type="presParOf" srcId="{D77A1EBE-BFF2-485A-AFF0-02F01F9843E8}" destId="{7C99FA73-DFF9-4BB8-8A04-B28D88CDF9E9}" srcOrd="10" destOrd="0" presId="urn:microsoft.com/office/officeart/2005/8/layout/default"/>
    <dgm:cxn modelId="{6E487017-75FA-41C0-882A-8B4D6D59E7B6}" type="presParOf" srcId="{D77A1EBE-BFF2-485A-AFF0-02F01F9843E8}" destId="{B8DD5512-2F65-4F45-91A2-93BA98A97507}" srcOrd="11" destOrd="0" presId="urn:microsoft.com/office/officeart/2005/8/layout/default"/>
    <dgm:cxn modelId="{52511A36-319D-46A6-972D-B0A19E86AB49}" type="presParOf" srcId="{D77A1EBE-BFF2-485A-AFF0-02F01F9843E8}" destId="{3269E182-34BA-4B7E-9687-0A04F89269E9}"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5AEE8B-0101-45D0-8FD9-C9A4926867A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5E988B8-1D32-493C-B30E-1B38CCADCC20}">
      <dgm:prSet phldrT="[Text]" phldr="0"/>
      <dgm:spPr/>
      <dgm:t>
        <a:bodyPr/>
        <a:lstStyle/>
        <a:p>
          <a:r>
            <a:rPr lang="en-US" dirty="0"/>
            <a:t>2023 Base Year SE Data</a:t>
          </a:r>
        </a:p>
      </dgm:t>
    </dgm:pt>
    <dgm:pt modelId="{EF1CB063-2430-4D07-838F-66CEB3789A63}" type="parTrans" cxnId="{E1F74BCC-14C5-435D-B245-76645AB4A5BE}">
      <dgm:prSet/>
      <dgm:spPr/>
      <dgm:t>
        <a:bodyPr/>
        <a:lstStyle/>
        <a:p>
          <a:endParaRPr lang="en-US"/>
        </a:p>
      </dgm:t>
    </dgm:pt>
    <dgm:pt modelId="{E5202109-30E8-4E44-B6EA-B42BB757F395}" type="sibTrans" cxnId="{E1F74BCC-14C5-435D-B245-76645AB4A5BE}">
      <dgm:prSet/>
      <dgm:spPr/>
      <dgm:t>
        <a:bodyPr/>
        <a:lstStyle/>
        <a:p>
          <a:endParaRPr lang="en-US" dirty="0"/>
        </a:p>
      </dgm:t>
    </dgm:pt>
    <dgm:pt modelId="{AF5B4CCB-B7D7-40E9-9AB1-065D44423FEC}">
      <dgm:prSet phldrT="[Text]" phldr="0"/>
      <dgm:spPr/>
      <dgm:t>
        <a:bodyPr/>
        <a:lstStyle/>
        <a:p>
          <a:r>
            <a:rPr lang="en-US" dirty="0"/>
            <a:t>2050 Future Year SE Data</a:t>
          </a:r>
        </a:p>
      </dgm:t>
    </dgm:pt>
    <dgm:pt modelId="{194E88B6-9610-43F0-8F02-5AB3131B92DD}" type="parTrans" cxnId="{9C05E85A-41CF-49FA-8232-CAE401BB474E}">
      <dgm:prSet/>
      <dgm:spPr/>
      <dgm:t>
        <a:bodyPr/>
        <a:lstStyle/>
        <a:p>
          <a:endParaRPr lang="en-US"/>
        </a:p>
      </dgm:t>
    </dgm:pt>
    <dgm:pt modelId="{BB41AE40-D49F-4AD4-9454-2AC8F95BACED}" type="sibTrans" cxnId="{9C05E85A-41CF-49FA-8232-CAE401BB474E}">
      <dgm:prSet/>
      <dgm:spPr/>
      <dgm:t>
        <a:bodyPr/>
        <a:lstStyle/>
        <a:p>
          <a:endParaRPr lang="en-US" dirty="0"/>
        </a:p>
      </dgm:t>
    </dgm:pt>
    <dgm:pt modelId="{90EC13E9-95D9-4820-BFB6-D1CF483A187D}">
      <dgm:prSet phldrT="[Text]" phldr="0"/>
      <dgm:spPr/>
      <dgm:t>
        <a:bodyPr/>
        <a:lstStyle/>
        <a:p>
          <a:r>
            <a:rPr lang="en-US" dirty="0"/>
            <a:t>2050 Future Year Projects</a:t>
          </a:r>
        </a:p>
      </dgm:t>
    </dgm:pt>
    <dgm:pt modelId="{5676F0DE-FF67-4445-B5F2-299B5EF2C1C8}" type="parTrans" cxnId="{90192C4C-76E1-459F-903D-DC5DD253AD68}">
      <dgm:prSet/>
      <dgm:spPr/>
      <dgm:t>
        <a:bodyPr/>
        <a:lstStyle/>
        <a:p>
          <a:endParaRPr lang="en-US"/>
        </a:p>
      </dgm:t>
    </dgm:pt>
    <dgm:pt modelId="{9DB1D946-8572-423F-A7DE-2296B420F3AD}" type="sibTrans" cxnId="{90192C4C-76E1-459F-903D-DC5DD253AD68}">
      <dgm:prSet/>
      <dgm:spPr/>
      <dgm:t>
        <a:bodyPr/>
        <a:lstStyle/>
        <a:p>
          <a:endParaRPr lang="en-US" dirty="0"/>
        </a:p>
      </dgm:t>
    </dgm:pt>
    <dgm:pt modelId="{5E3F755F-D51B-40F7-8F6D-E394018421EC}">
      <dgm:prSet phldrT="[Text]" phldr="0"/>
      <dgm:spPr/>
      <dgm:t>
        <a:bodyPr/>
        <a:lstStyle/>
        <a:p>
          <a:r>
            <a:rPr lang="en-US" dirty="0"/>
            <a:t>Model Documentation</a:t>
          </a:r>
        </a:p>
      </dgm:t>
    </dgm:pt>
    <dgm:pt modelId="{F19BBD86-684B-4143-A2D1-B106DFBC7A21}" type="parTrans" cxnId="{04BEFB37-32AB-4BFC-BB3D-1EF320ACB6C4}">
      <dgm:prSet/>
      <dgm:spPr/>
      <dgm:t>
        <a:bodyPr/>
        <a:lstStyle/>
        <a:p>
          <a:endParaRPr lang="en-US"/>
        </a:p>
      </dgm:t>
    </dgm:pt>
    <dgm:pt modelId="{C59079D2-08EF-455C-9949-BF52C52C2375}" type="sibTrans" cxnId="{04BEFB37-32AB-4BFC-BB3D-1EF320ACB6C4}">
      <dgm:prSet/>
      <dgm:spPr/>
      <dgm:t>
        <a:bodyPr/>
        <a:lstStyle/>
        <a:p>
          <a:endParaRPr lang="en-US"/>
        </a:p>
      </dgm:t>
    </dgm:pt>
    <dgm:pt modelId="{02B4C041-6FBF-401B-8788-CECBF581FFFC}" type="pres">
      <dgm:prSet presAssocID="{245AEE8B-0101-45D0-8FD9-C9A4926867A2}" presName="outerComposite" presStyleCnt="0">
        <dgm:presLayoutVars>
          <dgm:chMax val="5"/>
          <dgm:dir/>
          <dgm:resizeHandles val="exact"/>
        </dgm:presLayoutVars>
      </dgm:prSet>
      <dgm:spPr/>
    </dgm:pt>
    <dgm:pt modelId="{6F29CED2-D0AF-4941-B4AB-1F1B5FAC3CF4}" type="pres">
      <dgm:prSet presAssocID="{245AEE8B-0101-45D0-8FD9-C9A4926867A2}" presName="dummyMaxCanvas" presStyleCnt="0">
        <dgm:presLayoutVars/>
      </dgm:prSet>
      <dgm:spPr/>
    </dgm:pt>
    <dgm:pt modelId="{B67AF0D9-6ED7-4929-BD90-7148A7F36628}" type="pres">
      <dgm:prSet presAssocID="{245AEE8B-0101-45D0-8FD9-C9A4926867A2}" presName="FourNodes_1" presStyleLbl="node1" presStyleIdx="0" presStyleCnt="4">
        <dgm:presLayoutVars>
          <dgm:bulletEnabled val="1"/>
        </dgm:presLayoutVars>
      </dgm:prSet>
      <dgm:spPr/>
    </dgm:pt>
    <dgm:pt modelId="{5B75FBF4-95EC-4171-BF5B-DE2BFAD52915}" type="pres">
      <dgm:prSet presAssocID="{245AEE8B-0101-45D0-8FD9-C9A4926867A2}" presName="FourNodes_2" presStyleLbl="node1" presStyleIdx="1" presStyleCnt="4">
        <dgm:presLayoutVars>
          <dgm:bulletEnabled val="1"/>
        </dgm:presLayoutVars>
      </dgm:prSet>
      <dgm:spPr/>
    </dgm:pt>
    <dgm:pt modelId="{625D721F-BA00-4C33-AD75-55328151D096}" type="pres">
      <dgm:prSet presAssocID="{245AEE8B-0101-45D0-8FD9-C9A4926867A2}" presName="FourNodes_3" presStyleLbl="node1" presStyleIdx="2" presStyleCnt="4">
        <dgm:presLayoutVars>
          <dgm:bulletEnabled val="1"/>
        </dgm:presLayoutVars>
      </dgm:prSet>
      <dgm:spPr/>
    </dgm:pt>
    <dgm:pt modelId="{1C7EBBCA-84AC-409B-8911-08C4F60CCEB1}" type="pres">
      <dgm:prSet presAssocID="{245AEE8B-0101-45D0-8FD9-C9A4926867A2}" presName="FourNodes_4" presStyleLbl="node1" presStyleIdx="3" presStyleCnt="4">
        <dgm:presLayoutVars>
          <dgm:bulletEnabled val="1"/>
        </dgm:presLayoutVars>
      </dgm:prSet>
      <dgm:spPr/>
    </dgm:pt>
    <dgm:pt modelId="{900EA711-D3CD-4FE6-9396-540CA7609A93}" type="pres">
      <dgm:prSet presAssocID="{245AEE8B-0101-45D0-8FD9-C9A4926867A2}" presName="FourConn_1-2" presStyleLbl="fgAccFollowNode1" presStyleIdx="0" presStyleCnt="3">
        <dgm:presLayoutVars>
          <dgm:bulletEnabled val="1"/>
        </dgm:presLayoutVars>
      </dgm:prSet>
      <dgm:spPr/>
    </dgm:pt>
    <dgm:pt modelId="{C19F5051-6598-4C9C-84D7-A816165238B5}" type="pres">
      <dgm:prSet presAssocID="{245AEE8B-0101-45D0-8FD9-C9A4926867A2}" presName="FourConn_2-3" presStyleLbl="fgAccFollowNode1" presStyleIdx="1" presStyleCnt="3">
        <dgm:presLayoutVars>
          <dgm:bulletEnabled val="1"/>
        </dgm:presLayoutVars>
      </dgm:prSet>
      <dgm:spPr/>
    </dgm:pt>
    <dgm:pt modelId="{5B9E4841-4E85-4192-BEF2-1626B6F3E3E9}" type="pres">
      <dgm:prSet presAssocID="{245AEE8B-0101-45D0-8FD9-C9A4926867A2}" presName="FourConn_3-4" presStyleLbl="fgAccFollowNode1" presStyleIdx="2" presStyleCnt="3">
        <dgm:presLayoutVars>
          <dgm:bulletEnabled val="1"/>
        </dgm:presLayoutVars>
      </dgm:prSet>
      <dgm:spPr/>
    </dgm:pt>
    <dgm:pt modelId="{B3A0D00A-ACC9-4F31-8AC4-E8EC33FFC68D}" type="pres">
      <dgm:prSet presAssocID="{245AEE8B-0101-45D0-8FD9-C9A4926867A2}" presName="FourNodes_1_text" presStyleLbl="node1" presStyleIdx="3" presStyleCnt="4">
        <dgm:presLayoutVars>
          <dgm:bulletEnabled val="1"/>
        </dgm:presLayoutVars>
      </dgm:prSet>
      <dgm:spPr/>
    </dgm:pt>
    <dgm:pt modelId="{933E0A15-A900-4C43-96F5-19D45AF44C70}" type="pres">
      <dgm:prSet presAssocID="{245AEE8B-0101-45D0-8FD9-C9A4926867A2}" presName="FourNodes_2_text" presStyleLbl="node1" presStyleIdx="3" presStyleCnt="4">
        <dgm:presLayoutVars>
          <dgm:bulletEnabled val="1"/>
        </dgm:presLayoutVars>
      </dgm:prSet>
      <dgm:spPr/>
    </dgm:pt>
    <dgm:pt modelId="{5ED15F84-0CC5-4DA4-BD9B-63B5592ECD53}" type="pres">
      <dgm:prSet presAssocID="{245AEE8B-0101-45D0-8FD9-C9A4926867A2}" presName="FourNodes_3_text" presStyleLbl="node1" presStyleIdx="3" presStyleCnt="4">
        <dgm:presLayoutVars>
          <dgm:bulletEnabled val="1"/>
        </dgm:presLayoutVars>
      </dgm:prSet>
      <dgm:spPr/>
    </dgm:pt>
    <dgm:pt modelId="{05CE2B18-AE71-4035-BC1E-32F9F79BAB72}" type="pres">
      <dgm:prSet presAssocID="{245AEE8B-0101-45D0-8FD9-C9A4926867A2}" presName="FourNodes_4_text" presStyleLbl="node1" presStyleIdx="3" presStyleCnt="4">
        <dgm:presLayoutVars>
          <dgm:bulletEnabled val="1"/>
        </dgm:presLayoutVars>
      </dgm:prSet>
      <dgm:spPr/>
    </dgm:pt>
  </dgm:ptLst>
  <dgm:cxnLst>
    <dgm:cxn modelId="{267DC701-CE42-499D-B792-3EAA42B32A4F}" type="presOf" srcId="{BB41AE40-D49F-4AD4-9454-2AC8F95BACED}" destId="{C19F5051-6598-4C9C-84D7-A816165238B5}" srcOrd="0" destOrd="0" presId="urn:microsoft.com/office/officeart/2005/8/layout/vProcess5"/>
    <dgm:cxn modelId="{84FC0309-2E8B-4E9D-BB9C-C426D1FC5408}" type="presOf" srcId="{B5E988B8-1D32-493C-B30E-1B38CCADCC20}" destId="{B67AF0D9-6ED7-4929-BD90-7148A7F36628}" srcOrd="0" destOrd="0" presId="urn:microsoft.com/office/officeart/2005/8/layout/vProcess5"/>
    <dgm:cxn modelId="{4B074C0D-6C1C-4A83-926C-01C681CFD66F}" type="presOf" srcId="{B5E988B8-1D32-493C-B30E-1B38CCADCC20}" destId="{B3A0D00A-ACC9-4F31-8AC4-E8EC33FFC68D}" srcOrd="1" destOrd="0" presId="urn:microsoft.com/office/officeart/2005/8/layout/vProcess5"/>
    <dgm:cxn modelId="{E2FF0C29-1F4A-46D4-8121-CAABFE175554}" type="presOf" srcId="{90EC13E9-95D9-4820-BFB6-D1CF483A187D}" destId="{625D721F-BA00-4C33-AD75-55328151D096}" srcOrd="0" destOrd="0" presId="urn:microsoft.com/office/officeart/2005/8/layout/vProcess5"/>
    <dgm:cxn modelId="{04BEFB37-32AB-4BFC-BB3D-1EF320ACB6C4}" srcId="{245AEE8B-0101-45D0-8FD9-C9A4926867A2}" destId="{5E3F755F-D51B-40F7-8F6D-E394018421EC}" srcOrd="3" destOrd="0" parTransId="{F19BBD86-684B-4143-A2D1-B106DFBC7A21}" sibTransId="{C59079D2-08EF-455C-9949-BF52C52C2375}"/>
    <dgm:cxn modelId="{253AB24B-DB6A-4F13-8790-9419E27B2BE4}" type="presOf" srcId="{5E3F755F-D51B-40F7-8F6D-E394018421EC}" destId="{1C7EBBCA-84AC-409B-8911-08C4F60CCEB1}" srcOrd="0" destOrd="0" presId="urn:microsoft.com/office/officeart/2005/8/layout/vProcess5"/>
    <dgm:cxn modelId="{90192C4C-76E1-459F-903D-DC5DD253AD68}" srcId="{245AEE8B-0101-45D0-8FD9-C9A4926867A2}" destId="{90EC13E9-95D9-4820-BFB6-D1CF483A187D}" srcOrd="2" destOrd="0" parTransId="{5676F0DE-FF67-4445-B5F2-299B5EF2C1C8}" sibTransId="{9DB1D946-8572-423F-A7DE-2296B420F3AD}"/>
    <dgm:cxn modelId="{D9B95174-EBFB-413C-A6F2-33432458284A}" type="presOf" srcId="{E5202109-30E8-4E44-B6EA-B42BB757F395}" destId="{900EA711-D3CD-4FE6-9396-540CA7609A93}" srcOrd="0" destOrd="0" presId="urn:microsoft.com/office/officeart/2005/8/layout/vProcess5"/>
    <dgm:cxn modelId="{9C05E85A-41CF-49FA-8232-CAE401BB474E}" srcId="{245AEE8B-0101-45D0-8FD9-C9A4926867A2}" destId="{AF5B4CCB-B7D7-40E9-9AB1-065D44423FEC}" srcOrd="1" destOrd="0" parTransId="{194E88B6-9610-43F0-8F02-5AB3131B92DD}" sibTransId="{BB41AE40-D49F-4AD4-9454-2AC8F95BACED}"/>
    <dgm:cxn modelId="{71D6DC93-E6F3-41FE-A3B1-56A65940C686}" type="presOf" srcId="{90EC13E9-95D9-4820-BFB6-D1CF483A187D}" destId="{5ED15F84-0CC5-4DA4-BD9B-63B5592ECD53}" srcOrd="1" destOrd="0" presId="urn:microsoft.com/office/officeart/2005/8/layout/vProcess5"/>
    <dgm:cxn modelId="{3E6BF7A4-CEF0-4A20-86D1-1AEEC25FC742}" type="presOf" srcId="{AF5B4CCB-B7D7-40E9-9AB1-065D44423FEC}" destId="{933E0A15-A900-4C43-96F5-19D45AF44C70}" srcOrd="1" destOrd="0" presId="urn:microsoft.com/office/officeart/2005/8/layout/vProcess5"/>
    <dgm:cxn modelId="{EF1012B6-7181-43A7-9B6B-DF0B75908E37}" type="presOf" srcId="{AF5B4CCB-B7D7-40E9-9AB1-065D44423FEC}" destId="{5B75FBF4-95EC-4171-BF5B-DE2BFAD52915}" srcOrd="0" destOrd="0" presId="urn:microsoft.com/office/officeart/2005/8/layout/vProcess5"/>
    <dgm:cxn modelId="{E1F74BCC-14C5-435D-B245-76645AB4A5BE}" srcId="{245AEE8B-0101-45D0-8FD9-C9A4926867A2}" destId="{B5E988B8-1D32-493C-B30E-1B38CCADCC20}" srcOrd="0" destOrd="0" parTransId="{EF1CB063-2430-4D07-838F-66CEB3789A63}" sibTransId="{E5202109-30E8-4E44-B6EA-B42BB757F395}"/>
    <dgm:cxn modelId="{3A189FD4-6E67-4CA8-B44E-AFF04AC8B071}" type="presOf" srcId="{245AEE8B-0101-45D0-8FD9-C9A4926867A2}" destId="{02B4C041-6FBF-401B-8788-CECBF581FFFC}" srcOrd="0" destOrd="0" presId="urn:microsoft.com/office/officeart/2005/8/layout/vProcess5"/>
    <dgm:cxn modelId="{760AE5E5-D746-4437-A7D5-78AA583E89A9}" type="presOf" srcId="{5E3F755F-D51B-40F7-8F6D-E394018421EC}" destId="{05CE2B18-AE71-4035-BC1E-32F9F79BAB72}" srcOrd="1" destOrd="0" presId="urn:microsoft.com/office/officeart/2005/8/layout/vProcess5"/>
    <dgm:cxn modelId="{F1ABD8ED-D3A6-4E1C-A7B6-C82B537EE7DD}" type="presOf" srcId="{9DB1D946-8572-423F-A7DE-2296B420F3AD}" destId="{5B9E4841-4E85-4192-BEF2-1626B6F3E3E9}" srcOrd="0" destOrd="0" presId="urn:microsoft.com/office/officeart/2005/8/layout/vProcess5"/>
    <dgm:cxn modelId="{81C4F323-E80F-4F60-AB22-D54F2CB4FFF9}" type="presParOf" srcId="{02B4C041-6FBF-401B-8788-CECBF581FFFC}" destId="{6F29CED2-D0AF-4941-B4AB-1F1B5FAC3CF4}" srcOrd="0" destOrd="0" presId="urn:microsoft.com/office/officeart/2005/8/layout/vProcess5"/>
    <dgm:cxn modelId="{5E1990C3-1A7A-4F13-AF5D-65C95F02891F}" type="presParOf" srcId="{02B4C041-6FBF-401B-8788-CECBF581FFFC}" destId="{B67AF0D9-6ED7-4929-BD90-7148A7F36628}" srcOrd="1" destOrd="0" presId="urn:microsoft.com/office/officeart/2005/8/layout/vProcess5"/>
    <dgm:cxn modelId="{084E759B-E70A-4F63-8AF5-D8A60F893E7C}" type="presParOf" srcId="{02B4C041-6FBF-401B-8788-CECBF581FFFC}" destId="{5B75FBF4-95EC-4171-BF5B-DE2BFAD52915}" srcOrd="2" destOrd="0" presId="urn:microsoft.com/office/officeart/2005/8/layout/vProcess5"/>
    <dgm:cxn modelId="{7F346C21-A22A-4F7F-B581-14B488AAC2DF}" type="presParOf" srcId="{02B4C041-6FBF-401B-8788-CECBF581FFFC}" destId="{625D721F-BA00-4C33-AD75-55328151D096}" srcOrd="3" destOrd="0" presId="urn:microsoft.com/office/officeart/2005/8/layout/vProcess5"/>
    <dgm:cxn modelId="{C86B9C07-C244-416A-819D-CDD101A46573}" type="presParOf" srcId="{02B4C041-6FBF-401B-8788-CECBF581FFFC}" destId="{1C7EBBCA-84AC-409B-8911-08C4F60CCEB1}" srcOrd="4" destOrd="0" presId="urn:microsoft.com/office/officeart/2005/8/layout/vProcess5"/>
    <dgm:cxn modelId="{8D723DCF-1FC0-41DB-BD26-461210FD06F3}" type="presParOf" srcId="{02B4C041-6FBF-401B-8788-CECBF581FFFC}" destId="{900EA711-D3CD-4FE6-9396-540CA7609A93}" srcOrd="5" destOrd="0" presId="urn:microsoft.com/office/officeart/2005/8/layout/vProcess5"/>
    <dgm:cxn modelId="{C6EECD8F-E448-41ED-973F-ED2C525BAC6D}" type="presParOf" srcId="{02B4C041-6FBF-401B-8788-CECBF581FFFC}" destId="{C19F5051-6598-4C9C-84D7-A816165238B5}" srcOrd="6" destOrd="0" presId="urn:microsoft.com/office/officeart/2005/8/layout/vProcess5"/>
    <dgm:cxn modelId="{3DE21424-E112-4213-AC52-9A9B201A1A9A}" type="presParOf" srcId="{02B4C041-6FBF-401B-8788-CECBF581FFFC}" destId="{5B9E4841-4E85-4192-BEF2-1626B6F3E3E9}" srcOrd="7" destOrd="0" presId="urn:microsoft.com/office/officeart/2005/8/layout/vProcess5"/>
    <dgm:cxn modelId="{B8D39B69-6678-4B5A-A7DF-51A234A9BF93}" type="presParOf" srcId="{02B4C041-6FBF-401B-8788-CECBF581FFFC}" destId="{B3A0D00A-ACC9-4F31-8AC4-E8EC33FFC68D}" srcOrd="8" destOrd="0" presId="urn:microsoft.com/office/officeart/2005/8/layout/vProcess5"/>
    <dgm:cxn modelId="{B9076C3F-410D-4A85-9537-267BD409DECF}" type="presParOf" srcId="{02B4C041-6FBF-401B-8788-CECBF581FFFC}" destId="{933E0A15-A900-4C43-96F5-19D45AF44C70}" srcOrd="9" destOrd="0" presId="urn:microsoft.com/office/officeart/2005/8/layout/vProcess5"/>
    <dgm:cxn modelId="{C6F81306-BFA0-4B9B-A392-DCE9CF19D43E}" type="presParOf" srcId="{02B4C041-6FBF-401B-8788-CECBF581FFFC}" destId="{5ED15F84-0CC5-4DA4-BD9B-63B5592ECD53}" srcOrd="10" destOrd="0" presId="urn:microsoft.com/office/officeart/2005/8/layout/vProcess5"/>
    <dgm:cxn modelId="{5B049667-8567-42A6-96F7-054C348E3B21}" type="presParOf" srcId="{02B4C041-6FBF-401B-8788-CECBF581FFFC}" destId="{05CE2B18-AE71-4035-BC1E-32F9F79BAB72}"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EDE70-0647-4E3F-8A82-E034D094164F}">
      <dsp:nvSpPr>
        <dsp:cNvPr id="0" name=""/>
        <dsp:cNvSpPr/>
      </dsp:nvSpPr>
      <dsp:spPr>
        <a:xfrm>
          <a:off x="182879" y="453813"/>
          <a:ext cx="4511040" cy="4511039"/>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t>Congestion Management Process</a:t>
          </a:r>
        </a:p>
      </dsp:txBody>
      <dsp:txXfrm>
        <a:off x="812799" y="985762"/>
        <a:ext cx="2600960" cy="3447142"/>
      </dsp:txXfrm>
    </dsp:sp>
    <dsp:sp modelId="{7E8A658D-CD06-4B07-9CF2-A935766559D1}">
      <dsp:nvSpPr>
        <dsp:cNvPr id="0" name=""/>
        <dsp:cNvSpPr/>
      </dsp:nvSpPr>
      <dsp:spPr>
        <a:xfrm>
          <a:off x="3434080" y="453813"/>
          <a:ext cx="4511040" cy="45110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t>Travel Demand Model</a:t>
          </a:r>
        </a:p>
      </dsp:txBody>
      <dsp:txXfrm>
        <a:off x="4714240" y="985762"/>
        <a:ext cx="2600960" cy="3447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6C688-48EE-4F22-9FED-2ABF9AD81369}">
      <dsp:nvSpPr>
        <dsp:cNvPr id="0" name=""/>
        <dsp:cNvSpPr/>
      </dsp:nvSpPr>
      <dsp:spPr>
        <a:xfrm>
          <a:off x="0" y="6279"/>
          <a:ext cx="10515600" cy="6844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Preserve, maintain, and enhance the existing transportation system</a:t>
          </a:r>
        </a:p>
      </dsp:txBody>
      <dsp:txXfrm>
        <a:off x="33412" y="39691"/>
        <a:ext cx="10448776" cy="617626"/>
      </dsp:txXfrm>
    </dsp:sp>
    <dsp:sp modelId="{3BEBAFB9-4A21-4A59-8AD3-44625168CAEC}">
      <dsp:nvSpPr>
        <dsp:cNvPr id="0" name=""/>
        <dsp:cNvSpPr/>
      </dsp:nvSpPr>
      <dsp:spPr>
        <a:xfrm>
          <a:off x="0" y="733929"/>
          <a:ext cx="10515600" cy="68445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Support the economic vitality of the region, especially by enabling global competitiveness, productivity, and efficiency</a:t>
          </a:r>
        </a:p>
      </dsp:txBody>
      <dsp:txXfrm>
        <a:off x="33412" y="767341"/>
        <a:ext cx="10448776" cy="617626"/>
      </dsp:txXfrm>
    </dsp:sp>
    <dsp:sp modelId="{6F80B3AB-04D5-41E6-AFE7-F6947E2C3159}">
      <dsp:nvSpPr>
        <dsp:cNvPr id="0" name=""/>
        <dsp:cNvSpPr/>
      </dsp:nvSpPr>
      <dsp:spPr>
        <a:xfrm>
          <a:off x="0" y="1461579"/>
          <a:ext cx="10515600" cy="68445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Improve the operational efficiency of the transportation network</a:t>
          </a:r>
        </a:p>
      </dsp:txBody>
      <dsp:txXfrm>
        <a:off x="33412" y="1494991"/>
        <a:ext cx="10448776" cy="617626"/>
      </dsp:txXfrm>
    </dsp:sp>
    <dsp:sp modelId="{031EE32C-519B-488E-9701-3878B7A54C68}">
      <dsp:nvSpPr>
        <dsp:cNvPr id="0" name=""/>
        <dsp:cNvSpPr/>
      </dsp:nvSpPr>
      <dsp:spPr>
        <a:xfrm>
          <a:off x="0" y="2189229"/>
          <a:ext cx="10515600" cy="6844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Enhance the safety and security of the transportation system for all users</a:t>
          </a:r>
        </a:p>
      </dsp:txBody>
      <dsp:txXfrm>
        <a:off x="33412" y="2222641"/>
        <a:ext cx="10448776" cy="617626"/>
      </dsp:txXfrm>
    </dsp:sp>
    <dsp:sp modelId="{0573CE42-BC35-4F97-A28F-0E0A5FB21651}">
      <dsp:nvSpPr>
        <dsp:cNvPr id="0" name=""/>
        <dsp:cNvSpPr/>
      </dsp:nvSpPr>
      <dsp:spPr>
        <a:xfrm>
          <a:off x="0" y="2916879"/>
          <a:ext cx="10515600" cy="68445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Protect and enhance the environment and promote energy conservation</a:t>
          </a:r>
        </a:p>
      </dsp:txBody>
      <dsp:txXfrm>
        <a:off x="33412" y="2950291"/>
        <a:ext cx="10448776" cy="617626"/>
      </dsp:txXfrm>
    </dsp:sp>
    <dsp:sp modelId="{4168C9F7-5596-4222-A93D-680EA62BFD2C}">
      <dsp:nvSpPr>
        <dsp:cNvPr id="0" name=""/>
        <dsp:cNvSpPr/>
      </dsp:nvSpPr>
      <dsp:spPr>
        <a:xfrm>
          <a:off x="0" y="3644529"/>
          <a:ext cx="10515600" cy="68445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Enhance the integration and connectivity of the transportation system across and between modes, for people and freight</a:t>
          </a:r>
        </a:p>
      </dsp:txBody>
      <dsp:txXfrm>
        <a:off x="33412" y="3677941"/>
        <a:ext cx="10448776" cy="617626"/>
      </dsp:txXfrm>
    </dsp:sp>
    <dsp:sp modelId="{1231A7A2-BE47-4DC3-9B75-D0474E01B676}">
      <dsp:nvSpPr>
        <dsp:cNvPr id="0" name=""/>
        <dsp:cNvSpPr/>
      </dsp:nvSpPr>
      <dsp:spPr>
        <a:xfrm>
          <a:off x="0" y="4372179"/>
          <a:ext cx="10515600" cy="6844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Maintain financial responsibility in the development and preservation of the transportation system</a:t>
          </a:r>
        </a:p>
      </dsp:txBody>
      <dsp:txXfrm>
        <a:off x="33412" y="4405591"/>
        <a:ext cx="10448776" cy="617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BACE4-9D78-438A-8403-2B92C220556E}">
      <dsp:nvSpPr>
        <dsp:cNvPr id="0" name=""/>
        <dsp:cNvSpPr/>
      </dsp:nvSpPr>
      <dsp:spPr>
        <a:xfrm>
          <a:off x="253483" y="3344"/>
          <a:ext cx="1998876" cy="11993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Active Transportation</a:t>
          </a:r>
        </a:p>
      </dsp:txBody>
      <dsp:txXfrm>
        <a:off x="253483" y="3344"/>
        <a:ext cx="1998876" cy="1199325"/>
      </dsp:txXfrm>
    </dsp:sp>
    <dsp:sp modelId="{F545D3D9-C515-4232-8890-E4769CC9FBA7}">
      <dsp:nvSpPr>
        <dsp:cNvPr id="0" name=""/>
        <dsp:cNvSpPr/>
      </dsp:nvSpPr>
      <dsp:spPr>
        <a:xfrm>
          <a:off x="2483669" y="31948"/>
          <a:ext cx="1998876" cy="11993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Transit</a:t>
          </a:r>
        </a:p>
      </dsp:txBody>
      <dsp:txXfrm>
        <a:off x="2483669" y="31948"/>
        <a:ext cx="1998876" cy="1199325"/>
      </dsp:txXfrm>
    </dsp:sp>
    <dsp:sp modelId="{5AF1AEBC-50B2-4366-8CC8-50F6FB6843EF}">
      <dsp:nvSpPr>
        <dsp:cNvPr id="0" name=""/>
        <dsp:cNvSpPr/>
      </dsp:nvSpPr>
      <dsp:spPr>
        <a:xfrm>
          <a:off x="4651010" y="3344"/>
          <a:ext cx="1998876" cy="11993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Transportation Demand Management</a:t>
          </a:r>
        </a:p>
      </dsp:txBody>
      <dsp:txXfrm>
        <a:off x="4651010" y="3344"/>
        <a:ext cx="1998876" cy="1199325"/>
      </dsp:txXfrm>
    </dsp:sp>
    <dsp:sp modelId="{753AAC94-709E-4A60-8D3F-4759430AD223}">
      <dsp:nvSpPr>
        <dsp:cNvPr id="0" name=""/>
        <dsp:cNvSpPr/>
      </dsp:nvSpPr>
      <dsp:spPr>
        <a:xfrm>
          <a:off x="253483" y="1402557"/>
          <a:ext cx="1998876" cy="119932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Capacity Expansion</a:t>
          </a:r>
        </a:p>
      </dsp:txBody>
      <dsp:txXfrm>
        <a:off x="253483" y="1402557"/>
        <a:ext cx="1998876" cy="1199325"/>
      </dsp:txXfrm>
    </dsp:sp>
    <dsp:sp modelId="{4CD2B66E-C3B8-46DB-BE5F-E527D9822B37}">
      <dsp:nvSpPr>
        <dsp:cNvPr id="0" name=""/>
        <dsp:cNvSpPr/>
      </dsp:nvSpPr>
      <dsp:spPr>
        <a:xfrm>
          <a:off x="2452246" y="1402557"/>
          <a:ext cx="1998876" cy="1199325"/>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Freight</a:t>
          </a:r>
        </a:p>
      </dsp:txBody>
      <dsp:txXfrm>
        <a:off x="2452246" y="1402557"/>
        <a:ext cx="1998876" cy="1199325"/>
      </dsp:txXfrm>
    </dsp:sp>
    <dsp:sp modelId="{7C99FA73-DFF9-4BB8-8A04-B28D88CDF9E9}">
      <dsp:nvSpPr>
        <dsp:cNvPr id="0" name=""/>
        <dsp:cNvSpPr/>
      </dsp:nvSpPr>
      <dsp:spPr>
        <a:xfrm>
          <a:off x="4651010" y="1402557"/>
          <a:ext cx="1998876" cy="1199325"/>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Technology and Operations</a:t>
          </a:r>
        </a:p>
      </dsp:txBody>
      <dsp:txXfrm>
        <a:off x="4651010" y="1402557"/>
        <a:ext cx="1998876" cy="1199325"/>
      </dsp:txXfrm>
    </dsp:sp>
    <dsp:sp modelId="{3269E182-34BA-4B7E-9687-0A04F89269E9}">
      <dsp:nvSpPr>
        <dsp:cNvPr id="0" name=""/>
        <dsp:cNvSpPr/>
      </dsp:nvSpPr>
      <dsp:spPr>
        <a:xfrm>
          <a:off x="2452246" y="2801770"/>
          <a:ext cx="1998876" cy="1199325"/>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Safety</a:t>
          </a:r>
        </a:p>
      </dsp:txBody>
      <dsp:txXfrm>
        <a:off x="2452246" y="2801770"/>
        <a:ext cx="1998876" cy="11993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AF0D9-6ED7-4929-BD90-7148A7F36628}">
      <dsp:nvSpPr>
        <dsp:cNvPr id="0" name=""/>
        <dsp:cNvSpPr/>
      </dsp:nvSpPr>
      <dsp:spPr>
        <a:xfrm>
          <a:off x="0" y="0"/>
          <a:ext cx="5610087"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2023 Base Year SE Data</a:t>
          </a:r>
        </a:p>
      </dsp:txBody>
      <dsp:txXfrm>
        <a:off x="28038" y="28038"/>
        <a:ext cx="4496200" cy="901218"/>
      </dsp:txXfrm>
    </dsp:sp>
    <dsp:sp modelId="{5B75FBF4-95EC-4171-BF5B-DE2BFAD52915}">
      <dsp:nvSpPr>
        <dsp:cNvPr id="0" name=""/>
        <dsp:cNvSpPr/>
      </dsp:nvSpPr>
      <dsp:spPr>
        <a:xfrm>
          <a:off x="469844" y="1131347"/>
          <a:ext cx="5610087"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2050 Future Year SE Data</a:t>
          </a:r>
        </a:p>
      </dsp:txBody>
      <dsp:txXfrm>
        <a:off x="497882" y="1159385"/>
        <a:ext cx="4461925" cy="901218"/>
      </dsp:txXfrm>
    </dsp:sp>
    <dsp:sp modelId="{625D721F-BA00-4C33-AD75-55328151D096}">
      <dsp:nvSpPr>
        <dsp:cNvPr id="0" name=""/>
        <dsp:cNvSpPr/>
      </dsp:nvSpPr>
      <dsp:spPr>
        <a:xfrm>
          <a:off x="932676" y="2262695"/>
          <a:ext cx="5610087"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2050 Future Year Projects</a:t>
          </a:r>
        </a:p>
      </dsp:txBody>
      <dsp:txXfrm>
        <a:off x="960714" y="2290733"/>
        <a:ext cx="4468937" cy="901218"/>
      </dsp:txXfrm>
    </dsp:sp>
    <dsp:sp modelId="{1C7EBBCA-84AC-409B-8911-08C4F60CCEB1}">
      <dsp:nvSpPr>
        <dsp:cNvPr id="0" name=""/>
        <dsp:cNvSpPr/>
      </dsp:nvSpPr>
      <dsp:spPr>
        <a:xfrm>
          <a:off x="1402521" y="3394043"/>
          <a:ext cx="5610087"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Model Documentation</a:t>
          </a:r>
        </a:p>
      </dsp:txBody>
      <dsp:txXfrm>
        <a:off x="1430559" y="3422081"/>
        <a:ext cx="4461925" cy="901218"/>
      </dsp:txXfrm>
    </dsp:sp>
    <dsp:sp modelId="{900EA711-D3CD-4FE6-9396-540CA7609A93}">
      <dsp:nvSpPr>
        <dsp:cNvPr id="0" name=""/>
        <dsp:cNvSpPr/>
      </dsp:nvSpPr>
      <dsp:spPr>
        <a:xfrm>
          <a:off x="4987845" y="733200"/>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5127849" y="733200"/>
        <a:ext cx="342233" cy="468236"/>
      </dsp:txXfrm>
    </dsp:sp>
    <dsp:sp modelId="{C19F5051-6598-4C9C-84D7-A816165238B5}">
      <dsp:nvSpPr>
        <dsp:cNvPr id="0" name=""/>
        <dsp:cNvSpPr/>
      </dsp:nvSpPr>
      <dsp:spPr>
        <a:xfrm>
          <a:off x="5457690" y="1864548"/>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5597694" y="1864548"/>
        <a:ext cx="342233" cy="468236"/>
      </dsp:txXfrm>
    </dsp:sp>
    <dsp:sp modelId="{5B9E4841-4E85-4192-BEF2-1626B6F3E3E9}">
      <dsp:nvSpPr>
        <dsp:cNvPr id="0" name=""/>
        <dsp:cNvSpPr/>
      </dsp:nvSpPr>
      <dsp:spPr>
        <a:xfrm>
          <a:off x="5920522" y="2995896"/>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6060526" y="2995896"/>
        <a:ext cx="342233" cy="46823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776C2-A2A7-4CC1-A7FE-847411AD68F3}" type="datetimeFigureOut">
              <a:rPr lang="en-US" smtClean="0"/>
              <a:t>6/3/2026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6AB7D-E9D3-40E1-81FB-A18535646BBD}" type="slidenum">
              <a:rPr lang="en-US" smtClean="0"/>
              <a:t>‹#›</a:t>
            </a:fld>
            <a:endParaRPr lang="en-US" dirty="0"/>
          </a:p>
        </p:txBody>
      </p:sp>
    </p:spTree>
    <p:extLst>
      <p:ext uri="{BB962C8B-B14F-4D97-AF65-F5344CB8AC3E}">
        <p14:creationId xmlns:p14="http://schemas.microsoft.com/office/powerpoint/2010/main" val="704210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Introductions – Saleem and Allison</a:t>
            </a:r>
          </a:p>
        </p:txBody>
      </p:sp>
      <p:sp>
        <p:nvSpPr>
          <p:cNvPr id="4" name="Slide Number Placeholder 3"/>
          <p:cNvSpPr>
            <a:spLocks noGrp="1"/>
          </p:cNvSpPr>
          <p:nvPr>
            <p:ph type="sldNum" sz="quarter" idx="5"/>
          </p:nvPr>
        </p:nvSpPr>
        <p:spPr/>
        <p:txBody>
          <a:bodyPr/>
          <a:lstStyle/>
          <a:p>
            <a:fld id="{5806AB7D-E9D3-40E1-81FB-A18535646BBD}" type="slidenum">
              <a:rPr lang="en-US" smtClean="0"/>
              <a:t>1</a:t>
            </a:fld>
            <a:endParaRPr lang="en-US" dirty="0"/>
          </a:p>
        </p:txBody>
      </p:sp>
    </p:spTree>
    <p:extLst>
      <p:ext uri="{BB962C8B-B14F-4D97-AF65-F5344CB8AC3E}">
        <p14:creationId xmlns:p14="http://schemas.microsoft.com/office/powerpoint/2010/main" val="693313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54A8D-D152-93F3-073E-89B055C356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5FC047-9A0C-E435-6DD3-62B0BCA0B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2DABAE-0790-B3AE-30AA-ABF8CB2583D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ALLISON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started our CMP development in 2025. The pace of the CMP has largely been dictated by the desire to make the best use of data that’s available.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process will conclude in early 2027.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Right now, we’re analyzing system performance, identifying and analyzing congestion problems, and beginning the process of strategy identification.</a:t>
            </a:r>
          </a:p>
        </p:txBody>
      </p:sp>
      <p:sp>
        <p:nvSpPr>
          <p:cNvPr id="4" name="Slide Number Placeholder 3">
            <a:extLst>
              <a:ext uri="{FF2B5EF4-FFF2-40B4-BE49-F238E27FC236}">
                <a16:creationId xmlns:a16="http://schemas.microsoft.com/office/drawing/2014/main" id="{A3855DAD-3AF7-768B-8E15-EDE91982F825}"/>
              </a:ext>
            </a:extLst>
          </p:cNvPr>
          <p:cNvSpPr>
            <a:spLocks noGrp="1"/>
          </p:cNvSpPr>
          <p:nvPr>
            <p:ph type="sldNum" sz="quarter" idx="5"/>
          </p:nvPr>
        </p:nvSpPr>
        <p:spPr/>
        <p:txBody>
          <a:bodyPr/>
          <a:lstStyle/>
          <a:p>
            <a:fld id="{5806AB7D-E9D3-40E1-81FB-A18535646BBD}" type="slidenum">
              <a:rPr lang="en-US" smtClean="0"/>
              <a:t>10</a:t>
            </a:fld>
            <a:endParaRPr lang="en-US" dirty="0"/>
          </a:p>
        </p:txBody>
      </p:sp>
    </p:spTree>
    <p:extLst>
      <p:ext uri="{BB962C8B-B14F-4D97-AF65-F5344CB8AC3E}">
        <p14:creationId xmlns:p14="http://schemas.microsoft.com/office/powerpoint/2010/main" val="2551715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13747-C5A9-F515-BB74-08BAB1BAA4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169165-7D4A-E9AD-9A36-5DA5A16F44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0D7909-FC2B-5916-5EA0-DC523F932321}"/>
              </a:ext>
            </a:extLst>
          </p:cNvPr>
          <p:cNvSpPr>
            <a:spLocks noGrp="1"/>
          </p:cNvSpPr>
          <p:nvPr>
            <p:ph type="body" idx="1"/>
          </p:nvPr>
        </p:nvSpPr>
        <p:spPr/>
        <p:txBody>
          <a:bodyPr/>
          <a:lstStyle/>
          <a:p>
            <a:r>
              <a:rPr lang="en-US" b="1" dirty="0"/>
              <a:t>ALLISON</a:t>
            </a:r>
          </a:p>
          <a:p>
            <a:pPr marL="171450" indent="-171450">
              <a:buFont typeface="Arial" panose="020B0604020202020204" pitchFamily="34" charset="0"/>
              <a:buChar char="•"/>
            </a:pPr>
            <a:r>
              <a:rPr lang="en-US" dirty="0"/>
              <a:t>We started by looking at CMP goals and objectives. </a:t>
            </a:r>
          </a:p>
          <a:p>
            <a:pPr marL="171450" indent="-171450">
              <a:buFont typeface="Arial" panose="020B0604020202020204" pitchFamily="34" charset="0"/>
              <a:buChar char="•"/>
            </a:pPr>
            <a:r>
              <a:rPr lang="en-US" dirty="0"/>
              <a:t>Our CMP goals exactly match those developed by KYOVA for their last MTP.</a:t>
            </a:r>
          </a:p>
          <a:p>
            <a:pPr marL="171450" indent="-171450">
              <a:buFont typeface="Arial" panose="020B0604020202020204" pitchFamily="34" charset="0"/>
              <a:buChar char="•"/>
            </a:pPr>
            <a:r>
              <a:rPr lang="en-US" dirty="0"/>
              <a:t>For objectives, we developed a series of supporting statements that help tie the goals to the desired outcomes of the CTP.</a:t>
            </a:r>
          </a:p>
        </p:txBody>
      </p:sp>
      <p:sp>
        <p:nvSpPr>
          <p:cNvPr id="4" name="Slide Number Placeholder 3">
            <a:extLst>
              <a:ext uri="{FF2B5EF4-FFF2-40B4-BE49-F238E27FC236}">
                <a16:creationId xmlns:a16="http://schemas.microsoft.com/office/drawing/2014/main" id="{3374CBB9-1168-F3CC-6D40-A3BAADAC4621}"/>
              </a:ext>
            </a:extLst>
          </p:cNvPr>
          <p:cNvSpPr>
            <a:spLocks noGrp="1"/>
          </p:cNvSpPr>
          <p:nvPr>
            <p:ph type="sldNum" sz="quarter" idx="5"/>
          </p:nvPr>
        </p:nvSpPr>
        <p:spPr/>
        <p:txBody>
          <a:bodyPr/>
          <a:lstStyle/>
          <a:p>
            <a:fld id="{5806AB7D-E9D3-40E1-81FB-A18535646BBD}" type="slidenum">
              <a:rPr lang="en-US" smtClean="0"/>
              <a:t>11</a:t>
            </a:fld>
            <a:endParaRPr lang="en-US" dirty="0"/>
          </a:p>
        </p:txBody>
      </p:sp>
    </p:spTree>
    <p:extLst>
      <p:ext uri="{BB962C8B-B14F-4D97-AF65-F5344CB8AC3E}">
        <p14:creationId xmlns:p14="http://schemas.microsoft.com/office/powerpoint/2010/main" val="2194378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39B6D-8BD8-C594-A879-9E42B4CCC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B3958-8DB8-8D44-6588-160253E959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928E5-F3F0-1A60-6BEF-3D0E9354BEB0}"/>
              </a:ext>
            </a:extLst>
          </p:cNvPr>
          <p:cNvSpPr>
            <a:spLocks noGrp="1"/>
          </p:cNvSpPr>
          <p:nvPr>
            <p:ph type="body" idx="1"/>
          </p:nvPr>
        </p:nvSpPr>
        <p:spPr/>
        <p:txBody>
          <a:bodyPr/>
          <a:lstStyle/>
          <a:p>
            <a:r>
              <a:rPr lang="en-US" b="1" dirty="0"/>
              <a:t>ALLISON</a:t>
            </a:r>
          </a:p>
          <a:p>
            <a:r>
              <a:rPr lang="en-US" dirty="0"/>
              <a:t>Once we had our guiding statements, we could identify ways to measure them. We developed a series of performance indicators. </a:t>
            </a:r>
          </a:p>
          <a:p>
            <a:r>
              <a:rPr lang="en-US" dirty="0"/>
              <a:t>These performance indicators do several things:</a:t>
            </a:r>
          </a:p>
          <a:p>
            <a:pPr marL="171450" indent="-171450">
              <a:buFont typeface="Arial" panose="020B0604020202020204" pitchFamily="34" charset="0"/>
              <a:buChar char="•"/>
            </a:pPr>
            <a:r>
              <a:rPr lang="en-US" dirty="0"/>
              <a:t>Take advantage of data coming from available sources, such as Streetlight for traditional congestion measures and freight and safety study data.</a:t>
            </a:r>
          </a:p>
          <a:p>
            <a:pPr marL="171450" indent="-171450">
              <a:buFont typeface="Arial" panose="020B0604020202020204" pitchFamily="34" charset="0"/>
              <a:buChar char="•"/>
            </a:pPr>
            <a:r>
              <a:rPr lang="en-US" dirty="0"/>
              <a:t>Consider the impacts of recurring and non-recurring congestion.</a:t>
            </a:r>
          </a:p>
          <a:p>
            <a:pPr marL="171450" indent="-171450">
              <a:buFont typeface="Arial" panose="020B0604020202020204" pitchFamily="34" charset="0"/>
              <a:buChar char="•"/>
            </a:pPr>
            <a:r>
              <a:rPr lang="en-US" dirty="0"/>
              <a:t>Consider the roadways that will be of regional importance (volumes above 1000).</a:t>
            </a:r>
          </a:p>
        </p:txBody>
      </p:sp>
      <p:sp>
        <p:nvSpPr>
          <p:cNvPr id="4" name="Slide Number Placeholder 3">
            <a:extLst>
              <a:ext uri="{FF2B5EF4-FFF2-40B4-BE49-F238E27FC236}">
                <a16:creationId xmlns:a16="http://schemas.microsoft.com/office/drawing/2014/main" id="{D4468439-1BB2-8516-AF6A-D25AF0FBFCB9}"/>
              </a:ext>
            </a:extLst>
          </p:cNvPr>
          <p:cNvSpPr>
            <a:spLocks noGrp="1"/>
          </p:cNvSpPr>
          <p:nvPr>
            <p:ph type="sldNum" sz="quarter" idx="5"/>
          </p:nvPr>
        </p:nvSpPr>
        <p:spPr/>
        <p:txBody>
          <a:bodyPr/>
          <a:lstStyle/>
          <a:p>
            <a:fld id="{5806AB7D-E9D3-40E1-81FB-A18535646BBD}" type="slidenum">
              <a:rPr lang="en-US" smtClean="0"/>
              <a:t>12</a:t>
            </a:fld>
            <a:endParaRPr lang="en-US" dirty="0"/>
          </a:p>
        </p:txBody>
      </p:sp>
    </p:spTree>
    <p:extLst>
      <p:ext uri="{BB962C8B-B14F-4D97-AF65-F5344CB8AC3E}">
        <p14:creationId xmlns:p14="http://schemas.microsoft.com/office/powerpoint/2010/main" val="3993458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4184D-9D14-3B81-3D7C-8203F1527F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26905-06C4-4FC9-B62C-8987DFE103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A00A0C-B9A3-EE77-4A96-D74B8037EDD4}"/>
              </a:ext>
            </a:extLst>
          </p:cNvPr>
          <p:cNvSpPr>
            <a:spLocks noGrp="1"/>
          </p:cNvSpPr>
          <p:nvPr>
            <p:ph type="body" idx="1"/>
          </p:nvPr>
        </p:nvSpPr>
        <p:spPr/>
        <p:txBody>
          <a:bodyPr/>
          <a:lstStyle/>
          <a:p>
            <a:r>
              <a:rPr lang="en-US" b="1" dirty="0"/>
              <a:t>ALLISON</a:t>
            </a:r>
          </a:p>
          <a:p>
            <a:pPr marL="171450" indent="-171450">
              <a:buFont typeface="Arial" panose="020B0604020202020204" pitchFamily="34" charset="0"/>
              <a:buChar char="•"/>
            </a:pPr>
            <a:r>
              <a:rPr lang="en-US" dirty="0"/>
              <a:t>We then needed to figure out what we’re analyzing. We start with our Congestion Management Network. </a:t>
            </a:r>
          </a:p>
          <a:p>
            <a:pPr marL="171450" indent="-171450">
              <a:buFont typeface="Arial" panose="020B0604020202020204" pitchFamily="34" charset="0"/>
              <a:buChar char="•"/>
            </a:pPr>
            <a:r>
              <a:rPr lang="en-US" dirty="0"/>
              <a:t>This was identified as the network where we have Streetlight data available.</a:t>
            </a:r>
          </a:p>
        </p:txBody>
      </p:sp>
      <p:sp>
        <p:nvSpPr>
          <p:cNvPr id="4" name="Slide Number Placeholder 3">
            <a:extLst>
              <a:ext uri="{FF2B5EF4-FFF2-40B4-BE49-F238E27FC236}">
                <a16:creationId xmlns:a16="http://schemas.microsoft.com/office/drawing/2014/main" id="{707EFB77-C0AA-4E6F-AC05-E30A9DC01004}"/>
              </a:ext>
            </a:extLst>
          </p:cNvPr>
          <p:cNvSpPr>
            <a:spLocks noGrp="1"/>
          </p:cNvSpPr>
          <p:nvPr>
            <p:ph type="sldNum" sz="quarter" idx="5"/>
          </p:nvPr>
        </p:nvSpPr>
        <p:spPr/>
        <p:txBody>
          <a:bodyPr/>
          <a:lstStyle/>
          <a:p>
            <a:fld id="{5806AB7D-E9D3-40E1-81FB-A18535646BBD}" type="slidenum">
              <a:rPr lang="en-US" smtClean="0"/>
              <a:t>13</a:t>
            </a:fld>
            <a:endParaRPr lang="en-US" dirty="0"/>
          </a:p>
        </p:txBody>
      </p:sp>
    </p:spTree>
    <p:extLst>
      <p:ext uri="{BB962C8B-B14F-4D97-AF65-F5344CB8AC3E}">
        <p14:creationId xmlns:p14="http://schemas.microsoft.com/office/powerpoint/2010/main" val="3420794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92D75-27D0-F48D-763C-F4DAF2AE4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DA3A50-5C17-5283-2D26-A7B3E4818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BE721-1F52-5710-B723-E25D04BFAA6E}"/>
              </a:ext>
            </a:extLst>
          </p:cNvPr>
          <p:cNvSpPr>
            <a:spLocks noGrp="1"/>
          </p:cNvSpPr>
          <p:nvPr>
            <p:ph type="body" idx="1"/>
          </p:nvPr>
        </p:nvSpPr>
        <p:spPr/>
        <p:txBody>
          <a:bodyPr/>
          <a:lstStyle/>
          <a:p>
            <a:r>
              <a:rPr lang="en-US" b="1" dirty="0"/>
              <a:t>ALLISON</a:t>
            </a:r>
          </a:p>
          <a:p>
            <a:pPr marL="171450" indent="-171450">
              <a:buFont typeface="Arial" panose="020B0604020202020204" pitchFamily="34" charset="0"/>
              <a:buChar char="•"/>
            </a:pPr>
            <a:r>
              <a:rPr lang="en-US" dirty="0"/>
              <a:t>Next we need to begin the process of identifying congested corridors. We start by understanding what our performance indicators are telling us. </a:t>
            </a:r>
          </a:p>
          <a:p>
            <a:pPr marL="171450" indent="-171450">
              <a:buFont typeface="Arial" panose="020B0604020202020204" pitchFamily="34" charset="0"/>
              <a:buChar char="•"/>
            </a:pPr>
            <a:r>
              <a:rPr lang="en-US" dirty="0"/>
              <a:t>We looked at Travel Time Index (the ratio of how long it takes to travel somewhere compared to its free flow speed)</a:t>
            </a:r>
          </a:p>
        </p:txBody>
      </p:sp>
      <p:sp>
        <p:nvSpPr>
          <p:cNvPr id="4" name="Slide Number Placeholder 3">
            <a:extLst>
              <a:ext uri="{FF2B5EF4-FFF2-40B4-BE49-F238E27FC236}">
                <a16:creationId xmlns:a16="http://schemas.microsoft.com/office/drawing/2014/main" id="{96A6EED8-BEFD-118A-3623-1EF454C59CB7}"/>
              </a:ext>
            </a:extLst>
          </p:cNvPr>
          <p:cNvSpPr>
            <a:spLocks noGrp="1"/>
          </p:cNvSpPr>
          <p:nvPr>
            <p:ph type="sldNum" sz="quarter" idx="5"/>
          </p:nvPr>
        </p:nvSpPr>
        <p:spPr/>
        <p:txBody>
          <a:bodyPr/>
          <a:lstStyle/>
          <a:p>
            <a:fld id="{5806AB7D-E9D3-40E1-81FB-A18535646BBD}" type="slidenum">
              <a:rPr lang="en-US" smtClean="0"/>
              <a:t>14</a:t>
            </a:fld>
            <a:endParaRPr lang="en-US" dirty="0"/>
          </a:p>
        </p:txBody>
      </p:sp>
    </p:spTree>
    <p:extLst>
      <p:ext uri="{BB962C8B-B14F-4D97-AF65-F5344CB8AC3E}">
        <p14:creationId xmlns:p14="http://schemas.microsoft.com/office/powerpoint/2010/main" val="3790668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0496D-BDCB-11E3-F1C6-6FA8AB5264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9204D-73D5-A6BF-A48E-ECAFBAAD7E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B2E228-499C-0416-1B57-4A044B6CC269}"/>
              </a:ext>
            </a:extLst>
          </p:cNvPr>
          <p:cNvSpPr>
            <a:spLocks noGrp="1"/>
          </p:cNvSpPr>
          <p:nvPr>
            <p:ph type="body" idx="1"/>
          </p:nvPr>
        </p:nvSpPr>
        <p:spPr/>
        <p:txBody>
          <a:bodyPr/>
          <a:lstStyle/>
          <a:p>
            <a:r>
              <a:rPr lang="en-US" b="1" dirty="0"/>
              <a:t>ALLISON</a:t>
            </a:r>
          </a:p>
          <a:p>
            <a:r>
              <a:rPr lang="en-US" dirty="0"/>
              <a:t>Continuing with Step 2 the project team also looked at all links that exceeded 20 Vehicle Hours of Delay.</a:t>
            </a:r>
          </a:p>
        </p:txBody>
      </p:sp>
      <p:sp>
        <p:nvSpPr>
          <p:cNvPr id="4" name="Slide Number Placeholder 3">
            <a:extLst>
              <a:ext uri="{FF2B5EF4-FFF2-40B4-BE49-F238E27FC236}">
                <a16:creationId xmlns:a16="http://schemas.microsoft.com/office/drawing/2014/main" id="{17C792F4-DEFC-87CA-2927-B49280F4A4EA}"/>
              </a:ext>
            </a:extLst>
          </p:cNvPr>
          <p:cNvSpPr>
            <a:spLocks noGrp="1"/>
          </p:cNvSpPr>
          <p:nvPr>
            <p:ph type="sldNum" sz="quarter" idx="5"/>
          </p:nvPr>
        </p:nvSpPr>
        <p:spPr/>
        <p:txBody>
          <a:bodyPr/>
          <a:lstStyle/>
          <a:p>
            <a:fld id="{5806AB7D-E9D3-40E1-81FB-A18535646BBD}" type="slidenum">
              <a:rPr lang="en-US" smtClean="0"/>
              <a:t>15</a:t>
            </a:fld>
            <a:endParaRPr lang="en-US" dirty="0"/>
          </a:p>
        </p:txBody>
      </p:sp>
    </p:spTree>
    <p:extLst>
      <p:ext uri="{BB962C8B-B14F-4D97-AF65-F5344CB8AC3E}">
        <p14:creationId xmlns:p14="http://schemas.microsoft.com/office/powerpoint/2010/main" val="1457821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2DAB8-A44B-D4A6-E9F1-562F35A6D3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A5025D-91DA-9129-8F1C-C6954A2A8D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8BCD68-F9BA-B05E-2B9E-2118A65DE338}"/>
              </a:ext>
            </a:extLst>
          </p:cNvPr>
          <p:cNvSpPr>
            <a:spLocks noGrp="1"/>
          </p:cNvSpPr>
          <p:nvPr>
            <p:ph type="body" idx="1"/>
          </p:nvPr>
        </p:nvSpPr>
        <p:spPr/>
        <p:txBody>
          <a:bodyPr/>
          <a:lstStyle/>
          <a:p>
            <a:r>
              <a:rPr lang="en-US" b="1" dirty="0"/>
              <a:t>ALLISON</a:t>
            </a:r>
          </a:p>
          <a:p>
            <a:r>
              <a:rPr lang="en-US" dirty="0"/>
              <a:t>After querying out any facility with a volume less than 1,000 vpd, this resulted in a series of links that experience some sort of congested condition.</a:t>
            </a:r>
          </a:p>
        </p:txBody>
      </p:sp>
      <p:sp>
        <p:nvSpPr>
          <p:cNvPr id="4" name="Slide Number Placeholder 3">
            <a:extLst>
              <a:ext uri="{FF2B5EF4-FFF2-40B4-BE49-F238E27FC236}">
                <a16:creationId xmlns:a16="http://schemas.microsoft.com/office/drawing/2014/main" id="{4E4DA86B-A4A2-6B58-19E3-30C181CC977B}"/>
              </a:ext>
            </a:extLst>
          </p:cNvPr>
          <p:cNvSpPr>
            <a:spLocks noGrp="1"/>
          </p:cNvSpPr>
          <p:nvPr>
            <p:ph type="sldNum" sz="quarter" idx="5"/>
          </p:nvPr>
        </p:nvSpPr>
        <p:spPr/>
        <p:txBody>
          <a:bodyPr/>
          <a:lstStyle/>
          <a:p>
            <a:fld id="{5806AB7D-E9D3-40E1-81FB-A18535646BBD}" type="slidenum">
              <a:rPr lang="en-US" smtClean="0"/>
              <a:t>16</a:t>
            </a:fld>
            <a:endParaRPr lang="en-US" dirty="0"/>
          </a:p>
        </p:txBody>
      </p:sp>
    </p:spTree>
    <p:extLst>
      <p:ext uri="{BB962C8B-B14F-4D97-AF65-F5344CB8AC3E}">
        <p14:creationId xmlns:p14="http://schemas.microsoft.com/office/powerpoint/2010/main" val="2361724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9E446-2880-AC1B-09F1-A68F107C8F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A0BB11-E1DE-5BEC-EC53-D2F7468008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190DF-824D-2439-BB63-C90527CBCE41}"/>
              </a:ext>
            </a:extLst>
          </p:cNvPr>
          <p:cNvSpPr>
            <a:spLocks noGrp="1"/>
          </p:cNvSpPr>
          <p:nvPr>
            <p:ph type="body" idx="1"/>
          </p:nvPr>
        </p:nvSpPr>
        <p:spPr/>
        <p:txBody>
          <a:bodyPr/>
          <a:lstStyle/>
          <a:p>
            <a:r>
              <a:rPr lang="en-US" b="1" dirty="0"/>
              <a:t>ALLISON</a:t>
            </a:r>
          </a:p>
          <a:p>
            <a:pPr marL="171450" indent="-171450">
              <a:buFont typeface="Arial" panose="020B0604020202020204" pitchFamily="34" charset="0"/>
              <a:buChar char="•"/>
            </a:pPr>
            <a:r>
              <a:rPr lang="en-US" dirty="0"/>
              <a:t>From here, we are able to move from congested links to congested corridors.</a:t>
            </a:r>
          </a:p>
          <a:p>
            <a:pPr marL="171450" indent="-171450">
              <a:buFont typeface="Arial" panose="020B0604020202020204" pitchFamily="34" charset="0"/>
              <a:buChar char="•"/>
            </a:pPr>
            <a:r>
              <a:rPr lang="en-US" dirty="0"/>
              <a:t>This is not an exact science. We want to have corridor segments that are of a sufficient length to be able to identify reasonable strategies. </a:t>
            </a:r>
          </a:p>
          <a:p>
            <a:pPr marL="171450" indent="-171450">
              <a:buFont typeface="Arial" panose="020B0604020202020204" pitchFamily="34" charset="0"/>
              <a:buChar char="•"/>
            </a:pPr>
            <a:r>
              <a:rPr lang="en-US" dirty="0"/>
              <a:t>We want to look at congested links, eliminate those that are short disconnected segments, and connect those that may be close together but not continuous.</a:t>
            </a:r>
          </a:p>
          <a:p>
            <a:pPr marL="171450" indent="-171450">
              <a:buFont typeface="Arial" panose="020B0604020202020204" pitchFamily="34" charset="0"/>
              <a:buChar char="•"/>
            </a:pPr>
            <a:r>
              <a:rPr lang="en-US" dirty="0"/>
              <a:t>Congested corridor were identified in all portions of the study area. They include I-64, US highways, major state routes, bridge crossings, and significant routes within urban and suburban centers.</a:t>
            </a:r>
          </a:p>
        </p:txBody>
      </p:sp>
      <p:sp>
        <p:nvSpPr>
          <p:cNvPr id="4" name="Slide Number Placeholder 3">
            <a:extLst>
              <a:ext uri="{FF2B5EF4-FFF2-40B4-BE49-F238E27FC236}">
                <a16:creationId xmlns:a16="http://schemas.microsoft.com/office/drawing/2014/main" id="{D59BEF07-416B-BD4A-378F-89549DDE8129}"/>
              </a:ext>
            </a:extLst>
          </p:cNvPr>
          <p:cNvSpPr>
            <a:spLocks noGrp="1"/>
          </p:cNvSpPr>
          <p:nvPr>
            <p:ph type="sldNum" sz="quarter" idx="5"/>
          </p:nvPr>
        </p:nvSpPr>
        <p:spPr/>
        <p:txBody>
          <a:bodyPr/>
          <a:lstStyle/>
          <a:p>
            <a:fld id="{5806AB7D-E9D3-40E1-81FB-A18535646BBD}" type="slidenum">
              <a:rPr lang="en-US" smtClean="0"/>
              <a:t>17</a:t>
            </a:fld>
            <a:endParaRPr lang="en-US" dirty="0"/>
          </a:p>
        </p:txBody>
      </p:sp>
    </p:spTree>
    <p:extLst>
      <p:ext uri="{BB962C8B-B14F-4D97-AF65-F5344CB8AC3E}">
        <p14:creationId xmlns:p14="http://schemas.microsoft.com/office/powerpoint/2010/main" val="2619883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0B301-626C-6446-5315-489217B76B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225A33-5C82-7420-056B-6598150D92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A2AF6B-F058-4C3F-29CF-1FBCACC78C5E}"/>
              </a:ext>
            </a:extLst>
          </p:cNvPr>
          <p:cNvSpPr>
            <a:spLocks noGrp="1"/>
          </p:cNvSpPr>
          <p:nvPr>
            <p:ph type="body" idx="1"/>
          </p:nvPr>
        </p:nvSpPr>
        <p:spPr/>
        <p:txBody>
          <a:bodyPr/>
          <a:lstStyle/>
          <a:p>
            <a:r>
              <a:rPr lang="en-US" b="1" dirty="0"/>
              <a:t>ALLISON</a:t>
            </a:r>
          </a:p>
          <a:p>
            <a:r>
              <a:rPr lang="en-US" dirty="0"/>
              <a:t>We have come up with a strategy toolbox to help us link identified congested corridors with ways to mitigate that congestion.</a:t>
            </a:r>
          </a:p>
        </p:txBody>
      </p:sp>
      <p:sp>
        <p:nvSpPr>
          <p:cNvPr id="4" name="Slide Number Placeholder 3">
            <a:extLst>
              <a:ext uri="{FF2B5EF4-FFF2-40B4-BE49-F238E27FC236}">
                <a16:creationId xmlns:a16="http://schemas.microsoft.com/office/drawing/2014/main" id="{E5C753F0-4FE3-BEB4-D627-5F92ABA2D533}"/>
              </a:ext>
            </a:extLst>
          </p:cNvPr>
          <p:cNvSpPr>
            <a:spLocks noGrp="1"/>
          </p:cNvSpPr>
          <p:nvPr>
            <p:ph type="sldNum" sz="quarter" idx="5"/>
          </p:nvPr>
        </p:nvSpPr>
        <p:spPr/>
        <p:txBody>
          <a:bodyPr/>
          <a:lstStyle/>
          <a:p>
            <a:fld id="{F4A291DD-58CD-4527-AF2E-06126B6AB4B4}" type="slidenum">
              <a:rPr lang="en-US" smtClean="0"/>
              <a:t>18</a:t>
            </a:fld>
            <a:endParaRPr lang="en-US" dirty="0"/>
          </a:p>
        </p:txBody>
      </p:sp>
    </p:spTree>
    <p:extLst>
      <p:ext uri="{BB962C8B-B14F-4D97-AF65-F5344CB8AC3E}">
        <p14:creationId xmlns:p14="http://schemas.microsoft.com/office/powerpoint/2010/main" val="2927332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ALLISON</a:t>
            </a:r>
          </a:p>
          <a:p>
            <a:r>
              <a:rPr lang="en-US" dirty="0"/>
              <a:t>Our strategy toolbox categories align with the project goal areas. We’re looking for the places where these intentionally cross over.</a:t>
            </a:r>
          </a:p>
        </p:txBody>
      </p:sp>
      <p:sp>
        <p:nvSpPr>
          <p:cNvPr id="4" name="Slide Number Placeholder 3"/>
          <p:cNvSpPr>
            <a:spLocks noGrp="1"/>
          </p:cNvSpPr>
          <p:nvPr>
            <p:ph type="sldNum" sz="quarter" idx="5"/>
          </p:nvPr>
        </p:nvSpPr>
        <p:spPr/>
        <p:txBody>
          <a:bodyPr/>
          <a:lstStyle/>
          <a:p>
            <a:fld id="{5806AB7D-E9D3-40E1-81FB-A18535646BBD}" type="slidenum">
              <a:rPr lang="en-US" smtClean="0"/>
              <a:t>19</a:t>
            </a:fld>
            <a:endParaRPr lang="en-US" dirty="0"/>
          </a:p>
        </p:txBody>
      </p:sp>
    </p:spTree>
    <p:extLst>
      <p:ext uri="{BB962C8B-B14F-4D97-AF65-F5344CB8AC3E}">
        <p14:creationId xmlns:p14="http://schemas.microsoft.com/office/powerpoint/2010/main" val="25307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A130D-D4CC-2C69-3BA6-3F0C2FBCE4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5152D2-0886-1DBC-7711-28A4D84E3E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53C77D-97C3-B907-DB7A-077C5EA325D3}"/>
              </a:ext>
            </a:extLst>
          </p:cNvPr>
          <p:cNvSpPr>
            <a:spLocks noGrp="1"/>
          </p:cNvSpPr>
          <p:nvPr>
            <p:ph type="body" idx="1"/>
          </p:nvPr>
        </p:nvSpPr>
        <p:spPr/>
        <p:txBody>
          <a:bodyPr/>
          <a:lstStyle/>
          <a:p>
            <a:pPr marL="0" indent="0">
              <a:buFont typeface="Arial" panose="020B0604020202020204" pitchFamily="34" charset="0"/>
              <a:buNone/>
            </a:pPr>
            <a:r>
              <a:rPr lang="en-US" b="1" dirty="0"/>
              <a:t>SALEEM</a:t>
            </a:r>
          </a:p>
          <a:p>
            <a:pPr marL="171450" indent="-171450">
              <a:buFont typeface="Arial" panose="020B0604020202020204" pitchFamily="34" charset="0"/>
              <a:buChar char="•"/>
            </a:pPr>
            <a:r>
              <a:rPr lang="en-US" dirty="0"/>
              <a:t>The KYOVA MPO includes 5 counties – Cabell and Wayne Counties, WV, Boyd and Greenup Counties, KY, and Lawrence County, OH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Huntington urban area was designated as a TMA as a result of the 2010 Census</a:t>
            </a:r>
          </a:p>
          <a:p>
            <a:pPr marL="171450" indent="-171450">
              <a:buFont typeface="Arial" panose="020B0604020202020204" pitchFamily="34" charset="0"/>
              <a:buChar char="•"/>
            </a:pPr>
            <a:r>
              <a:rPr lang="en-US" dirty="0"/>
              <a:t>A Transportation Management Area, known as a TMA, is an urban area with a population greater than 200,000</a:t>
            </a:r>
          </a:p>
          <a:p>
            <a:pPr marL="171450" indent="-171450">
              <a:buFont typeface="Arial" panose="020B0604020202020204" pitchFamily="34" charset="0"/>
              <a:buChar char="•"/>
            </a:pPr>
            <a:r>
              <a:rPr lang="en-US" dirty="0"/>
              <a:t>The TMA includes areas within the KYOVA MPO as well as a portion of the RIC MPO in Putnam County. KYOVA is the lead planning agency for the Huntington TMA.</a:t>
            </a:r>
          </a:p>
          <a:p>
            <a:pPr marL="171450" indent="-171450">
              <a:buFont typeface="Arial" panose="020B0604020202020204" pitchFamily="34" charset="0"/>
              <a:buChar char="•"/>
            </a:pPr>
            <a:r>
              <a:rPr lang="en-US" dirty="0"/>
              <a:t>The CMP study area includes the entire KYOVA MPO as well as the portion of Putnam County included in the Huntington TMA.</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DD3297E-F13E-DAB4-8BF1-786B8F650F7A}"/>
              </a:ext>
            </a:extLst>
          </p:cNvPr>
          <p:cNvSpPr>
            <a:spLocks noGrp="1"/>
          </p:cNvSpPr>
          <p:nvPr>
            <p:ph type="sldNum" sz="quarter" idx="5"/>
          </p:nvPr>
        </p:nvSpPr>
        <p:spPr/>
        <p:txBody>
          <a:bodyPr/>
          <a:lstStyle/>
          <a:p>
            <a:fld id="{5806AB7D-E9D3-40E1-81FB-A18535646BBD}" type="slidenum">
              <a:rPr lang="en-US" smtClean="0"/>
              <a:t>2</a:t>
            </a:fld>
            <a:endParaRPr lang="en-US" dirty="0"/>
          </a:p>
        </p:txBody>
      </p:sp>
    </p:spTree>
    <p:extLst>
      <p:ext uri="{BB962C8B-B14F-4D97-AF65-F5344CB8AC3E}">
        <p14:creationId xmlns:p14="http://schemas.microsoft.com/office/powerpoint/2010/main" val="2739354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E34A1-309B-B741-F9DD-C5FAC96CAD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0F7C07-B30C-7EA9-8C4C-4D38B6B7DA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5DC5C0-CF58-13CE-E70C-077C130BFF48}"/>
              </a:ext>
            </a:extLst>
          </p:cNvPr>
          <p:cNvSpPr>
            <a:spLocks noGrp="1"/>
          </p:cNvSpPr>
          <p:nvPr>
            <p:ph type="body" idx="1"/>
          </p:nvPr>
        </p:nvSpPr>
        <p:spPr/>
        <p:txBody>
          <a:bodyPr/>
          <a:lstStyle/>
          <a:p>
            <a:r>
              <a:rPr lang="en-US" b="1" dirty="0"/>
              <a:t>ALLISON</a:t>
            </a:r>
          </a:p>
          <a:p>
            <a:pPr marL="171450" indent="-171450">
              <a:buFont typeface="Arial" panose="020B0604020202020204" pitchFamily="34" charset="0"/>
              <a:buChar char="•"/>
            </a:pPr>
            <a:r>
              <a:rPr lang="en-US" dirty="0"/>
              <a:t>We’ve developed a series of initial draft strategies. The purpose of these strategies is to provide a wide variety of policy, program, and project tools to allow us to implement congestion management concepts.</a:t>
            </a:r>
          </a:p>
        </p:txBody>
      </p:sp>
      <p:sp>
        <p:nvSpPr>
          <p:cNvPr id="4" name="Slide Number Placeholder 3">
            <a:extLst>
              <a:ext uri="{FF2B5EF4-FFF2-40B4-BE49-F238E27FC236}">
                <a16:creationId xmlns:a16="http://schemas.microsoft.com/office/drawing/2014/main" id="{8AA0D903-634A-E117-A019-993F5671D7E3}"/>
              </a:ext>
            </a:extLst>
          </p:cNvPr>
          <p:cNvSpPr>
            <a:spLocks noGrp="1"/>
          </p:cNvSpPr>
          <p:nvPr>
            <p:ph type="sldNum" sz="quarter" idx="5"/>
          </p:nvPr>
        </p:nvSpPr>
        <p:spPr/>
        <p:txBody>
          <a:bodyPr/>
          <a:lstStyle/>
          <a:p>
            <a:fld id="{F4A291DD-58CD-4527-AF2E-06126B6AB4B4}" type="slidenum">
              <a:rPr lang="en-US" smtClean="0"/>
              <a:t>20</a:t>
            </a:fld>
            <a:endParaRPr lang="en-US" dirty="0"/>
          </a:p>
        </p:txBody>
      </p:sp>
    </p:spTree>
    <p:extLst>
      <p:ext uri="{BB962C8B-B14F-4D97-AF65-F5344CB8AC3E}">
        <p14:creationId xmlns:p14="http://schemas.microsoft.com/office/powerpoint/2010/main" val="1542493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28F64-04D6-18F4-C828-917800FEE3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3A6AEF-1D18-BDDA-D203-ABA3BDB8EC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9C94A0-7706-C633-DFD6-480C6E9DB965}"/>
              </a:ext>
            </a:extLst>
          </p:cNvPr>
          <p:cNvSpPr>
            <a:spLocks noGrp="1"/>
          </p:cNvSpPr>
          <p:nvPr>
            <p:ph type="body" idx="1"/>
          </p:nvPr>
        </p:nvSpPr>
        <p:spPr/>
        <p:txBody>
          <a:bodyPr/>
          <a:lstStyle/>
          <a:p>
            <a:r>
              <a:rPr lang="en-US" b="1" dirty="0"/>
              <a:t>ALLISON</a:t>
            </a:r>
          </a:p>
          <a:p>
            <a:pPr marL="171450" indent="-171450">
              <a:buFont typeface="Arial" panose="020B0604020202020204" pitchFamily="34" charset="0"/>
              <a:buChar char="•"/>
            </a:pPr>
            <a:r>
              <a:rPr lang="en-US" dirty="0"/>
              <a:t>Of note here are our draft freight and safety strategies. These are initial ideas but are likely to change to take the most advantage of the outcomes of the freight and safety studies.</a:t>
            </a:r>
          </a:p>
        </p:txBody>
      </p:sp>
      <p:sp>
        <p:nvSpPr>
          <p:cNvPr id="4" name="Slide Number Placeholder 3">
            <a:extLst>
              <a:ext uri="{FF2B5EF4-FFF2-40B4-BE49-F238E27FC236}">
                <a16:creationId xmlns:a16="http://schemas.microsoft.com/office/drawing/2014/main" id="{5F05221F-22B2-9542-3977-554071CC334D}"/>
              </a:ext>
            </a:extLst>
          </p:cNvPr>
          <p:cNvSpPr>
            <a:spLocks noGrp="1"/>
          </p:cNvSpPr>
          <p:nvPr>
            <p:ph type="sldNum" sz="quarter" idx="5"/>
          </p:nvPr>
        </p:nvSpPr>
        <p:spPr/>
        <p:txBody>
          <a:bodyPr/>
          <a:lstStyle/>
          <a:p>
            <a:fld id="{F4A291DD-58CD-4527-AF2E-06126B6AB4B4}" type="slidenum">
              <a:rPr lang="en-US" smtClean="0"/>
              <a:t>21</a:t>
            </a:fld>
            <a:endParaRPr lang="en-US" dirty="0"/>
          </a:p>
        </p:txBody>
      </p:sp>
    </p:spTree>
    <p:extLst>
      <p:ext uri="{BB962C8B-B14F-4D97-AF65-F5344CB8AC3E}">
        <p14:creationId xmlns:p14="http://schemas.microsoft.com/office/powerpoint/2010/main" val="1854209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ALLISON</a:t>
            </a:r>
          </a:p>
          <a:p>
            <a:pPr marL="171450" indent="-171450">
              <a:buFont typeface="Arial" panose="020B0604020202020204" pitchFamily="34" charset="0"/>
              <a:buChar char="•"/>
            </a:pPr>
            <a:r>
              <a:rPr lang="en-US" dirty="0"/>
              <a:t>Moving forward, we’ll be looking for ways for the CMP to better integrate with the region’s performance measurement framework</a:t>
            </a:r>
          </a:p>
          <a:p>
            <a:pPr marL="171450" indent="-171450">
              <a:buFont typeface="Arial" panose="020B0604020202020204" pitchFamily="34" charset="0"/>
              <a:buChar char="•"/>
            </a:pPr>
            <a:r>
              <a:rPr lang="en-US" dirty="0"/>
              <a:t>We will also look for ways for the MTP to intentionally pair with the CMP</a:t>
            </a:r>
          </a:p>
        </p:txBody>
      </p:sp>
      <p:sp>
        <p:nvSpPr>
          <p:cNvPr id="4" name="Slide Number Placeholder 3"/>
          <p:cNvSpPr>
            <a:spLocks noGrp="1"/>
          </p:cNvSpPr>
          <p:nvPr>
            <p:ph type="sldNum" sz="quarter" idx="5"/>
          </p:nvPr>
        </p:nvSpPr>
        <p:spPr/>
        <p:txBody>
          <a:bodyPr/>
          <a:lstStyle/>
          <a:p>
            <a:fld id="{5806AB7D-E9D3-40E1-81FB-A18535646BBD}" type="slidenum">
              <a:rPr lang="en-US" smtClean="0"/>
              <a:t>22</a:t>
            </a:fld>
            <a:endParaRPr lang="en-US" dirty="0"/>
          </a:p>
        </p:txBody>
      </p:sp>
    </p:spTree>
    <p:extLst>
      <p:ext uri="{BB962C8B-B14F-4D97-AF65-F5344CB8AC3E}">
        <p14:creationId xmlns:p14="http://schemas.microsoft.com/office/powerpoint/2010/main" val="2609542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ALLISON</a:t>
            </a:r>
          </a:p>
          <a:p>
            <a:r>
              <a:rPr lang="en-US" dirty="0"/>
              <a:t>Now let’s move on to the Travel Demand Model</a:t>
            </a:r>
          </a:p>
        </p:txBody>
      </p:sp>
      <p:sp>
        <p:nvSpPr>
          <p:cNvPr id="4" name="Slide Number Placeholder 3"/>
          <p:cNvSpPr>
            <a:spLocks noGrp="1"/>
          </p:cNvSpPr>
          <p:nvPr>
            <p:ph type="sldNum" sz="quarter" idx="5"/>
          </p:nvPr>
        </p:nvSpPr>
        <p:spPr/>
        <p:txBody>
          <a:bodyPr/>
          <a:lstStyle/>
          <a:p>
            <a:fld id="{5806AB7D-E9D3-40E1-81FB-A18535646BBD}" type="slidenum">
              <a:rPr lang="en-US" smtClean="0"/>
              <a:t>23</a:t>
            </a:fld>
            <a:endParaRPr lang="en-US" dirty="0"/>
          </a:p>
        </p:txBody>
      </p:sp>
    </p:spTree>
    <p:extLst>
      <p:ext uri="{BB962C8B-B14F-4D97-AF65-F5344CB8AC3E}">
        <p14:creationId xmlns:p14="http://schemas.microsoft.com/office/powerpoint/2010/main" val="4025574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ALLISON</a:t>
            </a:r>
          </a:p>
          <a:p>
            <a:r>
              <a:rPr lang="en-US" dirty="0"/>
              <a:t>KYOVA’s travel demand model is routinely updated every few years. For this update, we went through the following process:</a:t>
            </a:r>
          </a:p>
          <a:p>
            <a:pPr marL="171450" indent="-171450">
              <a:buFont typeface="Arial" panose="020B0604020202020204" pitchFamily="34" charset="0"/>
              <a:buChar char="•"/>
            </a:pPr>
            <a:r>
              <a:rPr lang="en-US" dirty="0"/>
              <a:t>Update 2023 Base year socioeconomic data</a:t>
            </a:r>
          </a:p>
          <a:p>
            <a:pPr marL="171450" indent="-171450">
              <a:buFont typeface="Arial" panose="020B0604020202020204" pitchFamily="34" charset="0"/>
              <a:buChar char="•"/>
            </a:pPr>
            <a:r>
              <a:rPr lang="en-US" dirty="0"/>
              <a:t>Update 2050 future year socioeconomic data</a:t>
            </a:r>
          </a:p>
          <a:p>
            <a:pPr marL="171450" indent="-171450">
              <a:buFont typeface="Arial" panose="020B0604020202020204" pitchFamily="34" charset="0"/>
              <a:buChar char="•"/>
            </a:pPr>
            <a:r>
              <a:rPr lang="en-US" dirty="0"/>
              <a:t>Input 2050 future year projects</a:t>
            </a:r>
          </a:p>
          <a:p>
            <a:pPr marL="171450" indent="-171450">
              <a:buFont typeface="Arial" panose="020B0604020202020204" pitchFamily="34" charset="0"/>
              <a:buChar char="•"/>
            </a:pPr>
            <a:r>
              <a:rPr lang="en-US" dirty="0"/>
              <a:t>Prepare model documentation</a:t>
            </a:r>
          </a:p>
        </p:txBody>
      </p:sp>
      <p:sp>
        <p:nvSpPr>
          <p:cNvPr id="4" name="Slide Number Placeholder 3"/>
          <p:cNvSpPr>
            <a:spLocks noGrp="1"/>
          </p:cNvSpPr>
          <p:nvPr>
            <p:ph type="sldNum" sz="quarter" idx="5"/>
          </p:nvPr>
        </p:nvSpPr>
        <p:spPr/>
        <p:txBody>
          <a:bodyPr/>
          <a:lstStyle/>
          <a:p>
            <a:fld id="{5806AB7D-E9D3-40E1-81FB-A18535646BBD}" type="slidenum">
              <a:rPr lang="en-US" smtClean="0"/>
              <a:t>24</a:t>
            </a:fld>
            <a:endParaRPr lang="en-US" dirty="0"/>
          </a:p>
        </p:txBody>
      </p:sp>
    </p:spTree>
    <p:extLst>
      <p:ext uri="{BB962C8B-B14F-4D97-AF65-F5344CB8AC3E}">
        <p14:creationId xmlns:p14="http://schemas.microsoft.com/office/powerpoint/2010/main" val="1613735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ALLISON</a:t>
            </a:r>
          </a:p>
          <a:p>
            <a:pPr marL="171450" indent="-171450">
              <a:buFont typeface="Arial" panose="020B0604020202020204" pitchFamily="34" charset="0"/>
              <a:buChar char="•"/>
            </a:pPr>
            <a:r>
              <a:rPr lang="en-US" dirty="0"/>
              <a:t>The travel demand model also benefitted from a concurrent study. The Cabell/Wayne County Transportation Land Use Study was coordinated with to provide known upcoming development in the WV portion of the KYOVA area</a:t>
            </a:r>
          </a:p>
          <a:p>
            <a:pPr marL="171450" indent="-171450">
              <a:buFont typeface="Arial" panose="020B0604020202020204" pitchFamily="34" charset="0"/>
              <a:buChar char="•"/>
            </a:pPr>
            <a:r>
              <a:rPr lang="en-US" dirty="0"/>
              <a:t>Based on population trends and staff feedback, land uses in the other portions of the study area were held constant at 2023 values.</a:t>
            </a:r>
          </a:p>
        </p:txBody>
      </p:sp>
      <p:sp>
        <p:nvSpPr>
          <p:cNvPr id="4" name="Slide Number Placeholder 3"/>
          <p:cNvSpPr>
            <a:spLocks noGrp="1"/>
          </p:cNvSpPr>
          <p:nvPr>
            <p:ph type="sldNum" sz="quarter" idx="5"/>
          </p:nvPr>
        </p:nvSpPr>
        <p:spPr/>
        <p:txBody>
          <a:bodyPr/>
          <a:lstStyle/>
          <a:p>
            <a:fld id="{5806AB7D-E9D3-40E1-81FB-A18535646BBD}" type="slidenum">
              <a:rPr lang="en-US" smtClean="0"/>
              <a:t>25</a:t>
            </a:fld>
            <a:endParaRPr lang="en-US" dirty="0"/>
          </a:p>
        </p:txBody>
      </p:sp>
    </p:spTree>
    <p:extLst>
      <p:ext uri="{BB962C8B-B14F-4D97-AF65-F5344CB8AC3E}">
        <p14:creationId xmlns:p14="http://schemas.microsoft.com/office/powerpoint/2010/main" val="953238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806AB7D-E9D3-40E1-81FB-A18535646BBD}" type="slidenum">
              <a:rPr lang="en-US" smtClean="0"/>
              <a:t>26</a:t>
            </a:fld>
            <a:endParaRPr lang="en-US" dirty="0"/>
          </a:p>
        </p:txBody>
      </p:sp>
    </p:spTree>
    <p:extLst>
      <p:ext uri="{BB962C8B-B14F-4D97-AF65-F5344CB8AC3E}">
        <p14:creationId xmlns:p14="http://schemas.microsoft.com/office/powerpoint/2010/main" val="1222969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SALEEM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presentation will cover both the development of the KYOVA Congestion Management Process and the KYOVA Travel Demand Model update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While these are two separate efforts, each effort benefits the other</a:t>
            </a:r>
          </a:p>
        </p:txBody>
      </p:sp>
      <p:sp>
        <p:nvSpPr>
          <p:cNvPr id="4" name="Slide Number Placeholder 3"/>
          <p:cNvSpPr>
            <a:spLocks noGrp="1"/>
          </p:cNvSpPr>
          <p:nvPr>
            <p:ph type="sldNum" sz="quarter" idx="5"/>
          </p:nvPr>
        </p:nvSpPr>
        <p:spPr/>
        <p:txBody>
          <a:bodyPr/>
          <a:lstStyle/>
          <a:p>
            <a:fld id="{5806AB7D-E9D3-40E1-81FB-A18535646BBD}" type="slidenum">
              <a:rPr lang="en-US" smtClean="0"/>
              <a:t>3</a:t>
            </a:fld>
            <a:endParaRPr lang="en-US" dirty="0"/>
          </a:p>
        </p:txBody>
      </p:sp>
    </p:spTree>
    <p:extLst>
      <p:ext uri="{BB962C8B-B14F-4D97-AF65-F5344CB8AC3E}">
        <p14:creationId xmlns:p14="http://schemas.microsoft.com/office/powerpoint/2010/main" val="329900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SALEEM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quick overview of the intent of each project.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CMP:</a:t>
            </a:r>
          </a:p>
          <a:p>
            <a:pPr marL="628650" lvl="1" indent="-171450">
              <a:buFont typeface="Arial" panose="020B0604020202020204" pitchFamily="34" charset="0"/>
              <a:buChar char="•"/>
            </a:pPr>
            <a:r>
              <a:rPr lang="en-US" dirty="0"/>
              <a:t>Update the current 2014 plan with a new congested network</a:t>
            </a:r>
          </a:p>
          <a:p>
            <a:pPr marL="628650" lvl="1" indent="-171450">
              <a:buFont typeface="Arial" panose="020B0604020202020204" pitchFamily="34" charset="0"/>
              <a:buChar char="•"/>
            </a:pPr>
            <a:r>
              <a:rPr lang="en-US" dirty="0"/>
              <a:t>Create a prioritized toolbox of congestion mitigation strategies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TDM:</a:t>
            </a:r>
          </a:p>
          <a:p>
            <a:pPr marL="628650" lvl="1" indent="-171450">
              <a:buFont typeface="Arial" panose="020B0604020202020204" pitchFamily="34" charset="0"/>
              <a:buChar char="•"/>
            </a:pPr>
            <a:r>
              <a:rPr lang="en-US" dirty="0"/>
              <a:t>Update model to a 2023 base year</a:t>
            </a:r>
          </a:p>
          <a:p>
            <a:pPr marL="628650" lvl="1" indent="-171450">
              <a:buFont typeface="Arial" panose="020B0604020202020204" pitchFamily="34" charset="0"/>
              <a:buChar char="•"/>
            </a:pPr>
            <a:r>
              <a:rPr lang="en-US" dirty="0"/>
              <a:t>Prepare interim and future 2050 horizon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806AB7D-E9D3-40E1-81FB-A18535646BBD}" type="slidenum">
              <a:rPr lang="en-US" smtClean="0"/>
              <a:t>4</a:t>
            </a:fld>
            <a:endParaRPr lang="en-US" dirty="0"/>
          </a:p>
        </p:txBody>
      </p:sp>
    </p:spTree>
    <p:extLst>
      <p:ext uri="{BB962C8B-B14F-4D97-AF65-F5344CB8AC3E}">
        <p14:creationId xmlns:p14="http://schemas.microsoft.com/office/powerpoint/2010/main" val="728903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SALEEM</a:t>
            </a:r>
          </a:p>
          <a:p>
            <a:r>
              <a:rPr lang="en-US" dirty="0"/>
              <a:t>Let’s talk about each of these two projects individually. We’ll spend most of our time on the CMP.</a:t>
            </a:r>
          </a:p>
        </p:txBody>
      </p:sp>
      <p:sp>
        <p:nvSpPr>
          <p:cNvPr id="4" name="Slide Number Placeholder 3"/>
          <p:cNvSpPr>
            <a:spLocks noGrp="1"/>
          </p:cNvSpPr>
          <p:nvPr>
            <p:ph type="sldNum" sz="quarter" idx="5"/>
          </p:nvPr>
        </p:nvSpPr>
        <p:spPr/>
        <p:txBody>
          <a:bodyPr/>
          <a:lstStyle/>
          <a:p>
            <a:fld id="{5806AB7D-E9D3-40E1-81FB-A18535646BBD}" type="slidenum">
              <a:rPr lang="en-US" smtClean="0"/>
              <a:t>5</a:t>
            </a:fld>
            <a:endParaRPr lang="en-US" dirty="0"/>
          </a:p>
        </p:txBody>
      </p:sp>
    </p:spTree>
    <p:extLst>
      <p:ext uri="{BB962C8B-B14F-4D97-AF65-F5344CB8AC3E}">
        <p14:creationId xmlns:p14="http://schemas.microsoft.com/office/powerpoint/2010/main" val="1828675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SALEEM</a:t>
            </a:r>
          </a:p>
          <a:p>
            <a:pPr marL="171450" indent="-171450">
              <a:buFont typeface="Arial" panose="020B0604020202020204" pitchFamily="34" charset="0"/>
              <a:buChar char="•"/>
            </a:pPr>
            <a:r>
              <a:rPr lang="en-US" dirty="0"/>
              <a:t>KYOVA is conducting a number of plans and studies concurrently. </a:t>
            </a:r>
          </a:p>
          <a:p>
            <a:pPr marL="171450" indent="-171450">
              <a:buFont typeface="Arial" panose="020B0604020202020204" pitchFamily="34" charset="0"/>
              <a:buChar char="•"/>
            </a:pPr>
            <a:r>
              <a:rPr lang="en-US" dirty="0"/>
              <a:t>This was done intentionally so that the plans could build off of each other</a:t>
            </a:r>
          </a:p>
          <a:p>
            <a:pPr marL="171450" indent="-171450">
              <a:buFont typeface="Arial" panose="020B0604020202020204" pitchFamily="34" charset="0"/>
              <a:buChar char="•"/>
            </a:pPr>
            <a:r>
              <a:rPr lang="en-US" dirty="0"/>
              <a:t>The data developed by these sister studies and the strategies coming from each will lead to more informed decision-making, better use of funds, and more cohesive incorporation into the MTP and TIP.</a:t>
            </a:r>
          </a:p>
        </p:txBody>
      </p:sp>
      <p:sp>
        <p:nvSpPr>
          <p:cNvPr id="4" name="Slide Number Placeholder 3"/>
          <p:cNvSpPr>
            <a:spLocks noGrp="1"/>
          </p:cNvSpPr>
          <p:nvPr>
            <p:ph type="sldNum" sz="quarter" idx="5"/>
          </p:nvPr>
        </p:nvSpPr>
        <p:spPr/>
        <p:txBody>
          <a:bodyPr/>
          <a:lstStyle/>
          <a:p>
            <a:fld id="{5806AB7D-E9D3-40E1-81FB-A18535646BBD}" type="slidenum">
              <a:rPr lang="en-US" smtClean="0"/>
              <a:t>6</a:t>
            </a:fld>
            <a:endParaRPr lang="en-US" dirty="0"/>
          </a:p>
        </p:txBody>
      </p:sp>
    </p:spTree>
    <p:extLst>
      <p:ext uri="{BB962C8B-B14F-4D97-AF65-F5344CB8AC3E}">
        <p14:creationId xmlns:p14="http://schemas.microsoft.com/office/powerpoint/2010/main" val="1994806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SALEEM</a:t>
            </a:r>
          </a:p>
          <a:p>
            <a:pPr marL="171450" indent="-171450">
              <a:buFont typeface="Arial" panose="020B0604020202020204" pitchFamily="34" charset="0"/>
              <a:buChar char="•"/>
            </a:pPr>
            <a:r>
              <a:rPr lang="en-US" dirty="0"/>
              <a:t>Before beginning the CMP, we identified a specific set of desired outcomes.</a:t>
            </a:r>
          </a:p>
          <a:p>
            <a:pPr marL="171450" indent="-171450">
              <a:buFont typeface="Arial" panose="020B0604020202020204" pitchFamily="34" charset="0"/>
              <a:buChar char="•"/>
            </a:pPr>
            <a:r>
              <a:rPr lang="en-US" dirty="0"/>
              <a:t>The idea is to move beyond what’s federal required to address the specific needs of the study area.</a:t>
            </a:r>
          </a:p>
          <a:p>
            <a:pPr marL="171450" indent="-171450">
              <a:buFont typeface="Arial" panose="020B0604020202020204" pitchFamily="34" charset="0"/>
              <a:buChar char="•"/>
            </a:pPr>
            <a:r>
              <a:rPr lang="en-US" dirty="0"/>
              <a:t>Those needs include a focus on freight and safety, which are being addressed in the sister studies. </a:t>
            </a:r>
          </a:p>
          <a:p>
            <a:pPr marL="171450" indent="-171450">
              <a:buFont typeface="Arial" panose="020B0604020202020204" pitchFamily="34" charset="0"/>
              <a:buChar char="•"/>
            </a:pPr>
            <a:r>
              <a:rPr lang="en-US" dirty="0"/>
              <a:t>We also want to create a durable process that helps the CMP integrate with subsequent plans such as the MTP and TIP.</a:t>
            </a:r>
          </a:p>
        </p:txBody>
      </p:sp>
      <p:sp>
        <p:nvSpPr>
          <p:cNvPr id="4" name="Slide Number Placeholder 3"/>
          <p:cNvSpPr>
            <a:spLocks noGrp="1"/>
          </p:cNvSpPr>
          <p:nvPr>
            <p:ph type="sldNum" sz="quarter" idx="5"/>
          </p:nvPr>
        </p:nvSpPr>
        <p:spPr/>
        <p:txBody>
          <a:bodyPr/>
          <a:lstStyle/>
          <a:p>
            <a:fld id="{5806AB7D-E9D3-40E1-81FB-A18535646BBD}" type="slidenum">
              <a:rPr lang="en-US" smtClean="0"/>
              <a:t>7</a:t>
            </a:fld>
            <a:endParaRPr lang="en-US" dirty="0"/>
          </a:p>
        </p:txBody>
      </p:sp>
    </p:spTree>
    <p:extLst>
      <p:ext uri="{BB962C8B-B14F-4D97-AF65-F5344CB8AC3E}">
        <p14:creationId xmlns:p14="http://schemas.microsoft.com/office/powerpoint/2010/main" val="3123080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SALEEM</a:t>
            </a:r>
          </a:p>
          <a:p>
            <a:r>
              <a:rPr lang="en-US" dirty="0"/>
              <a:t>It also helps to understand the changes since the last plan:</a:t>
            </a:r>
          </a:p>
          <a:p>
            <a:pPr marL="628650" lvl="1" indent="-171450">
              <a:buFont typeface="Arial" panose="020B0604020202020204" pitchFamily="34" charset="0"/>
              <a:buChar char="•"/>
            </a:pPr>
            <a:r>
              <a:rPr lang="en-US" dirty="0"/>
              <a:t>Data availability – we now have Streetlight data accessible via ODOT. We also have the benefit of the updated travel demand model and other plans that will be discussed later</a:t>
            </a:r>
          </a:p>
          <a:p>
            <a:pPr marL="628650" lvl="1" indent="-171450">
              <a:buFont typeface="Arial" panose="020B0604020202020204" pitchFamily="34" charset="0"/>
              <a:buChar char="•"/>
            </a:pPr>
            <a:r>
              <a:rPr lang="en-US" dirty="0"/>
              <a:t>Demographic shifts – population and employment continues to shift to different places within the region</a:t>
            </a:r>
          </a:p>
          <a:p>
            <a:pPr marL="628650" lvl="1" indent="-171450">
              <a:buFont typeface="Arial" panose="020B0604020202020204" pitchFamily="34" charset="0"/>
              <a:buChar char="•"/>
            </a:pPr>
            <a:r>
              <a:rPr lang="en-US" dirty="0"/>
              <a:t>Economic growth – new industrial growth is happening in the region that influences travel trends</a:t>
            </a:r>
          </a:p>
          <a:p>
            <a:pPr marL="628650" lvl="1" indent="-171450">
              <a:buFont typeface="Arial" panose="020B0604020202020204" pitchFamily="34" charset="0"/>
              <a:buChar char="•"/>
            </a:pPr>
            <a:r>
              <a:rPr lang="en-US" dirty="0"/>
              <a:t>National trends – changes such as new freight movement patterns with increases in online shopping, work from home percentages, and focus on safety trends </a:t>
            </a:r>
          </a:p>
          <a:p>
            <a:endParaRPr lang="en-US" dirty="0"/>
          </a:p>
        </p:txBody>
      </p:sp>
      <p:sp>
        <p:nvSpPr>
          <p:cNvPr id="4" name="Slide Number Placeholder 3"/>
          <p:cNvSpPr>
            <a:spLocks noGrp="1"/>
          </p:cNvSpPr>
          <p:nvPr>
            <p:ph type="sldNum" sz="quarter" idx="5"/>
          </p:nvPr>
        </p:nvSpPr>
        <p:spPr/>
        <p:txBody>
          <a:bodyPr/>
          <a:lstStyle/>
          <a:p>
            <a:fld id="{5806AB7D-E9D3-40E1-81FB-A18535646BBD}" type="slidenum">
              <a:rPr lang="en-US" smtClean="0"/>
              <a:t>8</a:t>
            </a:fld>
            <a:endParaRPr lang="en-US" dirty="0"/>
          </a:p>
        </p:txBody>
      </p:sp>
    </p:spTree>
    <p:extLst>
      <p:ext uri="{BB962C8B-B14F-4D97-AF65-F5344CB8AC3E}">
        <p14:creationId xmlns:p14="http://schemas.microsoft.com/office/powerpoint/2010/main" val="1569952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ALLISON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federal 8-step CMP process. This is required for every CMP.</a:t>
            </a:r>
          </a:p>
        </p:txBody>
      </p:sp>
      <p:sp>
        <p:nvSpPr>
          <p:cNvPr id="4" name="Slide Number Placeholder 3"/>
          <p:cNvSpPr>
            <a:spLocks noGrp="1"/>
          </p:cNvSpPr>
          <p:nvPr>
            <p:ph type="sldNum" sz="quarter" idx="5"/>
          </p:nvPr>
        </p:nvSpPr>
        <p:spPr/>
        <p:txBody>
          <a:bodyPr/>
          <a:lstStyle/>
          <a:p>
            <a:fld id="{5806AB7D-E9D3-40E1-81FB-A18535646BBD}" type="slidenum">
              <a:rPr lang="en-US" smtClean="0"/>
              <a:t>9</a:t>
            </a:fld>
            <a:endParaRPr lang="en-US" dirty="0"/>
          </a:p>
        </p:txBody>
      </p:sp>
    </p:spTree>
    <p:extLst>
      <p:ext uri="{BB962C8B-B14F-4D97-AF65-F5344CB8AC3E}">
        <p14:creationId xmlns:p14="http://schemas.microsoft.com/office/powerpoint/2010/main" val="3099423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BE3F-1464-4ED7-90F5-0CF48FB46198}"/>
              </a:ext>
            </a:extLst>
          </p:cNvPr>
          <p:cNvSpPr>
            <a:spLocks noGrp="1"/>
          </p:cNvSpPr>
          <p:nvPr>
            <p:ph type="ctrTitle"/>
          </p:nvPr>
        </p:nvSpPr>
        <p:spPr>
          <a:xfrm>
            <a:off x="6185141" y="1191587"/>
            <a:ext cx="5168660" cy="2387600"/>
          </a:xfrm>
        </p:spPr>
        <p:txBody>
          <a:bodyPr anchor="b">
            <a:normAutofit/>
          </a:bodyPr>
          <a:lstStyle>
            <a:lvl1pPr algn="r">
              <a:defRPr sz="4000">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99CFD09B-3B2B-4C63-8AC8-DBBDEAF39EA8}"/>
              </a:ext>
            </a:extLst>
          </p:cNvPr>
          <p:cNvSpPr>
            <a:spLocks noGrp="1"/>
          </p:cNvSpPr>
          <p:nvPr>
            <p:ph type="subTitle" idx="1"/>
          </p:nvPr>
        </p:nvSpPr>
        <p:spPr>
          <a:xfrm>
            <a:off x="6185141" y="3671262"/>
            <a:ext cx="5168660" cy="1655762"/>
          </a:xfrm>
        </p:spPr>
        <p:txBody>
          <a:bodyPr/>
          <a:lstStyle>
            <a:lvl1pPr marL="0" indent="0" algn="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89DF3C4-4286-4492-8B88-B001CF0B90DB}"/>
              </a:ext>
            </a:extLst>
          </p:cNvPr>
          <p:cNvSpPr>
            <a:spLocks noGrp="1"/>
          </p:cNvSpPr>
          <p:nvPr>
            <p:ph type="dt" sz="half" idx="10"/>
          </p:nvPr>
        </p:nvSpPr>
        <p:spPr/>
        <p:txBody>
          <a:bodyPr/>
          <a:lstStyle/>
          <a:p>
            <a:fld id="{F0FD056E-0BD8-4797-AB0A-CD42176E9AD3}" type="datetimeFigureOut">
              <a:rPr lang="en-US" smtClean="0"/>
              <a:t>6/3/2026</a:t>
            </a:fld>
            <a:endParaRPr lang="en-US" dirty="0"/>
          </a:p>
        </p:txBody>
      </p:sp>
      <p:sp>
        <p:nvSpPr>
          <p:cNvPr id="5" name="Footer Placeholder 4">
            <a:extLst>
              <a:ext uri="{FF2B5EF4-FFF2-40B4-BE49-F238E27FC236}">
                <a16:creationId xmlns:a16="http://schemas.microsoft.com/office/drawing/2014/main" id="{145AE995-9552-4D73-BA9E-9C4D13CA50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E3B8D0-D15D-43BE-A68B-0A8893DD30E3}"/>
              </a:ext>
            </a:extLst>
          </p:cNvPr>
          <p:cNvSpPr>
            <a:spLocks noGrp="1"/>
          </p:cNvSpPr>
          <p:nvPr>
            <p:ph type="sldNum" sz="quarter" idx="12"/>
          </p:nvPr>
        </p:nvSpPr>
        <p:spPr/>
        <p:txBody>
          <a:bodyPr/>
          <a:lstStyle/>
          <a:p>
            <a:fld id="{055EDEFB-8961-4435-B17E-C5439ECDC533}" type="slidenum">
              <a:rPr lang="en-US" smtClean="0"/>
              <a:t>‹#›</a:t>
            </a:fld>
            <a:endParaRPr lang="en-US" dirty="0"/>
          </a:p>
        </p:txBody>
      </p:sp>
      <p:grpSp>
        <p:nvGrpSpPr>
          <p:cNvPr id="7" name="Group 6">
            <a:extLst>
              <a:ext uri="{FF2B5EF4-FFF2-40B4-BE49-F238E27FC236}">
                <a16:creationId xmlns:a16="http://schemas.microsoft.com/office/drawing/2014/main" id="{04ADAD81-C2DA-4C4B-844F-388A0E1524A3}"/>
              </a:ext>
            </a:extLst>
          </p:cNvPr>
          <p:cNvGrpSpPr/>
          <p:nvPr userDrawn="1"/>
        </p:nvGrpSpPr>
        <p:grpSpPr>
          <a:xfrm>
            <a:off x="0" y="1"/>
            <a:ext cx="5559552" cy="7160831"/>
            <a:chOff x="0" y="3490913"/>
            <a:chExt cx="1670050" cy="2151063"/>
          </a:xfrm>
        </p:grpSpPr>
        <p:sp>
          <p:nvSpPr>
            <p:cNvPr id="8" name="Freeform 5">
              <a:extLst>
                <a:ext uri="{FF2B5EF4-FFF2-40B4-BE49-F238E27FC236}">
                  <a16:creationId xmlns:a16="http://schemas.microsoft.com/office/drawing/2014/main" id="{721ED358-1DFE-4B5E-BF2E-C0A618AE5FC7}"/>
                </a:ext>
              </a:extLst>
            </p:cNvPr>
            <p:cNvSpPr>
              <a:spLocks/>
            </p:cNvSpPr>
            <p:nvPr/>
          </p:nvSpPr>
          <p:spPr bwMode="auto">
            <a:xfrm>
              <a:off x="0" y="4586288"/>
              <a:ext cx="230188" cy="504825"/>
            </a:xfrm>
            <a:custGeom>
              <a:avLst/>
              <a:gdLst>
                <a:gd name="T0" fmla="*/ 87 w 345"/>
                <a:gd name="T1" fmla="*/ 698 h 753"/>
                <a:gd name="T2" fmla="*/ 179 w 345"/>
                <a:gd name="T3" fmla="*/ 278 h 753"/>
                <a:gd name="T4" fmla="*/ 0 w 345"/>
                <a:gd name="T5" fmla="*/ 0 h 753"/>
                <a:gd name="T6" fmla="*/ 0 w 345"/>
                <a:gd name="T7" fmla="*/ 753 h 753"/>
                <a:gd name="T8" fmla="*/ 87 w 345"/>
                <a:gd name="T9" fmla="*/ 698 h 753"/>
              </a:gdLst>
              <a:ahLst/>
              <a:cxnLst>
                <a:cxn ang="0">
                  <a:pos x="T0" y="T1"/>
                </a:cxn>
                <a:cxn ang="0">
                  <a:pos x="T2" y="T3"/>
                </a:cxn>
                <a:cxn ang="0">
                  <a:pos x="T4" y="T5"/>
                </a:cxn>
                <a:cxn ang="0">
                  <a:pos x="T6" y="T7"/>
                </a:cxn>
                <a:cxn ang="0">
                  <a:pos x="T8" y="T9"/>
                </a:cxn>
              </a:cxnLst>
              <a:rect l="0" t="0" r="r" b="b"/>
              <a:pathLst>
                <a:path w="345" h="753">
                  <a:moveTo>
                    <a:pt x="87" y="698"/>
                  </a:moveTo>
                  <a:cubicBezTo>
                    <a:pt x="87" y="698"/>
                    <a:pt x="345" y="534"/>
                    <a:pt x="179" y="278"/>
                  </a:cubicBezTo>
                  <a:cubicBezTo>
                    <a:pt x="0" y="0"/>
                    <a:pt x="0" y="0"/>
                    <a:pt x="0" y="0"/>
                  </a:cubicBezTo>
                  <a:cubicBezTo>
                    <a:pt x="0" y="753"/>
                    <a:pt x="0" y="753"/>
                    <a:pt x="0" y="753"/>
                  </a:cubicBezTo>
                  <a:lnTo>
                    <a:pt x="87" y="69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6">
              <a:extLst>
                <a:ext uri="{FF2B5EF4-FFF2-40B4-BE49-F238E27FC236}">
                  <a16:creationId xmlns:a16="http://schemas.microsoft.com/office/drawing/2014/main" id="{69E36DC9-0FC0-40B2-B716-AF2A000860CC}"/>
                </a:ext>
              </a:extLst>
            </p:cNvPr>
            <p:cNvSpPr>
              <a:spLocks/>
            </p:cNvSpPr>
            <p:nvPr/>
          </p:nvSpPr>
          <p:spPr bwMode="auto">
            <a:xfrm>
              <a:off x="0" y="4995863"/>
              <a:ext cx="620713" cy="555625"/>
            </a:xfrm>
            <a:custGeom>
              <a:avLst/>
              <a:gdLst>
                <a:gd name="T0" fmla="*/ 904 w 927"/>
                <a:gd name="T1" fmla="*/ 787 h 827"/>
                <a:gd name="T2" fmla="*/ 561 w 927"/>
                <a:gd name="T3" fmla="*/ 257 h 827"/>
                <a:gd name="T4" fmla="*/ 138 w 927"/>
                <a:gd name="T5" fmla="*/ 164 h 827"/>
                <a:gd name="T6" fmla="*/ 0 w 927"/>
                <a:gd name="T7" fmla="*/ 252 h 827"/>
                <a:gd name="T8" fmla="*/ 0 w 927"/>
                <a:gd name="T9" fmla="*/ 827 h 827"/>
                <a:gd name="T10" fmla="*/ 927 w 927"/>
                <a:gd name="T11" fmla="*/ 827 h 827"/>
                <a:gd name="T12" fmla="*/ 904 w 927"/>
                <a:gd name="T13" fmla="*/ 787 h 827"/>
              </a:gdLst>
              <a:ahLst/>
              <a:cxnLst>
                <a:cxn ang="0">
                  <a:pos x="T0" y="T1"/>
                </a:cxn>
                <a:cxn ang="0">
                  <a:pos x="T2" y="T3"/>
                </a:cxn>
                <a:cxn ang="0">
                  <a:pos x="T4" y="T5"/>
                </a:cxn>
                <a:cxn ang="0">
                  <a:pos x="T6" y="T7"/>
                </a:cxn>
                <a:cxn ang="0">
                  <a:pos x="T8" y="T9"/>
                </a:cxn>
                <a:cxn ang="0">
                  <a:pos x="T10" y="T11"/>
                </a:cxn>
                <a:cxn ang="0">
                  <a:pos x="T12" y="T13"/>
                </a:cxn>
              </a:cxnLst>
              <a:rect l="0" t="0" r="r" b="b"/>
              <a:pathLst>
                <a:path w="927" h="827">
                  <a:moveTo>
                    <a:pt x="904" y="787"/>
                  </a:moveTo>
                  <a:cubicBezTo>
                    <a:pt x="561" y="257"/>
                    <a:pt x="561" y="257"/>
                    <a:pt x="561" y="257"/>
                  </a:cubicBezTo>
                  <a:cubicBezTo>
                    <a:pt x="561" y="257"/>
                    <a:pt x="395" y="0"/>
                    <a:pt x="138" y="164"/>
                  </a:cubicBezTo>
                  <a:cubicBezTo>
                    <a:pt x="0" y="252"/>
                    <a:pt x="0" y="252"/>
                    <a:pt x="0" y="252"/>
                  </a:cubicBezTo>
                  <a:cubicBezTo>
                    <a:pt x="0" y="827"/>
                    <a:pt x="0" y="827"/>
                    <a:pt x="0" y="827"/>
                  </a:cubicBezTo>
                  <a:cubicBezTo>
                    <a:pt x="927" y="827"/>
                    <a:pt x="927" y="827"/>
                    <a:pt x="927" y="827"/>
                  </a:cubicBezTo>
                  <a:cubicBezTo>
                    <a:pt x="921" y="815"/>
                    <a:pt x="913" y="801"/>
                    <a:pt x="904" y="78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7">
              <a:extLst>
                <a:ext uri="{FF2B5EF4-FFF2-40B4-BE49-F238E27FC236}">
                  <a16:creationId xmlns:a16="http://schemas.microsoft.com/office/drawing/2014/main" id="{215C89E8-C62B-48C9-89A8-90671A7FB109}"/>
                </a:ext>
              </a:extLst>
            </p:cNvPr>
            <p:cNvSpPr>
              <a:spLocks/>
            </p:cNvSpPr>
            <p:nvPr/>
          </p:nvSpPr>
          <p:spPr bwMode="auto">
            <a:xfrm>
              <a:off x="0" y="3490913"/>
              <a:ext cx="1646238" cy="1419225"/>
            </a:xfrm>
            <a:custGeom>
              <a:avLst/>
              <a:gdLst>
                <a:gd name="T0" fmla="*/ 258 w 2458"/>
                <a:gd name="T1" fmla="*/ 1861 h 2117"/>
                <a:gd name="T2" fmla="*/ 681 w 2458"/>
                <a:gd name="T3" fmla="*/ 1954 h 2117"/>
                <a:gd name="T4" fmla="*/ 2201 w 2458"/>
                <a:gd name="T5" fmla="*/ 989 h 2117"/>
                <a:gd name="T6" fmla="*/ 2198 w 2458"/>
                <a:gd name="T7" fmla="*/ 665 h 2117"/>
                <a:gd name="T8" fmla="*/ 1115 w 2458"/>
                <a:gd name="T9" fmla="*/ 0 h 2117"/>
                <a:gd name="T10" fmla="*/ 0 w 2458"/>
                <a:gd name="T11" fmla="*/ 0 h 2117"/>
                <a:gd name="T12" fmla="*/ 0 w 2458"/>
                <a:gd name="T13" fmla="*/ 1461 h 2117"/>
                <a:gd name="T14" fmla="*/ 258 w 2458"/>
                <a:gd name="T15" fmla="*/ 1861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8" h="2117">
                  <a:moveTo>
                    <a:pt x="258" y="1861"/>
                  </a:moveTo>
                  <a:cubicBezTo>
                    <a:pt x="258" y="1861"/>
                    <a:pt x="423" y="2117"/>
                    <a:pt x="681" y="1954"/>
                  </a:cubicBezTo>
                  <a:cubicBezTo>
                    <a:pt x="2201" y="989"/>
                    <a:pt x="2201" y="989"/>
                    <a:pt x="2201" y="989"/>
                  </a:cubicBezTo>
                  <a:cubicBezTo>
                    <a:pt x="2201" y="989"/>
                    <a:pt x="2458" y="825"/>
                    <a:pt x="2198" y="665"/>
                  </a:cubicBezTo>
                  <a:cubicBezTo>
                    <a:pt x="1115" y="0"/>
                    <a:pt x="1115" y="0"/>
                    <a:pt x="1115" y="0"/>
                  </a:cubicBezTo>
                  <a:cubicBezTo>
                    <a:pt x="0" y="0"/>
                    <a:pt x="0" y="0"/>
                    <a:pt x="0" y="0"/>
                  </a:cubicBezTo>
                  <a:cubicBezTo>
                    <a:pt x="0" y="1461"/>
                    <a:pt x="0" y="1461"/>
                    <a:pt x="0" y="1461"/>
                  </a:cubicBezTo>
                  <a:lnTo>
                    <a:pt x="258" y="186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8">
              <a:extLst>
                <a:ext uri="{FF2B5EF4-FFF2-40B4-BE49-F238E27FC236}">
                  <a16:creationId xmlns:a16="http://schemas.microsoft.com/office/drawing/2014/main" id="{0F6A04FA-3793-4346-815B-8CABDE8B663A}"/>
                </a:ext>
              </a:extLst>
            </p:cNvPr>
            <p:cNvSpPr>
              <a:spLocks/>
            </p:cNvSpPr>
            <p:nvPr/>
          </p:nvSpPr>
          <p:spPr bwMode="auto">
            <a:xfrm>
              <a:off x="317500" y="4132263"/>
              <a:ext cx="1352550" cy="1509713"/>
            </a:xfrm>
            <a:custGeom>
              <a:avLst/>
              <a:gdLst>
                <a:gd name="T0" fmla="*/ 1902 w 2019"/>
                <a:gd name="T1" fmla="*/ 31 h 2252"/>
                <a:gd name="T2" fmla="*/ 1815 w 2019"/>
                <a:gd name="T3" fmla="*/ 86 h 2252"/>
                <a:gd name="T4" fmla="*/ 258 w 2019"/>
                <a:gd name="T5" fmla="*/ 1075 h 2252"/>
                <a:gd name="T6" fmla="*/ 166 w 2019"/>
                <a:gd name="T7" fmla="*/ 1495 h 2252"/>
                <a:gd name="T8" fmla="*/ 489 w 2019"/>
                <a:gd name="T9" fmla="*/ 1995 h 2252"/>
                <a:gd name="T10" fmla="*/ 815 w 2019"/>
                <a:gd name="T11" fmla="*/ 1991 h 2252"/>
                <a:gd name="T12" fmla="*/ 1973 w 2019"/>
                <a:gd name="T13" fmla="*/ 106 h 2252"/>
                <a:gd name="T14" fmla="*/ 1902 w 2019"/>
                <a:gd name="T15" fmla="*/ 31 h 2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9" h="2252">
                  <a:moveTo>
                    <a:pt x="1902" y="31"/>
                  </a:moveTo>
                  <a:cubicBezTo>
                    <a:pt x="1877" y="47"/>
                    <a:pt x="1848" y="65"/>
                    <a:pt x="1815" y="86"/>
                  </a:cubicBezTo>
                  <a:cubicBezTo>
                    <a:pt x="258" y="1075"/>
                    <a:pt x="258" y="1075"/>
                    <a:pt x="258" y="1075"/>
                  </a:cubicBezTo>
                  <a:cubicBezTo>
                    <a:pt x="258" y="1075"/>
                    <a:pt x="0" y="1238"/>
                    <a:pt x="166" y="1495"/>
                  </a:cubicBezTo>
                  <a:cubicBezTo>
                    <a:pt x="489" y="1995"/>
                    <a:pt x="489" y="1995"/>
                    <a:pt x="489" y="1995"/>
                  </a:cubicBezTo>
                  <a:cubicBezTo>
                    <a:pt x="489" y="1995"/>
                    <a:pt x="655" y="2252"/>
                    <a:pt x="815" y="1991"/>
                  </a:cubicBezTo>
                  <a:cubicBezTo>
                    <a:pt x="1973" y="106"/>
                    <a:pt x="1973" y="106"/>
                    <a:pt x="1973" y="106"/>
                  </a:cubicBezTo>
                  <a:cubicBezTo>
                    <a:pt x="2019" y="0"/>
                    <a:pt x="1926" y="16"/>
                    <a:pt x="1902" y="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13570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15" name="AutoShape 3">
            <a:extLst>
              <a:ext uri="{FF2B5EF4-FFF2-40B4-BE49-F238E27FC236}">
                <a16:creationId xmlns:a16="http://schemas.microsoft.com/office/drawing/2014/main" id="{A5511238-E00C-49FA-8408-A7E3EF73798C}"/>
              </a:ext>
            </a:extLst>
          </p:cNvPr>
          <p:cNvSpPr>
            <a:spLocks noChangeAspect="1" noChangeArrowheads="1" noTextEdit="1"/>
          </p:cNvSpPr>
          <p:nvPr/>
        </p:nvSpPr>
        <p:spPr bwMode="auto">
          <a:xfrm>
            <a:off x="9610616" y="5019675"/>
            <a:ext cx="2581384"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 name="Group 6">
            <a:extLst>
              <a:ext uri="{FF2B5EF4-FFF2-40B4-BE49-F238E27FC236}">
                <a16:creationId xmlns:a16="http://schemas.microsoft.com/office/drawing/2014/main" id="{595365E8-0A73-4BF1-B13A-EEC6D395FE38}"/>
              </a:ext>
            </a:extLst>
          </p:cNvPr>
          <p:cNvGrpSpPr/>
          <p:nvPr userDrawn="1"/>
        </p:nvGrpSpPr>
        <p:grpSpPr>
          <a:xfrm>
            <a:off x="9612824" y="4972199"/>
            <a:ext cx="2581385" cy="1885801"/>
            <a:chOff x="9612824" y="4972199"/>
            <a:chExt cx="2581385" cy="1885801"/>
          </a:xfrm>
          <a:solidFill>
            <a:schemeClr val="accent4"/>
          </a:solidFill>
        </p:grpSpPr>
        <p:sp>
          <p:nvSpPr>
            <p:cNvPr id="16" name="Freeform 5">
              <a:extLst>
                <a:ext uri="{FF2B5EF4-FFF2-40B4-BE49-F238E27FC236}">
                  <a16:creationId xmlns:a16="http://schemas.microsoft.com/office/drawing/2014/main" id="{08CCBEC6-9FC9-4E57-B461-FC6771C9B59B}"/>
                </a:ext>
              </a:extLst>
            </p:cNvPr>
            <p:cNvSpPr>
              <a:spLocks/>
            </p:cNvSpPr>
            <p:nvPr/>
          </p:nvSpPr>
          <p:spPr bwMode="auto">
            <a:xfrm>
              <a:off x="11631118" y="5866519"/>
              <a:ext cx="563091" cy="991481"/>
            </a:xfrm>
            <a:custGeom>
              <a:avLst/>
              <a:gdLst>
                <a:gd name="T0" fmla="*/ 342 w 342"/>
                <a:gd name="T1" fmla="*/ 0 h 602"/>
                <a:gd name="T2" fmla="*/ 167 w 342"/>
                <a:gd name="T3" fmla="*/ 94 h 602"/>
                <a:gd name="T4" fmla="*/ 91 w 342"/>
                <a:gd name="T5" fmla="*/ 351 h 602"/>
                <a:gd name="T6" fmla="*/ 229 w 342"/>
                <a:gd name="T7" fmla="*/ 602 h 602"/>
                <a:gd name="T8" fmla="*/ 342 w 342"/>
                <a:gd name="T9" fmla="*/ 602 h 602"/>
                <a:gd name="T10" fmla="*/ 342 w 342"/>
                <a:gd name="T11" fmla="*/ 0 h 602"/>
              </a:gdLst>
              <a:ahLst/>
              <a:cxnLst>
                <a:cxn ang="0">
                  <a:pos x="T0" y="T1"/>
                </a:cxn>
                <a:cxn ang="0">
                  <a:pos x="T2" y="T3"/>
                </a:cxn>
                <a:cxn ang="0">
                  <a:pos x="T4" y="T5"/>
                </a:cxn>
                <a:cxn ang="0">
                  <a:pos x="T6" y="T7"/>
                </a:cxn>
                <a:cxn ang="0">
                  <a:pos x="T8" y="T9"/>
                </a:cxn>
                <a:cxn ang="0">
                  <a:pos x="T10" y="T11"/>
                </a:cxn>
              </a:cxnLst>
              <a:rect l="0" t="0" r="r" b="b"/>
              <a:pathLst>
                <a:path w="342" h="602">
                  <a:moveTo>
                    <a:pt x="342" y="0"/>
                  </a:moveTo>
                  <a:cubicBezTo>
                    <a:pt x="167" y="94"/>
                    <a:pt x="167" y="94"/>
                    <a:pt x="167" y="94"/>
                  </a:cubicBezTo>
                  <a:cubicBezTo>
                    <a:pt x="167" y="94"/>
                    <a:pt x="0" y="185"/>
                    <a:pt x="91" y="351"/>
                  </a:cubicBezTo>
                  <a:cubicBezTo>
                    <a:pt x="229" y="602"/>
                    <a:pt x="229" y="602"/>
                    <a:pt x="229" y="602"/>
                  </a:cubicBezTo>
                  <a:cubicBezTo>
                    <a:pt x="342" y="602"/>
                    <a:pt x="342" y="602"/>
                    <a:pt x="342" y="602"/>
                  </a:cubicBezTo>
                  <a:lnTo>
                    <a:pt x="3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
              <a:extLst>
                <a:ext uri="{FF2B5EF4-FFF2-40B4-BE49-F238E27FC236}">
                  <a16:creationId xmlns:a16="http://schemas.microsoft.com/office/drawing/2014/main" id="{B6141FF0-F10B-4147-B29E-898032EFE0E1}"/>
                </a:ext>
              </a:extLst>
            </p:cNvPr>
            <p:cNvSpPr>
              <a:spLocks/>
            </p:cNvSpPr>
            <p:nvPr/>
          </p:nvSpPr>
          <p:spPr bwMode="auto">
            <a:xfrm>
              <a:off x="10970866" y="4972199"/>
              <a:ext cx="1223342" cy="1115140"/>
            </a:xfrm>
            <a:custGeom>
              <a:avLst/>
              <a:gdLst>
                <a:gd name="T0" fmla="*/ 92 w 743"/>
                <a:gd name="T1" fmla="*/ 166 h 677"/>
                <a:gd name="T2" fmla="*/ 281 w 743"/>
                <a:gd name="T3" fmla="*/ 511 h 677"/>
                <a:gd name="T4" fmla="*/ 540 w 743"/>
                <a:gd name="T5" fmla="*/ 587 h 677"/>
                <a:gd name="T6" fmla="*/ 743 w 743"/>
                <a:gd name="T7" fmla="*/ 477 h 677"/>
                <a:gd name="T8" fmla="*/ 743 w 743"/>
                <a:gd name="T9" fmla="*/ 125 h 677"/>
                <a:gd name="T10" fmla="*/ 187 w 743"/>
                <a:gd name="T11" fmla="*/ 32 h 677"/>
                <a:gd name="T12" fmla="*/ 92 w 743"/>
                <a:gd name="T13" fmla="*/ 166 h 677"/>
              </a:gdLst>
              <a:ahLst/>
              <a:cxnLst>
                <a:cxn ang="0">
                  <a:pos x="T0" y="T1"/>
                </a:cxn>
                <a:cxn ang="0">
                  <a:pos x="T2" y="T3"/>
                </a:cxn>
                <a:cxn ang="0">
                  <a:pos x="T4" y="T5"/>
                </a:cxn>
                <a:cxn ang="0">
                  <a:pos x="T6" y="T7"/>
                </a:cxn>
                <a:cxn ang="0">
                  <a:pos x="T8" y="T9"/>
                </a:cxn>
                <a:cxn ang="0">
                  <a:pos x="T10" y="T11"/>
                </a:cxn>
                <a:cxn ang="0">
                  <a:pos x="T12" y="T13"/>
                </a:cxn>
              </a:cxnLst>
              <a:rect l="0" t="0" r="r" b="b"/>
              <a:pathLst>
                <a:path w="743" h="677">
                  <a:moveTo>
                    <a:pt x="92" y="166"/>
                  </a:moveTo>
                  <a:cubicBezTo>
                    <a:pt x="281" y="511"/>
                    <a:pt x="281" y="511"/>
                    <a:pt x="281" y="511"/>
                  </a:cubicBezTo>
                  <a:cubicBezTo>
                    <a:pt x="281" y="511"/>
                    <a:pt x="373" y="677"/>
                    <a:pt x="540" y="587"/>
                  </a:cubicBezTo>
                  <a:cubicBezTo>
                    <a:pt x="743" y="477"/>
                    <a:pt x="743" y="477"/>
                    <a:pt x="743" y="477"/>
                  </a:cubicBezTo>
                  <a:cubicBezTo>
                    <a:pt x="743" y="125"/>
                    <a:pt x="743" y="125"/>
                    <a:pt x="743" y="125"/>
                  </a:cubicBezTo>
                  <a:cubicBezTo>
                    <a:pt x="187" y="32"/>
                    <a:pt x="187" y="32"/>
                    <a:pt x="187" y="32"/>
                  </a:cubicBezTo>
                  <a:cubicBezTo>
                    <a:pt x="187" y="32"/>
                    <a:pt x="0" y="0"/>
                    <a:pt x="92"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7">
              <a:extLst>
                <a:ext uri="{FF2B5EF4-FFF2-40B4-BE49-F238E27FC236}">
                  <a16:creationId xmlns:a16="http://schemas.microsoft.com/office/drawing/2014/main" id="{20ABCC1F-B10C-456D-8735-1EACC5FD07E4}"/>
                </a:ext>
              </a:extLst>
            </p:cNvPr>
            <p:cNvSpPr>
              <a:spLocks/>
            </p:cNvSpPr>
            <p:nvPr/>
          </p:nvSpPr>
          <p:spPr bwMode="auto">
            <a:xfrm>
              <a:off x="10359195" y="6215414"/>
              <a:ext cx="1540218" cy="642586"/>
            </a:xfrm>
            <a:custGeom>
              <a:avLst/>
              <a:gdLst>
                <a:gd name="T0" fmla="*/ 555 w 936"/>
                <a:gd name="T1" fmla="*/ 91 h 390"/>
                <a:gd name="T2" fmla="*/ 0 w 936"/>
                <a:gd name="T3" fmla="*/ 390 h 390"/>
                <a:gd name="T4" fmla="*/ 936 w 936"/>
                <a:gd name="T5" fmla="*/ 390 h 390"/>
                <a:gd name="T6" fmla="*/ 813 w 936"/>
                <a:gd name="T7" fmla="*/ 167 h 390"/>
                <a:gd name="T8" fmla="*/ 555 w 936"/>
                <a:gd name="T9" fmla="*/ 91 h 390"/>
              </a:gdLst>
              <a:ahLst/>
              <a:cxnLst>
                <a:cxn ang="0">
                  <a:pos x="T0" y="T1"/>
                </a:cxn>
                <a:cxn ang="0">
                  <a:pos x="T2" y="T3"/>
                </a:cxn>
                <a:cxn ang="0">
                  <a:pos x="T4" y="T5"/>
                </a:cxn>
                <a:cxn ang="0">
                  <a:pos x="T6" y="T7"/>
                </a:cxn>
                <a:cxn ang="0">
                  <a:pos x="T8" y="T9"/>
                </a:cxn>
              </a:cxnLst>
              <a:rect l="0" t="0" r="r" b="b"/>
              <a:pathLst>
                <a:path w="936" h="390">
                  <a:moveTo>
                    <a:pt x="555" y="91"/>
                  </a:moveTo>
                  <a:cubicBezTo>
                    <a:pt x="0" y="390"/>
                    <a:pt x="0" y="390"/>
                    <a:pt x="0" y="390"/>
                  </a:cubicBezTo>
                  <a:cubicBezTo>
                    <a:pt x="936" y="390"/>
                    <a:pt x="936" y="390"/>
                    <a:pt x="936" y="390"/>
                  </a:cubicBezTo>
                  <a:cubicBezTo>
                    <a:pt x="813" y="167"/>
                    <a:pt x="813" y="167"/>
                    <a:pt x="813" y="167"/>
                  </a:cubicBezTo>
                  <a:cubicBezTo>
                    <a:pt x="813" y="167"/>
                    <a:pt x="722" y="0"/>
                    <a:pt x="555"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8">
              <a:extLst>
                <a:ext uri="{FF2B5EF4-FFF2-40B4-BE49-F238E27FC236}">
                  <a16:creationId xmlns:a16="http://schemas.microsoft.com/office/drawing/2014/main" id="{B8F2E86E-54CC-48FB-84FD-7D8C92B5A1C5}"/>
                </a:ext>
              </a:extLst>
            </p:cNvPr>
            <p:cNvSpPr>
              <a:spLocks/>
            </p:cNvSpPr>
            <p:nvPr/>
          </p:nvSpPr>
          <p:spPr bwMode="auto">
            <a:xfrm>
              <a:off x="9612824" y="5049486"/>
              <a:ext cx="1888010" cy="1808514"/>
            </a:xfrm>
            <a:custGeom>
              <a:avLst/>
              <a:gdLst>
                <a:gd name="T0" fmla="*/ 1056 w 1148"/>
                <a:gd name="T1" fmla="*/ 491 h 1098"/>
                <a:gd name="T2" fmla="*/ 877 w 1148"/>
                <a:gd name="T3" fmla="*/ 166 h 1098"/>
                <a:gd name="T4" fmla="*/ 675 w 1148"/>
                <a:gd name="T5" fmla="*/ 155 h 1098"/>
                <a:gd name="T6" fmla="*/ 0 w 1148"/>
                <a:gd name="T7" fmla="*/ 1098 h 1098"/>
                <a:gd name="T8" fmla="*/ 332 w 1148"/>
                <a:gd name="T9" fmla="*/ 1098 h 1098"/>
                <a:gd name="T10" fmla="*/ 981 w 1148"/>
                <a:gd name="T11" fmla="*/ 748 h 1098"/>
                <a:gd name="T12" fmla="*/ 1056 w 1148"/>
                <a:gd name="T13" fmla="*/ 491 h 1098"/>
              </a:gdLst>
              <a:ahLst/>
              <a:cxnLst>
                <a:cxn ang="0">
                  <a:pos x="T0" y="T1"/>
                </a:cxn>
                <a:cxn ang="0">
                  <a:pos x="T2" y="T3"/>
                </a:cxn>
                <a:cxn ang="0">
                  <a:pos x="T4" y="T5"/>
                </a:cxn>
                <a:cxn ang="0">
                  <a:pos x="T6" y="T7"/>
                </a:cxn>
                <a:cxn ang="0">
                  <a:pos x="T8" y="T9"/>
                </a:cxn>
                <a:cxn ang="0">
                  <a:pos x="T10" y="T11"/>
                </a:cxn>
                <a:cxn ang="0">
                  <a:pos x="T12" y="T13"/>
                </a:cxn>
              </a:cxnLst>
              <a:rect l="0" t="0" r="r" b="b"/>
              <a:pathLst>
                <a:path w="1148" h="1098">
                  <a:moveTo>
                    <a:pt x="1056" y="491"/>
                  </a:moveTo>
                  <a:cubicBezTo>
                    <a:pt x="877" y="166"/>
                    <a:pt x="877" y="166"/>
                    <a:pt x="877" y="166"/>
                  </a:cubicBezTo>
                  <a:cubicBezTo>
                    <a:pt x="877" y="166"/>
                    <a:pt x="786" y="0"/>
                    <a:pt x="675" y="155"/>
                  </a:cubicBezTo>
                  <a:cubicBezTo>
                    <a:pt x="0" y="1098"/>
                    <a:pt x="0" y="1098"/>
                    <a:pt x="0" y="1098"/>
                  </a:cubicBezTo>
                  <a:cubicBezTo>
                    <a:pt x="332" y="1098"/>
                    <a:pt x="332" y="1098"/>
                    <a:pt x="332" y="1098"/>
                  </a:cubicBezTo>
                  <a:cubicBezTo>
                    <a:pt x="981" y="748"/>
                    <a:pt x="981" y="748"/>
                    <a:pt x="981" y="748"/>
                  </a:cubicBezTo>
                  <a:cubicBezTo>
                    <a:pt x="981" y="748"/>
                    <a:pt x="1148" y="658"/>
                    <a:pt x="1056"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A24E02AC-EAD9-4CE8-A309-319CDB8B2E58}"/>
              </a:ext>
            </a:extLst>
          </p:cNvPr>
          <p:cNvSpPr>
            <a:spLocks noGrp="1"/>
          </p:cNvSpPr>
          <p:nvPr userDrawn="1">
            <p:ph type="title"/>
          </p:nvPr>
        </p:nvSpPr>
        <p:spPr/>
        <p:txBody>
          <a:bodyPr/>
          <a:lstStyle>
            <a:lvl1pPr>
              <a:defRPr>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186F573-62A2-4F1F-9A73-33200EF20EFF}"/>
              </a:ext>
            </a:extLst>
          </p:cNvPr>
          <p:cNvSpPr>
            <a:spLocks noGrp="1"/>
          </p:cNvSpPr>
          <p:nvPr userDrawn="1">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D19B58-81E9-4B0E-B6C5-EDDF808E744F}"/>
              </a:ext>
            </a:extLst>
          </p:cNvPr>
          <p:cNvSpPr>
            <a:spLocks noGrp="1"/>
          </p:cNvSpPr>
          <p:nvPr userDrawn="1">
            <p:ph type="dt" sz="half" idx="10"/>
          </p:nvPr>
        </p:nvSpPr>
        <p:spPr/>
        <p:txBody>
          <a:bodyPr/>
          <a:lstStyle/>
          <a:p>
            <a:fld id="{F0FD056E-0BD8-4797-AB0A-CD42176E9AD3}" type="datetimeFigureOut">
              <a:rPr lang="en-US" smtClean="0"/>
              <a:t>6/3/2026</a:t>
            </a:fld>
            <a:endParaRPr lang="en-US" dirty="0"/>
          </a:p>
        </p:txBody>
      </p:sp>
      <p:sp>
        <p:nvSpPr>
          <p:cNvPr id="5" name="Footer Placeholder 4">
            <a:extLst>
              <a:ext uri="{FF2B5EF4-FFF2-40B4-BE49-F238E27FC236}">
                <a16:creationId xmlns:a16="http://schemas.microsoft.com/office/drawing/2014/main" id="{786562A2-6F9A-442B-8EEA-878B9610B6E4}"/>
              </a:ext>
            </a:extLst>
          </p:cNvPr>
          <p:cNvSpPr>
            <a:spLocks noGrp="1"/>
          </p:cNvSpPr>
          <p:nvPr userDrawn="1">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ACC8BE-BB51-4053-B934-EA6A38EC2F20}"/>
              </a:ext>
            </a:extLst>
          </p:cNvPr>
          <p:cNvSpPr>
            <a:spLocks noGrp="1"/>
          </p:cNvSpPr>
          <p:nvPr userDrawn="1">
            <p:ph type="sldNum" sz="quarter" idx="12"/>
          </p:nvPr>
        </p:nvSpPr>
        <p:spPr/>
        <p:txBody>
          <a:bodyPr/>
          <a:lstStyle/>
          <a:p>
            <a:fld id="{055EDEFB-8961-4435-B17E-C5439ECDC533}" type="slidenum">
              <a:rPr lang="en-US" smtClean="0"/>
              <a:t>‹#›</a:t>
            </a:fld>
            <a:endParaRPr lang="en-US" dirty="0"/>
          </a:p>
        </p:txBody>
      </p:sp>
      <p:sp>
        <p:nvSpPr>
          <p:cNvPr id="8" name="AutoShape 3">
            <a:extLst>
              <a:ext uri="{FF2B5EF4-FFF2-40B4-BE49-F238E27FC236}">
                <a16:creationId xmlns:a16="http://schemas.microsoft.com/office/drawing/2014/main" id="{AEFE053A-E854-493D-BFD0-E82C39C99C01}"/>
              </a:ext>
            </a:extLst>
          </p:cNvPr>
          <p:cNvSpPr>
            <a:spLocks noChangeAspect="1" noChangeArrowheads="1" noTextEdit="1"/>
          </p:cNvSpPr>
          <p:nvPr userDrawn="1"/>
        </p:nvSpPr>
        <p:spPr bwMode="auto">
          <a:xfrm rot="5400000">
            <a:off x="-342177" y="4850171"/>
            <a:ext cx="2377437" cy="169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6524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ADDD-3103-443D-BA8C-3AAA1133B38A}"/>
              </a:ext>
            </a:extLst>
          </p:cNvPr>
          <p:cNvSpPr>
            <a:spLocks noGrp="1"/>
          </p:cNvSpPr>
          <p:nvPr>
            <p:ph type="title"/>
          </p:nvPr>
        </p:nvSpPr>
        <p:spPr>
          <a:xfrm>
            <a:off x="5953124" y="1709738"/>
            <a:ext cx="5394325" cy="2852737"/>
          </a:xfrm>
        </p:spPr>
        <p:txBody>
          <a:bodyPr anchor="b">
            <a:normAutofit/>
          </a:bodyPr>
          <a:lstStyle>
            <a:lvl1pPr algn="r">
              <a:defRPr sz="4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30B9E89-2539-402F-BB92-211DF092155B}"/>
              </a:ext>
            </a:extLst>
          </p:cNvPr>
          <p:cNvSpPr>
            <a:spLocks noGrp="1"/>
          </p:cNvSpPr>
          <p:nvPr>
            <p:ph type="body" idx="1"/>
          </p:nvPr>
        </p:nvSpPr>
        <p:spPr>
          <a:xfrm>
            <a:off x="5953124" y="4589463"/>
            <a:ext cx="5394325"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BA46F-FEED-46D7-B980-E8B99D52A2ED}"/>
              </a:ext>
            </a:extLst>
          </p:cNvPr>
          <p:cNvSpPr>
            <a:spLocks noGrp="1"/>
          </p:cNvSpPr>
          <p:nvPr>
            <p:ph type="dt" sz="half" idx="10"/>
          </p:nvPr>
        </p:nvSpPr>
        <p:spPr/>
        <p:txBody>
          <a:bodyPr/>
          <a:lstStyle/>
          <a:p>
            <a:fld id="{F0FD056E-0BD8-4797-AB0A-CD42176E9AD3}" type="datetimeFigureOut">
              <a:rPr lang="en-US" smtClean="0"/>
              <a:t>6/3/2026</a:t>
            </a:fld>
            <a:endParaRPr lang="en-US" dirty="0"/>
          </a:p>
        </p:txBody>
      </p:sp>
      <p:sp>
        <p:nvSpPr>
          <p:cNvPr id="5" name="Footer Placeholder 4">
            <a:extLst>
              <a:ext uri="{FF2B5EF4-FFF2-40B4-BE49-F238E27FC236}">
                <a16:creationId xmlns:a16="http://schemas.microsoft.com/office/drawing/2014/main" id="{2A078F1E-5D5F-4CEF-B121-975CDDC8EB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9D10F1-BFBE-4570-B1A8-83D3E403FE5E}"/>
              </a:ext>
            </a:extLst>
          </p:cNvPr>
          <p:cNvSpPr>
            <a:spLocks noGrp="1"/>
          </p:cNvSpPr>
          <p:nvPr>
            <p:ph type="sldNum" sz="quarter" idx="12"/>
          </p:nvPr>
        </p:nvSpPr>
        <p:spPr/>
        <p:txBody>
          <a:bodyPr/>
          <a:lstStyle/>
          <a:p>
            <a:fld id="{055EDEFB-8961-4435-B17E-C5439ECDC533}" type="slidenum">
              <a:rPr lang="en-US" smtClean="0"/>
              <a:t>‹#›</a:t>
            </a:fld>
            <a:endParaRPr lang="en-US" dirty="0"/>
          </a:p>
        </p:txBody>
      </p:sp>
      <p:grpSp>
        <p:nvGrpSpPr>
          <p:cNvPr id="7" name="Group 6">
            <a:extLst>
              <a:ext uri="{FF2B5EF4-FFF2-40B4-BE49-F238E27FC236}">
                <a16:creationId xmlns:a16="http://schemas.microsoft.com/office/drawing/2014/main" id="{4369D60D-C3F0-4152-AA68-DBF6E112E6AB}"/>
              </a:ext>
            </a:extLst>
          </p:cNvPr>
          <p:cNvGrpSpPr/>
          <p:nvPr userDrawn="1"/>
        </p:nvGrpSpPr>
        <p:grpSpPr>
          <a:xfrm>
            <a:off x="0" y="3"/>
            <a:ext cx="5559552" cy="7160831"/>
            <a:chOff x="0" y="3490913"/>
            <a:chExt cx="1670050" cy="2151063"/>
          </a:xfrm>
          <a:solidFill>
            <a:schemeClr val="bg1"/>
          </a:solidFill>
        </p:grpSpPr>
        <p:sp>
          <p:nvSpPr>
            <p:cNvPr id="8" name="Freeform 5">
              <a:extLst>
                <a:ext uri="{FF2B5EF4-FFF2-40B4-BE49-F238E27FC236}">
                  <a16:creationId xmlns:a16="http://schemas.microsoft.com/office/drawing/2014/main" id="{E6552B2A-6FE0-4116-992B-C2EC965E96B1}"/>
                </a:ext>
              </a:extLst>
            </p:cNvPr>
            <p:cNvSpPr>
              <a:spLocks/>
            </p:cNvSpPr>
            <p:nvPr/>
          </p:nvSpPr>
          <p:spPr bwMode="auto">
            <a:xfrm>
              <a:off x="0" y="4586288"/>
              <a:ext cx="230188" cy="504825"/>
            </a:xfrm>
            <a:custGeom>
              <a:avLst/>
              <a:gdLst>
                <a:gd name="T0" fmla="*/ 87 w 345"/>
                <a:gd name="T1" fmla="*/ 698 h 753"/>
                <a:gd name="T2" fmla="*/ 179 w 345"/>
                <a:gd name="T3" fmla="*/ 278 h 753"/>
                <a:gd name="T4" fmla="*/ 0 w 345"/>
                <a:gd name="T5" fmla="*/ 0 h 753"/>
                <a:gd name="T6" fmla="*/ 0 w 345"/>
                <a:gd name="T7" fmla="*/ 753 h 753"/>
                <a:gd name="T8" fmla="*/ 87 w 345"/>
                <a:gd name="T9" fmla="*/ 698 h 753"/>
              </a:gdLst>
              <a:ahLst/>
              <a:cxnLst>
                <a:cxn ang="0">
                  <a:pos x="T0" y="T1"/>
                </a:cxn>
                <a:cxn ang="0">
                  <a:pos x="T2" y="T3"/>
                </a:cxn>
                <a:cxn ang="0">
                  <a:pos x="T4" y="T5"/>
                </a:cxn>
                <a:cxn ang="0">
                  <a:pos x="T6" y="T7"/>
                </a:cxn>
                <a:cxn ang="0">
                  <a:pos x="T8" y="T9"/>
                </a:cxn>
              </a:cxnLst>
              <a:rect l="0" t="0" r="r" b="b"/>
              <a:pathLst>
                <a:path w="345" h="753">
                  <a:moveTo>
                    <a:pt x="87" y="698"/>
                  </a:moveTo>
                  <a:cubicBezTo>
                    <a:pt x="87" y="698"/>
                    <a:pt x="345" y="534"/>
                    <a:pt x="179" y="278"/>
                  </a:cubicBezTo>
                  <a:cubicBezTo>
                    <a:pt x="0" y="0"/>
                    <a:pt x="0" y="0"/>
                    <a:pt x="0" y="0"/>
                  </a:cubicBezTo>
                  <a:cubicBezTo>
                    <a:pt x="0" y="753"/>
                    <a:pt x="0" y="753"/>
                    <a:pt x="0" y="753"/>
                  </a:cubicBezTo>
                  <a:lnTo>
                    <a:pt x="87" y="6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6">
              <a:extLst>
                <a:ext uri="{FF2B5EF4-FFF2-40B4-BE49-F238E27FC236}">
                  <a16:creationId xmlns:a16="http://schemas.microsoft.com/office/drawing/2014/main" id="{B51811A2-1D37-4826-AC96-1FD4269FFFDA}"/>
                </a:ext>
              </a:extLst>
            </p:cNvPr>
            <p:cNvSpPr>
              <a:spLocks/>
            </p:cNvSpPr>
            <p:nvPr/>
          </p:nvSpPr>
          <p:spPr bwMode="auto">
            <a:xfrm>
              <a:off x="0" y="4995863"/>
              <a:ext cx="620713" cy="555625"/>
            </a:xfrm>
            <a:custGeom>
              <a:avLst/>
              <a:gdLst>
                <a:gd name="T0" fmla="*/ 904 w 927"/>
                <a:gd name="T1" fmla="*/ 787 h 827"/>
                <a:gd name="T2" fmla="*/ 561 w 927"/>
                <a:gd name="T3" fmla="*/ 257 h 827"/>
                <a:gd name="T4" fmla="*/ 138 w 927"/>
                <a:gd name="T5" fmla="*/ 164 h 827"/>
                <a:gd name="T6" fmla="*/ 0 w 927"/>
                <a:gd name="T7" fmla="*/ 252 h 827"/>
                <a:gd name="T8" fmla="*/ 0 w 927"/>
                <a:gd name="T9" fmla="*/ 827 h 827"/>
                <a:gd name="T10" fmla="*/ 927 w 927"/>
                <a:gd name="T11" fmla="*/ 827 h 827"/>
                <a:gd name="T12" fmla="*/ 904 w 927"/>
                <a:gd name="T13" fmla="*/ 787 h 827"/>
              </a:gdLst>
              <a:ahLst/>
              <a:cxnLst>
                <a:cxn ang="0">
                  <a:pos x="T0" y="T1"/>
                </a:cxn>
                <a:cxn ang="0">
                  <a:pos x="T2" y="T3"/>
                </a:cxn>
                <a:cxn ang="0">
                  <a:pos x="T4" y="T5"/>
                </a:cxn>
                <a:cxn ang="0">
                  <a:pos x="T6" y="T7"/>
                </a:cxn>
                <a:cxn ang="0">
                  <a:pos x="T8" y="T9"/>
                </a:cxn>
                <a:cxn ang="0">
                  <a:pos x="T10" y="T11"/>
                </a:cxn>
                <a:cxn ang="0">
                  <a:pos x="T12" y="T13"/>
                </a:cxn>
              </a:cxnLst>
              <a:rect l="0" t="0" r="r" b="b"/>
              <a:pathLst>
                <a:path w="927" h="827">
                  <a:moveTo>
                    <a:pt x="904" y="787"/>
                  </a:moveTo>
                  <a:cubicBezTo>
                    <a:pt x="561" y="257"/>
                    <a:pt x="561" y="257"/>
                    <a:pt x="561" y="257"/>
                  </a:cubicBezTo>
                  <a:cubicBezTo>
                    <a:pt x="561" y="257"/>
                    <a:pt x="395" y="0"/>
                    <a:pt x="138" y="164"/>
                  </a:cubicBezTo>
                  <a:cubicBezTo>
                    <a:pt x="0" y="252"/>
                    <a:pt x="0" y="252"/>
                    <a:pt x="0" y="252"/>
                  </a:cubicBezTo>
                  <a:cubicBezTo>
                    <a:pt x="0" y="827"/>
                    <a:pt x="0" y="827"/>
                    <a:pt x="0" y="827"/>
                  </a:cubicBezTo>
                  <a:cubicBezTo>
                    <a:pt x="927" y="827"/>
                    <a:pt x="927" y="827"/>
                    <a:pt x="927" y="827"/>
                  </a:cubicBezTo>
                  <a:cubicBezTo>
                    <a:pt x="921" y="815"/>
                    <a:pt x="913" y="801"/>
                    <a:pt x="904" y="7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7">
              <a:extLst>
                <a:ext uri="{FF2B5EF4-FFF2-40B4-BE49-F238E27FC236}">
                  <a16:creationId xmlns:a16="http://schemas.microsoft.com/office/drawing/2014/main" id="{41532770-851C-41CF-97B8-6BD60B97979C}"/>
                </a:ext>
              </a:extLst>
            </p:cNvPr>
            <p:cNvSpPr>
              <a:spLocks/>
            </p:cNvSpPr>
            <p:nvPr/>
          </p:nvSpPr>
          <p:spPr bwMode="auto">
            <a:xfrm>
              <a:off x="0" y="3490913"/>
              <a:ext cx="1646238" cy="1419225"/>
            </a:xfrm>
            <a:custGeom>
              <a:avLst/>
              <a:gdLst>
                <a:gd name="T0" fmla="*/ 258 w 2458"/>
                <a:gd name="T1" fmla="*/ 1861 h 2117"/>
                <a:gd name="T2" fmla="*/ 681 w 2458"/>
                <a:gd name="T3" fmla="*/ 1954 h 2117"/>
                <a:gd name="T4" fmla="*/ 2201 w 2458"/>
                <a:gd name="T5" fmla="*/ 989 h 2117"/>
                <a:gd name="T6" fmla="*/ 2198 w 2458"/>
                <a:gd name="T7" fmla="*/ 665 h 2117"/>
                <a:gd name="T8" fmla="*/ 1115 w 2458"/>
                <a:gd name="T9" fmla="*/ 0 h 2117"/>
                <a:gd name="T10" fmla="*/ 0 w 2458"/>
                <a:gd name="T11" fmla="*/ 0 h 2117"/>
                <a:gd name="T12" fmla="*/ 0 w 2458"/>
                <a:gd name="T13" fmla="*/ 1461 h 2117"/>
                <a:gd name="T14" fmla="*/ 258 w 2458"/>
                <a:gd name="T15" fmla="*/ 1861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8" h="2117">
                  <a:moveTo>
                    <a:pt x="258" y="1861"/>
                  </a:moveTo>
                  <a:cubicBezTo>
                    <a:pt x="258" y="1861"/>
                    <a:pt x="423" y="2117"/>
                    <a:pt x="681" y="1954"/>
                  </a:cubicBezTo>
                  <a:cubicBezTo>
                    <a:pt x="2201" y="989"/>
                    <a:pt x="2201" y="989"/>
                    <a:pt x="2201" y="989"/>
                  </a:cubicBezTo>
                  <a:cubicBezTo>
                    <a:pt x="2201" y="989"/>
                    <a:pt x="2458" y="825"/>
                    <a:pt x="2198" y="665"/>
                  </a:cubicBezTo>
                  <a:cubicBezTo>
                    <a:pt x="1115" y="0"/>
                    <a:pt x="1115" y="0"/>
                    <a:pt x="1115" y="0"/>
                  </a:cubicBezTo>
                  <a:cubicBezTo>
                    <a:pt x="0" y="0"/>
                    <a:pt x="0" y="0"/>
                    <a:pt x="0" y="0"/>
                  </a:cubicBezTo>
                  <a:cubicBezTo>
                    <a:pt x="0" y="1461"/>
                    <a:pt x="0" y="1461"/>
                    <a:pt x="0" y="1461"/>
                  </a:cubicBezTo>
                  <a:lnTo>
                    <a:pt x="258" y="1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8">
              <a:extLst>
                <a:ext uri="{FF2B5EF4-FFF2-40B4-BE49-F238E27FC236}">
                  <a16:creationId xmlns:a16="http://schemas.microsoft.com/office/drawing/2014/main" id="{740A1A10-B3BD-4313-8564-035EFCD38754}"/>
                </a:ext>
              </a:extLst>
            </p:cNvPr>
            <p:cNvSpPr>
              <a:spLocks/>
            </p:cNvSpPr>
            <p:nvPr/>
          </p:nvSpPr>
          <p:spPr bwMode="auto">
            <a:xfrm>
              <a:off x="317500" y="4132263"/>
              <a:ext cx="1352550" cy="1509713"/>
            </a:xfrm>
            <a:custGeom>
              <a:avLst/>
              <a:gdLst>
                <a:gd name="T0" fmla="*/ 1902 w 2019"/>
                <a:gd name="T1" fmla="*/ 31 h 2252"/>
                <a:gd name="T2" fmla="*/ 1815 w 2019"/>
                <a:gd name="T3" fmla="*/ 86 h 2252"/>
                <a:gd name="T4" fmla="*/ 258 w 2019"/>
                <a:gd name="T5" fmla="*/ 1075 h 2252"/>
                <a:gd name="T6" fmla="*/ 166 w 2019"/>
                <a:gd name="T7" fmla="*/ 1495 h 2252"/>
                <a:gd name="T8" fmla="*/ 489 w 2019"/>
                <a:gd name="T9" fmla="*/ 1995 h 2252"/>
                <a:gd name="T10" fmla="*/ 815 w 2019"/>
                <a:gd name="T11" fmla="*/ 1991 h 2252"/>
                <a:gd name="T12" fmla="*/ 1973 w 2019"/>
                <a:gd name="T13" fmla="*/ 106 h 2252"/>
                <a:gd name="T14" fmla="*/ 1902 w 2019"/>
                <a:gd name="T15" fmla="*/ 31 h 2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9" h="2252">
                  <a:moveTo>
                    <a:pt x="1902" y="31"/>
                  </a:moveTo>
                  <a:cubicBezTo>
                    <a:pt x="1877" y="47"/>
                    <a:pt x="1848" y="65"/>
                    <a:pt x="1815" y="86"/>
                  </a:cubicBezTo>
                  <a:cubicBezTo>
                    <a:pt x="258" y="1075"/>
                    <a:pt x="258" y="1075"/>
                    <a:pt x="258" y="1075"/>
                  </a:cubicBezTo>
                  <a:cubicBezTo>
                    <a:pt x="258" y="1075"/>
                    <a:pt x="0" y="1238"/>
                    <a:pt x="166" y="1495"/>
                  </a:cubicBezTo>
                  <a:cubicBezTo>
                    <a:pt x="489" y="1995"/>
                    <a:pt x="489" y="1995"/>
                    <a:pt x="489" y="1995"/>
                  </a:cubicBezTo>
                  <a:cubicBezTo>
                    <a:pt x="489" y="1995"/>
                    <a:pt x="655" y="2252"/>
                    <a:pt x="815" y="1991"/>
                  </a:cubicBezTo>
                  <a:cubicBezTo>
                    <a:pt x="1973" y="106"/>
                    <a:pt x="1973" y="106"/>
                    <a:pt x="1973" y="106"/>
                  </a:cubicBezTo>
                  <a:cubicBezTo>
                    <a:pt x="2019" y="0"/>
                    <a:pt x="1926" y="16"/>
                    <a:pt x="190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53696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ADDD-3103-443D-BA8C-3AAA1133B38A}"/>
              </a:ext>
            </a:extLst>
          </p:cNvPr>
          <p:cNvSpPr>
            <a:spLocks noGrp="1"/>
          </p:cNvSpPr>
          <p:nvPr>
            <p:ph type="title"/>
          </p:nvPr>
        </p:nvSpPr>
        <p:spPr>
          <a:xfrm>
            <a:off x="5953124" y="1709738"/>
            <a:ext cx="5394325" cy="2852737"/>
          </a:xfrm>
        </p:spPr>
        <p:txBody>
          <a:bodyPr anchor="b">
            <a:normAutofit/>
          </a:bodyPr>
          <a:lstStyle>
            <a:lvl1pPr algn="r">
              <a:defRPr sz="4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30B9E89-2539-402F-BB92-211DF092155B}"/>
              </a:ext>
            </a:extLst>
          </p:cNvPr>
          <p:cNvSpPr>
            <a:spLocks noGrp="1"/>
          </p:cNvSpPr>
          <p:nvPr>
            <p:ph type="body" idx="1"/>
          </p:nvPr>
        </p:nvSpPr>
        <p:spPr>
          <a:xfrm>
            <a:off x="5953124" y="4589463"/>
            <a:ext cx="5394325"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BA46F-FEED-46D7-B980-E8B99D52A2ED}"/>
              </a:ext>
            </a:extLst>
          </p:cNvPr>
          <p:cNvSpPr>
            <a:spLocks noGrp="1"/>
          </p:cNvSpPr>
          <p:nvPr>
            <p:ph type="dt" sz="half" idx="10"/>
          </p:nvPr>
        </p:nvSpPr>
        <p:spPr/>
        <p:txBody>
          <a:bodyPr/>
          <a:lstStyle/>
          <a:p>
            <a:fld id="{F0FD056E-0BD8-4797-AB0A-CD42176E9AD3}" type="datetimeFigureOut">
              <a:rPr lang="en-US" smtClean="0"/>
              <a:t>6/3/2026</a:t>
            </a:fld>
            <a:endParaRPr lang="en-US" dirty="0"/>
          </a:p>
        </p:txBody>
      </p:sp>
      <p:sp>
        <p:nvSpPr>
          <p:cNvPr id="5" name="Footer Placeholder 4">
            <a:extLst>
              <a:ext uri="{FF2B5EF4-FFF2-40B4-BE49-F238E27FC236}">
                <a16:creationId xmlns:a16="http://schemas.microsoft.com/office/drawing/2014/main" id="{2A078F1E-5D5F-4CEF-B121-975CDDC8EB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9D10F1-BFBE-4570-B1A8-83D3E403FE5E}"/>
              </a:ext>
            </a:extLst>
          </p:cNvPr>
          <p:cNvSpPr>
            <a:spLocks noGrp="1"/>
          </p:cNvSpPr>
          <p:nvPr>
            <p:ph type="sldNum" sz="quarter" idx="12"/>
          </p:nvPr>
        </p:nvSpPr>
        <p:spPr/>
        <p:txBody>
          <a:bodyPr/>
          <a:lstStyle/>
          <a:p>
            <a:fld id="{055EDEFB-8961-4435-B17E-C5439ECDC533}" type="slidenum">
              <a:rPr lang="en-US" smtClean="0"/>
              <a:t>‹#›</a:t>
            </a:fld>
            <a:endParaRPr lang="en-US" dirty="0"/>
          </a:p>
        </p:txBody>
      </p:sp>
      <p:grpSp>
        <p:nvGrpSpPr>
          <p:cNvPr id="7" name="Group 6">
            <a:extLst>
              <a:ext uri="{FF2B5EF4-FFF2-40B4-BE49-F238E27FC236}">
                <a16:creationId xmlns:a16="http://schemas.microsoft.com/office/drawing/2014/main" id="{4369D60D-C3F0-4152-AA68-DBF6E112E6AB}"/>
              </a:ext>
            </a:extLst>
          </p:cNvPr>
          <p:cNvGrpSpPr/>
          <p:nvPr userDrawn="1"/>
        </p:nvGrpSpPr>
        <p:grpSpPr>
          <a:xfrm>
            <a:off x="0" y="3"/>
            <a:ext cx="5559552" cy="7160831"/>
            <a:chOff x="0" y="3490913"/>
            <a:chExt cx="1670050" cy="2151063"/>
          </a:xfrm>
          <a:solidFill>
            <a:schemeClr val="bg1"/>
          </a:solidFill>
        </p:grpSpPr>
        <p:sp>
          <p:nvSpPr>
            <p:cNvPr id="8" name="Freeform 5">
              <a:extLst>
                <a:ext uri="{FF2B5EF4-FFF2-40B4-BE49-F238E27FC236}">
                  <a16:creationId xmlns:a16="http://schemas.microsoft.com/office/drawing/2014/main" id="{E6552B2A-6FE0-4116-992B-C2EC965E96B1}"/>
                </a:ext>
              </a:extLst>
            </p:cNvPr>
            <p:cNvSpPr>
              <a:spLocks/>
            </p:cNvSpPr>
            <p:nvPr/>
          </p:nvSpPr>
          <p:spPr bwMode="auto">
            <a:xfrm>
              <a:off x="0" y="4586288"/>
              <a:ext cx="230188" cy="504825"/>
            </a:xfrm>
            <a:custGeom>
              <a:avLst/>
              <a:gdLst>
                <a:gd name="T0" fmla="*/ 87 w 345"/>
                <a:gd name="T1" fmla="*/ 698 h 753"/>
                <a:gd name="T2" fmla="*/ 179 w 345"/>
                <a:gd name="T3" fmla="*/ 278 h 753"/>
                <a:gd name="T4" fmla="*/ 0 w 345"/>
                <a:gd name="T5" fmla="*/ 0 h 753"/>
                <a:gd name="T6" fmla="*/ 0 w 345"/>
                <a:gd name="T7" fmla="*/ 753 h 753"/>
                <a:gd name="T8" fmla="*/ 87 w 345"/>
                <a:gd name="T9" fmla="*/ 698 h 753"/>
              </a:gdLst>
              <a:ahLst/>
              <a:cxnLst>
                <a:cxn ang="0">
                  <a:pos x="T0" y="T1"/>
                </a:cxn>
                <a:cxn ang="0">
                  <a:pos x="T2" y="T3"/>
                </a:cxn>
                <a:cxn ang="0">
                  <a:pos x="T4" y="T5"/>
                </a:cxn>
                <a:cxn ang="0">
                  <a:pos x="T6" y="T7"/>
                </a:cxn>
                <a:cxn ang="0">
                  <a:pos x="T8" y="T9"/>
                </a:cxn>
              </a:cxnLst>
              <a:rect l="0" t="0" r="r" b="b"/>
              <a:pathLst>
                <a:path w="345" h="753">
                  <a:moveTo>
                    <a:pt x="87" y="698"/>
                  </a:moveTo>
                  <a:cubicBezTo>
                    <a:pt x="87" y="698"/>
                    <a:pt x="345" y="534"/>
                    <a:pt x="179" y="278"/>
                  </a:cubicBezTo>
                  <a:cubicBezTo>
                    <a:pt x="0" y="0"/>
                    <a:pt x="0" y="0"/>
                    <a:pt x="0" y="0"/>
                  </a:cubicBezTo>
                  <a:cubicBezTo>
                    <a:pt x="0" y="753"/>
                    <a:pt x="0" y="753"/>
                    <a:pt x="0" y="753"/>
                  </a:cubicBezTo>
                  <a:lnTo>
                    <a:pt x="87" y="6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6">
              <a:extLst>
                <a:ext uri="{FF2B5EF4-FFF2-40B4-BE49-F238E27FC236}">
                  <a16:creationId xmlns:a16="http://schemas.microsoft.com/office/drawing/2014/main" id="{B51811A2-1D37-4826-AC96-1FD4269FFFDA}"/>
                </a:ext>
              </a:extLst>
            </p:cNvPr>
            <p:cNvSpPr>
              <a:spLocks/>
            </p:cNvSpPr>
            <p:nvPr/>
          </p:nvSpPr>
          <p:spPr bwMode="auto">
            <a:xfrm>
              <a:off x="0" y="4995863"/>
              <a:ext cx="620713" cy="555625"/>
            </a:xfrm>
            <a:custGeom>
              <a:avLst/>
              <a:gdLst>
                <a:gd name="T0" fmla="*/ 904 w 927"/>
                <a:gd name="T1" fmla="*/ 787 h 827"/>
                <a:gd name="T2" fmla="*/ 561 w 927"/>
                <a:gd name="T3" fmla="*/ 257 h 827"/>
                <a:gd name="T4" fmla="*/ 138 w 927"/>
                <a:gd name="T5" fmla="*/ 164 h 827"/>
                <a:gd name="T6" fmla="*/ 0 w 927"/>
                <a:gd name="T7" fmla="*/ 252 h 827"/>
                <a:gd name="T8" fmla="*/ 0 w 927"/>
                <a:gd name="T9" fmla="*/ 827 h 827"/>
                <a:gd name="T10" fmla="*/ 927 w 927"/>
                <a:gd name="T11" fmla="*/ 827 h 827"/>
                <a:gd name="T12" fmla="*/ 904 w 927"/>
                <a:gd name="T13" fmla="*/ 787 h 827"/>
              </a:gdLst>
              <a:ahLst/>
              <a:cxnLst>
                <a:cxn ang="0">
                  <a:pos x="T0" y="T1"/>
                </a:cxn>
                <a:cxn ang="0">
                  <a:pos x="T2" y="T3"/>
                </a:cxn>
                <a:cxn ang="0">
                  <a:pos x="T4" y="T5"/>
                </a:cxn>
                <a:cxn ang="0">
                  <a:pos x="T6" y="T7"/>
                </a:cxn>
                <a:cxn ang="0">
                  <a:pos x="T8" y="T9"/>
                </a:cxn>
                <a:cxn ang="0">
                  <a:pos x="T10" y="T11"/>
                </a:cxn>
                <a:cxn ang="0">
                  <a:pos x="T12" y="T13"/>
                </a:cxn>
              </a:cxnLst>
              <a:rect l="0" t="0" r="r" b="b"/>
              <a:pathLst>
                <a:path w="927" h="827">
                  <a:moveTo>
                    <a:pt x="904" y="787"/>
                  </a:moveTo>
                  <a:cubicBezTo>
                    <a:pt x="561" y="257"/>
                    <a:pt x="561" y="257"/>
                    <a:pt x="561" y="257"/>
                  </a:cubicBezTo>
                  <a:cubicBezTo>
                    <a:pt x="561" y="257"/>
                    <a:pt x="395" y="0"/>
                    <a:pt x="138" y="164"/>
                  </a:cubicBezTo>
                  <a:cubicBezTo>
                    <a:pt x="0" y="252"/>
                    <a:pt x="0" y="252"/>
                    <a:pt x="0" y="252"/>
                  </a:cubicBezTo>
                  <a:cubicBezTo>
                    <a:pt x="0" y="827"/>
                    <a:pt x="0" y="827"/>
                    <a:pt x="0" y="827"/>
                  </a:cubicBezTo>
                  <a:cubicBezTo>
                    <a:pt x="927" y="827"/>
                    <a:pt x="927" y="827"/>
                    <a:pt x="927" y="827"/>
                  </a:cubicBezTo>
                  <a:cubicBezTo>
                    <a:pt x="921" y="815"/>
                    <a:pt x="913" y="801"/>
                    <a:pt x="904" y="7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7">
              <a:extLst>
                <a:ext uri="{FF2B5EF4-FFF2-40B4-BE49-F238E27FC236}">
                  <a16:creationId xmlns:a16="http://schemas.microsoft.com/office/drawing/2014/main" id="{41532770-851C-41CF-97B8-6BD60B97979C}"/>
                </a:ext>
              </a:extLst>
            </p:cNvPr>
            <p:cNvSpPr>
              <a:spLocks/>
            </p:cNvSpPr>
            <p:nvPr/>
          </p:nvSpPr>
          <p:spPr bwMode="auto">
            <a:xfrm>
              <a:off x="0" y="3490913"/>
              <a:ext cx="1646238" cy="1419225"/>
            </a:xfrm>
            <a:custGeom>
              <a:avLst/>
              <a:gdLst>
                <a:gd name="T0" fmla="*/ 258 w 2458"/>
                <a:gd name="T1" fmla="*/ 1861 h 2117"/>
                <a:gd name="T2" fmla="*/ 681 w 2458"/>
                <a:gd name="T3" fmla="*/ 1954 h 2117"/>
                <a:gd name="T4" fmla="*/ 2201 w 2458"/>
                <a:gd name="T5" fmla="*/ 989 h 2117"/>
                <a:gd name="T6" fmla="*/ 2198 w 2458"/>
                <a:gd name="T7" fmla="*/ 665 h 2117"/>
                <a:gd name="T8" fmla="*/ 1115 w 2458"/>
                <a:gd name="T9" fmla="*/ 0 h 2117"/>
                <a:gd name="T10" fmla="*/ 0 w 2458"/>
                <a:gd name="T11" fmla="*/ 0 h 2117"/>
                <a:gd name="T12" fmla="*/ 0 w 2458"/>
                <a:gd name="T13" fmla="*/ 1461 h 2117"/>
                <a:gd name="T14" fmla="*/ 258 w 2458"/>
                <a:gd name="T15" fmla="*/ 1861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8" h="2117">
                  <a:moveTo>
                    <a:pt x="258" y="1861"/>
                  </a:moveTo>
                  <a:cubicBezTo>
                    <a:pt x="258" y="1861"/>
                    <a:pt x="423" y="2117"/>
                    <a:pt x="681" y="1954"/>
                  </a:cubicBezTo>
                  <a:cubicBezTo>
                    <a:pt x="2201" y="989"/>
                    <a:pt x="2201" y="989"/>
                    <a:pt x="2201" y="989"/>
                  </a:cubicBezTo>
                  <a:cubicBezTo>
                    <a:pt x="2201" y="989"/>
                    <a:pt x="2458" y="825"/>
                    <a:pt x="2198" y="665"/>
                  </a:cubicBezTo>
                  <a:cubicBezTo>
                    <a:pt x="1115" y="0"/>
                    <a:pt x="1115" y="0"/>
                    <a:pt x="1115" y="0"/>
                  </a:cubicBezTo>
                  <a:cubicBezTo>
                    <a:pt x="0" y="0"/>
                    <a:pt x="0" y="0"/>
                    <a:pt x="0" y="0"/>
                  </a:cubicBezTo>
                  <a:cubicBezTo>
                    <a:pt x="0" y="1461"/>
                    <a:pt x="0" y="1461"/>
                    <a:pt x="0" y="1461"/>
                  </a:cubicBezTo>
                  <a:lnTo>
                    <a:pt x="258" y="1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8">
              <a:extLst>
                <a:ext uri="{FF2B5EF4-FFF2-40B4-BE49-F238E27FC236}">
                  <a16:creationId xmlns:a16="http://schemas.microsoft.com/office/drawing/2014/main" id="{740A1A10-B3BD-4313-8564-035EFCD38754}"/>
                </a:ext>
              </a:extLst>
            </p:cNvPr>
            <p:cNvSpPr>
              <a:spLocks/>
            </p:cNvSpPr>
            <p:nvPr/>
          </p:nvSpPr>
          <p:spPr bwMode="auto">
            <a:xfrm>
              <a:off x="317500" y="4132263"/>
              <a:ext cx="1352550" cy="1509713"/>
            </a:xfrm>
            <a:custGeom>
              <a:avLst/>
              <a:gdLst>
                <a:gd name="T0" fmla="*/ 1902 w 2019"/>
                <a:gd name="T1" fmla="*/ 31 h 2252"/>
                <a:gd name="T2" fmla="*/ 1815 w 2019"/>
                <a:gd name="T3" fmla="*/ 86 h 2252"/>
                <a:gd name="T4" fmla="*/ 258 w 2019"/>
                <a:gd name="T5" fmla="*/ 1075 h 2252"/>
                <a:gd name="T6" fmla="*/ 166 w 2019"/>
                <a:gd name="T7" fmla="*/ 1495 h 2252"/>
                <a:gd name="T8" fmla="*/ 489 w 2019"/>
                <a:gd name="T9" fmla="*/ 1995 h 2252"/>
                <a:gd name="T10" fmla="*/ 815 w 2019"/>
                <a:gd name="T11" fmla="*/ 1991 h 2252"/>
                <a:gd name="T12" fmla="*/ 1973 w 2019"/>
                <a:gd name="T13" fmla="*/ 106 h 2252"/>
                <a:gd name="T14" fmla="*/ 1902 w 2019"/>
                <a:gd name="T15" fmla="*/ 31 h 2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9" h="2252">
                  <a:moveTo>
                    <a:pt x="1902" y="31"/>
                  </a:moveTo>
                  <a:cubicBezTo>
                    <a:pt x="1877" y="47"/>
                    <a:pt x="1848" y="65"/>
                    <a:pt x="1815" y="86"/>
                  </a:cubicBezTo>
                  <a:cubicBezTo>
                    <a:pt x="258" y="1075"/>
                    <a:pt x="258" y="1075"/>
                    <a:pt x="258" y="1075"/>
                  </a:cubicBezTo>
                  <a:cubicBezTo>
                    <a:pt x="258" y="1075"/>
                    <a:pt x="0" y="1238"/>
                    <a:pt x="166" y="1495"/>
                  </a:cubicBezTo>
                  <a:cubicBezTo>
                    <a:pt x="489" y="1995"/>
                    <a:pt x="489" y="1995"/>
                    <a:pt x="489" y="1995"/>
                  </a:cubicBezTo>
                  <a:cubicBezTo>
                    <a:pt x="489" y="1995"/>
                    <a:pt x="655" y="2252"/>
                    <a:pt x="815" y="1991"/>
                  </a:cubicBezTo>
                  <a:cubicBezTo>
                    <a:pt x="1973" y="106"/>
                    <a:pt x="1973" y="106"/>
                    <a:pt x="1973" y="106"/>
                  </a:cubicBezTo>
                  <a:cubicBezTo>
                    <a:pt x="2019" y="0"/>
                    <a:pt x="1926" y="16"/>
                    <a:pt x="190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65628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ADDD-3103-443D-BA8C-3AAA1133B38A}"/>
              </a:ext>
            </a:extLst>
          </p:cNvPr>
          <p:cNvSpPr>
            <a:spLocks noGrp="1"/>
          </p:cNvSpPr>
          <p:nvPr>
            <p:ph type="title"/>
          </p:nvPr>
        </p:nvSpPr>
        <p:spPr>
          <a:xfrm>
            <a:off x="5953124" y="1709738"/>
            <a:ext cx="5394325" cy="2852737"/>
          </a:xfrm>
        </p:spPr>
        <p:txBody>
          <a:bodyPr anchor="b">
            <a:normAutofit/>
          </a:bodyPr>
          <a:lstStyle>
            <a:lvl1pPr algn="r">
              <a:defRPr sz="4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30B9E89-2539-402F-BB92-211DF092155B}"/>
              </a:ext>
            </a:extLst>
          </p:cNvPr>
          <p:cNvSpPr>
            <a:spLocks noGrp="1"/>
          </p:cNvSpPr>
          <p:nvPr>
            <p:ph type="body" idx="1"/>
          </p:nvPr>
        </p:nvSpPr>
        <p:spPr>
          <a:xfrm>
            <a:off x="5953124" y="4589463"/>
            <a:ext cx="5394325"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39ABA46F-FEED-46D7-B980-E8B99D52A2ED}"/>
              </a:ext>
            </a:extLst>
          </p:cNvPr>
          <p:cNvSpPr>
            <a:spLocks noGrp="1"/>
          </p:cNvSpPr>
          <p:nvPr>
            <p:ph type="dt" sz="half" idx="10"/>
          </p:nvPr>
        </p:nvSpPr>
        <p:spPr/>
        <p:txBody>
          <a:bodyPr/>
          <a:lstStyle>
            <a:lvl1pPr>
              <a:defRPr>
                <a:solidFill>
                  <a:schemeClr val="bg1"/>
                </a:solidFill>
              </a:defRPr>
            </a:lvl1pPr>
          </a:lstStyle>
          <a:p>
            <a:fld id="{F0FD056E-0BD8-4797-AB0A-CD42176E9AD3}" type="datetimeFigureOut">
              <a:rPr lang="en-US" smtClean="0"/>
              <a:pPr/>
              <a:t>6/3/2026</a:t>
            </a:fld>
            <a:endParaRPr lang="en-US" dirty="0"/>
          </a:p>
        </p:txBody>
      </p:sp>
      <p:sp>
        <p:nvSpPr>
          <p:cNvPr id="5" name="Footer Placeholder 4">
            <a:extLst>
              <a:ext uri="{FF2B5EF4-FFF2-40B4-BE49-F238E27FC236}">
                <a16:creationId xmlns:a16="http://schemas.microsoft.com/office/drawing/2014/main" id="{2A078F1E-5D5F-4CEF-B121-975CDDC8EBF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B89D10F1-BFBE-4570-B1A8-83D3E403FE5E}"/>
              </a:ext>
            </a:extLst>
          </p:cNvPr>
          <p:cNvSpPr>
            <a:spLocks noGrp="1"/>
          </p:cNvSpPr>
          <p:nvPr>
            <p:ph type="sldNum" sz="quarter" idx="12"/>
          </p:nvPr>
        </p:nvSpPr>
        <p:spPr/>
        <p:txBody>
          <a:bodyPr/>
          <a:lstStyle>
            <a:lvl1pPr>
              <a:defRPr>
                <a:solidFill>
                  <a:schemeClr val="bg1"/>
                </a:solidFill>
              </a:defRPr>
            </a:lvl1pPr>
          </a:lstStyle>
          <a:p>
            <a:fld id="{055EDEFB-8961-4435-B17E-C5439ECDC533}" type="slidenum">
              <a:rPr lang="en-US" smtClean="0"/>
              <a:pPr/>
              <a:t>‹#›</a:t>
            </a:fld>
            <a:endParaRPr lang="en-US" dirty="0"/>
          </a:p>
        </p:txBody>
      </p:sp>
      <p:grpSp>
        <p:nvGrpSpPr>
          <p:cNvPr id="7" name="Group 6">
            <a:extLst>
              <a:ext uri="{FF2B5EF4-FFF2-40B4-BE49-F238E27FC236}">
                <a16:creationId xmlns:a16="http://schemas.microsoft.com/office/drawing/2014/main" id="{4369D60D-C3F0-4152-AA68-DBF6E112E6AB}"/>
              </a:ext>
            </a:extLst>
          </p:cNvPr>
          <p:cNvGrpSpPr/>
          <p:nvPr userDrawn="1"/>
        </p:nvGrpSpPr>
        <p:grpSpPr>
          <a:xfrm>
            <a:off x="0" y="3"/>
            <a:ext cx="5559552" cy="7160831"/>
            <a:chOff x="0" y="3490913"/>
            <a:chExt cx="1670050" cy="2151063"/>
          </a:xfrm>
          <a:solidFill>
            <a:schemeClr val="bg1"/>
          </a:solidFill>
        </p:grpSpPr>
        <p:sp>
          <p:nvSpPr>
            <p:cNvPr id="8" name="Freeform 5">
              <a:extLst>
                <a:ext uri="{FF2B5EF4-FFF2-40B4-BE49-F238E27FC236}">
                  <a16:creationId xmlns:a16="http://schemas.microsoft.com/office/drawing/2014/main" id="{E6552B2A-6FE0-4116-992B-C2EC965E96B1}"/>
                </a:ext>
              </a:extLst>
            </p:cNvPr>
            <p:cNvSpPr>
              <a:spLocks/>
            </p:cNvSpPr>
            <p:nvPr/>
          </p:nvSpPr>
          <p:spPr bwMode="auto">
            <a:xfrm>
              <a:off x="0" y="4586288"/>
              <a:ext cx="230188" cy="504825"/>
            </a:xfrm>
            <a:custGeom>
              <a:avLst/>
              <a:gdLst>
                <a:gd name="T0" fmla="*/ 87 w 345"/>
                <a:gd name="T1" fmla="*/ 698 h 753"/>
                <a:gd name="T2" fmla="*/ 179 w 345"/>
                <a:gd name="T3" fmla="*/ 278 h 753"/>
                <a:gd name="T4" fmla="*/ 0 w 345"/>
                <a:gd name="T5" fmla="*/ 0 h 753"/>
                <a:gd name="T6" fmla="*/ 0 w 345"/>
                <a:gd name="T7" fmla="*/ 753 h 753"/>
                <a:gd name="T8" fmla="*/ 87 w 345"/>
                <a:gd name="T9" fmla="*/ 698 h 753"/>
              </a:gdLst>
              <a:ahLst/>
              <a:cxnLst>
                <a:cxn ang="0">
                  <a:pos x="T0" y="T1"/>
                </a:cxn>
                <a:cxn ang="0">
                  <a:pos x="T2" y="T3"/>
                </a:cxn>
                <a:cxn ang="0">
                  <a:pos x="T4" y="T5"/>
                </a:cxn>
                <a:cxn ang="0">
                  <a:pos x="T6" y="T7"/>
                </a:cxn>
                <a:cxn ang="0">
                  <a:pos x="T8" y="T9"/>
                </a:cxn>
              </a:cxnLst>
              <a:rect l="0" t="0" r="r" b="b"/>
              <a:pathLst>
                <a:path w="345" h="753">
                  <a:moveTo>
                    <a:pt x="87" y="698"/>
                  </a:moveTo>
                  <a:cubicBezTo>
                    <a:pt x="87" y="698"/>
                    <a:pt x="345" y="534"/>
                    <a:pt x="179" y="278"/>
                  </a:cubicBezTo>
                  <a:cubicBezTo>
                    <a:pt x="0" y="0"/>
                    <a:pt x="0" y="0"/>
                    <a:pt x="0" y="0"/>
                  </a:cubicBezTo>
                  <a:cubicBezTo>
                    <a:pt x="0" y="753"/>
                    <a:pt x="0" y="753"/>
                    <a:pt x="0" y="753"/>
                  </a:cubicBezTo>
                  <a:lnTo>
                    <a:pt x="87" y="6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6">
              <a:extLst>
                <a:ext uri="{FF2B5EF4-FFF2-40B4-BE49-F238E27FC236}">
                  <a16:creationId xmlns:a16="http://schemas.microsoft.com/office/drawing/2014/main" id="{B51811A2-1D37-4826-AC96-1FD4269FFFDA}"/>
                </a:ext>
              </a:extLst>
            </p:cNvPr>
            <p:cNvSpPr>
              <a:spLocks/>
            </p:cNvSpPr>
            <p:nvPr/>
          </p:nvSpPr>
          <p:spPr bwMode="auto">
            <a:xfrm>
              <a:off x="0" y="4995863"/>
              <a:ext cx="620713" cy="555625"/>
            </a:xfrm>
            <a:custGeom>
              <a:avLst/>
              <a:gdLst>
                <a:gd name="T0" fmla="*/ 904 w 927"/>
                <a:gd name="T1" fmla="*/ 787 h 827"/>
                <a:gd name="T2" fmla="*/ 561 w 927"/>
                <a:gd name="T3" fmla="*/ 257 h 827"/>
                <a:gd name="T4" fmla="*/ 138 w 927"/>
                <a:gd name="T5" fmla="*/ 164 h 827"/>
                <a:gd name="T6" fmla="*/ 0 w 927"/>
                <a:gd name="T7" fmla="*/ 252 h 827"/>
                <a:gd name="T8" fmla="*/ 0 w 927"/>
                <a:gd name="T9" fmla="*/ 827 h 827"/>
                <a:gd name="T10" fmla="*/ 927 w 927"/>
                <a:gd name="T11" fmla="*/ 827 h 827"/>
                <a:gd name="T12" fmla="*/ 904 w 927"/>
                <a:gd name="T13" fmla="*/ 787 h 827"/>
              </a:gdLst>
              <a:ahLst/>
              <a:cxnLst>
                <a:cxn ang="0">
                  <a:pos x="T0" y="T1"/>
                </a:cxn>
                <a:cxn ang="0">
                  <a:pos x="T2" y="T3"/>
                </a:cxn>
                <a:cxn ang="0">
                  <a:pos x="T4" y="T5"/>
                </a:cxn>
                <a:cxn ang="0">
                  <a:pos x="T6" y="T7"/>
                </a:cxn>
                <a:cxn ang="0">
                  <a:pos x="T8" y="T9"/>
                </a:cxn>
                <a:cxn ang="0">
                  <a:pos x="T10" y="T11"/>
                </a:cxn>
                <a:cxn ang="0">
                  <a:pos x="T12" y="T13"/>
                </a:cxn>
              </a:cxnLst>
              <a:rect l="0" t="0" r="r" b="b"/>
              <a:pathLst>
                <a:path w="927" h="827">
                  <a:moveTo>
                    <a:pt x="904" y="787"/>
                  </a:moveTo>
                  <a:cubicBezTo>
                    <a:pt x="561" y="257"/>
                    <a:pt x="561" y="257"/>
                    <a:pt x="561" y="257"/>
                  </a:cubicBezTo>
                  <a:cubicBezTo>
                    <a:pt x="561" y="257"/>
                    <a:pt x="395" y="0"/>
                    <a:pt x="138" y="164"/>
                  </a:cubicBezTo>
                  <a:cubicBezTo>
                    <a:pt x="0" y="252"/>
                    <a:pt x="0" y="252"/>
                    <a:pt x="0" y="252"/>
                  </a:cubicBezTo>
                  <a:cubicBezTo>
                    <a:pt x="0" y="827"/>
                    <a:pt x="0" y="827"/>
                    <a:pt x="0" y="827"/>
                  </a:cubicBezTo>
                  <a:cubicBezTo>
                    <a:pt x="927" y="827"/>
                    <a:pt x="927" y="827"/>
                    <a:pt x="927" y="827"/>
                  </a:cubicBezTo>
                  <a:cubicBezTo>
                    <a:pt x="921" y="815"/>
                    <a:pt x="913" y="801"/>
                    <a:pt x="904" y="7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7">
              <a:extLst>
                <a:ext uri="{FF2B5EF4-FFF2-40B4-BE49-F238E27FC236}">
                  <a16:creationId xmlns:a16="http://schemas.microsoft.com/office/drawing/2014/main" id="{41532770-851C-41CF-97B8-6BD60B97979C}"/>
                </a:ext>
              </a:extLst>
            </p:cNvPr>
            <p:cNvSpPr>
              <a:spLocks/>
            </p:cNvSpPr>
            <p:nvPr/>
          </p:nvSpPr>
          <p:spPr bwMode="auto">
            <a:xfrm>
              <a:off x="0" y="3490913"/>
              <a:ext cx="1646238" cy="1419225"/>
            </a:xfrm>
            <a:custGeom>
              <a:avLst/>
              <a:gdLst>
                <a:gd name="T0" fmla="*/ 258 w 2458"/>
                <a:gd name="T1" fmla="*/ 1861 h 2117"/>
                <a:gd name="T2" fmla="*/ 681 w 2458"/>
                <a:gd name="T3" fmla="*/ 1954 h 2117"/>
                <a:gd name="T4" fmla="*/ 2201 w 2458"/>
                <a:gd name="T5" fmla="*/ 989 h 2117"/>
                <a:gd name="T6" fmla="*/ 2198 w 2458"/>
                <a:gd name="T7" fmla="*/ 665 h 2117"/>
                <a:gd name="T8" fmla="*/ 1115 w 2458"/>
                <a:gd name="T9" fmla="*/ 0 h 2117"/>
                <a:gd name="T10" fmla="*/ 0 w 2458"/>
                <a:gd name="T11" fmla="*/ 0 h 2117"/>
                <a:gd name="T12" fmla="*/ 0 w 2458"/>
                <a:gd name="T13" fmla="*/ 1461 h 2117"/>
                <a:gd name="T14" fmla="*/ 258 w 2458"/>
                <a:gd name="T15" fmla="*/ 1861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8" h="2117">
                  <a:moveTo>
                    <a:pt x="258" y="1861"/>
                  </a:moveTo>
                  <a:cubicBezTo>
                    <a:pt x="258" y="1861"/>
                    <a:pt x="423" y="2117"/>
                    <a:pt x="681" y="1954"/>
                  </a:cubicBezTo>
                  <a:cubicBezTo>
                    <a:pt x="2201" y="989"/>
                    <a:pt x="2201" y="989"/>
                    <a:pt x="2201" y="989"/>
                  </a:cubicBezTo>
                  <a:cubicBezTo>
                    <a:pt x="2201" y="989"/>
                    <a:pt x="2458" y="825"/>
                    <a:pt x="2198" y="665"/>
                  </a:cubicBezTo>
                  <a:cubicBezTo>
                    <a:pt x="1115" y="0"/>
                    <a:pt x="1115" y="0"/>
                    <a:pt x="1115" y="0"/>
                  </a:cubicBezTo>
                  <a:cubicBezTo>
                    <a:pt x="0" y="0"/>
                    <a:pt x="0" y="0"/>
                    <a:pt x="0" y="0"/>
                  </a:cubicBezTo>
                  <a:cubicBezTo>
                    <a:pt x="0" y="1461"/>
                    <a:pt x="0" y="1461"/>
                    <a:pt x="0" y="1461"/>
                  </a:cubicBezTo>
                  <a:lnTo>
                    <a:pt x="258" y="1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8">
              <a:extLst>
                <a:ext uri="{FF2B5EF4-FFF2-40B4-BE49-F238E27FC236}">
                  <a16:creationId xmlns:a16="http://schemas.microsoft.com/office/drawing/2014/main" id="{740A1A10-B3BD-4313-8564-035EFCD38754}"/>
                </a:ext>
              </a:extLst>
            </p:cNvPr>
            <p:cNvSpPr>
              <a:spLocks/>
            </p:cNvSpPr>
            <p:nvPr/>
          </p:nvSpPr>
          <p:spPr bwMode="auto">
            <a:xfrm>
              <a:off x="317500" y="4132263"/>
              <a:ext cx="1352550" cy="1509713"/>
            </a:xfrm>
            <a:custGeom>
              <a:avLst/>
              <a:gdLst>
                <a:gd name="T0" fmla="*/ 1902 w 2019"/>
                <a:gd name="T1" fmla="*/ 31 h 2252"/>
                <a:gd name="T2" fmla="*/ 1815 w 2019"/>
                <a:gd name="T3" fmla="*/ 86 h 2252"/>
                <a:gd name="T4" fmla="*/ 258 w 2019"/>
                <a:gd name="T5" fmla="*/ 1075 h 2252"/>
                <a:gd name="T6" fmla="*/ 166 w 2019"/>
                <a:gd name="T7" fmla="*/ 1495 h 2252"/>
                <a:gd name="T8" fmla="*/ 489 w 2019"/>
                <a:gd name="T9" fmla="*/ 1995 h 2252"/>
                <a:gd name="T10" fmla="*/ 815 w 2019"/>
                <a:gd name="T11" fmla="*/ 1991 h 2252"/>
                <a:gd name="T12" fmla="*/ 1973 w 2019"/>
                <a:gd name="T13" fmla="*/ 106 h 2252"/>
                <a:gd name="T14" fmla="*/ 1902 w 2019"/>
                <a:gd name="T15" fmla="*/ 31 h 2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9" h="2252">
                  <a:moveTo>
                    <a:pt x="1902" y="31"/>
                  </a:moveTo>
                  <a:cubicBezTo>
                    <a:pt x="1877" y="47"/>
                    <a:pt x="1848" y="65"/>
                    <a:pt x="1815" y="86"/>
                  </a:cubicBezTo>
                  <a:cubicBezTo>
                    <a:pt x="258" y="1075"/>
                    <a:pt x="258" y="1075"/>
                    <a:pt x="258" y="1075"/>
                  </a:cubicBezTo>
                  <a:cubicBezTo>
                    <a:pt x="258" y="1075"/>
                    <a:pt x="0" y="1238"/>
                    <a:pt x="166" y="1495"/>
                  </a:cubicBezTo>
                  <a:cubicBezTo>
                    <a:pt x="489" y="1995"/>
                    <a:pt x="489" y="1995"/>
                    <a:pt x="489" y="1995"/>
                  </a:cubicBezTo>
                  <a:cubicBezTo>
                    <a:pt x="489" y="1995"/>
                    <a:pt x="655" y="2252"/>
                    <a:pt x="815" y="1991"/>
                  </a:cubicBezTo>
                  <a:cubicBezTo>
                    <a:pt x="1973" y="106"/>
                    <a:pt x="1973" y="106"/>
                    <a:pt x="1973" y="106"/>
                  </a:cubicBezTo>
                  <a:cubicBezTo>
                    <a:pt x="2019" y="0"/>
                    <a:pt x="1926" y="16"/>
                    <a:pt x="190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673144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3_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ADDD-3103-443D-BA8C-3AAA1133B38A}"/>
              </a:ext>
            </a:extLst>
          </p:cNvPr>
          <p:cNvSpPr>
            <a:spLocks noGrp="1"/>
          </p:cNvSpPr>
          <p:nvPr>
            <p:ph type="title"/>
          </p:nvPr>
        </p:nvSpPr>
        <p:spPr>
          <a:xfrm>
            <a:off x="5953124" y="1709738"/>
            <a:ext cx="5394325" cy="2852737"/>
          </a:xfrm>
        </p:spPr>
        <p:txBody>
          <a:bodyPr anchor="b">
            <a:normAutofit/>
          </a:bodyPr>
          <a:lstStyle>
            <a:lvl1pPr algn="r">
              <a:defRPr sz="4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30B9E89-2539-402F-BB92-211DF092155B}"/>
              </a:ext>
            </a:extLst>
          </p:cNvPr>
          <p:cNvSpPr>
            <a:spLocks noGrp="1"/>
          </p:cNvSpPr>
          <p:nvPr>
            <p:ph type="body" idx="1"/>
          </p:nvPr>
        </p:nvSpPr>
        <p:spPr>
          <a:xfrm>
            <a:off x="5953124" y="4589463"/>
            <a:ext cx="5394325"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39ABA46F-FEED-46D7-B980-E8B99D52A2ED}"/>
              </a:ext>
            </a:extLst>
          </p:cNvPr>
          <p:cNvSpPr>
            <a:spLocks noGrp="1"/>
          </p:cNvSpPr>
          <p:nvPr>
            <p:ph type="dt" sz="half" idx="10"/>
          </p:nvPr>
        </p:nvSpPr>
        <p:spPr/>
        <p:txBody>
          <a:bodyPr/>
          <a:lstStyle>
            <a:lvl1pPr>
              <a:defRPr>
                <a:solidFill>
                  <a:schemeClr val="bg1"/>
                </a:solidFill>
              </a:defRPr>
            </a:lvl1pPr>
          </a:lstStyle>
          <a:p>
            <a:fld id="{F0FD056E-0BD8-4797-AB0A-CD42176E9AD3}" type="datetimeFigureOut">
              <a:rPr lang="en-US" smtClean="0"/>
              <a:pPr/>
              <a:t>6/3/2026</a:t>
            </a:fld>
            <a:endParaRPr lang="en-US" dirty="0"/>
          </a:p>
        </p:txBody>
      </p:sp>
      <p:sp>
        <p:nvSpPr>
          <p:cNvPr id="5" name="Footer Placeholder 4">
            <a:extLst>
              <a:ext uri="{FF2B5EF4-FFF2-40B4-BE49-F238E27FC236}">
                <a16:creationId xmlns:a16="http://schemas.microsoft.com/office/drawing/2014/main" id="{2A078F1E-5D5F-4CEF-B121-975CDDC8EBF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B89D10F1-BFBE-4570-B1A8-83D3E403FE5E}"/>
              </a:ext>
            </a:extLst>
          </p:cNvPr>
          <p:cNvSpPr>
            <a:spLocks noGrp="1"/>
          </p:cNvSpPr>
          <p:nvPr>
            <p:ph type="sldNum" sz="quarter" idx="12"/>
          </p:nvPr>
        </p:nvSpPr>
        <p:spPr/>
        <p:txBody>
          <a:bodyPr/>
          <a:lstStyle>
            <a:lvl1pPr>
              <a:defRPr>
                <a:solidFill>
                  <a:schemeClr val="bg1"/>
                </a:solidFill>
              </a:defRPr>
            </a:lvl1pPr>
          </a:lstStyle>
          <a:p>
            <a:fld id="{055EDEFB-8961-4435-B17E-C5439ECDC533}" type="slidenum">
              <a:rPr lang="en-US" smtClean="0"/>
              <a:pPr/>
              <a:t>‹#›</a:t>
            </a:fld>
            <a:endParaRPr lang="en-US" dirty="0"/>
          </a:p>
        </p:txBody>
      </p:sp>
      <p:grpSp>
        <p:nvGrpSpPr>
          <p:cNvPr id="7" name="Group 6">
            <a:extLst>
              <a:ext uri="{FF2B5EF4-FFF2-40B4-BE49-F238E27FC236}">
                <a16:creationId xmlns:a16="http://schemas.microsoft.com/office/drawing/2014/main" id="{4369D60D-C3F0-4152-AA68-DBF6E112E6AB}"/>
              </a:ext>
            </a:extLst>
          </p:cNvPr>
          <p:cNvGrpSpPr/>
          <p:nvPr userDrawn="1"/>
        </p:nvGrpSpPr>
        <p:grpSpPr>
          <a:xfrm>
            <a:off x="0" y="3"/>
            <a:ext cx="5559552" cy="7160831"/>
            <a:chOff x="0" y="3490913"/>
            <a:chExt cx="1670050" cy="2151063"/>
          </a:xfrm>
          <a:solidFill>
            <a:schemeClr val="bg1"/>
          </a:solidFill>
        </p:grpSpPr>
        <p:sp>
          <p:nvSpPr>
            <p:cNvPr id="8" name="Freeform 5">
              <a:extLst>
                <a:ext uri="{FF2B5EF4-FFF2-40B4-BE49-F238E27FC236}">
                  <a16:creationId xmlns:a16="http://schemas.microsoft.com/office/drawing/2014/main" id="{E6552B2A-6FE0-4116-992B-C2EC965E96B1}"/>
                </a:ext>
              </a:extLst>
            </p:cNvPr>
            <p:cNvSpPr>
              <a:spLocks/>
            </p:cNvSpPr>
            <p:nvPr/>
          </p:nvSpPr>
          <p:spPr bwMode="auto">
            <a:xfrm>
              <a:off x="0" y="4586288"/>
              <a:ext cx="230188" cy="504825"/>
            </a:xfrm>
            <a:custGeom>
              <a:avLst/>
              <a:gdLst>
                <a:gd name="T0" fmla="*/ 87 w 345"/>
                <a:gd name="T1" fmla="*/ 698 h 753"/>
                <a:gd name="T2" fmla="*/ 179 w 345"/>
                <a:gd name="T3" fmla="*/ 278 h 753"/>
                <a:gd name="T4" fmla="*/ 0 w 345"/>
                <a:gd name="T5" fmla="*/ 0 h 753"/>
                <a:gd name="T6" fmla="*/ 0 w 345"/>
                <a:gd name="T7" fmla="*/ 753 h 753"/>
                <a:gd name="T8" fmla="*/ 87 w 345"/>
                <a:gd name="T9" fmla="*/ 698 h 753"/>
              </a:gdLst>
              <a:ahLst/>
              <a:cxnLst>
                <a:cxn ang="0">
                  <a:pos x="T0" y="T1"/>
                </a:cxn>
                <a:cxn ang="0">
                  <a:pos x="T2" y="T3"/>
                </a:cxn>
                <a:cxn ang="0">
                  <a:pos x="T4" y="T5"/>
                </a:cxn>
                <a:cxn ang="0">
                  <a:pos x="T6" y="T7"/>
                </a:cxn>
                <a:cxn ang="0">
                  <a:pos x="T8" y="T9"/>
                </a:cxn>
              </a:cxnLst>
              <a:rect l="0" t="0" r="r" b="b"/>
              <a:pathLst>
                <a:path w="345" h="753">
                  <a:moveTo>
                    <a:pt x="87" y="698"/>
                  </a:moveTo>
                  <a:cubicBezTo>
                    <a:pt x="87" y="698"/>
                    <a:pt x="345" y="534"/>
                    <a:pt x="179" y="278"/>
                  </a:cubicBezTo>
                  <a:cubicBezTo>
                    <a:pt x="0" y="0"/>
                    <a:pt x="0" y="0"/>
                    <a:pt x="0" y="0"/>
                  </a:cubicBezTo>
                  <a:cubicBezTo>
                    <a:pt x="0" y="753"/>
                    <a:pt x="0" y="753"/>
                    <a:pt x="0" y="753"/>
                  </a:cubicBezTo>
                  <a:lnTo>
                    <a:pt x="87" y="6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6">
              <a:extLst>
                <a:ext uri="{FF2B5EF4-FFF2-40B4-BE49-F238E27FC236}">
                  <a16:creationId xmlns:a16="http://schemas.microsoft.com/office/drawing/2014/main" id="{B51811A2-1D37-4826-AC96-1FD4269FFFDA}"/>
                </a:ext>
              </a:extLst>
            </p:cNvPr>
            <p:cNvSpPr>
              <a:spLocks/>
            </p:cNvSpPr>
            <p:nvPr/>
          </p:nvSpPr>
          <p:spPr bwMode="auto">
            <a:xfrm>
              <a:off x="0" y="4995863"/>
              <a:ext cx="620713" cy="555625"/>
            </a:xfrm>
            <a:custGeom>
              <a:avLst/>
              <a:gdLst>
                <a:gd name="T0" fmla="*/ 904 w 927"/>
                <a:gd name="T1" fmla="*/ 787 h 827"/>
                <a:gd name="T2" fmla="*/ 561 w 927"/>
                <a:gd name="T3" fmla="*/ 257 h 827"/>
                <a:gd name="T4" fmla="*/ 138 w 927"/>
                <a:gd name="T5" fmla="*/ 164 h 827"/>
                <a:gd name="T6" fmla="*/ 0 w 927"/>
                <a:gd name="T7" fmla="*/ 252 h 827"/>
                <a:gd name="T8" fmla="*/ 0 w 927"/>
                <a:gd name="T9" fmla="*/ 827 h 827"/>
                <a:gd name="T10" fmla="*/ 927 w 927"/>
                <a:gd name="T11" fmla="*/ 827 h 827"/>
                <a:gd name="T12" fmla="*/ 904 w 927"/>
                <a:gd name="T13" fmla="*/ 787 h 827"/>
              </a:gdLst>
              <a:ahLst/>
              <a:cxnLst>
                <a:cxn ang="0">
                  <a:pos x="T0" y="T1"/>
                </a:cxn>
                <a:cxn ang="0">
                  <a:pos x="T2" y="T3"/>
                </a:cxn>
                <a:cxn ang="0">
                  <a:pos x="T4" y="T5"/>
                </a:cxn>
                <a:cxn ang="0">
                  <a:pos x="T6" y="T7"/>
                </a:cxn>
                <a:cxn ang="0">
                  <a:pos x="T8" y="T9"/>
                </a:cxn>
                <a:cxn ang="0">
                  <a:pos x="T10" y="T11"/>
                </a:cxn>
                <a:cxn ang="0">
                  <a:pos x="T12" y="T13"/>
                </a:cxn>
              </a:cxnLst>
              <a:rect l="0" t="0" r="r" b="b"/>
              <a:pathLst>
                <a:path w="927" h="827">
                  <a:moveTo>
                    <a:pt x="904" y="787"/>
                  </a:moveTo>
                  <a:cubicBezTo>
                    <a:pt x="561" y="257"/>
                    <a:pt x="561" y="257"/>
                    <a:pt x="561" y="257"/>
                  </a:cubicBezTo>
                  <a:cubicBezTo>
                    <a:pt x="561" y="257"/>
                    <a:pt x="395" y="0"/>
                    <a:pt x="138" y="164"/>
                  </a:cubicBezTo>
                  <a:cubicBezTo>
                    <a:pt x="0" y="252"/>
                    <a:pt x="0" y="252"/>
                    <a:pt x="0" y="252"/>
                  </a:cubicBezTo>
                  <a:cubicBezTo>
                    <a:pt x="0" y="827"/>
                    <a:pt x="0" y="827"/>
                    <a:pt x="0" y="827"/>
                  </a:cubicBezTo>
                  <a:cubicBezTo>
                    <a:pt x="927" y="827"/>
                    <a:pt x="927" y="827"/>
                    <a:pt x="927" y="827"/>
                  </a:cubicBezTo>
                  <a:cubicBezTo>
                    <a:pt x="921" y="815"/>
                    <a:pt x="913" y="801"/>
                    <a:pt x="904" y="7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7">
              <a:extLst>
                <a:ext uri="{FF2B5EF4-FFF2-40B4-BE49-F238E27FC236}">
                  <a16:creationId xmlns:a16="http://schemas.microsoft.com/office/drawing/2014/main" id="{41532770-851C-41CF-97B8-6BD60B97979C}"/>
                </a:ext>
              </a:extLst>
            </p:cNvPr>
            <p:cNvSpPr>
              <a:spLocks/>
            </p:cNvSpPr>
            <p:nvPr/>
          </p:nvSpPr>
          <p:spPr bwMode="auto">
            <a:xfrm>
              <a:off x="0" y="3490913"/>
              <a:ext cx="1646238" cy="1419225"/>
            </a:xfrm>
            <a:custGeom>
              <a:avLst/>
              <a:gdLst>
                <a:gd name="T0" fmla="*/ 258 w 2458"/>
                <a:gd name="T1" fmla="*/ 1861 h 2117"/>
                <a:gd name="T2" fmla="*/ 681 w 2458"/>
                <a:gd name="T3" fmla="*/ 1954 h 2117"/>
                <a:gd name="T4" fmla="*/ 2201 w 2458"/>
                <a:gd name="T5" fmla="*/ 989 h 2117"/>
                <a:gd name="T6" fmla="*/ 2198 w 2458"/>
                <a:gd name="T7" fmla="*/ 665 h 2117"/>
                <a:gd name="T8" fmla="*/ 1115 w 2458"/>
                <a:gd name="T9" fmla="*/ 0 h 2117"/>
                <a:gd name="T10" fmla="*/ 0 w 2458"/>
                <a:gd name="T11" fmla="*/ 0 h 2117"/>
                <a:gd name="T12" fmla="*/ 0 w 2458"/>
                <a:gd name="T13" fmla="*/ 1461 h 2117"/>
                <a:gd name="T14" fmla="*/ 258 w 2458"/>
                <a:gd name="T15" fmla="*/ 1861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8" h="2117">
                  <a:moveTo>
                    <a:pt x="258" y="1861"/>
                  </a:moveTo>
                  <a:cubicBezTo>
                    <a:pt x="258" y="1861"/>
                    <a:pt x="423" y="2117"/>
                    <a:pt x="681" y="1954"/>
                  </a:cubicBezTo>
                  <a:cubicBezTo>
                    <a:pt x="2201" y="989"/>
                    <a:pt x="2201" y="989"/>
                    <a:pt x="2201" y="989"/>
                  </a:cubicBezTo>
                  <a:cubicBezTo>
                    <a:pt x="2201" y="989"/>
                    <a:pt x="2458" y="825"/>
                    <a:pt x="2198" y="665"/>
                  </a:cubicBezTo>
                  <a:cubicBezTo>
                    <a:pt x="1115" y="0"/>
                    <a:pt x="1115" y="0"/>
                    <a:pt x="1115" y="0"/>
                  </a:cubicBezTo>
                  <a:cubicBezTo>
                    <a:pt x="0" y="0"/>
                    <a:pt x="0" y="0"/>
                    <a:pt x="0" y="0"/>
                  </a:cubicBezTo>
                  <a:cubicBezTo>
                    <a:pt x="0" y="1461"/>
                    <a:pt x="0" y="1461"/>
                    <a:pt x="0" y="1461"/>
                  </a:cubicBezTo>
                  <a:lnTo>
                    <a:pt x="258" y="1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8">
              <a:extLst>
                <a:ext uri="{FF2B5EF4-FFF2-40B4-BE49-F238E27FC236}">
                  <a16:creationId xmlns:a16="http://schemas.microsoft.com/office/drawing/2014/main" id="{740A1A10-B3BD-4313-8564-035EFCD38754}"/>
                </a:ext>
              </a:extLst>
            </p:cNvPr>
            <p:cNvSpPr>
              <a:spLocks/>
            </p:cNvSpPr>
            <p:nvPr/>
          </p:nvSpPr>
          <p:spPr bwMode="auto">
            <a:xfrm>
              <a:off x="317500" y="4132263"/>
              <a:ext cx="1352550" cy="1509713"/>
            </a:xfrm>
            <a:custGeom>
              <a:avLst/>
              <a:gdLst>
                <a:gd name="T0" fmla="*/ 1902 w 2019"/>
                <a:gd name="T1" fmla="*/ 31 h 2252"/>
                <a:gd name="T2" fmla="*/ 1815 w 2019"/>
                <a:gd name="T3" fmla="*/ 86 h 2252"/>
                <a:gd name="T4" fmla="*/ 258 w 2019"/>
                <a:gd name="T5" fmla="*/ 1075 h 2252"/>
                <a:gd name="T6" fmla="*/ 166 w 2019"/>
                <a:gd name="T7" fmla="*/ 1495 h 2252"/>
                <a:gd name="T8" fmla="*/ 489 w 2019"/>
                <a:gd name="T9" fmla="*/ 1995 h 2252"/>
                <a:gd name="T10" fmla="*/ 815 w 2019"/>
                <a:gd name="T11" fmla="*/ 1991 h 2252"/>
                <a:gd name="T12" fmla="*/ 1973 w 2019"/>
                <a:gd name="T13" fmla="*/ 106 h 2252"/>
                <a:gd name="T14" fmla="*/ 1902 w 2019"/>
                <a:gd name="T15" fmla="*/ 31 h 2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9" h="2252">
                  <a:moveTo>
                    <a:pt x="1902" y="31"/>
                  </a:moveTo>
                  <a:cubicBezTo>
                    <a:pt x="1877" y="47"/>
                    <a:pt x="1848" y="65"/>
                    <a:pt x="1815" y="86"/>
                  </a:cubicBezTo>
                  <a:cubicBezTo>
                    <a:pt x="258" y="1075"/>
                    <a:pt x="258" y="1075"/>
                    <a:pt x="258" y="1075"/>
                  </a:cubicBezTo>
                  <a:cubicBezTo>
                    <a:pt x="258" y="1075"/>
                    <a:pt x="0" y="1238"/>
                    <a:pt x="166" y="1495"/>
                  </a:cubicBezTo>
                  <a:cubicBezTo>
                    <a:pt x="489" y="1995"/>
                    <a:pt x="489" y="1995"/>
                    <a:pt x="489" y="1995"/>
                  </a:cubicBezTo>
                  <a:cubicBezTo>
                    <a:pt x="489" y="1995"/>
                    <a:pt x="655" y="2252"/>
                    <a:pt x="815" y="1991"/>
                  </a:cubicBezTo>
                  <a:cubicBezTo>
                    <a:pt x="1973" y="106"/>
                    <a:pt x="1973" y="106"/>
                    <a:pt x="1973" y="106"/>
                  </a:cubicBezTo>
                  <a:cubicBezTo>
                    <a:pt x="2019" y="0"/>
                    <a:pt x="1926" y="16"/>
                    <a:pt x="190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54735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4_Section Header">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ADDD-3103-443D-BA8C-3AAA1133B38A}"/>
              </a:ext>
            </a:extLst>
          </p:cNvPr>
          <p:cNvSpPr>
            <a:spLocks noGrp="1"/>
          </p:cNvSpPr>
          <p:nvPr>
            <p:ph type="title"/>
          </p:nvPr>
        </p:nvSpPr>
        <p:spPr>
          <a:xfrm>
            <a:off x="5953124" y="1709738"/>
            <a:ext cx="5394325" cy="2852737"/>
          </a:xfrm>
        </p:spPr>
        <p:txBody>
          <a:bodyPr anchor="b">
            <a:normAutofit/>
          </a:bodyPr>
          <a:lstStyle>
            <a:lvl1pPr algn="r">
              <a:defRPr sz="4600">
                <a:solidFill>
                  <a:schemeClr val="accent4"/>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30B9E89-2539-402F-BB92-211DF092155B}"/>
              </a:ext>
            </a:extLst>
          </p:cNvPr>
          <p:cNvSpPr>
            <a:spLocks noGrp="1"/>
          </p:cNvSpPr>
          <p:nvPr>
            <p:ph type="body" idx="1"/>
          </p:nvPr>
        </p:nvSpPr>
        <p:spPr>
          <a:xfrm>
            <a:off x="5953124" y="4589463"/>
            <a:ext cx="5394325" cy="1500187"/>
          </a:xfrm>
        </p:spPr>
        <p:txBody>
          <a:bodyPr/>
          <a:lstStyle>
            <a:lvl1pPr marL="0" indent="0" algn="r">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39ABA46F-FEED-46D7-B980-E8B99D52A2ED}"/>
              </a:ext>
            </a:extLst>
          </p:cNvPr>
          <p:cNvSpPr>
            <a:spLocks noGrp="1"/>
          </p:cNvSpPr>
          <p:nvPr>
            <p:ph type="dt" sz="half" idx="10"/>
          </p:nvPr>
        </p:nvSpPr>
        <p:spPr/>
        <p:txBody>
          <a:bodyPr/>
          <a:lstStyle>
            <a:lvl1pPr>
              <a:defRPr>
                <a:solidFill>
                  <a:schemeClr val="accent4"/>
                </a:solidFill>
              </a:defRPr>
            </a:lvl1pPr>
          </a:lstStyle>
          <a:p>
            <a:fld id="{F0FD056E-0BD8-4797-AB0A-CD42176E9AD3}" type="datetimeFigureOut">
              <a:rPr lang="en-US" smtClean="0"/>
              <a:pPr/>
              <a:t>6/3/2026</a:t>
            </a:fld>
            <a:endParaRPr lang="en-US" dirty="0"/>
          </a:p>
        </p:txBody>
      </p:sp>
      <p:sp>
        <p:nvSpPr>
          <p:cNvPr id="5" name="Footer Placeholder 4">
            <a:extLst>
              <a:ext uri="{FF2B5EF4-FFF2-40B4-BE49-F238E27FC236}">
                <a16:creationId xmlns:a16="http://schemas.microsoft.com/office/drawing/2014/main" id="{2A078F1E-5D5F-4CEF-B121-975CDDC8EBF5}"/>
              </a:ext>
            </a:extLst>
          </p:cNvPr>
          <p:cNvSpPr>
            <a:spLocks noGrp="1"/>
          </p:cNvSpPr>
          <p:nvPr>
            <p:ph type="ftr" sz="quarter" idx="11"/>
          </p:nvPr>
        </p:nvSpPr>
        <p:spPr/>
        <p:txBody>
          <a:bodyPr/>
          <a:lstStyle>
            <a:lvl1pPr>
              <a:defRPr>
                <a:solidFill>
                  <a:schemeClr val="accent4"/>
                </a:solidFill>
              </a:defRPr>
            </a:lvl1pPr>
          </a:lstStyle>
          <a:p>
            <a:endParaRPr lang="en-US" dirty="0"/>
          </a:p>
        </p:txBody>
      </p:sp>
      <p:sp>
        <p:nvSpPr>
          <p:cNvPr id="6" name="Slide Number Placeholder 5">
            <a:extLst>
              <a:ext uri="{FF2B5EF4-FFF2-40B4-BE49-F238E27FC236}">
                <a16:creationId xmlns:a16="http://schemas.microsoft.com/office/drawing/2014/main" id="{B89D10F1-BFBE-4570-B1A8-83D3E403FE5E}"/>
              </a:ext>
            </a:extLst>
          </p:cNvPr>
          <p:cNvSpPr>
            <a:spLocks noGrp="1"/>
          </p:cNvSpPr>
          <p:nvPr>
            <p:ph type="sldNum" sz="quarter" idx="12"/>
          </p:nvPr>
        </p:nvSpPr>
        <p:spPr/>
        <p:txBody>
          <a:bodyPr/>
          <a:lstStyle>
            <a:lvl1pPr>
              <a:defRPr>
                <a:solidFill>
                  <a:schemeClr val="accent4"/>
                </a:solidFill>
              </a:defRPr>
            </a:lvl1pPr>
          </a:lstStyle>
          <a:p>
            <a:fld id="{055EDEFB-8961-4435-B17E-C5439ECDC533}" type="slidenum">
              <a:rPr lang="en-US" smtClean="0"/>
              <a:pPr/>
              <a:t>‹#›</a:t>
            </a:fld>
            <a:endParaRPr lang="en-US" dirty="0"/>
          </a:p>
        </p:txBody>
      </p:sp>
      <p:grpSp>
        <p:nvGrpSpPr>
          <p:cNvPr id="7" name="Group 6">
            <a:extLst>
              <a:ext uri="{FF2B5EF4-FFF2-40B4-BE49-F238E27FC236}">
                <a16:creationId xmlns:a16="http://schemas.microsoft.com/office/drawing/2014/main" id="{4369D60D-C3F0-4152-AA68-DBF6E112E6AB}"/>
              </a:ext>
            </a:extLst>
          </p:cNvPr>
          <p:cNvGrpSpPr/>
          <p:nvPr userDrawn="1"/>
        </p:nvGrpSpPr>
        <p:grpSpPr>
          <a:xfrm>
            <a:off x="0" y="3"/>
            <a:ext cx="5559552" cy="7160831"/>
            <a:chOff x="0" y="3490913"/>
            <a:chExt cx="1670050" cy="2151063"/>
          </a:xfrm>
          <a:solidFill>
            <a:schemeClr val="bg1"/>
          </a:solidFill>
        </p:grpSpPr>
        <p:sp>
          <p:nvSpPr>
            <p:cNvPr id="8" name="Freeform 5">
              <a:extLst>
                <a:ext uri="{FF2B5EF4-FFF2-40B4-BE49-F238E27FC236}">
                  <a16:creationId xmlns:a16="http://schemas.microsoft.com/office/drawing/2014/main" id="{E6552B2A-6FE0-4116-992B-C2EC965E96B1}"/>
                </a:ext>
              </a:extLst>
            </p:cNvPr>
            <p:cNvSpPr>
              <a:spLocks/>
            </p:cNvSpPr>
            <p:nvPr/>
          </p:nvSpPr>
          <p:spPr bwMode="auto">
            <a:xfrm>
              <a:off x="0" y="4586288"/>
              <a:ext cx="230188" cy="504825"/>
            </a:xfrm>
            <a:custGeom>
              <a:avLst/>
              <a:gdLst>
                <a:gd name="T0" fmla="*/ 87 w 345"/>
                <a:gd name="T1" fmla="*/ 698 h 753"/>
                <a:gd name="T2" fmla="*/ 179 w 345"/>
                <a:gd name="T3" fmla="*/ 278 h 753"/>
                <a:gd name="T4" fmla="*/ 0 w 345"/>
                <a:gd name="T5" fmla="*/ 0 h 753"/>
                <a:gd name="T6" fmla="*/ 0 w 345"/>
                <a:gd name="T7" fmla="*/ 753 h 753"/>
                <a:gd name="T8" fmla="*/ 87 w 345"/>
                <a:gd name="T9" fmla="*/ 698 h 753"/>
              </a:gdLst>
              <a:ahLst/>
              <a:cxnLst>
                <a:cxn ang="0">
                  <a:pos x="T0" y="T1"/>
                </a:cxn>
                <a:cxn ang="0">
                  <a:pos x="T2" y="T3"/>
                </a:cxn>
                <a:cxn ang="0">
                  <a:pos x="T4" y="T5"/>
                </a:cxn>
                <a:cxn ang="0">
                  <a:pos x="T6" y="T7"/>
                </a:cxn>
                <a:cxn ang="0">
                  <a:pos x="T8" y="T9"/>
                </a:cxn>
              </a:cxnLst>
              <a:rect l="0" t="0" r="r" b="b"/>
              <a:pathLst>
                <a:path w="345" h="753">
                  <a:moveTo>
                    <a:pt x="87" y="698"/>
                  </a:moveTo>
                  <a:cubicBezTo>
                    <a:pt x="87" y="698"/>
                    <a:pt x="345" y="534"/>
                    <a:pt x="179" y="278"/>
                  </a:cubicBezTo>
                  <a:cubicBezTo>
                    <a:pt x="0" y="0"/>
                    <a:pt x="0" y="0"/>
                    <a:pt x="0" y="0"/>
                  </a:cubicBezTo>
                  <a:cubicBezTo>
                    <a:pt x="0" y="753"/>
                    <a:pt x="0" y="753"/>
                    <a:pt x="0" y="753"/>
                  </a:cubicBezTo>
                  <a:lnTo>
                    <a:pt x="87" y="6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6">
              <a:extLst>
                <a:ext uri="{FF2B5EF4-FFF2-40B4-BE49-F238E27FC236}">
                  <a16:creationId xmlns:a16="http://schemas.microsoft.com/office/drawing/2014/main" id="{B51811A2-1D37-4826-AC96-1FD4269FFFDA}"/>
                </a:ext>
              </a:extLst>
            </p:cNvPr>
            <p:cNvSpPr>
              <a:spLocks/>
            </p:cNvSpPr>
            <p:nvPr/>
          </p:nvSpPr>
          <p:spPr bwMode="auto">
            <a:xfrm>
              <a:off x="0" y="4995863"/>
              <a:ext cx="620713" cy="555625"/>
            </a:xfrm>
            <a:custGeom>
              <a:avLst/>
              <a:gdLst>
                <a:gd name="T0" fmla="*/ 904 w 927"/>
                <a:gd name="T1" fmla="*/ 787 h 827"/>
                <a:gd name="T2" fmla="*/ 561 w 927"/>
                <a:gd name="T3" fmla="*/ 257 h 827"/>
                <a:gd name="T4" fmla="*/ 138 w 927"/>
                <a:gd name="T5" fmla="*/ 164 h 827"/>
                <a:gd name="T6" fmla="*/ 0 w 927"/>
                <a:gd name="T7" fmla="*/ 252 h 827"/>
                <a:gd name="T8" fmla="*/ 0 w 927"/>
                <a:gd name="T9" fmla="*/ 827 h 827"/>
                <a:gd name="T10" fmla="*/ 927 w 927"/>
                <a:gd name="T11" fmla="*/ 827 h 827"/>
                <a:gd name="T12" fmla="*/ 904 w 927"/>
                <a:gd name="T13" fmla="*/ 787 h 827"/>
              </a:gdLst>
              <a:ahLst/>
              <a:cxnLst>
                <a:cxn ang="0">
                  <a:pos x="T0" y="T1"/>
                </a:cxn>
                <a:cxn ang="0">
                  <a:pos x="T2" y="T3"/>
                </a:cxn>
                <a:cxn ang="0">
                  <a:pos x="T4" y="T5"/>
                </a:cxn>
                <a:cxn ang="0">
                  <a:pos x="T6" y="T7"/>
                </a:cxn>
                <a:cxn ang="0">
                  <a:pos x="T8" y="T9"/>
                </a:cxn>
                <a:cxn ang="0">
                  <a:pos x="T10" y="T11"/>
                </a:cxn>
                <a:cxn ang="0">
                  <a:pos x="T12" y="T13"/>
                </a:cxn>
              </a:cxnLst>
              <a:rect l="0" t="0" r="r" b="b"/>
              <a:pathLst>
                <a:path w="927" h="827">
                  <a:moveTo>
                    <a:pt x="904" y="787"/>
                  </a:moveTo>
                  <a:cubicBezTo>
                    <a:pt x="561" y="257"/>
                    <a:pt x="561" y="257"/>
                    <a:pt x="561" y="257"/>
                  </a:cubicBezTo>
                  <a:cubicBezTo>
                    <a:pt x="561" y="257"/>
                    <a:pt x="395" y="0"/>
                    <a:pt x="138" y="164"/>
                  </a:cubicBezTo>
                  <a:cubicBezTo>
                    <a:pt x="0" y="252"/>
                    <a:pt x="0" y="252"/>
                    <a:pt x="0" y="252"/>
                  </a:cubicBezTo>
                  <a:cubicBezTo>
                    <a:pt x="0" y="827"/>
                    <a:pt x="0" y="827"/>
                    <a:pt x="0" y="827"/>
                  </a:cubicBezTo>
                  <a:cubicBezTo>
                    <a:pt x="927" y="827"/>
                    <a:pt x="927" y="827"/>
                    <a:pt x="927" y="827"/>
                  </a:cubicBezTo>
                  <a:cubicBezTo>
                    <a:pt x="921" y="815"/>
                    <a:pt x="913" y="801"/>
                    <a:pt x="904" y="7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7">
              <a:extLst>
                <a:ext uri="{FF2B5EF4-FFF2-40B4-BE49-F238E27FC236}">
                  <a16:creationId xmlns:a16="http://schemas.microsoft.com/office/drawing/2014/main" id="{41532770-851C-41CF-97B8-6BD60B97979C}"/>
                </a:ext>
              </a:extLst>
            </p:cNvPr>
            <p:cNvSpPr>
              <a:spLocks/>
            </p:cNvSpPr>
            <p:nvPr/>
          </p:nvSpPr>
          <p:spPr bwMode="auto">
            <a:xfrm>
              <a:off x="0" y="3490913"/>
              <a:ext cx="1646238" cy="1419225"/>
            </a:xfrm>
            <a:custGeom>
              <a:avLst/>
              <a:gdLst>
                <a:gd name="T0" fmla="*/ 258 w 2458"/>
                <a:gd name="T1" fmla="*/ 1861 h 2117"/>
                <a:gd name="T2" fmla="*/ 681 w 2458"/>
                <a:gd name="T3" fmla="*/ 1954 h 2117"/>
                <a:gd name="T4" fmla="*/ 2201 w 2458"/>
                <a:gd name="T5" fmla="*/ 989 h 2117"/>
                <a:gd name="T6" fmla="*/ 2198 w 2458"/>
                <a:gd name="T7" fmla="*/ 665 h 2117"/>
                <a:gd name="T8" fmla="*/ 1115 w 2458"/>
                <a:gd name="T9" fmla="*/ 0 h 2117"/>
                <a:gd name="T10" fmla="*/ 0 w 2458"/>
                <a:gd name="T11" fmla="*/ 0 h 2117"/>
                <a:gd name="T12" fmla="*/ 0 w 2458"/>
                <a:gd name="T13" fmla="*/ 1461 h 2117"/>
                <a:gd name="T14" fmla="*/ 258 w 2458"/>
                <a:gd name="T15" fmla="*/ 1861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8" h="2117">
                  <a:moveTo>
                    <a:pt x="258" y="1861"/>
                  </a:moveTo>
                  <a:cubicBezTo>
                    <a:pt x="258" y="1861"/>
                    <a:pt x="423" y="2117"/>
                    <a:pt x="681" y="1954"/>
                  </a:cubicBezTo>
                  <a:cubicBezTo>
                    <a:pt x="2201" y="989"/>
                    <a:pt x="2201" y="989"/>
                    <a:pt x="2201" y="989"/>
                  </a:cubicBezTo>
                  <a:cubicBezTo>
                    <a:pt x="2201" y="989"/>
                    <a:pt x="2458" y="825"/>
                    <a:pt x="2198" y="665"/>
                  </a:cubicBezTo>
                  <a:cubicBezTo>
                    <a:pt x="1115" y="0"/>
                    <a:pt x="1115" y="0"/>
                    <a:pt x="1115" y="0"/>
                  </a:cubicBezTo>
                  <a:cubicBezTo>
                    <a:pt x="0" y="0"/>
                    <a:pt x="0" y="0"/>
                    <a:pt x="0" y="0"/>
                  </a:cubicBezTo>
                  <a:cubicBezTo>
                    <a:pt x="0" y="1461"/>
                    <a:pt x="0" y="1461"/>
                    <a:pt x="0" y="1461"/>
                  </a:cubicBezTo>
                  <a:lnTo>
                    <a:pt x="258" y="1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8">
              <a:extLst>
                <a:ext uri="{FF2B5EF4-FFF2-40B4-BE49-F238E27FC236}">
                  <a16:creationId xmlns:a16="http://schemas.microsoft.com/office/drawing/2014/main" id="{740A1A10-B3BD-4313-8564-035EFCD38754}"/>
                </a:ext>
              </a:extLst>
            </p:cNvPr>
            <p:cNvSpPr>
              <a:spLocks/>
            </p:cNvSpPr>
            <p:nvPr/>
          </p:nvSpPr>
          <p:spPr bwMode="auto">
            <a:xfrm>
              <a:off x="317500" y="4132263"/>
              <a:ext cx="1352550" cy="1509713"/>
            </a:xfrm>
            <a:custGeom>
              <a:avLst/>
              <a:gdLst>
                <a:gd name="T0" fmla="*/ 1902 w 2019"/>
                <a:gd name="T1" fmla="*/ 31 h 2252"/>
                <a:gd name="T2" fmla="*/ 1815 w 2019"/>
                <a:gd name="T3" fmla="*/ 86 h 2252"/>
                <a:gd name="T4" fmla="*/ 258 w 2019"/>
                <a:gd name="T5" fmla="*/ 1075 h 2252"/>
                <a:gd name="T6" fmla="*/ 166 w 2019"/>
                <a:gd name="T7" fmla="*/ 1495 h 2252"/>
                <a:gd name="T8" fmla="*/ 489 w 2019"/>
                <a:gd name="T9" fmla="*/ 1995 h 2252"/>
                <a:gd name="T10" fmla="*/ 815 w 2019"/>
                <a:gd name="T11" fmla="*/ 1991 h 2252"/>
                <a:gd name="T12" fmla="*/ 1973 w 2019"/>
                <a:gd name="T13" fmla="*/ 106 h 2252"/>
                <a:gd name="T14" fmla="*/ 1902 w 2019"/>
                <a:gd name="T15" fmla="*/ 31 h 2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9" h="2252">
                  <a:moveTo>
                    <a:pt x="1902" y="31"/>
                  </a:moveTo>
                  <a:cubicBezTo>
                    <a:pt x="1877" y="47"/>
                    <a:pt x="1848" y="65"/>
                    <a:pt x="1815" y="86"/>
                  </a:cubicBezTo>
                  <a:cubicBezTo>
                    <a:pt x="258" y="1075"/>
                    <a:pt x="258" y="1075"/>
                    <a:pt x="258" y="1075"/>
                  </a:cubicBezTo>
                  <a:cubicBezTo>
                    <a:pt x="258" y="1075"/>
                    <a:pt x="0" y="1238"/>
                    <a:pt x="166" y="1495"/>
                  </a:cubicBezTo>
                  <a:cubicBezTo>
                    <a:pt x="489" y="1995"/>
                    <a:pt x="489" y="1995"/>
                    <a:pt x="489" y="1995"/>
                  </a:cubicBezTo>
                  <a:cubicBezTo>
                    <a:pt x="489" y="1995"/>
                    <a:pt x="655" y="2252"/>
                    <a:pt x="815" y="1991"/>
                  </a:cubicBezTo>
                  <a:cubicBezTo>
                    <a:pt x="1973" y="106"/>
                    <a:pt x="1973" y="106"/>
                    <a:pt x="1973" y="106"/>
                  </a:cubicBezTo>
                  <a:cubicBezTo>
                    <a:pt x="2019" y="0"/>
                    <a:pt x="1926" y="16"/>
                    <a:pt x="190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13251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AD1F6-8AD1-49D9-96F2-79B9A322B5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FD99D3-3A83-4BE9-9626-21F7F1A948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975BAF-9027-4862-9ABA-1560F0C123F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16882D-F8A0-4384-8EED-62001D277D9B}"/>
              </a:ext>
            </a:extLst>
          </p:cNvPr>
          <p:cNvSpPr>
            <a:spLocks noGrp="1"/>
          </p:cNvSpPr>
          <p:nvPr>
            <p:ph type="dt" sz="half" idx="10"/>
          </p:nvPr>
        </p:nvSpPr>
        <p:spPr/>
        <p:txBody>
          <a:bodyPr/>
          <a:lstStyle/>
          <a:p>
            <a:fld id="{F0FD056E-0BD8-4797-AB0A-CD42176E9AD3}" type="datetimeFigureOut">
              <a:rPr lang="en-US" smtClean="0"/>
              <a:t>6/3/2026</a:t>
            </a:fld>
            <a:endParaRPr lang="en-US" dirty="0"/>
          </a:p>
        </p:txBody>
      </p:sp>
      <p:sp>
        <p:nvSpPr>
          <p:cNvPr id="6" name="Footer Placeholder 5">
            <a:extLst>
              <a:ext uri="{FF2B5EF4-FFF2-40B4-BE49-F238E27FC236}">
                <a16:creationId xmlns:a16="http://schemas.microsoft.com/office/drawing/2014/main" id="{CD9A6518-B79B-48DA-9043-F934FC3463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3E36E2-8F30-481A-B17E-E57895E9A5D8}"/>
              </a:ext>
            </a:extLst>
          </p:cNvPr>
          <p:cNvSpPr>
            <a:spLocks noGrp="1"/>
          </p:cNvSpPr>
          <p:nvPr>
            <p:ph type="sldNum" sz="quarter" idx="12"/>
          </p:nvPr>
        </p:nvSpPr>
        <p:spPr/>
        <p:txBody>
          <a:bodyPr/>
          <a:lstStyle/>
          <a:p>
            <a:fld id="{055EDEFB-8961-4435-B17E-C5439ECDC533}" type="slidenum">
              <a:rPr lang="en-US" smtClean="0"/>
              <a:t>‹#›</a:t>
            </a:fld>
            <a:endParaRPr lang="en-US" dirty="0"/>
          </a:p>
        </p:txBody>
      </p:sp>
      <p:grpSp>
        <p:nvGrpSpPr>
          <p:cNvPr id="13" name="Group 12">
            <a:extLst>
              <a:ext uri="{FF2B5EF4-FFF2-40B4-BE49-F238E27FC236}">
                <a16:creationId xmlns:a16="http://schemas.microsoft.com/office/drawing/2014/main" id="{2F2F0AAA-9DC1-46CA-B22D-1803DD2382E7}"/>
              </a:ext>
            </a:extLst>
          </p:cNvPr>
          <p:cNvGrpSpPr/>
          <p:nvPr userDrawn="1"/>
        </p:nvGrpSpPr>
        <p:grpSpPr>
          <a:xfrm>
            <a:off x="-1" y="4510029"/>
            <a:ext cx="1736810" cy="2377438"/>
            <a:chOff x="-1" y="4510029"/>
            <a:chExt cx="1736810" cy="2377438"/>
          </a:xfrm>
        </p:grpSpPr>
        <p:sp>
          <p:nvSpPr>
            <p:cNvPr id="14" name="Freeform 5">
              <a:extLst>
                <a:ext uri="{FF2B5EF4-FFF2-40B4-BE49-F238E27FC236}">
                  <a16:creationId xmlns:a16="http://schemas.microsoft.com/office/drawing/2014/main" id="{137629D4-03DB-4113-8AC9-5C245584BD26}"/>
                </a:ext>
              </a:extLst>
            </p:cNvPr>
            <p:cNvSpPr>
              <a:spLocks/>
            </p:cNvSpPr>
            <p:nvPr/>
          </p:nvSpPr>
          <p:spPr bwMode="auto">
            <a:xfrm rot="5400000">
              <a:off x="197271" y="6171591"/>
              <a:ext cx="518603" cy="913147"/>
            </a:xfrm>
            <a:custGeom>
              <a:avLst/>
              <a:gdLst>
                <a:gd name="T0" fmla="*/ 342 w 342"/>
                <a:gd name="T1" fmla="*/ 0 h 602"/>
                <a:gd name="T2" fmla="*/ 167 w 342"/>
                <a:gd name="T3" fmla="*/ 94 h 602"/>
                <a:gd name="T4" fmla="*/ 91 w 342"/>
                <a:gd name="T5" fmla="*/ 351 h 602"/>
                <a:gd name="T6" fmla="*/ 229 w 342"/>
                <a:gd name="T7" fmla="*/ 602 h 602"/>
                <a:gd name="T8" fmla="*/ 342 w 342"/>
                <a:gd name="T9" fmla="*/ 602 h 602"/>
                <a:gd name="T10" fmla="*/ 342 w 342"/>
                <a:gd name="T11" fmla="*/ 0 h 602"/>
              </a:gdLst>
              <a:ahLst/>
              <a:cxnLst>
                <a:cxn ang="0">
                  <a:pos x="T0" y="T1"/>
                </a:cxn>
                <a:cxn ang="0">
                  <a:pos x="T2" y="T3"/>
                </a:cxn>
                <a:cxn ang="0">
                  <a:pos x="T4" y="T5"/>
                </a:cxn>
                <a:cxn ang="0">
                  <a:pos x="T6" y="T7"/>
                </a:cxn>
                <a:cxn ang="0">
                  <a:pos x="T8" y="T9"/>
                </a:cxn>
                <a:cxn ang="0">
                  <a:pos x="T10" y="T11"/>
                </a:cxn>
              </a:cxnLst>
              <a:rect l="0" t="0" r="r" b="b"/>
              <a:pathLst>
                <a:path w="342" h="602">
                  <a:moveTo>
                    <a:pt x="342" y="0"/>
                  </a:moveTo>
                  <a:cubicBezTo>
                    <a:pt x="167" y="94"/>
                    <a:pt x="167" y="94"/>
                    <a:pt x="167" y="94"/>
                  </a:cubicBezTo>
                  <a:cubicBezTo>
                    <a:pt x="167" y="94"/>
                    <a:pt x="0" y="185"/>
                    <a:pt x="91" y="351"/>
                  </a:cubicBezTo>
                  <a:cubicBezTo>
                    <a:pt x="229" y="602"/>
                    <a:pt x="229" y="602"/>
                    <a:pt x="229" y="602"/>
                  </a:cubicBezTo>
                  <a:cubicBezTo>
                    <a:pt x="342" y="602"/>
                    <a:pt x="342" y="602"/>
                    <a:pt x="342" y="602"/>
                  </a:cubicBezTo>
                  <a:lnTo>
                    <a:pt x="342"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6">
              <a:extLst>
                <a:ext uri="{FF2B5EF4-FFF2-40B4-BE49-F238E27FC236}">
                  <a16:creationId xmlns:a16="http://schemas.microsoft.com/office/drawing/2014/main" id="{501B048F-AB3A-4F4F-B242-D2E306E9B19C}"/>
                </a:ext>
              </a:extLst>
            </p:cNvPr>
            <p:cNvSpPr>
              <a:spLocks/>
            </p:cNvSpPr>
            <p:nvPr/>
          </p:nvSpPr>
          <p:spPr bwMode="auto">
            <a:xfrm rot="5400000">
              <a:off x="659946" y="5810603"/>
              <a:ext cx="1126690" cy="1027037"/>
            </a:xfrm>
            <a:custGeom>
              <a:avLst/>
              <a:gdLst>
                <a:gd name="T0" fmla="*/ 92 w 743"/>
                <a:gd name="T1" fmla="*/ 166 h 677"/>
                <a:gd name="T2" fmla="*/ 281 w 743"/>
                <a:gd name="T3" fmla="*/ 511 h 677"/>
                <a:gd name="T4" fmla="*/ 540 w 743"/>
                <a:gd name="T5" fmla="*/ 587 h 677"/>
                <a:gd name="T6" fmla="*/ 743 w 743"/>
                <a:gd name="T7" fmla="*/ 477 h 677"/>
                <a:gd name="T8" fmla="*/ 743 w 743"/>
                <a:gd name="T9" fmla="*/ 125 h 677"/>
                <a:gd name="T10" fmla="*/ 187 w 743"/>
                <a:gd name="T11" fmla="*/ 32 h 677"/>
                <a:gd name="T12" fmla="*/ 92 w 743"/>
                <a:gd name="T13" fmla="*/ 166 h 677"/>
              </a:gdLst>
              <a:ahLst/>
              <a:cxnLst>
                <a:cxn ang="0">
                  <a:pos x="T0" y="T1"/>
                </a:cxn>
                <a:cxn ang="0">
                  <a:pos x="T2" y="T3"/>
                </a:cxn>
                <a:cxn ang="0">
                  <a:pos x="T4" y="T5"/>
                </a:cxn>
                <a:cxn ang="0">
                  <a:pos x="T6" y="T7"/>
                </a:cxn>
                <a:cxn ang="0">
                  <a:pos x="T8" y="T9"/>
                </a:cxn>
                <a:cxn ang="0">
                  <a:pos x="T10" y="T11"/>
                </a:cxn>
                <a:cxn ang="0">
                  <a:pos x="T12" y="T13"/>
                </a:cxn>
              </a:cxnLst>
              <a:rect l="0" t="0" r="r" b="b"/>
              <a:pathLst>
                <a:path w="743" h="677">
                  <a:moveTo>
                    <a:pt x="92" y="166"/>
                  </a:moveTo>
                  <a:cubicBezTo>
                    <a:pt x="281" y="511"/>
                    <a:pt x="281" y="511"/>
                    <a:pt x="281" y="511"/>
                  </a:cubicBezTo>
                  <a:cubicBezTo>
                    <a:pt x="281" y="511"/>
                    <a:pt x="373" y="677"/>
                    <a:pt x="540" y="587"/>
                  </a:cubicBezTo>
                  <a:cubicBezTo>
                    <a:pt x="743" y="477"/>
                    <a:pt x="743" y="477"/>
                    <a:pt x="743" y="477"/>
                  </a:cubicBezTo>
                  <a:cubicBezTo>
                    <a:pt x="743" y="125"/>
                    <a:pt x="743" y="125"/>
                    <a:pt x="743" y="125"/>
                  </a:cubicBezTo>
                  <a:cubicBezTo>
                    <a:pt x="187" y="32"/>
                    <a:pt x="187" y="32"/>
                    <a:pt x="187" y="32"/>
                  </a:cubicBezTo>
                  <a:cubicBezTo>
                    <a:pt x="187" y="32"/>
                    <a:pt x="0" y="0"/>
                    <a:pt x="92" y="16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5E6A52D6-FDAF-452C-9851-89044C8CBC03}"/>
                </a:ext>
              </a:extLst>
            </p:cNvPr>
            <p:cNvSpPr>
              <a:spLocks/>
            </p:cNvSpPr>
            <p:nvPr/>
          </p:nvSpPr>
          <p:spPr bwMode="auto">
            <a:xfrm rot="5400000">
              <a:off x="-413358" y="5610788"/>
              <a:ext cx="1418531" cy="591817"/>
            </a:xfrm>
            <a:custGeom>
              <a:avLst/>
              <a:gdLst>
                <a:gd name="T0" fmla="*/ 555 w 936"/>
                <a:gd name="T1" fmla="*/ 91 h 390"/>
                <a:gd name="T2" fmla="*/ 0 w 936"/>
                <a:gd name="T3" fmla="*/ 390 h 390"/>
                <a:gd name="T4" fmla="*/ 936 w 936"/>
                <a:gd name="T5" fmla="*/ 390 h 390"/>
                <a:gd name="T6" fmla="*/ 813 w 936"/>
                <a:gd name="T7" fmla="*/ 167 h 390"/>
                <a:gd name="T8" fmla="*/ 555 w 936"/>
                <a:gd name="T9" fmla="*/ 91 h 390"/>
              </a:gdLst>
              <a:ahLst/>
              <a:cxnLst>
                <a:cxn ang="0">
                  <a:pos x="T0" y="T1"/>
                </a:cxn>
                <a:cxn ang="0">
                  <a:pos x="T2" y="T3"/>
                </a:cxn>
                <a:cxn ang="0">
                  <a:pos x="T4" y="T5"/>
                </a:cxn>
                <a:cxn ang="0">
                  <a:pos x="T6" y="T7"/>
                </a:cxn>
                <a:cxn ang="0">
                  <a:pos x="T8" y="T9"/>
                </a:cxn>
              </a:cxnLst>
              <a:rect l="0" t="0" r="r" b="b"/>
              <a:pathLst>
                <a:path w="936" h="390">
                  <a:moveTo>
                    <a:pt x="555" y="91"/>
                  </a:moveTo>
                  <a:cubicBezTo>
                    <a:pt x="0" y="390"/>
                    <a:pt x="0" y="390"/>
                    <a:pt x="0" y="390"/>
                  </a:cubicBezTo>
                  <a:cubicBezTo>
                    <a:pt x="936" y="390"/>
                    <a:pt x="936" y="390"/>
                    <a:pt x="936" y="390"/>
                  </a:cubicBezTo>
                  <a:cubicBezTo>
                    <a:pt x="813" y="167"/>
                    <a:pt x="813" y="167"/>
                    <a:pt x="813" y="167"/>
                  </a:cubicBezTo>
                  <a:cubicBezTo>
                    <a:pt x="813" y="167"/>
                    <a:pt x="722" y="0"/>
                    <a:pt x="555" y="9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8">
              <a:extLst>
                <a:ext uri="{FF2B5EF4-FFF2-40B4-BE49-F238E27FC236}">
                  <a16:creationId xmlns:a16="http://schemas.microsoft.com/office/drawing/2014/main" id="{A6196291-35EC-4C5C-9C67-28B00382DAE0}"/>
                </a:ext>
              </a:extLst>
            </p:cNvPr>
            <p:cNvSpPr>
              <a:spLocks/>
            </p:cNvSpPr>
            <p:nvPr/>
          </p:nvSpPr>
          <p:spPr bwMode="auto">
            <a:xfrm rot="5400000">
              <a:off x="-36608" y="4546636"/>
              <a:ext cx="1738844" cy="1665630"/>
            </a:xfrm>
            <a:custGeom>
              <a:avLst/>
              <a:gdLst>
                <a:gd name="T0" fmla="*/ 1056 w 1148"/>
                <a:gd name="T1" fmla="*/ 491 h 1098"/>
                <a:gd name="T2" fmla="*/ 877 w 1148"/>
                <a:gd name="T3" fmla="*/ 166 h 1098"/>
                <a:gd name="T4" fmla="*/ 675 w 1148"/>
                <a:gd name="T5" fmla="*/ 155 h 1098"/>
                <a:gd name="T6" fmla="*/ 0 w 1148"/>
                <a:gd name="T7" fmla="*/ 1098 h 1098"/>
                <a:gd name="T8" fmla="*/ 332 w 1148"/>
                <a:gd name="T9" fmla="*/ 1098 h 1098"/>
                <a:gd name="T10" fmla="*/ 981 w 1148"/>
                <a:gd name="T11" fmla="*/ 748 h 1098"/>
                <a:gd name="T12" fmla="*/ 1056 w 1148"/>
                <a:gd name="T13" fmla="*/ 491 h 1098"/>
              </a:gdLst>
              <a:ahLst/>
              <a:cxnLst>
                <a:cxn ang="0">
                  <a:pos x="T0" y="T1"/>
                </a:cxn>
                <a:cxn ang="0">
                  <a:pos x="T2" y="T3"/>
                </a:cxn>
                <a:cxn ang="0">
                  <a:pos x="T4" y="T5"/>
                </a:cxn>
                <a:cxn ang="0">
                  <a:pos x="T6" y="T7"/>
                </a:cxn>
                <a:cxn ang="0">
                  <a:pos x="T8" y="T9"/>
                </a:cxn>
                <a:cxn ang="0">
                  <a:pos x="T10" y="T11"/>
                </a:cxn>
                <a:cxn ang="0">
                  <a:pos x="T12" y="T13"/>
                </a:cxn>
              </a:cxnLst>
              <a:rect l="0" t="0" r="r" b="b"/>
              <a:pathLst>
                <a:path w="1148" h="1098">
                  <a:moveTo>
                    <a:pt x="1056" y="491"/>
                  </a:moveTo>
                  <a:cubicBezTo>
                    <a:pt x="877" y="166"/>
                    <a:pt x="877" y="166"/>
                    <a:pt x="877" y="166"/>
                  </a:cubicBezTo>
                  <a:cubicBezTo>
                    <a:pt x="877" y="166"/>
                    <a:pt x="786" y="0"/>
                    <a:pt x="675" y="155"/>
                  </a:cubicBezTo>
                  <a:cubicBezTo>
                    <a:pt x="0" y="1098"/>
                    <a:pt x="0" y="1098"/>
                    <a:pt x="0" y="1098"/>
                  </a:cubicBezTo>
                  <a:cubicBezTo>
                    <a:pt x="332" y="1098"/>
                    <a:pt x="332" y="1098"/>
                    <a:pt x="332" y="1098"/>
                  </a:cubicBezTo>
                  <a:cubicBezTo>
                    <a:pt x="981" y="748"/>
                    <a:pt x="981" y="748"/>
                    <a:pt x="981" y="748"/>
                  </a:cubicBezTo>
                  <a:cubicBezTo>
                    <a:pt x="981" y="748"/>
                    <a:pt x="1148" y="658"/>
                    <a:pt x="1056" y="49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28242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65183-05EA-4FAD-A173-E412DE6EB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C3CBCD-6FA8-4677-8019-68AB7953B87E}"/>
              </a:ext>
            </a:extLst>
          </p:cNvPr>
          <p:cNvSpPr>
            <a:spLocks noGrp="1"/>
          </p:cNvSpPr>
          <p:nvPr>
            <p:ph type="dt" sz="half" idx="10"/>
          </p:nvPr>
        </p:nvSpPr>
        <p:spPr/>
        <p:txBody>
          <a:bodyPr/>
          <a:lstStyle/>
          <a:p>
            <a:fld id="{F0FD056E-0BD8-4797-AB0A-CD42176E9AD3}" type="datetimeFigureOut">
              <a:rPr lang="en-US" smtClean="0"/>
              <a:t>6/3/2026</a:t>
            </a:fld>
            <a:endParaRPr lang="en-US" dirty="0"/>
          </a:p>
        </p:txBody>
      </p:sp>
      <p:sp>
        <p:nvSpPr>
          <p:cNvPr id="4" name="Footer Placeholder 3">
            <a:extLst>
              <a:ext uri="{FF2B5EF4-FFF2-40B4-BE49-F238E27FC236}">
                <a16:creationId xmlns:a16="http://schemas.microsoft.com/office/drawing/2014/main" id="{F240ECC5-F588-407F-9DBF-0EF67CB5FED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AD9D12F-5832-4E53-A54C-43C6D7DA00AA}"/>
              </a:ext>
            </a:extLst>
          </p:cNvPr>
          <p:cNvSpPr>
            <a:spLocks noGrp="1"/>
          </p:cNvSpPr>
          <p:nvPr>
            <p:ph type="sldNum" sz="quarter" idx="12"/>
          </p:nvPr>
        </p:nvSpPr>
        <p:spPr/>
        <p:txBody>
          <a:bodyPr/>
          <a:lstStyle/>
          <a:p>
            <a:fld id="{055EDEFB-8961-4435-B17E-C5439ECDC533}" type="slidenum">
              <a:rPr lang="en-US" smtClean="0"/>
              <a:t>‹#›</a:t>
            </a:fld>
            <a:endParaRPr lang="en-US" dirty="0"/>
          </a:p>
        </p:txBody>
      </p:sp>
    </p:spTree>
    <p:extLst>
      <p:ext uri="{BB962C8B-B14F-4D97-AF65-F5344CB8AC3E}">
        <p14:creationId xmlns:p14="http://schemas.microsoft.com/office/powerpoint/2010/main" val="1691169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F03491-D9BF-4F57-A480-1EDBD699906F}"/>
              </a:ext>
            </a:extLst>
          </p:cNvPr>
          <p:cNvSpPr>
            <a:spLocks noGrp="1"/>
          </p:cNvSpPr>
          <p:nvPr>
            <p:ph type="dt" sz="half" idx="10"/>
          </p:nvPr>
        </p:nvSpPr>
        <p:spPr/>
        <p:txBody>
          <a:bodyPr/>
          <a:lstStyle/>
          <a:p>
            <a:fld id="{F0FD056E-0BD8-4797-AB0A-CD42176E9AD3}" type="datetimeFigureOut">
              <a:rPr lang="en-US" smtClean="0"/>
              <a:t>6/3/2026</a:t>
            </a:fld>
            <a:endParaRPr lang="en-US" dirty="0"/>
          </a:p>
        </p:txBody>
      </p:sp>
      <p:sp>
        <p:nvSpPr>
          <p:cNvPr id="3" name="Footer Placeholder 2">
            <a:extLst>
              <a:ext uri="{FF2B5EF4-FFF2-40B4-BE49-F238E27FC236}">
                <a16:creationId xmlns:a16="http://schemas.microsoft.com/office/drawing/2014/main" id="{9D00B869-5922-4684-B406-399F784D94F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27FDD89-8F70-464E-82AD-18BB4F33C9AE}"/>
              </a:ext>
            </a:extLst>
          </p:cNvPr>
          <p:cNvSpPr>
            <a:spLocks noGrp="1"/>
          </p:cNvSpPr>
          <p:nvPr>
            <p:ph type="sldNum" sz="quarter" idx="12"/>
          </p:nvPr>
        </p:nvSpPr>
        <p:spPr/>
        <p:txBody>
          <a:bodyPr/>
          <a:lstStyle/>
          <a:p>
            <a:fld id="{055EDEFB-8961-4435-B17E-C5439ECDC533}" type="slidenum">
              <a:rPr lang="en-US" smtClean="0"/>
              <a:t>‹#›</a:t>
            </a:fld>
            <a:endParaRPr lang="en-US" dirty="0"/>
          </a:p>
        </p:txBody>
      </p:sp>
      <p:grpSp>
        <p:nvGrpSpPr>
          <p:cNvPr id="10" name="Group 9">
            <a:extLst>
              <a:ext uri="{FF2B5EF4-FFF2-40B4-BE49-F238E27FC236}">
                <a16:creationId xmlns:a16="http://schemas.microsoft.com/office/drawing/2014/main" id="{4FF8029D-8542-4D89-9604-442681A5029D}"/>
              </a:ext>
            </a:extLst>
          </p:cNvPr>
          <p:cNvGrpSpPr/>
          <p:nvPr userDrawn="1"/>
        </p:nvGrpSpPr>
        <p:grpSpPr>
          <a:xfrm>
            <a:off x="-1" y="4510029"/>
            <a:ext cx="1736810" cy="2377438"/>
            <a:chOff x="-1" y="4510029"/>
            <a:chExt cx="1736810" cy="2377438"/>
          </a:xfrm>
        </p:grpSpPr>
        <p:sp>
          <p:nvSpPr>
            <p:cNvPr id="11" name="Freeform 5">
              <a:extLst>
                <a:ext uri="{FF2B5EF4-FFF2-40B4-BE49-F238E27FC236}">
                  <a16:creationId xmlns:a16="http://schemas.microsoft.com/office/drawing/2014/main" id="{355F80FA-A002-4125-8AD3-D06E4224F13A}"/>
                </a:ext>
              </a:extLst>
            </p:cNvPr>
            <p:cNvSpPr>
              <a:spLocks/>
            </p:cNvSpPr>
            <p:nvPr/>
          </p:nvSpPr>
          <p:spPr bwMode="auto">
            <a:xfrm rot="5400000">
              <a:off x="197271" y="6171591"/>
              <a:ext cx="518603" cy="913147"/>
            </a:xfrm>
            <a:custGeom>
              <a:avLst/>
              <a:gdLst>
                <a:gd name="T0" fmla="*/ 342 w 342"/>
                <a:gd name="T1" fmla="*/ 0 h 602"/>
                <a:gd name="T2" fmla="*/ 167 w 342"/>
                <a:gd name="T3" fmla="*/ 94 h 602"/>
                <a:gd name="T4" fmla="*/ 91 w 342"/>
                <a:gd name="T5" fmla="*/ 351 h 602"/>
                <a:gd name="T6" fmla="*/ 229 w 342"/>
                <a:gd name="T7" fmla="*/ 602 h 602"/>
                <a:gd name="T8" fmla="*/ 342 w 342"/>
                <a:gd name="T9" fmla="*/ 602 h 602"/>
                <a:gd name="T10" fmla="*/ 342 w 342"/>
                <a:gd name="T11" fmla="*/ 0 h 602"/>
              </a:gdLst>
              <a:ahLst/>
              <a:cxnLst>
                <a:cxn ang="0">
                  <a:pos x="T0" y="T1"/>
                </a:cxn>
                <a:cxn ang="0">
                  <a:pos x="T2" y="T3"/>
                </a:cxn>
                <a:cxn ang="0">
                  <a:pos x="T4" y="T5"/>
                </a:cxn>
                <a:cxn ang="0">
                  <a:pos x="T6" y="T7"/>
                </a:cxn>
                <a:cxn ang="0">
                  <a:pos x="T8" y="T9"/>
                </a:cxn>
                <a:cxn ang="0">
                  <a:pos x="T10" y="T11"/>
                </a:cxn>
              </a:cxnLst>
              <a:rect l="0" t="0" r="r" b="b"/>
              <a:pathLst>
                <a:path w="342" h="602">
                  <a:moveTo>
                    <a:pt x="342" y="0"/>
                  </a:moveTo>
                  <a:cubicBezTo>
                    <a:pt x="167" y="94"/>
                    <a:pt x="167" y="94"/>
                    <a:pt x="167" y="94"/>
                  </a:cubicBezTo>
                  <a:cubicBezTo>
                    <a:pt x="167" y="94"/>
                    <a:pt x="0" y="185"/>
                    <a:pt x="91" y="351"/>
                  </a:cubicBezTo>
                  <a:cubicBezTo>
                    <a:pt x="229" y="602"/>
                    <a:pt x="229" y="602"/>
                    <a:pt x="229" y="602"/>
                  </a:cubicBezTo>
                  <a:cubicBezTo>
                    <a:pt x="342" y="602"/>
                    <a:pt x="342" y="602"/>
                    <a:pt x="342" y="602"/>
                  </a:cubicBezTo>
                  <a:lnTo>
                    <a:pt x="342"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a:extLst>
                <a:ext uri="{FF2B5EF4-FFF2-40B4-BE49-F238E27FC236}">
                  <a16:creationId xmlns:a16="http://schemas.microsoft.com/office/drawing/2014/main" id="{A10BA729-B7C5-431C-978D-2263455AD155}"/>
                </a:ext>
              </a:extLst>
            </p:cNvPr>
            <p:cNvSpPr>
              <a:spLocks/>
            </p:cNvSpPr>
            <p:nvPr/>
          </p:nvSpPr>
          <p:spPr bwMode="auto">
            <a:xfrm rot="5400000">
              <a:off x="659946" y="5810603"/>
              <a:ext cx="1126690" cy="1027037"/>
            </a:xfrm>
            <a:custGeom>
              <a:avLst/>
              <a:gdLst>
                <a:gd name="T0" fmla="*/ 92 w 743"/>
                <a:gd name="T1" fmla="*/ 166 h 677"/>
                <a:gd name="T2" fmla="*/ 281 w 743"/>
                <a:gd name="T3" fmla="*/ 511 h 677"/>
                <a:gd name="T4" fmla="*/ 540 w 743"/>
                <a:gd name="T5" fmla="*/ 587 h 677"/>
                <a:gd name="T6" fmla="*/ 743 w 743"/>
                <a:gd name="T7" fmla="*/ 477 h 677"/>
                <a:gd name="T8" fmla="*/ 743 w 743"/>
                <a:gd name="T9" fmla="*/ 125 h 677"/>
                <a:gd name="T10" fmla="*/ 187 w 743"/>
                <a:gd name="T11" fmla="*/ 32 h 677"/>
                <a:gd name="T12" fmla="*/ 92 w 743"/>
                <a:gd name="T13" fmla="*/ 166 h 677"/>
              </a:gdLst>
              <a:ahLst/>
              <a:cxnLst>
                <a:cxn ang="0">
                  <a:pos x="T0" y="T1"/>
                </a:cxn>
                <a:cxn ang="0">
                  <a:pos x="T2" y="T3"/>
                </a:cxn>
                <a:cxn ang="0">
                  <a:pos x="T4" y="T5"/>
                </a:cxn>
                <a:cxn ang="0">
                  <a:pos x="T6" y="T7"/>
                </a:cxn>
                <a:cxn ang="0">
                  <a:pos x="T8" y="T9"/>
                </a:cxn>
                <a:cxn ang="0">
                  <a:pos x="T10" y="T11"/>
                </a:cxn>
                <a:cxn ang="0">
                  <a:pos x="T12" y="T13"/>
                </a:cxn>
              </a:cxnLst>
              <a:rect l="0" t="0" r="r" b="b"/>
              <a:pathLst>
                <a:path w="743" h="677">
                  <a:moveTo>
                    <a:pt x="92" y="166"/>
                  </a:moveTo>
                  <a:cubicBezTo>
                    <a:pt x="281" y="511"/>
                    <a:pt x="281" y="511"/>
                    <a:pt x="281" y="511"/>
                  </a:cubicBezTo>
                  <a:cubicBezTo>
                    <a:pt x="281" y="511"/>
                    <a:pt x="373" y="677"/>
                    <a:pt x="540" y="587"/>
                  </a:cubicBezTo>
                  <a:cubicBezTo>
                    <a:pt x="743" y="477"/>
                    <a:pt x="743" y="477"/>
                    <a:pt x="743" y="477"/>
                  </a:cubicBezTo>
                  <a:cubicBezTo>
                    <a:pt x="743" y="125"/>
                    <a:pt x="743" y="125"/>
                    <a:pt x="743" y="125"/>
                  </a:cubicBezTo>
                  <a:cubicBezTo>
                    <a:pt x="187" y="32"/>
                    <a:pt x="187" y="32"/>
                    <a:pt x="187" y="32"/>
                  </a:cubicBezTo>
                  <a:cubicBezTo>
                    <a:pt x="187" y="32"/>
                    <a:pt x="0" y="0"/>
                    <a:pt x="92" y="16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7">
              <a:extLst>
                <a:ext uri="{FF2B5EF4-FFF2-40B4-BE49-F238E27FC236}">
                  <a16:creationId xmlns:a16="http://schemas.microsoft.com/office/drawing/2014/main" id="{5DF6F2E4-9D35-4E78-B2D6-C87FCA0A268F}"/>
                </a:ext>
              </a:extLst>
            </p:cNvPr>
            <p:cNvSpPr>
              <a:spLocks/>
            </p:cNvSpPr>
            <p:nvPr/>
          </p:nvSpPr>
          <p:spPr bwMode="auto">
            <a:xfrm rot="5400000">
              <a:off x="-413358" y="5610788"/>
              <a:ext cx="1418531" cy="591817"/>
            </a:xfrm>
            <a:custGeom>
              <a:avLst/>
              <a:gdLst>
                <a:gd name="T0" fmla="*/ 555 w 936"/>
                <a:gd name="T1" fmla="*/ 91 h 390"/>
                <a:gd name="T2" fmla="*/ 0 w 936"/>
                <a:gd name="T3" fmla="*/ 390 h 390"/>
                <a:gd name="T4" fmla="*/ 936 w 936"/>
                <a:gd name="T5" fmla="*/ 390 h 390"/>
                <a:gd name="T6" fmla="*/ 813 w 936"/>
                <a:gd name="T7" fmla="*/ 167 h 390"/>
                <a:gd name="T8" fmla="*/ 555 w 936"/>
                <a:gd name="T9" fmla="*/ 91 h 390"/>
              </a:gdLst>
              <a:ahLst/>
              <a:cxnLst>
                <a:cxn ang="0">
                  <a:pos x="T0" y="T1"/>
                </a:cxn>
                <a:cxn ang="0">
                  <a:pos x="T2" y="T3"/>
                </a:cxn>
                <a:cxn ang="0">
                  <a:pos x="T4" y="T5"/>
                </a:cxn>
                <a:cxn ang="0">
                  <a:pos x="T6" y="T7"/>
                </a:cxn>
                <a:cxn ang="0">
                  <a:pos x="T8" y="T9"/>
                </a:cxn>
              </a:cxnLst>
              <a:rect l="0" t="0" r="r" b="b"/>
              <a:pathLst>
                <a:path w="936" h="390">
                  <a:moveTo>
                    <a:pt x="555" y="91"/>
                  </a:moveTo>
                  <a:cubicBezTo>
                    <a:pt x="0" y="390"/>
                    <a:pt x="0" y="390"/>
                    <a:pt x="0" y="390"/>
                  </a:cubicBezTo>
                  <a:cubicBezTo>
                    <a:pt x="936" y="390"/>
                    <a:pt x="936" y="390"/>
                    <a:pt x="936" y="390"/>
                  </a:cubicBezTo>
                  <a:cubicBezTo>
                    <a:pt x="813" y="167"/>
                    <a:pt x="813" y="167"/>
                    <a:pt x="813" y="167"/>
                  </a:cubicBezTo>
                  <a:cubicBezTo>
                    <a:pt x="813" y="167"/>
                    <a:pt x="722" y="0"/>
                    <a:pt x="555" y="9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8">
              <a:extLst>
                <a:ext uri="{FF2B5EF4-FFF2-40B4-BE49-F238E27FC236}">
                  <a16:creationId xmlns:a16="http://schemas.microsoft.com/office/drawing/2014/main" id="{8906494D-6510-405E-8ECE-F02667B2CA56}"/>
                </a:ext>
              </a:extLst>
            </p:cNvPr>
            <p:cNvSpPr>
              <a:spLocks/>
            </p:cNvSpPr>
            <p:nvPr/>
          </p:nvSpPr>
          <p:spPr bwMode="auto">
            <a:xfrm rot="5400000">
              <a:off x="-36608" y="4546636"/>
              <a:ext cx="1738844" cy="1665630"/>
            </a:xfrm>
            <a:custGeom>
              <a:avLst/>
              <a:gdLst>
                <a:gd name="T0" fmla="*/ 1056 w 1148"/>
                <a:gd name="T1" fmla="*/ 491 h 1098"/>
                <a:gd name="T2" fmla="*/ 877 w 1148"/>
                <a:gd name="T3" fmla="*/ 166 h 1098"/>
                <a:gd name="T4" fmla="*/ 675 w 1148"/>
                <a:gd name="T5" fmla="*/ 155 h 1098"/>
                <a:gd name="T6" fmla="*/ 0 w 1148"/>
                <a:gd name="T7" fmla="*/ 1098 h 1098"/>
                <a:gd name="T8" fmla="*/ 332 w 1148"/>
                <a:gd name="T9" fmla="*/ 1098 h 1098"/>
                <a:gd name="T10" fmla="*/ 981 w 1148"/>
                <a:gd name="T11" fmla="*/ 748 h 1098"/>
                <a:gd name="T12" fmla="*/ 1056 w 1148"/>
                <a:gd name="T13" fmla="*/ 491 h 1098"/>
              </a:gdLst>
              <a:ahLst/>
              <a:cxnLst>
                <a:cxn ang="0">
                  <a:pos x="T0" y="T1"/>
                </a:cxn>
                <a:cxn ang="0">
                  <a:pos x="T2" y="T3"/>
                </a:cxn>
                <a:cxn ang="0">
                  <a:pos x="T4" y="T5"/>
                </a:cxn>
                <a:cxn ang="0">
                  <a:pos x="T6" y="T7"/>
                </a:cxn>
                <a:cxn ang="0">
                  <a:pos x="T8" y="T9"/>
                </a:cxn>
                <a:cxn ang="0">
                  <a:pos x="T10" y="T11"/>
                </a:cxn>
                <a:cxn ang="0">
                  <a:pos x="T12" y="T13"/>
                </a:cxn>
              </a:cxnLst>
              <a:rect l="0" t="0" r="r" b="b"/>
              <a:pathLst>
                <a:path w="1148" h="1098">
                  <a:moveTo>
                    <a:pt x="1056" y="491"/>
                  </a:moveTo>
                  <a:cubicBezTo>
                    <a:pt x="877" y="166"/>
                    <a:pt x="877" y="166"/>
                    <a:pt x="877" y="166"/>
                  </a:cubicBezTo>
                  <a:cubicBezTo>
                    <a:pt x="877" y="166"/>
                    <a:pt x="786" y="0"/>
                    <a:pt x="675" y="155"/>
                  </a:cubicBezTo>
                  <a:cubicBezTo>
                    <a:pt x="0" y="1098"/>
                    <a:pt x="0" y="1098"/>
                    <a:pt x="0" y="1098"/>
                  </a:cubicBezTo>
                  <a:cubicBezTo>
                    <a:pt x="332" y="1098"/>
                    <a:pt x="332" y="1098"/>
                    <a:pt x="332" y="1098"/>
                  </a:cubicBezTo>
                  <a:cubicBezTo>
                    <a:pt x="981" y="748"/>
                    <a:pt x="981" y="748"/>
                    <a:pt x="981" y="748"/>
                  </a:cubicBezTo>
                  <a:cubicBezTo>
                    <a:pt x="981" y="748"/>
                    <a:pt x="1148" y="658"/>
                    <a:pt x="1056" y="49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282457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307F3-9B5F-43B9-96C7-5D37477172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40702B-4158-419B-9F00-03D4AE9F9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7B6257-6802-4EC4-AED2-BDDA99DE80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5D14D1-0556-4A23-9C6E-6EB3440B9956}"/>
              </a:ext>
            </a:extLst>
          </p:cNvPr>
          <p:cNvSpPr>
            <a:spLocks noGrp="1"/>
          </p:cNvSpPr>
          <p:nvPr>
            <p:ph type="dt" sz="half" idx="10"/>
          </p:nvPr>
        </p:nvSpPr>
        <p:spPr/>
        <p:txBody>
          <a:bodyPr/>
          <a:lstStyle/>
          <a:p>
            <a:fld id="{F0FD056E-0BD8-4797-AB0A-CD42176E9AD3}" type="datetimeFigureOut">
              <a:rPr lang="en-US" smtClean="0"/>
              <a:t>6/3/2026</a:t>
            </a:fld>
            <a:endParaRPr lang="en-US" dirty="0"/>
          </a:p>
        </p:txBody>
      </p:sp>
      <p:sp>
        <p:nvSpPr>
          <p:cNvPr id="6" name="Footer Placeholder 5">
            <a:extLst>
              <a:ext uri="{FF2B5EF4-FFF2-40B4-BE49-F238E27FC236}">
                <a16:creationId xmlns:a16="http://schemas.microsoft.com/office/drawing/2014/main" id="{8CA1277F-59EB-40FB-8AEB-F0BF66980A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EA46C9C-5B15-477B-829B-7373F04EE502}"/>
              </a:ext>
            </a:extLst>
          </p:cNvPr>
          <p:cNvSpPr>
            <a:spLocks noGrp="1"/>
          </p:cNvSpPr>
          <p:nvPr>
            <p:ph type="sldNum" sz="quarter" idx="12"/>
          </p:nvPr>
        </p:nvSpPr>
        <p:spPr/>
        <p:txBody>
          <a:bodyPr/>
          <a:lstStyle/>
          <a:p>
            <a:fld id="{055EDEFB-8961-4435-B17E-C5439ECDC533}" type="slidenum">
              <a:rPr lang="en-US" smtClean="0"/>
              <a:t>‹#›</a:t>
            </a:fld>
            <a:endParaRPr lang="en-US" dirty="0"/>
          </a:p>
        </p:txBody>
      </p:sp>
    </p:spTree>
    <p:extLst>
      <p:ext uri="{BB962C8B-B14F-4D97-AF65-F5344CB8AC3E}">
        <p14:creationId xmlns:p14="http://schemas.microsoft.com/office/powerpoint/2010/main" val="3128579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E02AC-EAD9-4CE8-A309-319CDB8B2E5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186F573-62A2-4F1F-9A73-33200EF20EFF}"/>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D19B58-81E9-4B0E-B6C5-EDDF808E744F}"/>
              </a:ext>
            </a:extLst>
          </p:cNvPr>
          <p:cNvSpPr>
            <a:spLocks noGrp="1"/>
          </p:cNvSpPr>
          <p:nvPr>
            <p:ph type="dt" sz="half" idx="10"/>
          </p:nvPr>
        </p:nvSpPr>
        <p:spPr/>
        <p:txBody>
          <a:bodyPr/>
          <a:lstStyle/>
          <a:p>
            <a:fld id="{F0FD056E-0BD8-4797-AB0A-CD42176E9AD3}" type="datetimeFigureOut">
              <a:rPr lang="en-US" smtClean="0"/>
              <a:t>6/3/2026</a:t>
            </a:fld>
            <a:endParaRPr lang="en-US" dirty="0"/>
          </a:p>
        </p:txBody>
      </p:sp>
      <p:sp>
        <p:nvSpPr>
          <p:cNvPr id="5" name="Footer Placeholder 4">
            <a:extLst>
              <a:ext uri="{FF2B5EF4-FFF2-40B4-BE49-F238E27FC236}">
                <a16:creationId xmlns:a16="http://schemas.microsoft.com/office/drawing/2014/main" id="{786562A2-6F9A-442B-8EEA-878B9610B6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ACC8BE-BB51-4053-B934-EA6A38EC2F20}"/>
              </a:ext>
            </a:extLst>
          </p:cNvPr>
          <p:cNvSpPr>
            <a:spLocks noGrp="1"/>
          </p:cNvSpPr>
          <p:nvPr>
            <p:ph type="sldNum" sz="quarter" idx="12"/>
          </p:nvPr>
        </p:nvSpPr>
        <p:spPr/>
        <p:txBody>
          <a:bodyPr/>
          <a:lstStyle/>
          <a:p>
            <a:fld id="{055EDEFB-8961-4435-B17E-C5439ECDC533}" type="slidenum">
              <a:rPr lang="en-US" smtClean="0"/>
              <a:t>‹#›</a:t>
            </a:fld>
            <a:endParaRPr lang="en-US" dirty="0"/>
          </a:p>
        </p:txBody>
      </p:sp>
      <p:sp>
        <p:nvSpPr>
          <p:cNvPr id="8" name="AutoShape 3">
            <a:extLst>
              <a:ext uri="{FF2B5EF4-FFF2-40B4-BE49-F238E27FC236}">
                <a16:creationId xmlns:a16="http://schemas.microsoft.com/office/drawing/2014/main" id="{AEFE053A-E854-493D-BFD0-E82C39C99C01}"/>
              </a:ext>
            </a:extLst>
          </p:cNvPr>
          <p:cNvSpPr>
            <a:spLocks noChangeAspect="1" noChangeArrowheads="1" noTextEdit="1"/>
          </p:cNvSpPr>
          <p:nvPr/>
        </p:nvSpPr>
        <p:spPr bwMode="auto">
          <a:xfrm rot="5400000">
            <a:off x="-342177" y="4850171"/>
            <a:ext cx="2377437" cy="169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3" name="Group 12">
            <a:extLst>
              <a:ext uri="{FF2B5EF4-FFF2-40B4-BE49-F238E27FC236}">
                <a16:creationId xmlns:a16="http://schemas.microsoft.com/office/drawing/2014/main" id="{ED444389-9C72-4424-B46F-1B198075C204}"/>
              </a:ext>
            </a:extLst>
          </p:cNvPr>
          <p:cNvGrpSpPr/>
          <p:nvPr userDrawn="1"/>
        </p:nvGrpSpPr>
        <p:grpSpPr>
          <a:xfrm>
            <a:off x="-1" y="4510029"/>
            <a:ext cx="1736810" cy="2377438"/>
            <a:chOff x="-1" y="4510029"/>
            <a:chExt cx="1736810" cy="2377438"/>
          </a:xfrm>
        </p:grpSpPr>
        <p:sp>
          <p:nvSpPr>
            <p:cNvPr id="9" name="Freeform 5">
              <a:extLst>
                <a:ext uri="{FF2B5EF4-FFF2-40B4-BE49-F238E27FC236}">
                  <a16:creationId xmlns:a16="http://schemas.microsoft.com/office/drawing/2014/main" id="{F26E199D-8363-4F26-B065-358656CC863E}"/>
                </a:ext>
              </a:extLst>
            </p:cNvPr>
            <p:cNvSpPr>
              <a:spLocks/>
            </p:cNvSpPr>
            <p:nvPr/>
          </p:nvSpPr>
          <p:spPr bwMode="auto">
            <a:xfrm rot="5400000">
              <a:off x="197271" y="6171591"/>
              <a:ext cx="518603" cy="913147"/>
            </a:xfrm>
            <a:custGeom>
              <a:avLst/>
              <a:gdLst>
                <a:gd name="T0" fmla="*/ 342 w 342"/>
                <a:gd name="T1" fmla="*/ 0 h 602"/>
                <a:gd name="T2" fmla="*/ 167 w 342"/>
                <a:gd name="T3" fmla="*/ 94 h 602"/>
                <a:gd name="T4" fmla="*/ 91 w 342"/>
                <a:gd name="T5" fmla="*/ 351 h 602"/>
                <a:gd name="T6" fmla="*/ 229 w 342"/>
                <a:gd name="T7" fmla="*/ 602 h 602"/>
                <a:gd name="T8" fmla="*/ 342 w 342"/>
                <a:gd name="T9" fmla="*/ 602 h 602"/>
                <a:gd name="T10" fmla="*/ 342 w 342"/>
                <a:gd name="T11" fmla="*/ 0 h 602"/>
              </a:gdLst>
              <a:ahLst/>
              <a:cxnLst>
                <a:cxn ang="0">
                  <a:pos x="T0" y="T1"/>
                </a:cxn>
                <a:cxn ang="0">
                  <a:pos x="T2" y="T3"/>
                </a:cxn>
                <a:cxn ang="0">
                  <a:pos x="T4" y="T5"/>
                </a:cxn>
                <a:cxn ang="0">
                  <a:pos x="T6" y="T7"/>
                </a:cxn>
                <a:cxn ang="0">
                  <a:pos x="T8" y="T9"/>
                </a:cxn>
                <a:cxn ang="0">
                  <a:pos x="T10" y="T11"/>
                </a:cxn>
              </a:cxnLst>
              <a:rect l="0" t="0" r="r" b="b"/>
              <a:pathLst>
                <a:path w="342" h="602">
                  <a:moveTo>
                    <a:pt x="342" y="0"/>
                  </a:moveTo>
                  <a:cubicBezTo>
                    <a:pt x="167" y="94"/>
                    <a:pt x="167" y="94"/>
                    <a:pt x="167" y="94"/>
                  </a:cubicBezTo>
                  <a:cubicBezTo>
                    <a:pt x="167" y="94"/>
                    <a:pt x="0" y="185"/>
                    <a:pt x="91" y="351"/>
                  </a:cubicBezTo>
                  <a:cubicBezTo>
                    <a:pt x="229" y="602"/>
                    <a:pt x="229" y="602"/>
                    <a:pt x="229" y="602"/>
                  </a:cubicBezTo>
                  <a:cubicBezTo>
                    <a:pt x="342" y="602"/>
                    <a:pt x="342" y="602"/>
                    <a:pt x="342" y="602"/>
                  </a:cubicBezTo>
                  <a:lnTo>
                    <a:pt x="342"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a:extLst>
                <a:ext uri="{FF2B5EF4-FFF2-40B4-BE49-F238E27FC236}">
                  <a16:creationId xmlns:a16="http://schemas.microsoft.com/office/drawing/2014/main" id="{D4BB0525-C8F9-41F6-AC33-385625D2EA21}"/>
                </a:ext>
              </a:extLst>
            </p:cNvPr>
            <p:cNvSpPr>
              <a:spLocks/>
            </p:cNvSpPr>
            <p:nvPr/>
          </p:nvSpPr>
          <p:spPr bwMode="auto">
            <a:xfrm rot="5400000">
              <a:off x="659946" y="5810603"/>
              <a:ext cx="1126690" cy="1027037"/>
            </a:xfrm>
            <a:custGeom>
              <a:avLst/>
              <a:gdLst>
                <a:gd name="T0" fmla="*/ 92 w 743"/>
                <a:gd name="T1" fmla="*/ 166 h 677"/>
                <a:gd name="T2" fmla="*/ 281 w 743"/>
                <a:gd name="T3" fmla="*/ 511 h 677"/>
                <a:gd name="T4" fmla="*/ 540 w 743"/>
                <a:gd name="T5" fmla="*/ 587 h 677"/>
                <a:gd name="T6" fmla="*/ 743 w 743"/>
                <a:gd name="T7" fmla="*/ 477 h 677"/>
                <a:gd name="T8" fmla="*/ 743 w 743"/>
                <a:gd name="T9" fmla="*/ 125 h 677"/>
                <a:gd name="T10" fmla="*/ 187 w 743"/>
                <a:gd name="T11" fmla="*/ 32 h 677"/>
                <a:gd name="T12" fmla="*/ 92 w 743"/>
                <a:gd name="T13" fmla="*/ 166 h 677"/>
              </a:gdLst>
              <a:ahLst/>
              <a:cxnLst>
                <a:cxn ang="0">
                  <a:pos x="T0" y="T1"/>
                </a:cxn>
                <a:cxn ang="0">
                  <a:pos x="T2" y="T3"/>
                </a:cxn>
                <a:cxn ang="0">
                  <a:pos x="T4" y="T5"/>
                </a:cxn>
                <a:cxn ang="0">
                  <a:pos x="T6" y="T7"/>
                </a:cxn>
                <a:cxn ang="0">
                  <a:pos x="T8" y="T9"/>
                </a:cxn>
                <a:cxn ang="0">
                  <a:pos x="T10" y="T11"/>
                </a:cxn>
                <a:cxn ang="0">
                  <a:pos x="T12" y="T13"/>
                </a:cxn>
              </a:cxnLst>
              <a:rect l="0" t="0" r="r" b="b"/>
              <a:pathLst>
                <a:path w="743" h="677">
                  <a:moveTo>
                    <a:pt x="92" y="166"/>
                  </a:moveTo>
                  <a:cubicBezTo>
                    <a:pt x="281" y="511"/>
                    <a:pt x="281" y="511"/>
                    <a:pt x="281" y="511"/>
                  </a:cubicBezTo>
                  <a:cubicBezTo>
                    <a:pt x="281" y="511"/>
                    <a:pt x="373" y="677"/>
                    <a:pt x="540" y="587"/>
                  </a:cubicBezTo>
                  <a:cubicBezTo>
                    <a:pt x="743" y="477"/>
                    <a:pt x="743" y="477"/>
                    <a:pt x="743" y="477"/>
                  </a:cubicBezTo>
                  <a:cubicBezTo>
                    <a:pt x="743" y="125"/>
                    <a:pt x="743" y="125"/>
                    <a:pt x="743" y="125"/>
                  </a:cubicBezTo>
                  <a:cubicBezTo>
                    <a:pt x="187" y="32"/>
                    <a:pt x="187" y="32"/>
                    <a:pt x="187" y="32"/>
                  </a:cubicBezTo>
                  <a:cubicBezTo>
                    <a:pt x="187" y="32"/>
                    <a:pt x="0" y="0"/>
                    <a:pt x="92" y="16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7">
              <a:extLst>
                <a:ext uri="{FF2B5EF4-FFF2-40B4-BE49-F238E27FC236}">
                  <a16:creationId xmlns:a16="http://schemas.microsoft.com/office/drawing/2014/main" id="{27AC296B-9FEF-4E71-9826-F44B2901DDBE}"/>
                </a:ext>
              </a:extLst>
            </p:cNvPr>
            <p:cNvSpPr>
              <a:spLocks/>
            </p:cNvSpPr>
            <p:nvPr/>
          </p:nvSpPr>
          <p:spPr bwMode="auto">
            <a:xfrm rot="5400000">
              <a:off x="-413358" y="5610788"/>
              <a:ext cx="1418531" cy="591817"/>
            </a:xfrm>
            <a:custGeom>
              <a:avLst/>
              <a:gdLst>
                <a:gd name="T0" fmla="*/ 555 w 936"/>
                <a:gd name="T1" fmla="*/ 91 h 390"/>
                <a:gd name="T2" fmla="*/ 0 w 936"/>
                <a:gd name="T3" fmla="*/ 390 h 390"/>
                <a:gd name="T4" fmla="*/ 936 w 936"/>
                <a:gd name="T5" fmla="*/ 390 h 390"/>
                <a:gd name="T6" fmla="*/ 813 w 936"/>
                <a:gd name="T7" fmla="*/ 167 h 390"/>
                <a:gd name="T8" fmla="*/ 555 w 936"/>
                <a:gd name="T9" fmla="*/ 91 h 390"/>
              </a:gdLst>
              <a:ahLst/>
              <a:cxnLst>
                <a:cxn ang="0">
                  <a:pos x="T0" y="T1"/>
                </a:cxn>
                <a:cxn ang="0">
                  <a:pos x="T2" y="T3"/>
                </a:cxn>
                <a:cxn ang="0">
                  <a:pos x="T4" y="T5"/>
                </a:cxn>
                <a:cxn ang="0">
                  <a:pos x="T6" y="T7"/>
                </a:cxn>
                <a:cxn ang="0">
                  <a:pos x="T8" y="T9"/>
                </a:cxn>
              </a:cxnLst>
              <a:rect l="0" t="0" r="r" b="b"/>
              <a:pathLst>
                <a:path w="936" h="390">
                  <a:moveTo>
                    <a:pt x="555" y="91"/>
                  </a:moveTo>
                  <a:cubicBezTo>
                    <a:pt x="0" y="390"/>
                    <a:pt x="0" y="390"/>
                    <a:pt x="0" y="390"/>
                  </a:cubicBezTo>
                  <a:cubicBezTo>
                    <a:pt x="936" y="390"/>
                    <a:pt x="936" y="390"/>
                    <a:pt x="936" y="390"/>
                  </a:cubicBezTo>
                  <a:cubicBezTo>
                    <a:pt x="813" y="167"/>
                    <a:pt x="813" y="167"/>
                    <a:pt x="813" y="167"/>
                  </a:cubicBezTo>
                  <a:cubicBezTo>
                    <a:pt x="813" y="167"/>
                    <a:pt x="722" y="0"/>
                    <a:pt x="555" y="9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8">
              <a:extLst>
                <a:ext uri="{FF2B5EF4-FFF2-40B4-BE49-F238E27FC236}">
                  <a16:creationId xmlns:a16="http://schemas.microsoft.com/office/drawing/2014/main" id="{0ECA0864-81E7-4C62-B6AE-9D8684067629}"/>
                </a:ext>
              </a:extLst>
            </p:cNvPr>
            <p:cNvSpPr>
              <a:spLocks/>
            </p:cNvSpPr>
            <p:nvPr/>
          </p:nvSpPr>
          <p:spPr bwMode="auto">
            <a:xfrm rot="5400000">
              <a:off x="-36608" y="4546636"/>
              <a:ext cx="1738844" cy="1665630"/>
            </a:xfrm>
            <a:custGeom>
              <a:avLst/>
              <a:gdLst>
                <a:gd name="T0" fmla="*/ 1056 w 1148"/>
                <a:gd name="T1" fmla="*/ 491 h 1098"/>
                <a:gd name="T2" fmla="*/ 877 w 1148"/>
                <a:gd name="T3" fmla="*/ 166 h 1098"/>
                <a:gd name="T4" fmla="*/ 675 w 1148"/>
                <a:gd name="T5" fmla="*/ 155 h 1098"/>
                <a:gd name="T6" fmla="*/ 0 w 1148"/>
                <a:gd name="T7" fmla="*/ 1098 h 1098"/>
                <a:gd name="T8" fmla="*/ 332 w 1148"/>
                <a:gd name="T9" fmla="*/ 1098 h 1098"/>
                <a:gd name="T10" fmla="*/ 981 w 1148"/>
                <a:gd name="T11" fmla="*/ 748 h 1098"/>
                <a:gd name="T12" fmla="*/ 1056 w 1148"/>
                <a:gd name="T13" fmla="*/ 491 h 1098"/>
              </a:gdLst>
              <a:ahLst/>
              <a:cxnLst>
                <a:cxn ang="0">
                  <a:pos x="T0" y="T1"/>
                </a:cxn>
                <a:cxn ang="0">
                  <a:pos x="T2" y="T3"/>
                </a:cxn>
                <a:cxn ang="0">
                  <a:pos x="T4" y="T5"/>
                </a:cxn>
                <a:cxn ang="0">
                  <a:pos x="T6" y="T7"/>
                </a:cxn>
                <a:cxn ang="0">
                  <a:pos x="T8" y="T9"/>
                </a:cxn>
                <a:cxn ang="0">
                  <a:pos x="T10" y="T11"/>
                </a:cxn>
                <a:cxn ang="0">
                  <a:pos x="T12" y="T13"/>
                </a:cxn>
              </a:cxnLst>
              <a:rect l="0" t="0" r="r" b="b"/>
              <a:pathLst>
                <a:path w="1148" h="1098">
                  <a:moveTo>
                    <a:pt x="1056" y="491"/>
                  </a:moveTo>
                  <a:cubicBezTo>
                    <a:pt x="877" y="166"/>
                    <a:pt x="877" y="166"/>
                    <a:pt x="877" y="166"/>
                  </a:cubicBezTo>
                  <a:cubicBezTo>
                    <a:pt x="877" y="166"/>
                    <a:pt x="786" y="0"/>
                    <a:pt x="675" y="155"/>
                  </a:cubicBezTo>
                  <a:cubicBezTo>
                    <a:pt x="0" y="1098"/>
                    <a:pt x="0" y="1098"/>
                    <a:pt x="0" y="1098"/>
                  </a:cubicBezTo>
                  <a:cubicBezTo>
                    <a:pt x="332" y="1098"/>
                    <a:pt x="332" y="1098"/>
                    <a:pt x="332" y="1098"/>
                  </a:cubicBezTo>
                  <a:cubicBezTo>
                    <a:pt x="981" y="748"/>
                    <a:pt x="981" y="748"/>
                    <a:pt x="981" y="748"/>
                  </a:cubicBezTo>
                  <a:cubicBezTo>
                    <a:pt x="981" y="748"/>
                    <a:pt x="1148" y="658"/>
                    <a:pt x="1056" y="49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86925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E424-1653-4F77-A547-1FF48332F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6A5A06-F215-4FF3-AE98-CFDA480B28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2A8F362-866D-4D3B-8A45-B18F69DEF0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42196C-D98B-44EE-B768-054822D084A0}"/>
              </a:ext>
            </a:extLst>
          </p:cNvPr>
          <p:cNvSpPr>
            <a:spLocks noGrp="1"/>
          </p:cNvSpPr>
          <p:nvPr>
            <p:ph type="dt" sz="half" idx="10"/>
          </p:nvPr>
        </p:nvSpPr>
        <p:spPr/>
        <p:txBody>
          <a:bodyPr/>
          <a:lstStyle/>
          <a:p>
            <a:fld id="{F0FD056E-0BD8-4797-AB0A-CD42176E9AD3}" type="datetimeFigureOut">
              <a:rPr lang="en-US" smtClean="0"/>
              <a:t>6/3/2026</a:t>
            </a:fld>
            <a:endParaRPr lang="en-US" dirty="0"/>
          </a:p>
        </p:txBody>
      </p:sp>
      <p:sp>
        <p:nvSpPr>
          <p:cNvPr id="6" name="Footer Placeholder 5">
            <a:extLst>
              <a:ext uri="{FF2B5EF4-FFF2-40B4-BE49-F238E27FC236}">
                <a16:creationId xmlns:a16="http://schemas.microsoft.com/office/drawing/2014/main" id="{917B17FA-64A0-4459-A76F-25680D37D4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8FAAD1-7E1F-422A-A221-762168055B39}"/>
              </a:ext>
            </a:extLst>
          </p:cNvPr>
          <p:cNvSpPr>
            <a:spLocks noGrp="1"/>
          </p:cNvSpPr>
          <p:nvPr>
            <p:ph type="sldNum" sz="quarter" idx="12"/>
          </p:nvPr>
        </p:nvSpPr>
        <p:spPr/>
        <p:txBody>
          <a:bodyPr/>
          <a:lstStyle/>
          <a:p>
            <a:fld id="{055EDEFB-8961-4435-B17E-C5439ECDC533}" type="slidenum">
              <a:rPr lang="en-US" smtClean="0"/>
              <a:t>‹#›</a:t>
            </a:fld>
            <a:endParaRPr lang="en-US" dirty="0"/>
          </a:p>
        </p:txBody>
      </p:sp>
    </p:spTree>
    <p:extLst>
      <p:ext uri="{BB962C8B-B14F-4D97-AF65-F5344CB8AC3E}">
        <p14:creationId xmlns:p14="http://schemas.microsoft.com/office/powerpoint/2010/main" val="2895657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A634-CE73-44A0-B54B-24609E9A7C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9100DF-35B3-4963-A20F-D991F70D52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C97CA2-7786-4A2D-BC9E-F3770A4DC9D7}"/>
              </a:ext>
            </a:extLst>
          </p:cNvPr>
          <p:cNvSpPr>
            <a:spLocks noGrp="1"/>
          </p:cNvSpPr>
          <p:nvPr>
            <p:ph type="dt" sz="half" idx="10"/>
          </p:nvPr>
        </p:nvSpPr>
        <p:spPr/>
        <p:txBody>
          <a:bodyPr/>
          <a:lstStyle/>
          <a:p>
            <a:fld id="{F0FD056E-0BD8-4797-AB0A-CD42176E9AD3}" type="datetimeFigureOut">
              <a:rPr lang="en-US" smtClean="0"/>
              <a:t>6/3/2026</a:t>
            </a:fld>
            <a:endParaRPr lang="en-US" dirty="0"/>
          </a:p>
        </p:txBody>
      </p:sp>
      <p:sp>
        <p:nvSpPr>
          <p:cNvPr id="5" name="Footer Placeholder 4">
            <a:extLst>
              <a:ext uri="{FF2B5EF4-FFF2-40B4-BE49-F238E27FC236}">
                <a16:creationId xmlns:a16="http://schemas.microsoft.com/office/drawing/2014/main" id="{9290DD7D-6549-4586-A560-B00B731CD8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233D4A-0739-4DDC-BA2B-7B8632D490C6}"/>
              </a:ext>
            </a:extLst>
          </p:cNvPr>
          <p:cNvSpPr>
            <a:spLocks noGrp="1"/>
          </p:cNvSpPr>
          <p:nvPr>
            <p:ph type="sldNum" sz="quarter" idx="12"/>
          </p:nvPr>
        </p:nvSpPr>
        <p:spPr/>
        <p:txBody>
          <a:bodyPr/>
          <a:lstStyle/>
          <a:p>
            <a:fld id="{055EDEFB-8961-4435-B17E-C5439ECDC533}" type="slidenum">
              <a:rPr lang="en-US" smtClean="0"/>
              <a:t>‹#›</a:t>
            </a:fld>
            <a:endParaRPr lang="en-US" dirty="0"/>
          </a:p>
        </p:txBody>
      </p:sp>
    </p:spTree>
    <p:extLst>
      <p:ext uri="{BB962C8B-B14F-4D97-AF65-F5344CB8AC3E}">
        <p14:creationId xmlns:p14="http://schemas.microsoft.com/office/powerpoint/2010/main" val="3330766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CE72FD-6A40-44F4-B41B-1DDFE3C5E4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C36DC1-1F2E-4E68-A2FA-42281F983FD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4E7F24-EA18-47BC-BF15-E6840182ED46}"/>
              </a:ext>
            </a:extLst>
          </p:cNvPr>
          <p:cNvSpPr>
            <a:spLocks noGrp="1"/>
          </p:cNvSpPr>
          <p:nvPr>
            <p:ph type="dt" sz="half" idx="10"/>
          </p:nvPr>
        </p:nvSpPr>
        <p:spPr/>
        <p:txBody>
          <a:bodyPr/>
          <a:lstStyle/>
          <a:p>
            <a:fld id="{F0FD056E-0BD8-4797-AB0A-CD42176E9AD3}" type="datetimeFigureOut">
              <a:rPr lang="en-US" smtClean="0"/>
              <a:t>6/3/2026</a:t>
            </a:fld>
            <a:endParaRPr lang="en-US" dirty="0"/>
          </a:p>
        </p:txBody>
      </p:sp>
      <p:sp>
        <p:nvSpPr>
          <p:cNvPr id="5" name="Footer Placeholder 4">
            <a:extLst>
              <a:ext uri="{FF2B5EF4-FFF2-40B4-BE49-F238E27FC236}">
                <a16:creationId xmlns:a16="http://schemas.microsoft.com/office/drawing/2014/main" id="{C50AFC51-6FA4-4336-8D45-23176DE20F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ECD828-436B-42DB-A8F1-64A152193F1B}"/>
              </a:ext>
            </a:extLst>
          </p:cNvPr>
          <p:cNvSpPr>
            <a:spLocks noGrp="1"/>
          </p:cNvSpPr>
          <p:nvPr>
            <p:ph type="sldNum" sz="quarter" idx="12"/>
          </p:nvPr>
        </p:nvSpPr>
        <p:spPr/>
        <p:txBody>
          <a:bodyPr/>
          <a:lstStyle/>
          <a:p>
            <a:fld id="{055EDEFB-8961-4435-B17E-C5439ECDC533}" type="slidenum">
              <a:rPr lang="en-US" smtClean="0"/>
              <a:t>‹#›</a:t>
            </a:fld>
            <a:endParaRPr lang="en-US" dirty="0"/>
          </a:p>
        </p:txBody>
      </p:sp>
    </p:spTree>
    <p:extLst>
      <p:ext uri="{BB962C8B-B14F-4D97-AF65-F5344CB8AC3E}">
        <p14:creationId xmlns:p14="http://schemas.microsoft.com/office/powerpoint/2010/main" val="3719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E02AC-EAD9-4CE8-A309-319CDB8B2E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6F573-62A2-4F1F-9A73-33200EF20EF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D19B58-81E9-4B0E-B6C5-EDDF808E744F}"/>
              </a:ext>
            </a:extLst>
          </p:cNvPr>
          <p:cNvSpPr>
            <a:spLocks noGrp="1"/>
          </p:cNvSpPr>
          <p:nvPr>
            <p:ph type="dt" sz="half" idx="10"/>
          </p:nvPr>
        </p:nvSpPr>
        <p:spPr/>
        <p:txBody>
          <a:bodyPr/>
          <a:lstStyle/>
          <a:p>
            <a:fld id="{F0FD056E-0BD8-4797-AB0A-CD42176E9AD3}" type="datetimeFigureOut">
              <a:rPr lang="en-US" smtClean="0"/>
              <a:t>6/3/2026</a:t>
            </a:fld>
            <a:endParaRPr lang="en-US" dirty="0"/>
          </a:p>
        </p:txBody>
      </p:sp>
      <p:sp>
        <p:nvSpPr>
          <p:cNvPr id="5" name="Footer Placeholder 4">
            <a:extLst>
              <a:ext uri="{FF2B5EF4-FFF2-40B4-BE49-F238E27FC236}">
                <a16:creationId xmlns:a16="http://schemas.microsoft.com/office/drawing/2014/main" id="{786562A2-6F9A-442B-8EEA-878B9610B6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ACC8BE-BB51-4053-B934-EA6A38EC2F20}"/>
              </a:ext>
            </a:extLst>
          </p:cNvPr>
          <p:cNvSpPr>
            <a:spLocks noGrp="1"/>
          </p:cNvSpPr>
          <p:nvPr>
            <p:ph type="sldNum" sz="quarter" idx="12"/>
          </p:nvPr>
        </p:nvSpPr>
        <p:spPr/>
        <p:txBody>
          <a:bodyPr/>
          <a:lstStyle/>
          <a:p>
            <a:fld id="{055EDEFB-8961-4435-B17E-C5439ECDC533}" type="slidenum">
              <a:rPr lang="en-US" smtClean="0"/>
              <a:t>‹#›</a:t>
            </a:fld>
            <a:endParaRPr lang="en-US" dirty="0"/>
          </a:p>
        </p:txBody>
      </p:sp>
      <p:sp>
        <p:nvSpPr>
          <p:cNvPr id="8" name="AutoShape 3">
            <a:extLst>
              <a:ext uri="{FF2B5EF4-FFF2-40B4-BE49-F238E27FC236}">
                <a16:creationId xmlns:a16="http://schemas.microsoft.com/office/drawing/2014/main" id="{AEFE053A-E854-493D-BFD0-E82C39C99C01}"/>
              </a:ext>
            </a:extLst>
          </p:cNvPr>
          <p:cNvSpPr>
            <a:spLocks noChangeAspect="1" noChangeArrowheads="1" noTextEdit="1"/>
          </p:cNvSpPr>
          <p:nvPr/>
        </p:nvSpPr>
        <p:spPr bwMode="auto">
          <a:xfrm rot="5400000">
            <a:off x="-342177" y="4850171"/>
            <a:ext cx="2377437" cy="169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3" name="Group 12">
            <a:extLst>
              <a:ext uri="{FF2B5EF4-FFF2-40B4-BE49-F238E27FC236}">
                <a16:creationId xmlns:a16="http://schemas.microsoft.com/office/drawing/2014/main" id="{ED444389-9C72-4424-B46F-1B198075C204}"/>
              </a:ext>
            </a:extLst>
          </p:cNvPr>
          <p:cNvGrpSpPr/>
          <p:nvPr userDrawn="1"/>
        </p:nvGrpSpPr>
        <p:grpSpPr>
          <a:xfrm>
            <a:off x="-1" y="4510029"/>
            <a:ext cx="1736810" cy="2377438"/>
            <a:chOff x="-1" y="4510029"/>
            <a:chExt cx="1736810" cy="2377438"/>
          </a:xfrm>
          <a:solidFill>
            <a:schemeClr val="accent1"/>
          </a:solidFill>
        </p:grpSpPr>
        <p:sp>
          <p:nvSpPr>
            <p:cNvPr id="9" name="Freeform 5">
              <a:extLst>
                <a:ext uri="{FF2B5EF4-FFF2-40B4-BE49-F238E27FC236}">
                  <a16:creationId xmlns:a16="http://schemas.microsoft.com/office/drawing/2014/main" id="{F26E199D-8363-4F26-B065-358656CC863E}"/>
                </a:ext>
              </a:extLst>
            </p:cNvPr>
            <p:cNvSpPr>
              <a:spLocks/>
            </p:cNvSpPr>
            <p:nvPr/>
          </p:nvSpPr>
          <p:spPr bwMode="auto">
            <a:xfrm rot="5400000">
              <a:off x="197271" y="6171591"/>
              <a:ext cx="518603" cy="913147"/>
            </a:xfrm>
            <a:custGeom>
              <a:avLst/>
              <a:gdLst>
                <a:gd name="T0" fmla="*/ 342 w 342"/>
                <a:gd name="T1" fmla="*/ 0 h 602"/>
                <a:gd name="T2" fmla="*/ 167 w 342"/>
                <a:gd name="T3" fmla="*/ 94 h 602"/>
                <a:gd name="T4" fmla="*/ 91 w 342"/>
                <a:gd name="T5" fmla="*/ 351 h 602"/>
                <a:gd name="T6" fmla="*/ 229 w 342"/>
                <a:gd name="T7" fmla="*/ 602 h 602"/>
                <a:gd name="T8" fmla="*/ 342 w 342"/>
                <a:gd name="T9" fmla="*/ 602 h 602"/>
                <a:gd name="T10" fmla="*/ 342 w 342"/>
                <a:gd name="T11" fmla="*/ 0 h 602"/>
              </a:gdLst>
              <a:ahLst/>
              <a:cxnLst>
                <a:cxn ang="0">
                  <a:pos x="T0" y="T1"/>
                </a:cxn>
                <a:cxn ang="0">
                  <a:pos x="T2" y="T3"/>
                </a:cxn>
                <a:cxn ang="0">
                  <a:pos x="T4" y="T5"/>
                </a:cxn>
                <a:cxn ang="0">
                  <a:pos x="T6" y="T7"/>
                </a:cxn>
                <a:cxn ang="0">
                  <a:pos x="T8" y="T9"/>
                </a:cxn>
                <a:cxn ang="0">
                  <a:pos x="T10" y="T11"/>
                </a:cxn>
              </a:cxnLst>
              <a:rect l="0" t="0" r="r" b="b"/>
              <a:pathLst>
                <a:path w="342" h="602">
                  <a:moveTo>
                    <a:pt x="342" y="0"/>
                  </a:moveTo>
                  <a:cubicBezTo>
                    <a:pt x="167" y="94"/>
                    <a:pt x="167" y="94"/>
                    <a:pt x="167" y="94"/>
                  </a:cubicBezTo>
                  <a:cubicBezTo>
                    <a:pt x="167" y="94"/>
                    <a:pt x="0" y="185"/>
                    <a:pt x="91" y="351"/>
                  </a:cubicBezTo>
                  <a:cubicBezTo>
                    <a:pt x="229" y="602"/>
                    <a:pt x="229" y="602"/>
                    <a:pt x="229" y="602"/>
                  </a:cubicBezTo>
                  <a:cubicBezTo>
                    <a:pt x="342" y="602"/>
                    <a:pt x="342" y="602"/>
                    <a:pt x="342" y="602"/>
                  </a:cubicBezTo>
                  <a:lnTo>
                    <a:pt x="3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a:extLst>
                <a:ext uri="{FF2B5EF4-FFF2-40B4-BE49-F238E27FC236}">
                  <a16:creationId xmlns:a16="http://schemas.microsoft.com/office/drawing/2014/main" id="{D4BB0525-C8F9-41F6-AC33-385625D2EA21}"/>
                </a:ext>
              </a:extLst>
            </p:cNvPr>
            <p:cNvSpPr>
              <a:spLocks/>
            </p:cNvSpPr>
            <p:nvPr/>
          </p:nvSpPr>
          <p:spPr bwMode="auto">
            <a:xfrm rot="5400000">
              <a:off x="659946" y="5810603"/>
              <a:ext cx="1126690" cy="1027037"/>
            </a:xfrm>
            <a:custGeom>
              <a:avLst/>
              <a:gdLst>
                <a:gd name="T0" fmla="*/ 92 w 743"/>
                <a:gd name="T1" fmla="*/ 166 h 677"/>
                <a:gd name="T2" fmla="*/ 281 w 743"/>
                <a:gd name="T3" fmla="*/ 511 h 677"/>
                <a:gd name="T4" fmla="*/ 540 w 743"/>
                <a:gd name="T5" fmla="*/ 587 h 677"/>
                <a:gd name="T6" fmla="*/ 743 w 743"/>
                <a:gd name="T7" fmla="*/ 477 h 677"/>
                <a:gd name="T8" fmla="*/ 743 w 743"/>
                <a:gd name="T9" fmla="*/ 125 h 677"/>
                <a:gd name="T10" fmla="*/ 187 w 743"/>
                <a:gd name="T11" fmla="*/ 32 h 677"/>
                <a:gd name="T12" fmla="*/ 92 w 743"/>
                <a:gd name="T13" fmla="*/ 166 h 677"/>
              </a:gdLst>
              <a:ahLst/>
              <a:cxnLst>
                <a:cxn ang="0">
                  <a:pos x="T0" y="T1"/>
                </a:cxn>
                <a:cxn ang="0">
                  <a:pos x="T2" y="T3"/>
                </a:cxn>
                <a:cxn ang="0">
                  <a:pos x="T4" y="T5"/>
                </a:cxn>
                <a:cxn ang="0">
                  <a:pos x="T6" y="T7"/>
                </a:cxn>
                <a:cxn ang="0">
                  <a:pos x="T8" y="T9"/>
                </a:cxn>
                <a:cxn ang="0">
                  <a:pos x="T10" y="T11"/>
                </a:cxn>
                <a:cxn ang="0">
                  <a:pos x="T12" y="T13"/>
                </a:cxn>
              </a:cxnLst>
              <a:rect l="0" t="0" r="r" b="b"/>
              <a:pathLst>
                <a:path w="743" h="677">
                  <a:moveTo>
                    <a:pt x="92" y="166"/>
                  </a:moveTo>
                  <a:cubicBezTo>
                    <a:pt x="281" y="511"/>
                    <a:pt x="281" y="511"/>
                    <a:pt x="281" y="511"/>
                  </a:cubicBezTo>
                  <a:cubicBezTo>
                    <a:pt x="281" y="511"/>
                    <a:pt x="373" y="677"/>
                    <a:pt x="540" y="587"/>
                  </a:cubicBezTo>
                  <a:cubicBezTo>
                    <a:pt x="743" y="477"/>
                    <a:pt x="743" y="477"/>
                    <a:pt x="743" y="477"/>
                  </a:cubicBezTo>
                  <a:cubicBezTo>
                    <a:pt x="743" y="125"/>
                    <a:pt x="743" y="125"/>
                    <a:pt x="743" y="125"/>
                  </a:cubicBezTo>
                  <a:cubicBezTo>
                    <a:pt x="187" y="32"/>
                    <a:pt x="187" y="32"/>
                    <a:pt x="187" y="32"/>
                  </a:cubicBezTo>
                  <a:cubicBezTo>
                    <a:pt x="187" y="32"/>
                    <a:pt x="0" y="0"/>
                    <a:pt x="92"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7">
              <a:extLst>
                <a:ext uri="{FF2B5EF4-FFF2-40B4-BE49-F238E27FC236}">
                  <a16:creationId xmlns:a16="http://schemas.microsoft.com/office/drawing/2014/main" id="{27AC296B-9FEF-4E71-9826-F44B2901DDBE}"/>
                </a:ext>
              </a:extLst>
            </p:cNvPr>
            <p:cNvSpPr>
              <a:spLocks/>
            </p:cNvSpPr>
            <p:nvPr/>
          </p:nvSpPr>
          <p:spPr bwMode="auto">
            <a:xfrm rot="5400000">
              <a:off x="-413358" y="5610788"/>
              <a:ext cx="1418531" cy="591817"/>
            </a:xfrm>
            <a:custGeom>
              <a:avLst/>
              <a:gdLst>
                <a:gd name="T0" fmla="*/ 555 w 936"/>
                <a:gd name="T1" fmla="*/ 91 h 390"/>
                <a:gd name="T2" fmla="*/ 0 w 936"/>
                <a:gd name="T3" fmla="*/ 390 h 390"/>
                <a:gd name="T4" fmla="*/ 936 w 936"/>
                <a:gd name="T5" fmla="*/ 390 h 390"/>
                <a:gd name="T6" fmla="*/ 813 w 936"/>
                <a:gd name="T7" fmla="*/ 167 h 390"/>
                <a:gd name="T8" fmla="*/ 555 w 936"/>
                <a:gd name="T9" fmla="*/ 91 h 390"/>
              </a:gdLst>
              <a:ahLst/>
              <a:cxnLst>
                <a:cxn ang="0">
                  <a:pos x="T0" y="T1"/>
                </a:cxn>
                <a:cxn ang="0">
                  <a:pos x="T2" y="T3"/>
                </a:cxn>
                <a:cxn ang="0">
                  <a:pos x="T4" y="T5"/>
                </a:cxn>
                <a:cxn ang="0">
                  <a:pos x="T6" y="T7"/>
                </a:cxn>
                <a:cxn ang="0">
                  <a:pos x="T8" y="T9"/>
                </a:cxn>
              </a:cxnLst>
              <a:rect l="0" t="0" r="r" b="b"/>
              <a:pathLst>
                <a:path w="936" h="390">
                  <a:moveTo>
                    <a:pt x="555" y="91"/>
                  </a:moveTo>
                  <a:cubicBezTo>
                    <a:pt x="0" y="390"/>
                    <a:pt x="0" y="390"/>
                    <a:pt x="0" y="390"/>
                  </a:cubicBezTo>
                  <a:cubicBezTo>
                    <a:pt x="936" y="390"/>
                    <a:pt x="936" y="390"/>
                    <a:pt x="936" y="390"/>
                  </a:cubicBezTo>
                  <a:cubicBezTo>
                    <a:pt x="813" y="167"/>
                    <a:pt x="813" y="167"/>
                    <a:pt x="813" y="167"/>
                  </a:cubicBezTo>
                  <a:cubicBezTo>
                    <a:pt x="813" y="167"/>
                    <a:pt x="722" y="0"/>
                    <a:pt x="555"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8">
              <a:extLst>
                <a:ext uri="{FF2B5EF4-FFF2-40B4-BE49-F238E27FC236}">
                  <a16:creationId xmlns:a16="http://schemas.microsoft.com/office/drawing/2014/main" id="{0ECA0864-81E7-4C62-B6AE-9D8684067629}"/>
                </a:ext>
              </a:extLst>
            </p:cNvPr>
            <p:cNvSpPr>
              <a:spLocks/>
            </p:cNvSpPr>
            <p:nvPr/>
          </p:nvSpPr>
          <p:spPr bwMode="auto">
            <a:xfrm rot="5400000">
              <a:off x="-36608" y="4546636"/>
              <a:ext cx="1738844" cy="1665630"/>
            </a:xfrm>
            <a:custGeom>
              <a:avLst/>
              <a:gdLst>
                <a:gd name="T0" fmla="*/ 1056 w 1148"/>
                <a:gd name="T1" fmla="*/ 491 h 1098"/>
                <a:gd name="T2" fmla="*/ 877 w 1148"/>
                <a:gd name="T3" fmla="*/ 166 h 1098"/>
                <a:gd name="T4" fmla="*/ 675 w 1148"/>
                <a:gd name="T5" fmla="*/ 155 h 1098"/>
                <a:gd name="T6" fmla="*/ 0 w 1148"/>
                <a:gd name="T7" fmla="*/ 1098 h 1098"/>
                <a:gd name="T8" fmla="*/ 332 w 1148"/>
                <a:gd name="T9" fmla="*/ 1098 h 1098"/>
                <a:gd name="T10" fmla="*/ 981 w 1148"/>
                <a:gd name="T11" fmla="*/ 748 h 1098"/>
                <a:gd name="T12" fmla="*/ 1056 w 1148"/>
                <a:gd name="T13" fmla="*/ 491 h 1098"/>
              </a:gdLst>
              <a:ahLst/>
              <a:cxnLst>
                <a:cxn ang="0">
                  <a:pos x="T0" y="T1"/>
                </a:cxn>
                <a:cxn ang="0">
                  <a:pos x="T2" y="T3"/>
                </a:cxn>
                <a:cxn ang="0">
                  <a:pos x="T4" y="T5"/>
                </a:cxn>
                <a:cxn ang="0">
                  <a:pos x="T6" y="T7"/>
                </a:cxn>
                <a:cxn ang="0">
                  <a:pos x="T8" y="T9"/>
                </a:cxn>
                <a:cxn ang="0">
                  <a:pos x="T10" y="T11"/>
                </a:cxn>
                <a:cxn ang="0">
                  <a:pos x="T12" y="T13"/>
                </a:cxn>
              </a:cxnLst>
              <a:rect l="0" t="0" r="r" b="b"/>
              <a:pathLst>
                <a:path w="1148" h="1098">
                  <a:moveTo>
                    <a:pt x="1056" y="491"/>
                  </a:moveTo>
                  <a:cubicBezTo>
                    <a:pt x="877" y="166"/>
                    <a:pt x="877" y="166"/>
                    <a:pt x="877" y="166"/>
                  </a:cubicBezTo>
                  <a:cubicBezTo>
                    <a:pt x="877" y="166"/>
                    <a:pt x="786" y="0"/>
                    <a:pt x="675" y="155"/>
                  </a:cubicBezTo>
                  <a:cubicBezTo>
                    <a:pt x="0" y="1098"/>
                    <a:pt x="0" y="1098"/>
                    <a:pt x="0" y="1098"/>
                  </a:cubicBezTo>
                  <a:cubicBezTo>
                    <a:pt x="332" y="1098"/>
                    <a:pt x="332" y="1098"/>
                    <a:pt x="332" y="1098"/>
                  </a:cubicBezTo>
                  <a:cubicBezTo>
                    <a:pt x="981" y="748"/>
                    <a:pt x="981" y="748"/>
                    <a:pt x="981" y="748"/>
                  </a:cubicBezTo>
                  <a:cubicBezTo>
                    <a:pt x="981" y="748"/>
                    <a:pt x="1148" y="658"/>
                    <a:pt x="1056"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6394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E02AC-EAD9-4CE8-A309-319CDB8B2E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6F573-62A2-4F1F-9A73-33200EF20EF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D19B58-81E9-4B0E-B6C5-EDDF808E744F}"/>
              </a:ext>
            </a:extLst>
          </p:cNvPr>
          <p:cNvSpPr>
            <a:spLocks noGrp="1"/>
          </p:cNvSpPr>
          <p:nvPr>
            <p:ph type="dt" sz="half" idx="10"/>
          </p:nvPr>
        </p:nvSpPr>
        <p:spPr/>
        <p:txBody>
          <a:bodyPr/>
          <a:lstStyle/>
          <a:p>
            <a:fld id="{F0FD056E-0BD8-4797-AB0A-CD42176E9AD3}" type="datetimeFigureOut">
              <a:rPr lang="en-US" smtClean="0"/>
              <a:t>6/3/2026</a:t>
            </a:fld>
            <a:endParaRPr lang="en-US" dirty="0"/>
          </a:p>
        </p:txBody>
      </p:sp>
      <p:sp>
        <p:nvSpPr>
          <p:cNvPr id="5" name="Footer Placeholder 4">
            <a:extLst>
              <a:ext uri="{FF2B5EF4-FFF2-40B4-BE49-F238E27FC236}">
                <a16:creationId xmlns:a16="http://schemas.microsoft.com/office/drawing/2014/main" id="{786562A2-6F9A-442B-8EEA-878B9610B6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ACC8BE-BB51-4053-B934-EA6A38EC2F20}"/>
              </a:ext>
            </a:extLst>
          </p:cNvPr>
          <p:cNvSpPr>
            <a:spLocks noGrp="1"/>
          </p:cNvSpPr>
          <p:nvPr>
            <p:ph type="sldNum" sz="quarter" idx="12"/>
          </p:nvPr>
        </p:nvSpPr>
        <p:spPr/>
        <p:txBody>
          <a:bodyPr/>
          <a:lstStyle/>
          <a:p>
            <a:fld id="{055EDEFB-8961-4435-B17E-C5439ECDC533}" type="slidenum">
              <a:rPr lang="en-US" smtClean="0"/>
              <a:t>‹#›</a:t>
            </a:fld>
            <a:endParaRPr lang="en-US" dirty="0"/>
          </a:p>
        </p:txBody>
      </p:sp>
      <p:sp>
        <p:nvSpPr>
          <p:cNvPr id="8" name="AutoShape 3">
            <a:extLst>
              <a:ext uri="{FF2B5EF4-FFF2-40B4-BE49-F238E27FC236}">
                <a16:creationId xmlns:a16="http://schemas.microsoft.com/office/drawing/2014/main" id="{AEFE053A-E854-493D-BFD0-E82C39C99C01}"/>
              </a:ext>
            </a:extLst>
          </p:cNvPr>
          <p:cNvSpPr>
            <a:spLocks noChangeAspect="1" noChangeArrowheads="1" noTextEdit="1"/>
          </p:cNvSpPr>
          <p:nvPr/>
        </p:nvSpPr>
        <p:spPr bwMode="auto">
          <a:xfrm rot="5400000">
            <a:off x="-342177" y="4850171"/>
            <a:ext cx="2377437" cy="169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3" name="Group 12">
            <a:extLst>
              <a:ext uri="{FF2B5EF4-FFF2-40B4-BE49-F238E27FC236}">
                <a16:creationId xmlns:a16="http://schemas.microsoft.com/office/drawing/2014/main" id="{ED444389-9C72-4424-B46F-1B198075C204}"/>
              </a:ext>
            </a:extLst>
          </p:cNvPr>
          <p:cNvGrpSpPr/>
          <p:nvPr userDrawn="1"/>
        </p:nvGrpSpPr>
        <p:grpSpPr>
          <a:xfrm>
            <a:off x="-1" y="4510029"/>
            <a:ext cx="1736810" cy="2377438"/>
            <a:chOff x="-1" y="4510029"/>
            <a:chExt cx="1736810" cy="2377438"/>
          </a:xfrm>
          <a:solidFill>
            <a:schemeClr val="accent2"/>
          </a:solidFill>
        </p:grpSpPr>
        <p:sp>
          <p:nvSpPr>
            <p:cNvPr id="9" name="Freeform 5">
              <a:extLst>
                <a:ext uri="{FF2B5EF4-FFF2-40B4-BE49-F238E27FC236}">
                  <a16:creationId xmlns:a16="http://schemas.microsoft.com/office/drawing/2014/main" id="{F26E199D-8363-4F26-B065-358656CC863E}"/>
                </a:ext>
              </a:extLst>
            </p:cNvPr>
            <p:cNvSpPr>
              <a:spLocks/>
            </p:cNvSpPr>
            <p:nvPr/>
          </p:nvSpPr>
          <p:spPr bwMode="auto">
            <a:xfrm rot="5400000">
              <a:off x="197271" y="6171591"/>
              <a:ext cx="518603" cy="913147"/>
            </a:xfrm>
            <a:custGeom>
              <a:avLst/>
              <a:gdLst>
                <a:gd name="T0" fmla="*/ 342 w 342"/>
                <a:gd name="T1" fmla="*/ 0 h 602"/>
                <a:gd name="T2" fmla="*/ 167 w 342"/>
                <a:gd name="T3" fmla="*/ 94 h 602"/>
                <a:gd name="T4" fmla="*/ 91 w 342"/>
                <a:gd name="T5" fmla="*/ 351 h 602"/>
                <a:gd name="T6" fmla="*/ 229 w 342"/>
                <a:gd name="T7" fmla="*/ 602 h 602"/>
                <a:gd name="T8" fmla="*/ 342 w 342"/>
                <a:gd name="T9" fmla="*/ 602 h 602"/>
                <a:gd name="T10" fmla="*/ 342 w 342"/>
                <a:gd name="T11" fmla="*/ 0 h 602"/>
              </a:gdLst>
              <a:ahLst/>
              <a:cxnLst>
                <a:cxn ang="0">
                  <a:pos x="T0" y="T1"/>
                </a:cxn>
                <a:cxn ang="0">
                  <a:pos x="T2" y="T3"/>
                </a:cxn>
                <a:cxn ang="0">
                  <a:pos x="T4" y="T5"/>
                </a:cxn>
                <a:cxn ang="0">
                  <a:pos x="T6" y="T7"/>
                </a:cxn>
                <a:cxn ang="0">
                  <a:pos x="T8" y="T9"/>
                </a:cxn>
                <a:cxn ang="0">
                  <a:pos x="T10" y="T11"/>
                </a:cxn>
              </a:cxnLst>
              <a:rect l="0" t="0" r="r" b="b"/>
              <a:pathLst>
                <a:path w="342" h="602">
                  <a:moveTo>
                    <a:pt x="342" y="0"/>
                  </a:moveTo>
                  <a:cubicBezTo>
                    <a:pt x="167" y="94"/>
                    <a:pt x="167" y="94"/>
                    <a:pt x="167" y="94"/>
                  </a:cubicBezTo>
                  <a:cubicBezTo>
                    <a:pt x="167" y="94"/>
                    <a:pt x="0" y="185"/>
                    <a:pt x="91" y="351"/>
                  </a:cubicBezTo>
                  <a:cubicBezTo>
                    <a:pt x="229" y="602"/>
                    <a:pt x="229" y="602"/>
                    <a:pt x="229" y="602"/>
                  </a:cubicBezTo>
                  <a:cubicBezTo>
                    <a:pt x="342" y="602"/>
                    <a:pt x="342" y="602"/>
                    <a:pt x="342" y="602"/>
                  </a:cubicBezTo>
                  <a:lnTo>
                    <a:pt x="3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a:extLst>
                <a:ext uri="{FF2B5EF4-FFF2-40B4-BE49-F238E27FC236}">
                  <a16:creationId xmlns:a16="http://schemas.microsoft.com/office/drawing/2014/main" id="{D4BB0525-C8F9-41F6-AC33-385625D2EA21}"/>
                </a:ext>
              </a:extLst>
            </p:cNvPr>
            <p:cNvSpPr>
              <a:spLocks/>
            </p:cNvSpPr>
            <p:nvPr/>
          </p:nvSpPr>
          <p:spPr bwMode="auto">
            <a:xfrm rot="5400000">
              <a:off x="659946" y="5810603"/>
              <a:ext cx="1126690" cy="1027037"/>
            </a:xfrm>
            <a:custGeom>
              <a:avLst/>
              <a:gdLst>
                <a:gd name="T0" fmla="*/ 92 w 743"/>
                <a:gd name="T1" fmla="*/ 166 h 677"/>
                <a:gd name="T2" fmla="*/ 281 w 743"/>
                <a:gd name="T3" fmla="*/ 511 h 677"/>
                <a:gd name="T4" fmla="*/ 540 w 743"/>
                <a:gd name="T5" fmla="*/ 587 h 677"/>
                <a:gd name="T6" fmla="*/ 743 w 743"/>
                <a:gd name="T7" fmla="*/ 477 h 677"/>
                <a:gd name="T8" fmla="*/ 743 w 743"/>
                <a:gd name="T9" fmla="*/ 125 h 677"/>
                <a:gd name="T10" fmla="*/ 187 w 743"/>
                <a:gd name="T11" fmla="*/ 32 h 677"/>
                <a:gd name="T12" fmla="*/ 92 w 743"/>
                <a:gd name="T13" fmla="*/ 166 h 677"/>
              </a:gdLst>
              <a:ahLst/>
              <a:cxnLst>
                <a:cxn ang="0">
                  <a:pos x="T0" y="T1"/>
                </a:cxn>
                <a:cxn ang="0">
                  <a:pos x="T2" y="T3"/>
                </a:cxn>
                <a:cxn ang="0">
                  <a:pos x="T4" y="T5"/>
                </a:cxn>
                <a:cxn ang="0">
                  <a:pos x="T6" y="T7"/>
                </a:cxn>
                <a:cxn ang="0">
                  <a:pos x="T8" y="T9"/>
                </a:cxn>
                <a:cxn ang="0">
                  <a:pos x="T10" y="T11"/>
                </a:cxn>
                <a:cxn ang="0">
                  <a:pos x="T12" y="T13"/>
                </a:cxn>
              </a:cxnLst>
              <a:rect l="0" t="0" r="r" b="b"/>
              <a:pathLst>
                <a:path w="743" h="677">
                  <a:moveTo>
                    <a:pt x="92" y="166"/>
                  </a:moveTo>
                  <a:cubicBezTo>
                    <a:pt x="281" y="511"/>
                    <a:pt x="281" y="511"/>
                    <a:pt x="281" y="511"/>
                  </a:cubicBezTo>
                  <a:cubicBezTo>
                    <a:pt x="281" y="511"/>
                    <a:pt x="373" y="677"/>
                    <a:pt x="540" y="587"/>
                  </a:cubicBezTo>
                  <a:cubicBezTo>
                    <a:pt x="743" y="477"/>
                    <a:pt x="743" y="477"/>
                    <a:pt x="743" y="477"/>
                  </a:cubicBezTo>
                  <a:cubicBezTo>
                    <a:pt x="743" y="125"/>
                    <a:pt x="743" y="125"/>
                    <a:pt x="743" y="125"/>
                  </a:cubicBezTo>
                  <a:cubicBezTo>
                    <a:pt x="187" y="32"/>
                    <a:pt x="187" y="32"/>
                    <a:pt x="187" y="32"/>
                  </a:cubicBezTo>
                  <a:cubicBezTo>
                    <a:pt x="187" y="32"/>
                    <a:pt x="0" y="0"/>
                    <a:pt x="92"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7">
              <a:extLst>
                <a:ext uri="{FF2B5EF4-FFF2-40B4-BE49-F238E27FC236}">
                  <a16:creationId xmlns:a16="http://schemas.microsoft.com/office/drawing/2014/main" id="{27AC296B-9FEF-4E71-9826-F44B2901DDBE}"/>
                </a:ext>
              </a:extLst>
            </p:cNvPr>
            <p:cNvSpPr>
              <a:spLocks/>
            </p:cNvSpPr>
            <p:nvPr/>
          </p:nvSpPr>
          <p:spPr bwMode="auto">
            <a:xfrm rot="5400000">
              <a:off x="-413358" y="5610788"/>
              <a:ext cx="1418531" cy="591817"/>
            </a:xfrm>
            <a:custGeom>
              <a:avLst/>
              <a:gdLst>
                <a:gd name="T0" fmla="*/ 555 w 936"/>
                <a:gd name="T1" fmla="*/ 91 h 390"/>
                <a:gd name="T2" fmla="*/ 0 w 936"/>
                <a:gd name="T3" fmla="*/ 390 h 390"/>
                <a:gd name="T4" fmla="*/ 936 w 936"/>
                <a:gd name="T5" fmla="*/ 390 h 390"/>
                <a:gd name="T6" fmla="*/ 813 w 936"/>
                <a:gd name="T7" fmla="*/ 167 h 390"/>
                <a:gd name="T8" fmla="*/ 555 w 936"/>
                <a:gd name="T9" fmla="*/ 91 h 390"/>
              </a:gdLst>
              <a:ahLst/>
              <a:cxnLst>
                <a:cxn ang="0">
                  <a:pos x="T0" y="T1"/>
                </a:cxn>
                <a:cxn ang="0">
                  <a:pos x="T2" y="T3"/>
                </a:cxn>
                <a:cxn ang="0">
                  <a:pos x="T4" y="T5"/>
                </a:cxn>
                <a:cxn ang="0">
                  <a:pos x="T6" y="T7"/>
                </a:cxn>
                <a:cxn ang="0">
                  <a:pos x="T8" y="T9"/>
                </a:cxn>
              </a:cxnLst>
              <a:rect l="0" t="0" r="r" b="b"/>
              <a:pathLst>
                <a:path w="936" h="390">
                  <a:moveTo>
                    <a:pt x="555" y="91"/>
                  </a:moveTo>
                  <a:cubicBezTo>
                    <a:pt x="0" y="390"/>
                    <a:pt x="0" y="390"/>
                    <a:pt x="0" y="390"/>
                  </a:cubicBezTo>
                  <a:cubicBezTo>
                    <a:pt x="936" y="390"/>
                    <a:pt x="936" y="390"/>
                    <a:pt x="936" y="390"/>
                  </a:cubicBezTo>
                  <a:cubicBezTo>
                    <a:pt x="813" y="167"/>
                    <a:pt x="813" y="167"/>
                    <a:pt x="813" y="167"/>
                  </a:cubicBezTo>
                  <a:cubicBezTo>
                    <a:pt x="813" y="167"/>
                    <a:pt x="722" y="0"/>
                    <a:pt x="555"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8">
              <a:extLst>
                <a:ext uri="{FF2B5EF4-FFF2-40B4-BE49-F238E27FC236}">
                  <a16:creationId xmlns:a16="http://schemas.microsoft.com/office/drawing/2014/main" id="{0ECA0864-81E7-4C62-B6AE-9D8684067629}"/>
                </a:ext>
              </a:extLst>
            </p:cNvPr>
            <p:cNvSpPr>
              <a:spLocks/>
            </p:cNvSpPr>
            <p:nvPr/>
          </p:nvSpPr>
          <p:spPr bwMode="auto">
            <a:xfrm rot="5400000">
              <a:off x="-36608" y="4546636"/>
              <a:ext cx="1738844" cy="1665630"/>
            </a:xfrm>
            <a:custGeom>
              <a:avLst/>
              <a:gdLst>
                <a:gd name="T0" fmla="*/ 1056 w 1148"/>
                <a:gd name="T1" fmla="*/ 491 h 1098"/>
                <a:gd name="T2" fmla="*/ 877 w 1148"/>
                <a:gd name="T3" fmla="*/ 166 h 1098"/>
                <a:gd name="T4" fmla="*/ 675 w 1148"/>
                <a:gd name="T5" fmla="*/ 155 h 1098"/>
                <a:gd name="T6" fmla="*/ 0 w 1148"/>
                <a:gd name="T7" fmla="*/ 1098 h 1098"/>
                <a:gd name="T8" fmla="*/ 332 w 1148"/>
                <a:gd name="T9" fmla="*/ 1098 h 1098"/>
                <a:gd name="T10" fmla="*/ 981 w 1148"/>
                <a:gd name="T11" fmla="*/ 748 h 1098"/>
                <a:gd name="T12" fmla="*/ 1056 w 1148"/>
                <a:gd name="T13" fmla="*/ 491 h 1098"/>
              </a:gdLst>
              <a:ahLst/>
              <a:cxnLst>
                <a:cxn ang="0">
                  <a:pos x="T0" y="T1"/>
                </a:cxn>
                <a:cxn ang="0">
                  <a:pos x="T2" y="T3"/>
                </a:cxn>
                <a:cxn ang="0">
                  <a:pos x="T4" y="T5"/>
                </a:cxn>
                <a:cxn ang="0">
                  <a:pos x="T6" y="T7"/>
                </a:cxn>
                <a:cxn ang="0">
                  <a:pos x="T8" y="T9"/>
                </a:cxn>
                <a:cxn ang="0">
                  <a:pos x="T10" y="T11"/>
                </a:cxn>
                <a:cxn ang="0">
                  <a:pos x="T12" y="T13"/>
                </a:cxn>
              </a:cxnLst>
              <a:rect l="0" t="0" r="r" b="b"/>
              <a:pathLst>
                <a:path w="1148" h="1098">
                  <a:moveTo>
                    <a:pt x="1056" y="491"/>
                  </a:moveTo>
                  <a:cubicBezTo>
                    <a:pt x="877" y="166"/>
                    <a:pt x="877" y="166"/>
                    <a:pt x="877" y="166"/>
                  </a:cubicBezTo>
                  <a:cubicBezTo>
                    <a:pt x="877" y="166"/>
                    <a:pt x="786" y="0"/>
                    <a:pt x="675" y="155"/>
                  </a:cubicBezTo>
                  <a:cubicBezTo>
                    <a:pt x="0" y="1098"/>
                    <a:pt x="0" y="1098"/>
                    <a:pt x="0" y="1098"/>
                  </a:cubicBezTo>
                  <a:cubicBezTo>
                    <a:pt x="332" y="1098"/>
                    <a:pt x="332" y="1098"/>
                    <a:pt x="332" y="1098"/>
                  </a:cubicBezTo>
                  <a:cubicBezTo>
                    <a:pt x="981" y="748"/>
                    <a:pt x="981" y="748"/>
                    <a:pt x="981" y="748"/>
                  </a:cubicBezTo>
                  <a:cubicBezTo>
                    <a:pt x="981" y="748"/>
                    <a:pt x="1148" y="658"/>
                    <a:pt x="1056"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10577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E02AC-EAD9-4CE8-A309-319CDB8B2E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6F573-62A2-4F1F-9A73-33200EF20EF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D19B58-81E9-4B0E-B6C5-EDDF808E744F}"/>
              </a:ext>
            </a:extLst>
          </p:cNvPr>
          <p:cNvSpPr>
            <a:spLocks noGrp="1"/>
          </p:cNvSpPr>
          <p:nvPr>
            <p:ph type="dt" sz="half" idx="10"/>
          </p:nvPr>
        </p:nvSpPr>
        <p:spPr/>
        <p:txBody>
          <a:bodyPr/>
          <a:lstStyle/>
          <a:p>
            <a:fld id="{F0FD056E-0BD8-4797-AB0A-CD42176E9AD3}" type="datetimeFigureOut">
              <a:rPr lang="en-US" smtClean="0"/>
              <a:t>6/3/2026</a:t>
            </a:fld>
            <a:endParaRPr lang="en-US" dirty="0"/>
          </a:p>
        </p:txBody>
      </p:sp>
      <p:sp>
        <p:nvSpPr>
          <p:cNvPr id="5" name="Footer Placeholder 4">
            <a:extLst>
              <a:ext uri="{FF2B5EF4-FFF2-40B4-BE49-F238E27FC236}">
                <a16:creationId xmlns:a16="http://schemas.microsoft.com/office/drawing/2014/main" id="{786562A2-6F9A-442B-8EEA-878B9610B6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ACC8BE-BB51-4053-B934-EA6A38EC2F20}"/>
              </a:ext>
            </a:extLst>
          </p:cNvPr>
          <p:cNvSpPr>
            <a:spLocks noGrp="1"/>
          </p:cNvSpPr>
          <p:nvPr>
            <p:ph type="sldNum" sz="quarter" idx="12"/>
          </p:nvPr>
        </p:nvSpPr>
        <p:spPr/>
        <p:txBody>
          <a:bodyPr/>
          <a:lstStyle/>
          <a:p>
            <a:fld id="{055EDEFB-8961-4435-B17E-C5439ECDC533}" type="slidenum">
              <a:rPr lang="en-US" smtClean="0"/>
              <a:t>‹#›</a:t>
            </a:fld>
            <a:endParaRPr lang="en-US" dirty="0"/>
          </a:p>
        </p:txBody>
      </p:sp>
      <p:sp>
        <p:nvSpPr>
          <p:cNvPr id="8" name="AutoShape 3">
            <a:extLst>
              <a:ext uri="{FF2B5EF4-FFF2-40B4-BE49-F238E27FC236}">
                <a16:creationId xmlns:a16="http://schemas.microsoft.com/office/drawing/2014/main" id="{AEFE053A-E854-493D-BFD0-E82C39C99C01}"/>
              </a:ext>
            </a:extLst>
          </p:cNvPr>
          <p:cNvSpPr>
            <a:spLocks noChangeAspect="1" noChangeArrowheads="1" noTextEdit="1"/>
          </p:cNvSpPr>
          <p:nvPr/>
        </p:nvSpPr>
        <p:spPr bwMode="auto">
          <a:xfrm rot="5400000">
            <a:off x="-342177" y="4850171"/>
            <a:ext cx="2377437" cy="169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3" name="Group 12">
            <a:extLst>
              <a:ext uri="{FF2B5EF4-FFF2-40B4-BE49-F238E27FC236}">
                <a16:creationId xmlns:a16="http://schemas.microsoft.com/office/drawing/2014/main" id="{ED444389-9C72-4424-B46F-1B198075C204}"/>
              </a:ext>
            </a:extLst>
          </p:cNvPr>
          <p:cNvGrpSpPr/>
          <p:nvPr userDrawn="1"/>
        </p:nvGrpSpPr>
        <p:grpSpPr>
          <a:xfrm>
            <a:off x="-1" y="4510029"/>
            <a:ext cx="1736810" cy="2377438"/>
            <a:chOff x="-1" y="4510029"/>
            <a:chExt cx="1736810" cy="2377438"/>
          </a:xfrm>
          <a:solidFill>
            <a:schemeClr val="accent3"/>
          </a:solidFill>
        </p:grpSpPr>
        <p:sp>
          <p:nvSpPr>
            <p:cNvPr id="9" name="Freeform 5">
              <a:extLst>
                <a:ext uri="{FF2B5EF4-FFF2-40B4-BE49-F238E27FC236}">
                  <a16:creationId xmlns:a16="http://schemas.microsoft.com/office/drawing/2014/main" id="{F26E199D-8363-4F26-B065-358656CC863E}"/>
                </a:ext>
              </a:extLst>
            </p:cNvPr>
            <p:cNvSpPr>
              <a:spLocks/>
            </p:cNvSpPr>
            <p:nvPr/>
          </p:nvSpPr>
          <p:spPr bwMode="auto">
            <a:xfrm rot="5400000">
              <a:off x="197271" y="6171591"/>
              <a:ext cx="518603" cy="913147"/>
            </a:xfrm>
            <a:custGeom>
              <a:avLst/>
              <a:gdLst>
                <a:gd name="T0" fmla="*/ 342 w 342"/>
                <a:gd name="T1" fmla="*/ 0 h 602"/>
                <a:gd name="T2" fmla="*/ 167 w 342"/>
                <a:gd name="T3" fmla="*/ 94 h 602"/>
                <a:gd name="T4" fmla="*/ 91 w 342"/>
                <a:gd name="T5" fmla="*/ 351 h 602"/>
                <a:gd name="T6" fmla="*/ 229 w 342"/>
                <a:gd name="T7" fmla="*/ 602 h 602"/>
                <a:gd name="T8" fmla="*/ 342 w 342"/>
                <a:gd name="T9" fmla="*/ 602 h 602"/>
                <a:gd name="T10" fmla="*/ 342 w 342"/>
                <a:gd name="T11" fmla="*/ 0 h 602"/>
              </a:gdLst>
              <a:ahLst/>
              <a:cxnLst>
                <a:cxn ang="0">
                  <a:pos x="T0" y="T1"/>
                </a:cxn>
                <a:cxn ang="0">
                  <a:pos x="T2" y="T3"/>
                </a:cxn>
                <a:cxn ang="0">
                  <a:pos x="T4" y="T5"/>
                </a:cxn>
                <a:cxn ang="0">
                  <a:pos x="T6" y="T7"/>
                </a:cxn>
                <a:cxn ang="0">
                  <a:pos x="T8" y="T9"/>
                </a:cxn>
                <a:cxn ang="0">
                  <a:pos x="T10" y="T11"/>
                </a:cxn>
              </a:cxnLst>
              <a:rect l="0" t="0" r="r" b="b"/>
              <a:pathLst>
                <a:path w="342" h="602">
                  <a:moveTo>
                    <a:pt x="342" y="0"/>
                  </a:moveTo>
                  <a:cubicBezTo>
                    <a:pt x="167" y="94"/>
                    <a:pt x="167" y="94"/>
                    <a:pt x="167" y="94"/>
                  </a:cubicBezTo>
                  <a:cubicBezTo>
                    <a:pt x="167" y="94"/>
                    <a:pt x="0" y="185"/>
                    <a:pt x="91" y="351"/>
                  </a:cubicBezTo>
                  <a:cubicBezTo>
                    <a:pt x="229" y="602"/>
                    <a:pt x="229" y="602"/>
                    <a:pt x="229" y="602"/>
                  </a:cubicBezTo>
                  <a:cubicBezTo>
                    <a:pt x="342" y="602"/>
                    <a:pt x="342" y="602"/>
                    <a:pt x="342" y="602"/>
                  </a:cubicBezTo>
                  <a:lnTo>
                    <a:pt x="3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a:extLst>
                <a:ext uri="{FF2B5EF4-FFF2-40B4-BE49-F238E27FC236}">
                  <a16:creationId xmlns:a16="http://schemas.microsoft.com/office/drawing/2014/main" id="{D4BB0525-C8F9-41F6-AC33-385625D2EA21}"/>
                </a:ext>
              </a:extLst>
            </p:cNvPr>
            <p:cNvSpPr>
              <a:spLocks/>
            </p:cNvSpPr>
            <p:nvPr/>
          </p:nvSpPr>
          <p:spPr bwMode="auto">
            <a:xfrm rot="5400000">
              <a:off x="659946" y="5810603"/>
              <a:ext cx="1126690" cy="1027037"/>
            </a:xfrm>
            <a:custGeom>
              <a:avLst/>
              <a:gdLst>
                <a:gd name="T0" fmla="*/ 92 w 743"/>
                <a:gd name="T1" fmla="*/ 166 h 677"/>
                <a:gd name="T2" fmla="*/ 281 w 743"/>
                <a:gd name="T3" fmla="*/ 511 h 677"/>
                <a:gd name="T4" fmla="*/ 540 w 743"/>
                <a:gd name="T5" fmla="*/ 587 h 677"/>
                <a:gd name="T6" fmla="*/ 743 w 743"/>
                <a:gd name="T7" fmla="*/ 477 h 677"/>
                <a:gd name="T8" fmla="*/ 743 w 743"/>
                <a:gd name="T9" fmla="*/ 125 h 677"/>
                <a:gd name="T10" fmla="*/ 187 w 743"/>
                <a:gd name="T11" fmla="*/ 32 h 677"/>
                <a:gd name="T12" fmla="*/ 92 w 743"/>
                <a:gd name="T13" fmla="*/ 166 h 677"/>
              </a:gdLst>
              <a:ahLst/>
              <a:cxnLst>
                <a:cxn ang="0">
                  <a:pos x="T0" y="T1"/>
                </a:cxn>
                <a:cxn ang="0">
                  <a:pos x="T2" y="T3"/>
                </a:cxn>
                <a:cxn ang="0">
                  <a:pos x="T4" y="T5"/>
                </a:cxn>
                <a:cxn ang="0">
                  <a:pos x="T6" y="T7"/>
                </a:cxn>
                <a:cxn ang="0">
                  <a:pos x="T8" y="T9"/>
                </a:cxn>
                <a:cxn ang="0">
                  <a:pos x="T10" y="T11"/>
                </a:cxn>
                <a:cxn ang="0">
                  <a:pos x="T12" y="T13"/>
                </a:cxn>
              </a:cxnLst>
              <a:rect l="0" t="0" r="r" b="b"/>
              <a:pathLst>
                <a:path w="743" h="677">
                  <a:moveTo>
                    <a:pt x="92" y="166"/>
                  </a:moveTo>
                  <a:cubicBezTo>
                    <a:pt x="281" y="511"/>
                    <a:pt x="281" y="511"/>
                    <a:pt x="281" y="511"/>
                  </a:cubicBezTo>
                  <a:cubicBezTo>
                    <a:pt x="281" y="511"/>
                    <a:pt x="373" y="677"/>
                    <a:pt x="540" y="587"/>
                  </a:cubicBezTo>
                  <a:cubicBezTo>
                    <a:pt x="743" y="477"/>
                    <a:pt x="743" y="477"/>
                    <a:pt x="743" y="477"/>
                  </a:cubicBezTo>
                  <a:cubicBezTo>
                    <a:pt x="743" y="125"/>
                    <a:pt x="743" y="125"/>
                    <a:pt x="743" y="125"/>
                  </a:cubicBezTo>
                  <a:cubicBezTo>
                    <a:pt x="187" y="32"/>
                    <a:pt x="187" y="32"/>
                    <a:pt x="187" y="32"/>
                  </a:cubicBezTo>
                  <a:cubicBezTo>
                    <a:pt x="187" y="32"/>
                    <a:pt x="0" y="0"/>
                    <a:pt x="92"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7">
              <a:extLst>
                <a:ext uri="{FF2B5EF4-FFF2-40B4-BE49-F238E27FC236}">
                  <a16:creationId xmlns:a16="http://schemas.microsoft.com/office/drawing/2014/main" id="{27AC296B-9FEF-4E71-9826-F44B2901DDBE}"/>
                </a:ext>
              </a:extLst>
            </p:cNvPr>
            <p:cNvSpPr>
              <a:spLocks/>
            </p:cNvSpPr>
            <p:nvPr/>
          </p:nvSpPr>
          <p:spPr bwMode="auto">
            <a:xfrm rot="5400000">
              <a:off x="-413358" y="5610788"/>
              <a:ext cx="1418531" cy="591817"/>
            </a:xfrm>
            <a:custGeom>
              <a:avLst/>
              <a:gdLst>
                <a:gd name="T0" fmla="*/ 555 w 936"/>
                <a:gd name="T1" fmla="*/ 91 h 390"/>
                <a:gd name="T2" fmla="*/ 0 w 936"/>
                <a:gd name="T3" fmla="*/ 390 h 390"/>
                <a:gd name="T4" fmla="*/ 936 w 936"/>
                <a:gd name="T5" fmla="*/ 390 h 390"/>
                <a:gd name="T6" fmla="*/ 813 w 936"/>
                <a:gd name="T7" fmla="*/ 167 h 390"/>
                <a:gd name="T8" fmla="*/ 555 w 936"/>
                <a:gd name="T9" fmla="*/ 91 h 390"/>
              </a:gdLst>
              <a:ahLst/>
              <a:cxnLst>
                <a:cxn ang="0">
                  <a:pos x="T0" y="T1"/>
                </a:cxn>
                <a:cxn ang="0">
                  <a:pos x="T2" y="T3"/>
                </a:cxn>
                <a:cxn ang="0">
                  <a:pos x="T4" y="T5"/>
                </a:cxn>
                <a:cxn ang="0">
                  <a:pos x="T6" y="T7"/>
                </a:cxn>
                <a:cxn ang="0">
                  <a:pos x="T8" y="T9"/>
                </a:cxn>
              </a:cxnLst>
              <a:rect l="0" t="0" r="r" b="b"/>
              <a:pathLst>
                <a:path w="936" h="390">
                  <a:moveTo>
                    <a:pt x="555" y="91"/>
                  </a:moveTo>
                  <a:cubicBezTo>
                    <a:pt x="0" y="390"/>
                    <a:pt x="0" y="390"/>
                    <a:pt x="0" y="390"/>
                  </a:cubicBezTo>
                  <a:cubicBezTo>
                    <a:pt x="936" y="390"/>
                    <a:pt x="936" y="390"/>
                    <a:pt x="936" y="390"/>
                  </a:cubicBezTo>
                  <a:cubicBezTo>
                    <a:pt x="813" y="167"/>
                    <a:pt x="813" y="167"/>
                    <a:pt x="813" y="167"/>
                  </a:cubicBezTo>
                  <a:cubicBezTo>
                    <a:pt x="813" y="167"/>
                    <a:pt x="722" y="0"/>
                    <a:pt x="555"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8">
              <a:extLst>
                <a:ext uri="{FF2B5EF4-FFF2-40B4-BE49-F238E27FC236}">
                  <a16:creationId xmlns:a16="http://schemas.microsoft.com/office/drawing/2014/main" id="{0ECA0864-81E7-4C62-B6AE-9D8684067629}"/>
                </a:ext>
              </a:extLst>
            </p:cNvPr>
            <p:cNvSpPr>
              <a:spLocks/>
            </p:cNvSpPr>
            <p:nvPr/>
          </p:nvSpPr>
          <p:spPr bwMode="auto">
            <a:xfrm rot="5400000">
              <a:off x="-36608" y="4546636"/>
              <a:ext cx="1738844" cy="1665630"/>
            </a:xfrm>
            <a:custGeom>
              <a:avLst/>
              <a:gdLst>
                <a:gd name="T0" fmla="*/ 1056 w 1148"/>
                <a:gd name="T1" fmla="*/ 491 h 1098"/>
                <a:gd name="T2" fmla="*/ 877 w 1148"/>
                <a:gd name="T3" fmla="*/ 166 h 1098"/>
                <a:gd name="T4" fmla="*/ 675 w 1148"/>
                <a:gd name="T5" fmla="*/ 155 h 1098"/>
                <a:gd name="T6" fmla="*/ 0 w 1148"/>
                <a:gd name="T7" fmla="*/ 1098 h 1098"/>
                <a:gd name="T8" fmla="*/ 332 w 1148"/>
                <a:gd name="T9" fmla="*/ 1098 h 1098"/>
                <a:gd name="T10" fmla="*/ 981 w 1148"/>
                <a:gd name="T11" fmla="*/ 748 h 1098"/>
                <a:gd name="T12" fmla="*/ 1056 w 1148"/>
                <a:gd name="T13" fmla="*/ 491 h 1098"/>
              </a:gdLst>
              <a:ahLst/>
              <a:cxnLst>
                <a:cxn ang="0">
                  <a:pos x="T0" y="T1"/>
                </a:cxn>
                <a:cxn ang="0">
                  <a:pos x="T2" y="T3"/>
                </a:cxn>
                <a:cxn ang="0">
                  <a:pos x="T4" y="T5"/>
                </a:cxn>
                <a:cxn ang="0">
                  <a:pos x="T6" y="T7"/>
                </a:cxn>
                <a:cxn ang="0">
                  <a:pos x="T8" y="T9"/>
                </a:cxn>
                <a:cxn ang="0">
                  <a:pos x="T10" y="T11"/>
                </a:cxn>
                <a:cxn ang="0">
                  <a:pos x="T12" y="T13"/>
                </a:cxn>
              </a:cxnLst>
              <a:rect l="0" t="0" r="r" b="b"/>
              <a:pathLst>
                <a:path w="1148" h="1098">
                  <a:moveTo>
                    <a:pt x="1056" y="491"/>
                  </a:moveTo>
                  <a:cubicBezTo>
                    <a:pt x="877" y="166"/>
                    <a:pt x="877" y="166"/>
                    <a:pt x="877" y="166"/>
                  </a:cubicBezTo>
                  <a:cubicBezTo>
                    <a:pt x="877" y="166"/>
                    <a:pt x="786" y="0"/>
                    <a:pt x="675" y="155"/>
                  </a:cubicBezTo>
                  <a:cubicBezTo>
                    <a:pt x="0" y="1098"/>
                    <a:pt x="0" y="1098"/>
                    <a:pt x="0" y="1098"/>
                  </a:cubicBezTo>
                  <a:cubicBezTo>
                    <a:pt x="332" y="1098"/>
                    <a:pt x="332" y="1098"/>
                    <a:pt x="332" y="1098"/>
                  </a:cubicBezTo>
                  <a:cubicBezTo>
                    <a:pt x="981" y="748"/>
                    <a:pt x="981" y="748"/>
                    <a:pt x="981" y="748"/>
                  </a:cubicBezTo>
                  <a:cubicBezTo>
                    <a:pt x="981" y="748"/>
                    <a:pt x="1148" y="658"/>
                    <a:pt x="1056"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16335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5939595-CB05-43BC-8D1C-DAF01352C146}"/>
              </a:ext>
            </a:extLst>
          </p:cNvPr>
          <p:cNvGrpSpPr>
            <a:grpSpLocks noChangeAspect="1"/>
          </p:cNvGrpSpPr>
          <p:nvPr userDrawn="1"/>
        </p:nvGrpSpPr>
        <p:grpSpPr bwMode="auto">
          <a:xfrm>
            <a:off x="9610616" y="5019675"/>
            <a:ext cx="2581384" cy="1838325"/>
            <a:chOff x="3428" y="2661"/>
            <a:chExt cx="2338" cy="1665"/>
          </a:xfrm>
        </p:grpSpPr>
        <p:sp>
          <p:nvSpPr>
            <p:cNvPr id="15" name="AutoShape 3">
              <a:extLst>
                <a:ext uri="{FF2B5EF4-FFF2-40B4-BE49-F238E27FC236}">
                  <a16:creationId xmlns:a16="http://schemas.microsoft.com/office/drawing/2014/main" id="{A5511238-E00C-49FA-8408-A7E3EF73798C}"/>
                </a:ext>
              </a:extLst>
            </p:cNvPr>
            <p:cNvSpPr>
              <a:spLocks noChangeAspect="1" noChangeArrowheads="1" noTextEdit="1"/>
            </p:cNvSpPr>
            <p:nvPr/>
          </p:nvSpPr>
          <p:spPr bwMode="auto">
            <a:xfrm>
              <a:off x="3428" y="2661"/>
              <a:ext cx="2338" cy="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5">
              <a:extLst>
                <a:ext uri="{FF2B5EF4-FFF2-40B4-BE49-F238E27FC236}">
                  <a16:creationId xmlns:a16="http://schemas.microsoft.com/office/drawing/2014/main" id="{08CCBEC6-9FC9-4E57-B461-FC6771C9B59B}"/>
                </a:ext>
              </a:extLst>
            </p:cNvPr>
            <p:cNvSpPr>
              <a:spLocks/>
            </p:cNvSpPr>
            <p:nvPr/>
          </p:nvSpPr>
          <p:spPr bwMode="auto">
            <a:xfrm>
              <a:off x="5258" y="3428"/>
              <a:ext cx="510" cy="898"/>
            </a:xfrm>
            <a:custGeom>
              <a:avLst/>
              <a:gdLst>
                <a:gd name="T0" fmla="*/ 342 w 342"/>
                <a:gd name="T1" fmla="*/ 0 h 602"/>
                <a:gd name="T2" fmla="*/ 167 w 342"/>
                <a:gd name="T3" fmla="*/ 94 h 602"/>
                <a:gd name="T4" fmla="*/ 91 w 342"/>
                <a:gd name="T5" fmla="*/ 351 h 602"/>
                <a:gd name="T6" fmla="*/ 229 w 342"/>
                <a:gd name="T7" fmla="*/ 602 h 602"/>
                <a:gd name="T8" fmla="*/ 342 w 342"/>
                <a:gd name="T9" fmla="*/ 602 h 602"/>
                <a:gd name="T10" fmla="*/ 342 w 342"/>
                <a:gd name="T11" fmla="*/ 0 h 602"/>
              </a:gdLst>
              <a:ahLst/>
              <a:cxnLst>
                <a:cxn ang="0">
                  <a:pos x="T0" y="T1"/>
                </a:cxn>
                <a:cxn ang="0">
                  <a:pos x="T2" y="T3"/>
                </a:cxn>
                <a:cxn ang="0">
                  <a:pos x="T4" y="T5"/>
                </a:cxn>
                <a:cxn ang="0">
                  <a:pos x="T6" y="T7"/>
                </a:cxn>
                <a:cxn ang="0">
                  <a:pos x="T8" y="T9"/>
                </a:cxn>
                <a:cxn ang="0">
                  <a:pos x="T10" y="T11"/>
                </a:cxn>
              </a:cxnLst>
              <a:rect l="0" t="0" r="r" b="b"/>
              <a:pathLst>
                <a:path w="342" h="602">
                  <a:moveTo>
                    <a:pt x="342" y="0"/>
                  </a:moveTo>
                  <a:cubicBezTo>
                    <a:pt x="167" y="94"/>
                    <a:pt x="167" y="94"/>
                    <a:pt x="167" y="94"/>
                  </a:cubicBezTo>
                  <a:cubicBezTo>
                    <a:pt x="167" y="94"/>
                    <a:pt x="0" y="185"/>
                    <a:pt x="91" y="351"/>
                  </a:cubicBezTo>
                  <a:cubicBezTo>
                    <a:pt x="229" y="602"/>
                    <a:pt x="229" y="602"/>
                    <a:pt x="229" y="602"/>
                  </a:cubicBezTo>
                  <a:cubicBezTo>
                    <a:pt x="342" y="602"/>
                    <a:pt x="342" y="602"/>
                    <a:pt x="342" y="602"/>
                  </a:cubicBezTo>
                  <a:lnTo>
                    <a:pt x="342"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
              <a:extLst>
                <a:ext uri="{FF2B5EF4-FFF2-40B4-BE49-F238E27FC236}">
                  <a16:creationId xmlns:a16="http://schemas.microsoft.com/office/drawing/2014/main" id="{B6141FF0-F10B-4147-B29E-898032EFE0E1}"/>
                </a:ext>
              </a:extLst>
            </p:cNvPr>
            <p:cNvSpPr>
              <a:spLocks/>
            </p:cNvSpPr>
            <p:nvPr/>
          </p:nvSpPr>
          <p:spPr bwMode="auto">
            <a:xfrm>
              <a:off x="4660" y="2618"/>
              <a:ext cx="1108" cy="1010"/>
            </a:xfrm>
            <a:custGeom>
              <a:avLst/>
              <a:gdLst>
                <a:gd name="T0" fmla="*/ 92 w 743"/>
                <a:gd name="T1" fmla="*/ 166 h 677"/>
                <a:gd name="T2" fmla="*/ 281 w 743"/>
                <a:gd name="T3" fmla="*/ 511 h 677"/>
                <a:gd name="T4" fmla="*/ 540 w 743"/>
                <a:gd name="T5" fmla="*/ 587 h 677"/>
                <a:gd name="T6" fmla="*/ 743 w 743"/>
                <a:gd name="T7" fmla="*/ 477 h 677"/>
                <a:gd name="T8" fmla="*/ 743 w 743"/>
                <a:gd name="T9" fmla="*/ 125 h 677"/>
                <a:gd name="T10" fmla="*/ 187 w 743"/>
                <a:gd name="T11" fmla="*/ 32 h 677"/>
                <a:gd name="T12" fmla="*/ 92 w 743"/>
                <a:gd name="T13" fmla="*/ 166 h 677"/>
              </a:gdLst>
              <a:ahLst/>
              <a:cxnLst>
                <a:cxn ang="0">
                  <a:pos x="T0" y="T1"/>
                </a:cxn>
                <a:cxn ang="0">
                  <a:pos x="T2" y="T3"/>
                </a:cxn>
                <a:cxn ang="0">
                  <a:pos x="T4" y="T5"/>
                </a:cxn>
                <a:cxn ang="0">
                  <a:pos x="T6" y="T7"/>
                </a:cxn>
                <a:cxn ang="0">
                  <a:pos x="T8" y="T9"/>
                </a:cxn>
                <a:cxn ang="0">
                  <a:pos x="T10" y="T11"/>
                </a:cxn>
                <a:cxn ang="0">
                  <a:pos x="T12" y="T13"/>
                </a:cxn>
              </a:cxnLst>
              <a:rect l="0" t="0" r="r" b="b"/>
              <a:pathLst>
                <a:path w="743" h="677">
                  <a:moveTo>
                    <a:pt x="92" y="166"/>
                  </a:moveTo>
                  <a:cubicBezTo>
                    <a:pt x="281" y="511"/>
                    <a:pt x="281" y="511"/>
                    <a:pt x="281" y="511"/>
                  </a:cubicBezTo>
                  <a:cubicBezTo>
                    <a:pt x="281" y="511"/>
                    <a:pt x="373" y="677"/>
                    <a:pt x="540" y="587"/>
                  </a:cubicBezTo>
                  <a:cubicBezTo>
                    <a:pt x="743" y="477"/>
                    <a:pt x="743" y="477"/>
                    <a:pt x="743" y="477"/>
                  </a:cubicBezTo>
                  <a:cubicBezTo>
                    <a:pt x="743" y="125"/>
                    <a:pt x="743" y="125"/>
                    <a:pt x="743" y="125"/>
                  </a:cubicBezTo>
                  <a:cubicBezTo>
                    <a:pt x="187" y="32"/>
                    <a:pt x="187" y="32"/>
                    <a:pt x="187" y="32"/>
                  </a:cubicBezTo>
                  <a:cubicBezTo>
                    <a:pt x="187" y="32"/>
                    <a:pt x="0" y="0"/>
                    <a:pt x="92" y="16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7">
              <a:extLst>
                <a:ext uri="{FF2B5EF4-FFF2-40B4-BE49-F238E27FC236}">
                  <a16:creationId xmlns:a16="http://schemas.microsoft.com/office/drawing/2014/main" id="{20ABCC1F-B10C-456D-8735-1EACC5FD07E4}"/>
                </a:ext>
              </a:extLst>
            </p:cNvPr>
            <p:cNvSpPr>
              <a:spLocks/>
            </p:cNvSpPr>
            <p:nvPr/>
          </p:nvSpPr>
          <p:spPr bwMode="auto">
            <a:xfrm>
              <a:off x="4106" y="3744"/>
              <a:ext cx="1395" cy="582"/>
            </a:xfrm>
            <a:custGeom>
              <a:avLst/>
              <a:gdLst>
                <a:gd name="T0" fmla="*/ 555 w 936"/>
                <a:gd name="T1" fmla="*/ 91 h 390"/>
                <a:gd name="T2" fmla="*/ 0 w 936"/>
                <a:gd name="T3" fmla="*/ 390 h 390"/>
                <a:gd name="T4" fmla="*/ 936 w 936"/>
                <a:gd name="T5" fmla="*/ 390 h 390"/>
                <a:gd name="T6" fmla="*/ 813 w 936"/>
                <a:gd name="T7" fmla="*/ 167 h 390"/>
                <a:gd name="T8" fmla="*/ 555 w 936"/>
                <a:gd name="T9" fmla="*/ 91 h 390"/>
              </a:gdLst>
              <a:ahLst/>
              <a:cxnLst>
                <a:cxn ang="0">
                  <a:pos x="T0" y="T1"/>
                </a:cxn>
                <a:cxn ang="0">
                  <a:pos x="T2" y="T3"/>
                </a:cxn>
                <a:cxn ang="0">
                  <a:pos x="T4" y="T5"/>
                </a:cxn>
                <a:cxn ang="0">
                  <a:pos x="T6" y="T7"/>
                </a:cxn>
                <a:cxn ang="0">
                  <a:pos x="T8" y="T9"/>
                </a:cxn>
              </a:cxnLst>
              <a:rect l="0" t="0" r="r" b="b"/>
              <a:pathLst>
                <a:path w="936" h="390">
                  <a:moveTo>
                    <a:pt x="555" y="91"/>
                  </a:moveTo>
                  <a:cubicBezTo>
                    <a:pt x="0" y="390"/>
                    <a:pt x="0" y="390"/>
                    <a:pt x="0" y="390"/>
                  </a:cubicBezTo>
                  <a:cubicBezTo>
                    <a:pt x="936" y="390"/>
                    <a:pt x="936" y="390"/>
                    <a:pt x="936" y="390"/>
                  </a:cubicBezTo>
                  <a:cubicBezTo>
                    <a:pt x="813" y="167"/>
                    <a:pt x="813" y="167"/>
                    <a:pt x="813" y="167"/>
                  </a:cubicBezTo>
                  <a:cubicBezTo>
                    <a:pt x="813" y="167"/>
                    <a:pt x="722" y="0"/>
                    <a:pt x="555" y="9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8">
              <a:extLst>
                <a:ext uri="{FF2B5EF4-FFF2-40B4-BE49-F238E27FC236}">
                  <a16:creationId xmlns:a16="http://schemas.microsoft.com/office/drawing/2014/main" id="{B8F2E86E-54CC-48FB-84FD-7D8C92B5A1C5}"/>
                </a:ext>
              </a:extLst>
            </p:cNvPr>
            <p:cNvSpPr>
              <a:spLocks/>
            </p:cNvSpPr>
            <p:nvPr/>
          </p:nvSpPr>
          <p:spPr bwMode="auto">
            <a:xfrm>
              <a:off x="3430" y="2688"/>
              <a:ext cx="1710" cy="1638"/>
            </a:xfrm>
            <a:custGeom>
              <a:avLst/>
              <a:gdLst>
                <a:gd name="T0" fmla="*/ 1056 w 1148"/>
                <a:gd name="T1" fmla="*/ 491 h 1098"/>
                <a:gd name="T2" fmla="*/ 877 w 1148"/>
                <a:gd name="T3" fmla="*/ 166 h 1098"/>
                <a:gd name="T4" fmla="*/ 675 w 1148"/>
                <a:gd name="T5" fmla="*/ 155 h 1098"/>
                <a:gd name="T6" fmla="*/ 0 w 1148"/>
                <a:gd name="T7" fmla="*/ 1098 h 1098"/>
                <a:gd name="T8" fmla="*/ 332 w 1148"/>
                <a:gd name="T9" fmla="*/ 1098 h 1098"/>
                <a:gd name="T10" fmla="*/ 981 w 1148"/>
                <a:gd name="T11" fmla="*/ 748 h 1098"/>
                <a:gd name="T12" fmla="*/ 1056 w 1148"/>
                <a:gd name="T13" fmla="*/ 491 h 1098"/>
              </a:gdLst>
              <a:ahLst/>
              <a:cxnLst>
                <a:cxn ang="0">
                  <a:pos x="T0" y="T1"/>
                </a:cxn>
                <a:cxn ang="0">
                  <a:pos x="T2" y="T3"/>
                </a:cxn>
                <a:cxn ang="0">
                  <a:pos x="T4" y="T5"/>
                </a:cxn>
                <a:cxn ang="0">
                  <a:pos x="T6" y="T7"/>
                </a:cxn>
                <a:cxn ang="0">
                  <a:pos x="T8" y="T9"/>
                </a:cxn>
                <a:cxn ang="0">
                  <a:pos x="T10" y="T11"/>
                </a:cxn>
                <a:cxn ang="0">
                  <a:pos x="T12" y="T13"/>
                </a:cxn>
              </a:cxnLst>
              <a:rect l="0" t="0" r="r" b="b"/>
              <a:pathLst>
                <a:path w="1148" h="1098">
                  <a:moveTo>
                    <a:pt x="1056" y="491"/>
                  </a:moveTo>
                  <a:cubicBezTo>
                    <a:pt x="877" y="166"/>
                    <a:pt x="877" y="166"/>
                    <a:pt x="877" y="166"/>
                  </a:cubicBezTo>
                  <a:cubicBezTo>
                    <a:pt x="877" y="166"/>
                    <a:pt x="786" y="0"/>
                    <a:pt x="675" y="155"/>
                  </a:cubicBezTo>
                  <a:cubicBezTo>
                    <a:pt x="0" y="1098"/>
                    <a:pt x="0" y="1098"/>
                    <a:pt x="0" y="1098"/>
                  </a:cubicBezTo>
                  <a:cubicBezTo>
                    <a:pt x="332" y="1098"/>
                    <a:pt x="332" y="1098"/>
                    <a:pt x="332" y="1098"/>
                  </a:cubicBezTo>
                  <a:cubicBezTo>
                    <a:pt x="981" y="748"/>
                    <a:pt x="981" y="748"/>
                    <a:pt x="981" y="748"/>
                  </a:cubicBezTo>
                  <a:cubicBezTo>
                    <a:pt x="981" y="748"/>
                    <a:pt x="1148" y="658"/>
                    <a:pt x="1056" y="49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A24E02AC-EAD9-4CE8-A309-319CDB8B2E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6F573-62A2-4F1F-9A73-33200EF20EFF}"/>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0D19B58-81E9-4B0E-B6C5-EDDF808E744F}"/>
              </a:ext>
            </a:extLst>
          </p:cNvPr>
          <p:cNvSpPr>
            <a:spLocks noGrp="1"/>
          </p:cNvSpPr>
          <p:nvPr>
            <p:ph type="dt" sz="half" idx="10"/>
          </p:nvPr>
        </p:nvSpPr>
        <p:spPr/>
        <p:txBody>
          <a:bodyPr/>
          <a:lstStyle/>
          <a:p>
            <a:fld id="{F0FD056E-0BD8-4797-AB0A-CD42176E9AD3}" type="datetimeFigureOut">
              <a:rPr lang="en-US" smtClean="0"/>
              <a:t>6/3/2026</a:t>
            </a:fld>
            <a:endParaRPr lang="en-US" dirty="0"/>
          </a:p>
        </p:txBody>
      </p:sp>
      <p:sp>
        <p:nvSpPr>
          <p:cNvPr id="5" name="Footer Placeholder 4">
            <a:extLst>
              <a:ext uri="{FF2B5EF4-FFF2-40B4-BE49-F238E27FC236}">
                <a16:creationId xmlns:a16="http://schemas.microsoft.com/office/drawing/2014/main" id="{786562A2-6F9A-442B-8EEA-878B9610B6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ACC8BE-BB51-4053-B934-EA6A38EC2F20}"/>
              </a:ext>
            </a:extLst>
          </p:cNvPr>
          <p:cNvSpPr>
            <a:spLocks noGrp="1"/>
          </p:cNvSpPr>
          <p:nvPr>
            <p:ph type="sldNum" sz="quarter" idx="12"/>
          </p:nvPr>
        </p:nvSpPr>
        <p:spPr/>
        <p:txBody>
          <a:bodyPr/>
          <a:lstStyle/>
          <a:p>
            <a:fld id="{055EDEFB-8961-4435-B17E-C5439ECDC533}" type="slidenum">
              <a:rPr lang="en-US" smtClean="0"/>
              <a:t>‹#›</a:t>
            </a:fld>
            <a:endParaRPr lang="en-US" dirty="0"/>
          </a:p>
        </p:txBody>
      </p:sp>
      <p:sp>
        <p:nvSpPr>
          <p:cNvPr id="8" name="AutoShape 3">
            <a:extLst>
              <a:ext uri="{FF2B5EF4-FFF2-40B4-BE49-F238E27FC236}">
                <a16:creationId xmlns:a16="http://schemas.microsoft.com/office/drawing/2014/main" id="{AEFE053A-E854-493D-BFD0-E82C39C99C01}"/>
              </a:ext>
            </a:extLst>
          </p:cNvPr>
          <p:cNvSpPr>
            <a:spLocks noChangeAspect="1" noChangeArrowheads="1" noTextEdit="1"/>
          </p:cNvSpPr>
          <p:nvPr/>
        </p:nvSpPr>
        <p:spPr bwMode="auto">
          <a:xfrm rot="5400000">
            <a:off x="-342177" y="4850171"/>
            <a:ext cx="2377437" cy="169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9595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15" name="AutoShape 3">
            <a:extLst>
              <a:ext uri="{FF2B5EF4-FFF2-40B4-BE49-F238E27FC236}">
                <a16:creationId xmlns:a16="http://schemas.microsoft.com/office/drawing/2014/main" id="{A5511238-E00C-49FA-8408-A7E3EF73798C}"/>
              </a:ext>
            </a:extLst>
          </p:cNvPr>
          <p:cNvSpPr>
            <a:spLocks noChangeAspect="1" noChangeArrowheads="1" noTextEdit="1"/>
          </p:cNvSpPr>
          <p:nvPr/>
        </p:nvSpPr>
        <p:spPr bwMode="auto">
          <a:xfrm>
            <a:off x="9610616" y="5019675"/>
            <a:ext cx="2581384"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 name="Group 6">
            <a:extLst>
              <a:ext uri="{FF2B5EF4-FFF2-40B4-BE49-F238E27FC236}">
                <a16:creationId xmlns:a16="http://schemas.microsoft.com/office/drawing/2014/main" id="{595365E8-0A73-4BF1-B13A-EEC6D395FE38}"/>
              </a:ext>
            </a:extLst>
          </p:cNvPr>
          <p:cNvGrpSpPr/>
          <p:nvPr userDrawn="1"/>
        </p:nvGrpSpPr>
        <p:grpSpPr>
          <a:xfrm>
            <a:off x="9612824" y="4972199"/>
            <a:ext cx="2581385" cy="1885801"/>
            <a:chOff x="9612824" y="4972199"/>
            <a:chExt cx="2581385" cy="1885801"/>
          </a:xfrm>
          <a:solidFill>
            <a:schemeClr val="accent1"/>
          </a:solidFill>
        </p:grpSpPr>
        <p:sp>
          <p:nvSpPr>
            <p:cNvPr id="16" name="Freeform 5">
              <a:extLst>
                <a:ext uri="{FF2B5EF4-FFF2-40B4-BE49-F238E27FC236}">
                  <a16:creationId xmlns:a16="http://schemas.microsoft.com/office/drawing/2014/main" id="{08CCBEC6-9FC9-4E57-B461-FC6771C9B59B}"/>
                </a:ext>
              </a:extLst>
            </p:cNvPr>
            <p:cNvSpPr>
              <a:spLocks/>
            </p:cNvSpPr>
            <p:nvPr/>
          </p:nvSpPr>
          <p:spPr bwMode="auto">
            <a:xfrm>
              <a:off x="11631118" y="5866519"/>
              <a:ext cx="563091" cy="991481"/>
            </a:xfrm>
            <a:custGeom>
              <a:avLst/>
              <a:gdLst>
                <a:gd name="T0" fmla="*/ 342 w 342"/>
                <a:gd name="T1" fmla="*/ 0 h 602"/>
                <a:gd name="T2" fmla="*/ 167 w 342"/>
                <a:gd name="T3" fmla="*/ 94 h 602"/>
                <a:gd name="T4" fmla="*/ 91 w 342"/>
                <a:gd name="T5" fmla="*/ 351 h 602"/>
                <a:gd name="T6" fmla="*/ 229 w 342"/>
                <a:gd name="T7" fmla="*/ 602 h 602"/>
                <a:gd name="T8" fmla="*/ 342 w 342"/>
                <a:gd name="T9" fmla="*/ 602 h 602"/>
                <a:gd name="T10" fmla="*/ 342 w 342"/>
                <a:gd name="T11" fmla="*/ 0 h 602"/>
              </a:gdLst>
              <a:ahLst/>
              <a:cxnLst>
                <a:cxn ang="0">
                  <a:pos x="T0" y="T1"/>
                </a:cxn>
                <a:cxn ang="0">
                  <a:pos x="T2" y="T3"/>
                </a:cxn>
                <a:cxn ang="0">
                  <a:pos x="T4" y="T5"/>
                </a:cxn>
                <a:cxn ang="0">
                  <a:pos x="T6" y="T7"/>
                </a:cxn>
                <a:cxn ang="0">
                  <a:pos x="T8" y="T9"/>
                </a:cxn>
                <a:cxn ang="0">
                  <a:pos x="T10" y="T11"/>
                </a:cxn>
              </a:cxnLst>
              <a:rect l="0" t="0" r="r" b="b"/>
              <a:pathLst>
                <a:path w="342" h="602">
                  <a:moveTo>
                    <a:pt x="342" y="0"/>
                  </a:moveTo>
                  <a:cubicBezTo>
                    <a:pt x="167" y="94"/>
                    <a:pt x="167" y="94"/>
                    <a:pt x="167" y="94"/>
                  </a:cubicBezTo>
                  <a:cubicBezTo>
                    <a:pt x="167" y="94"/>
                    <a:pt x="0" y="185"/>
                    <a:pt x="91" y="351"/>
                  </a:cubicBezTo>
                  <a:cubicBezTo>
                    <a:pt x="229" y="602"/>
                    <a:pt x="229" y="602"/>
                    <a:pt x="229" y="602"/>
                  </a:cubicBezTo>
                  <a:cubicBezTo>
                    <a:pt x="342" y="602"/>
                    <a:pt x="342" y="602"/>
                    <a:pt x="342" y="602"/>
                  </a:cubicBezTo>
                  <a:lnTo>
                    <a:pt x="3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
              <a:extLst>
                <a:ext uri="{FF2B5EF4-FFF2-40B4-BE49-F238E27FC236}">
                  <a16:creationId xmlns:a16="http://schemas.microsoft.com/office/drawing/2014/main" id="{B6141FF0-F10B-4147-B29E-898032EFE0E1}"/>
                </a:ext>
              </a:extLst>
            </p:cNvPr>
            <p:cNvSpPr>
              <a:spLocks/>
            </p:cNvSpPr>
            <p:nvPr/>
          </p:nvSpPr>
          <p:spPr bwMode="auto">
            <a:xfrm>
              <a:off x="10970866" y="4972199"/>
              <a:ext cx="1223342" cy="1115140"/>
            </a:xfrm>
            <a:custGeom>
              <a:avLst/>
              <a:gdLst>
                <a:gd name="T0" fmla="*/ 92 w 743"/>
                <a:gd name="T1" fmla="*/ 166 h 677"/>
                <a:gd name="T2" fmla="*/ 281 w 743"/>
                <a:gd name="T3" fmla="*/ 511 h 677"/>
                <a:gd name="T4" fmla="*/ 540 w 743"/>
                <a:gd name="T5" fmla="*/ 587 h 677"/>
                <a:gd name="T6" fmla="*/ 743 w 743"/>
                <a:gd name="T7" fmla="*/ 477 h 677"/>
                <a:gd name="T8" fmla="*/ 743 w 743"/>
                <a:gd name="T9" fmla="*/ 125 h 677"/>
                <a:gd name="T10" fmla="*/ 187 w 743"/>
                <a:gd name="T11" fmla="*/ 32 h 677"/>
                <a:gd name="T12" fmla="*/ 92 w 743"/>
                <a:gd name="T13" fmla="*/ 166 h 677"/>
              </a:gdLst>
              <a:ahLst/>
              <a:cxnLst>
                <a:cxn ang="0">
                  <a:pos x="T0" y="T1"/>
                </a:cxn>
                <a:cxn ang="0">
                  <a:pos x="T2" y="T3"/>
                </a:cxn>
                <a:cxn ang="0">
                  <a:pos x="T4" y="T5"/>
                </a:cxn>
                <a:cxn ang="0">
                  <a:pos x="T6" y="T7"/>
                </a:cxn>
                <a:cxn ang="0">
                  <a:pos x="T8" y="T9"/>
                </a:cxn>
                <a:cxn ang="0">
                  <a:pos x="T10" y="T11"/>
                </a:cxn>
                <a:cxn ang="0">
                  <a:pos x="T12" y="T13"/>
                </a:cxn>
              </a:cxnLst>
              <a:rect l="0" t="0" r="r" b="b"/>
              <a:pathLst>
                <a:path w="743" h="677">
                  <a:moveTo>
                    <a:pt x="92" y="166"/>
                  </a:moveTo>
                  <a:cubicBezTo>
                    <a:pt x="281" y="511"/>
                    <a:pt x="281" y="511"/>
                    <a:pt x="281" y="511"/>
                  </a:cubicBezTo>
                  <a:cubicBezTo>
                    <a:pt x="281" y="511"/>
                    <a:pt x="373" y="677"/>
                    <a:pt x="540" y="587"/>
                  </a:cubicBezTo>
                  <a:cubicBezTo>
                    <a:pt x="743" y="477"/>
                    <a:pt x="743" y="477"/>
                    <a:pt x="743" y="477"/>
                  </a:cubicBezTo>
                  <a:cubicBezTo>
                    <a:pt x="743" y="125"/>
                    <a:pt x="743" y="125"/>
                    <a:pt x="743" y="125"/>
                  </a:cubicBezTo>
                  <a:cubicBezTo>
                    <a:pt x="187" y="32"/>
                    <a:pt x="187" y="32"/>
                    <a:pt x="187" y="32"/>
                  </a:cubicBezTo>
                  <a:cubicBezTo>
                    <a:pt x="187" y="32"/>
                    <a:pt x="0" y="0"/>
                    <a:pt x="92"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7">
              <a:extLst>
                <a:ext uri="{FF2B5EF4-FFF2-40B4-BE49-F238E27FC236}">
                  <a16:creationId xmlns:a16="http://schemas.microsoft.com/office/drawing/2014/main" id="{20ABCC1F-B10C-456D-8735-1EACC5FD07E4}"/>
                </a:ext>
              </a:extLst>
            </p:cNvPr>
            <p:cNvSpPr>
              <a:spLocks/>
            </p:cNvSpPr>
            <p:nvPr/>
          </p:nvSpPr>
          <p:spPr bwMode="auto">
            <a:xfrm>
              <a:off x="10359195" y="6215414"/>
              <a:ext cx="1540218" cy="642586"/>
            </a:xfrm>
            <a:custGeom>
              <a:avLst/>
              <a:gdLst>
                <a:gd name="T0" fmla="*/ 555 w 936"/>
                <a:gd name="T1" fmla="*/ 91 h 390"/>
                <a:gd name="T2" fmla="*/ 0 w 936"/>
                <a:gd name="T3" fmla="*/ 390 h 390"/>
                <a:gd name="T4" fmla="*/ 936 w 936"/>
                <a:gd name="T5" fmla="*/ 390 h 390"/>
                <a:gd name="T6" fmla="*/ 813 w 936"/>
                <a:gd name="T7" fmla="*/ 167 h 390"/>
                <a:gd name="T8" fmla="*/ 555 w 936"/>
                <a:gd name="T9" fmla="*/ 91 h 390"/>
              </a:gdLst>
              <a:ahLst/>
              <a:cxnLst>
                <a:cxn ang="0">
                  <a:pos x="T0" y="T1"/>
                </a:cxn>
                <a:cxn ang="0">
                  <a:pos x="T2" y="T3"/>
                </a:cxn>
                <a:cxn ang="0">
                  <a:pos x="T4" y="T5"/>
                </a:cxn>
                <a:cxn ang="0">
                  <a:pos x="T6" y="T7"/>
                </a:cxn>
                <a:cxn ang="0">
                  <a:pos x="T8" y="T9"/>
                </a:cxn>
              </a:cxnLst>
              <a:rect l="0" t="0" r="r" b="b"/>
              <a:pathLst>
                <a:path w="936" h="390">
                  <a:moveTo>
                    <a:pt x="555" y="91"/>
                  </a:moveTo>
                  <a:cubicBezTo>
                    <a:pt x="0" y="390"/>
                    <a:pt x="0" y="390"/>
                    <a:pt x="0" y="390"/>
                  </a:cubicBezTo>
                  <a:cubicBezTo>
                    <a:pt x="936" y="390"/>
                    <a:pt x="936" y="390"/>
                    <a:pt x="936" y="390"/>
                  </a:cubicBezTo>
                  <a:cubicBezTo>
                    <a:pt x="813" y="167"/>
                    <a:pt x="813" y="167"/>
                    <a:pt x="813" y="167"/>
                  </a:cubicBezTo>
                  <a:cubicBezTo>
                    <a:pt x="813" y="167"/>
                    <a:pt x="722" y="0"/>
                    <a:pt x="555"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8">
              <a:extLst>
                <a:ext uri="{FF2B5EF4-FFF2-40B4-BE49-F238E27FC236}">
                  <a16:creationId xmlns:a16="http://schemas.microsoft.com/office/drawing/2014/main" id="{B8F2E86E-54CC-48FB-84FD-7D8C92B5A1C5}"/>
                </a:ext>
              </a:extLst>
            </p:cNvPr>
            <p:cNvSpPr>
              <a:spLocks/>
            </p:cNvSpPr>
            <p:nvPr/>
          </p:nvSpPr>
          <p:spPr bwMode="auto">
            <a:xfrm>
              <a:off x="9612824" y="5049486"/>
              <a:ext cx="1888010" cy="1808514"/>
            </a:xfrm>
            <a:custGeom>
              <a:avLst/>
              <a:gdLst>
                <a:gd name="T0" fmla="*/ 1056 w 1148"/>
                <a:gd name="T1" fmla="*/ 491 h 1098"/>
                <a:gd name="T2" fmla="*/ 877 w 1148"/>
                <a:gd name="T3" fmla="*/ 166 h 1098"/>
                <a:gd name="T4" fmla="*/ 675 w 1148"/>
                <a:gd name="T5" fmla="*/ 155 h 1098"/>
                <a:gd name="T6" fmla="*/ 0 w 1148"/>
                <a:gd name="T7" fmla="*/ 1098 h 1098"/>
                <a:gd name="T8" fmla="*/ 332 w 1148"/>
                <a:gd name="T9" fmla="*/ 1098 h 1098"/>
                <a:gd name="T10" fmla="*/ 981 w 1148"/>
                <a:gd name="T11" fmla="*/ 748 h 1098"/>
                <a:gd name="T12" fmla="*/ 1056 w 1148"/>
                <a:gd name="T13" fmla="*/ 491 h 1098"/>
              </a:gdLst>
              <a:ahLst/>
              <a:cxnLst>
                <a:cxn ang="0">
                  <a:pos x="T0" y="T1"/>
                </a:cxn>
                <a:cxn ang="0">
                  <a:pos x="T2" y="T3"/>
                </a:cxn>
                <a:cxn ang="0">
                  <a:pos x="T4" y="T5"/>
                </a:cxn>
                <a:cxn ang="0">
                  <a:pos x="T6" y="T7"/>
                </a:cxn>
                <a:cxn ang="0">
                  <a:pos x="T8" y="T9"/>
                </a:cxn>
                <a:cxn ang="0">
                  <a:pos x="T10" y="T11"/>
                </a:cxn>
                <a:cxn ang="0">
                  <a:pos x="T12" y="T13"/>
                </a:cxn>
              </a:cxnLst>
              <a:rect l="0" t="0" r="r" b="b"/>
              <a:pathLst>
                <a:path w="1148" h="1098">
                  <a:moveTo>
                    <a:pt x="1056" y="491"/>
                  </a:moveTo>
                  <a:cubicBezTo>
                    <a:pt x="877" y="166"/>
                    <a:pt x="877" y="166"/>
                    <a:pt x="877" y="166"/>
                  </a:cubicBezTo>
                  <a:cubicBezTo>
                    <a:pt x="877" y="166"/>
                    <a:pt x="786" y="0"/>
                    <a:pt x="675" y="155"/>
                  </a:cubicBezTo>
                  <a:cubicBezTo>
                    <a:pt x="0" y="1098"/>
                    <a:pt x="0" y="1098"/>
                    <a:pt x="0" y="1098"/>
                  </a:cubicBezTo>
                  <a:cubicBezTo>
                    <a:pt x="332" y="1098"/>
                    <a:pt x="332" y="1098"/>
                    <a:pt x="332" y="1098"/>
                  </a:cubicBezTo>
                  <a:cubicBezTo>
                    <a:pt x="981" y="748"/>
                    <a:pt x="981" y="748"/>
                    <a:pt x="981" y="748"/>
                  </a:cubicBezTo>
                  <a:cubicBezTo>
                    <a:pt x="981" y="748"/>
                    <a:pt x="1148" y="658"/>
                    <a:pt x="1056"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A24E02AC-EAD9-4CE8-A309-319CDB8B2E58}"/>
              </a:ext>
            </a:extLst>
          </p:cNvPr>
          <p:cNvSpPr>
            <a:spLocks noGrp="1"/>
          </p:cNvSpPr>
          <p:nvPr userDrawn="1">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6F573-62A2-4F1F-9A73-33200EF20EFF}"/>
              </a:ext>
            </a:extLst>
          </p:cNvPr>
          <p:cNvSpPr>
            <a:spLocks noGrp="1"/>
          </p:cNvSpPr>
          <p:nvPr userDrawn="1">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D19B58-81E9-4B0E-B6C5-EDDF808E744F}"/>
              </a:ext>
            </a:extLst>
          </p:cNvPr>
          <p:cNvSpPr>
            <a:spLocks noGrp="1"/>
          </p:cNvSpPr>
          <p:nvPr userDrawn="1">
            <p:ph type="dt" sz="half" idx="10"/>
          </p:nvPr>
        </p:nvSpPr>
        <p:spPr/>
        <p:txBody>
          <a:bodyPr/>
          <a:lstStyle/>
          <a:p>
            <a:fld id="{F0FD056E-0BD8-4797-AB0A-CD42176E9AD3}" type="datetimeFigureOut">
              <a:rPr lang="en-US" smtClean="0"/>
              <a:t>6/3/2026</a:t>
            </a:fld>
            <a:endParaRPr lang="en-US" dirty="0"/>
          </a:p>
        </p:txBody>
      </p:sp>
      <p:sp>
        <p:nvSpPr>
          <p:cNvPr id="5" name="Footer Placeholder 4">
            <a:extLst>
              <a:ext uri="{FF2B5EF4-FFF2-40B4-BE49-F238E27FC236}">
                <a16:creationId xmlns:a16="http://schemas.microsoft.com/office/drawing/2014/main" id="{786562A2-6F9A-442B-8EEA-878B9610B6E4}"/>
              </a:ext>
            </a:extLst>
          </p:cNvPr>
          <p:cNvSpPr>
            <a:spLocks noGrp="1"/>
          </p:cNvSpPr>
          <p:nvPr userDrawn="1">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ACC8BE-BB51-4053-B934-EA6A38EC2F20}"/>
              </a:ext>
            </a:extLst>
          </p:cNvPr>
          <p:cNvSpPr>
            <a:spLocks noGrp="1"/>
          </p:cNvSpPr>
          <p:nvPr userDrawn="1">
            <p:ph type="sldNum" sz="quarter" idx="12"/>
          </p:nvPr>
        </p:nvSpPr>
        <p:spPr/>
        <p:txBody>
          <a:bodyPr/>
          <a:lstStyle/>
          <a:p>
            <a:fld id="{055EDEFB-8961-4435-B17E-C5439ECDC533}" type="slidenum">
              <a:rPr lang="en-US" smtClean="0"/>
              <a:t>‹#›</a:t>
            </a:fld>
            <a:endParaRPr lang="en-US" dirty="0"/>
          </a:p>
        </p:txBody>
      </p:sp>
      <p:sp>
        <p:nvSpPr>
          <p:cNvPr id="8" name="AutoShape 3">
            <a:extLst>
              <a:ext uri="{FF2B5EF4-FFF2-40B4-BE49-F238E27FC236}">
                <a16:creationId xmlns:a16="http://schemas.microsoft.com/office/drawing/2014/main" id="{AEFE053A-E854-493D-BFD0-E82C39C99C01}"/>
              </a:ext>
            </a:extLst>
          </p:cNvPr>
          <p:cNvSpPr>
            <a:spLocks noChangeAspect="1" noChangeArrowheads="1" noTextEdit="1"/>
          </p:cNvSpPr>
          <p:nvPr userDrawn="1"/>
        </p:nvSpPr>
        <p:spPr bwMode="auto">
          <a:xfrm rot="5400000">
            <a:off x="-342177" y="4850171"/>
            <a:ext cx="2377437" cy="169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1745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15" name="AutoShape 3">
            <a:extLst>
              <a:ext uri="{FF2B5EF4-FFF2-40B4-BE49-F238E27FC236}">
                <a16:creationId xmlns:a16="http://schemas.microsoft.com/office/drawing/2014/main" id="{A5511238-E00C-49FA-8408-A7E3EF73798C}"/>
              </a:ext>
            </a:extLst>
          </p:cNvPr>
          <p:cNvSpPr>
            <a:spLocks noChangeAspect="1" noChangeArrowheads="1" noTextEdit="1"/>
          </p:cNvSpPr>
          <p:nvPr/>
        </p:nvSpPr>
        <p:spPr bwMode="auto">
          <a:xfrm>
            <a:off x="9610616" y="5019675"/>
            <a:ext cx="2581384"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 name="Group 6">
            <a:extLst>
              <a:ext uri="{FF2B5EF4-FFF2-40B4-BE49-F238E27FC236}">
                <a16:creationId xmlns:a16="http://schemas.microsoft.com/office/drawing/2014/main" id="{595365E8-0A73-4BF1-B13A-EEC6D395FE38}"/>
              </a:ext>
            </a:extLst>
          </p:cNvPr>
          <p:cNvGrpSpPr/>
          <p:nvPr userDrawn="1"/>
        </p:nvGrpSpPr>
        <p:grpSpPr>
          <a:xfrm>
            <a:off x="9612824" y="4972199"/>
            <a:ext cx="2581385" cy="1885801"/>
            <a:chOff x="9612824" y="4972199"/>
            <a:chExt cx="2581385" cy="1885801"/>
          </a:xfrm>
          <a:solidFill>
            <a:schemeClr val="accent2"/>
          </a:solidFill>
        </p:grpSpPr>
        <p:sp>
          <p:nvSpPr>
            <p:cNvPr id="16" name="Freeform 5">
              <a:extLst>
                <a:ext uri="{FF2B5EF4-FFF2-40B4-BE49-F238E27FC236}">
                  <a16:creationId xmlns:a16="http://schemas.microsoft.com/office/drawing/2014/main" id="{08CCBEC6-9FC9-4E57-B461-FC6771C9B59B}"/>
                </a:ext>
              </a:extLst>
            </p:cNvPr>
            <p:cNvSpPr>
              <a:spLocks/>
            </p:cNvSpPr>
            <p:nvPr/>
          </p:nvSpPr>
          <p:spPr bwMode="auto">
            <a:xfrm>
              <a:off x="11631118" y="5866519"/>
              <a:ext cx="563091" cy="991481"/>
            </a:xfrm>
            <a:custGeom>
              <a:avLst/>
              <a:gdLst>
                <a:gd name="T0" fmla="*/ 342 w 342"/>
                <a:gd name="T1" fmla="*/ 0 h 602"/>
                <a:gd name="T2" fmla="*/ 167 w 342"/>
                <a:gd name="T3" fmla="*/ 94 h 602"/>
                <a:gd name="T4" fmla="*/ 91 w 342"/>
                <a:gd name="T5" fmla="*/ 351 h 602"/>
                <a:gd name="T6" fmla="*/ 229 w 342"/>
                <a:gd name="T7" fmla="*/ 602 h 602"/>
                <a:gd name="T8" fmla="*/ 342 w 342"/>
                <a:gd name="T9" fmla="*/ 602 h 602"/>
                <a:gd name="T10" fmla="*/ 342 w 342"/>
                <a:gd name="T11" fmla="*/ 0 h 602"/>
              </a:gdLst>
              <a:ahLst/>
              <a:cxnLst>
                <a:cxn ang="0">
                  <a:pos x="T0" y="T1"/>
                </a:cxn>
                <a:cxn ang="0">
                  <a:pos x="T2" y="T3"/>
                </a:cxn>
                <a:cxn ang="0">
                  <a:pos x="T4" y="T5"/>
                </a:cxn>
                <a:cxn ang="0">
                  <a:pos x="T6" y="T7"/>
                </a:cxn>
                <a:cxn ang="0">
                  <a:pos x="T8" y="T9"/>
                </a:cxn>
                <a:cxn ang="0">
                  <a:pos x="T10" y="T11"/>
                </a:cxn>
              </a:cxnLst>
              <a:rect l="0" t="0" r="r" b="b"/>
              <a:pathLst>
                <a:path w="342" h="602">
                  <a:moveTo>
                    <a:pt x="342" y="0"/>
                  </a:moveTo>
                  <a:cubicBezTo>
                    <a:pt x="167" y="94"/>
                    <a:pt x="167" y="94"/>
                    <a:pt x="167" y="94"/>
                  </a:cubicBezTo>
                  <a:cubicBezTo>
                    <a:pt x="167" y="94"/>
                    <a:pt x="0" y="185"/>
                    <a:pt x="91" y="351"/>
                  </a:cubicBezTo>
                  <a:cubicBezTo>
                    <a:pt x="229" y="602"/>
                    <a:pt x="229" y="602"/>
                    <a:pt x="229" y="602"/>
                  </a:cubicBezTo>
                  <a:cubicBezTo>
                    <a:pt x="342" y="602"/>
                    <a:pt x="342" y="602"/>
                    <a:pt x="342" y="602"/>
                  </a:cubicBezTo>
                  <a:lnTo>
                    <a:pt x="3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
              <a:extLst>
                <a:ext uri="{FF2B5EF4-FFF2-40B4-BE49-F238E27FC236}">
                  <a16:creationId xmlns:a16="http://schemas.microsoft.com/office/drawing/2014/main" id="{B6141FF0-F10B-4147-B29E-898032EFE0E1}"/>
                </a:ext>
              </a:extLst>
            </p:cNvPr>
            <p:cNvSpPr>
              <a:spLocks/>
            </p:cNvSpPr>
            <p:nvPr/>
          </p:nvSpPr>
          <p:spPr bwMode="auto">
            <a:xfrm>
              <a:off x="10970866" y="4972199"/>
              <a:ext cx="1223342" cy="1115140"/>
            </a:xfrm>
            <a:custGeom>
              <a:avLst/>
              <a:gdLst>
                <a:gd name="T0" fmla="*/ 92 w 743"/>
                <a:gd name="T1" fmla="*/ 166 h 677"/>
                <a:gd name="T2" fmla="*/ 281 w 743"/>
                <a:gd name="T3" fmla="*/ 511 h 677"/>
                <a:gd name="T4" fmla="*/ 540 w 743"/>
                <a:gd name="T5" fmla="*/ 587 h 677"/>
                <a:gd name="T6" fmla="*/ 743 w 743"/>
                <a:gd name="T7" fmla="*/ 477 h 677"/>
                <a:gd name="T8" fmla="*/ 743 w 743"/>
                <a:gd name="T9" fmla="*/ 125 h 677"/>
                <a:gd name="T10" fmla="*/ 187 w 743"/>
                <a:gd name="T11" fmla="*/ 32 h 677"/>
                <a:gd name="T12" fmla="*/ 92 w 743"/>
                <a:gd name="T13" fmla="*/ 166 h 677"/>
              </a:gdLst>
              <a:ahLst/>
              <a:cxnLst>
                <a:cxn ang="0">
                  <a:pos x="T0" y="T1"/>
                </a:cxn>
                <a:cxn ang="0">
                  <a:pos x="T2" y="T3"/>
                </a:cxn>
                <a:cxn ang="0">
                  <a:pos x="T4" y="T5"/>
                </a:cxn>
                <a:cxn ang="0">
                  <a:pos x="T6" y="T7"/>
                </a:cxn>
                <a:cxn ang="0">
                  <a:pos x="T8" y="T9"/>
                </a:cxn>
                <a:cxn ang="0">
                  <a:pos x="T10" y="T11"/>
                </a:cxn>
                <a:cxn ang="0">
                  <a:pos x="T12" y="T13"/>
                </a:cxn>
              </a:cxnLst>
              <a:rect l="0" t="0" r="r" b="b"/>
              <a:pathLst>
                <a:path w="743" h="677">
                  <a:moveTo>
                    <a:pt x="92" y="166"/>
                  </a:moveTo>
                  <a:cubicBezTo>
                    <a:pt x="281" y="511"/>
                    <a:pt x="281" y="511"/>
                    <a:pt x="281" y="511"/>
                  </a:cubicBezTo>
                  <a:cubicBezTo>
                    <a:pt x="281" y="511"/>
                    <a:pt x="373" y="677"/>
                    <a:pt x="540" y="587"/>
                  </a:cubicBezTo>
                  <a:cubicBezTo>
                    <a:pt x="743" y="477"/>
                    <a:pt x="743" y="477"/>
                    <a:pt x="743" y="477"/>
                  </a:cubicBezTo>
                  <a:cubicBezTo>
                    <a:pt x="743" y="125"/>
                    <a:pt x="743" y="125"/>
                    <a:pt x="743" y="125"/>
                  </a:cubicBezTo>
                  <a:cubicBezTo>
                    <a:pt x="187" y="32"/>
                    <a:pt x="187" y="32"/>
                    <a:pt x="187" y="32"/>
                  </a:cubicBezTo>
                  <a:cubicBezTo>
                    <a:pt x="187" y="32"/>
                    <a:pt x="0" y="0"/>
                    <a:pt x="92"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7">
              <a:extLst>
                <a:ext uri="{FF2B5EF4-FFF2-40B4-BE49-F238E27FC236}">
                  <a16:creationId xmlns:a16="http://schemas.microsoft.com/office/drawing/2014/main" id="{20ABCC1F-B10C-456D-8735-1EACC5FD07E4}"/>
                </a:ext>
              </a:extLst>
            </p:cNvPr>
            <p:cNvSpPr>
              <a:spLocks/>
            </p:cNvSpPr>
            <p:nvPr/>
          </p:nvSpPr>
          <p:spPr bwMode="auto">
            <a:xfrm>
              <a:off x="10359195" y="6215414"/>
              <a:ext cx="1540218" cy="642586"/>
            </a:xfrm>
            <a:custGeom>
              <a:avLst/>
              <a:gdLst>
                <a:gd name="T0" fmla="*/ 555 w 936"/>
                <a:gd name="T1" fmla="*/ 91 h 390"/>
                <a:gd name="T2" fmla="*/ 0 w 936"/>
                <a:gd name="T3" fmla="*/ 390 h 390"/>
                <a:gd name="T4" fmla="*/ 936 w 936"/>
                <a:gd name="T5" fmla="*/ 390 h 390"/>
                <a:gd name="T6" fmla="*/ 813 w 936"/>
                <a:gd name="T7" fmla="*/ 167 h 390"/>
                <a:gd name="T8" fmla="*/ 555 w 936"/>
                <a:gd name="T9" fmla="*/ 91 h 390"/>
              </a:gdLst>
              <a:ahLst/>
              <a:cxnLst>
                <a:cxn ang="0">
                  <a:pos x="T0" y="T1"/>
                </a:cxn>
                <a:cxn ang="0">
                  <a:pos x="T2" y="T3"/>
                </a:cxn>
                <a:cxn ang="0">
                  <a:pos x="T4" y="T5"/>
                </a:cxn>
                <a:cxn ang="0">
                  <a:pos x="T6" y="T7"/>
                </a:cxn>
                <a:cxn ang="0">
                  <a:pos x="T8" y="T9"/>
                </a:cxn>
              </a:cxnLst>
              <a:rect l="0" t="0" r="r" b="b"/>
              <a:pathLst>
                <a:path w="936" h="390">
                  <a:moveTo>
                    <a:pt x="555" y="91"/>
                  </a:moveTo>
                  <a:cubicBezTo>
                    <a:pt x="0" y="390"/>
                    <a:pt x="0" y="390"/>
                    <a:pt x="0" y="390"/>
                  </a:cubicBezTo>
                  <a:cubicBezTo>
                    <a:pt x="936" y="390"/>
                    <a:pt x="936" y="390"/>
                    <a:pt x="936" y="390"/>
                  </a:cubicBezTo>
                  <a:cubicBezTo>
                    <a:pt x="813" y="167"/>
                    <a:pt x="813" y="167"/>
                    <a:pt x="813" y="167"/>
                  </a:cubicBezTo>
                  <a:cubicBezTo>
                    <a:pt x="813" y="167"/>
                    <a:pt x="722" y="0"/>
                    <a:pt x="555"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8">
              <a:extLst>
                <a:ext uri="{FF2B5EF4-FFF2-40B4-BE49-F238E27FC236}">
                  <a16:creationId xmlns:a16="http://schemas.microsoft.com/office/drawing/2014/main" id="{B8F2E86E-54CC-48FB-84FD-7D8C92B5A1C5}"/>
                </a:ext>
              </a:extLst>
            </p:cNvPr>
            <p:cNvSpPr>
              <a:spLocks/>
            </p:cNvSpPr>
            <p:nvPr/>
          </p:nvSpPr>
          <p:spPr bwMode="auto">
            <a:xfrm>
              <a:off x="9612824" y="5049486"/>
              <a:ext cx="1888010" cy="1808514"/>
            </a:xfrm>
            <a:custGeom>
              <a:avLst/>
              <a:gdLst>
                <a:gd name="T0" fmla="*/ 1056 w 1148"/>
                <a:gd name="T1" fmla="*/ 491 h 1098"/>
                <a:gd name="T2" fmla="*/ 877 w 1148"/>
                <a:gd name="T3" fmla="*/ 166 h 1098"/>
                <a:gd name="T4" fmla="*/ 675 w 1148"/>
                <a:gd name="T5" fmla="*/ 155 h 1098"/>
                <a:gd name="T6" fmla="*/ 0 w 1148"/>
                <a:gd name="T7" fmla="*/ 1098 h 1098"/>
                <a:gd name="T8" fmla="*/ 332 w 1148"/>
                <a:gd name="T9" fmla="*/ 1098 h 1098"/>
                <a:gd name="T10" fmla="*/ 981 w 1148"/>
                <a:gd name="T11" fmla="*/ 748 h 1098"/>
                <a:gd name="T12" fmla="*/ 1056 w 1148"/>
                <a:gd name="T13" fmla="*/ 491 h 1098"/>
              </a:gdLst>
              <a:ahLst/>
              <a:cxnLst>
                <a:cxn ang="0">
                  <a:pos x="T0" y="T1"/>
                </a:cxn>
                <a:cxn ang="0">
                  <a:pos x="T2" y="T3"/>
                </a:cxn>
                <a:cxn ang="0">
                  <a:pos x="T4" y="T5"/>
                </a:cxn>
                <a:cxn ang="0">
                  <a:pos x="T6" y="T7"/>
                </a:cxn>
                <a:cxn ang="0">
                  <a:pos x="T8" y="T9"/>
                </a:cxn>
                <a:cxn ang="0">
                  <a:pos x="T10" y="T11"/>
                </a:cxn>
                <a:cxn ang="0">
                  <a:pos x="T12" y="T13"/>
                </a:cxn>
              </a:cxnLst>
              <a:rect l="0" t="0" r="r" b="b"/>
              <a:pathLst>
                <a:path w="1148" h="1098">
                  <a:moveTo>
                    <a:pt x="1056" y="491"/>
                  </a:moveTo>
                  <a:cubicBezTo>
                    <a:pt x="877" y="166"/>
                    <a:pt x="877" y="166"/>
                    <a:pt x="877" y="166"/>
                  </a:cubicBezTo>
                  <a:cubicBezTo>
                    <a:pt x="877" y="166"/>
                    <a:pt x="786" y="0"/>
                    <a:pt x="675" y="155"/>
                  </a:cubicBezTo>
                  <a:cubicBezTo>
                    <a:pt x="0" y="1098"/>
                    <a:pt x="0" y="1098"/>
                    <a:pt x="0" y="1098"/>
                  </a:cubicBezTo>
                  <a:cubicBezTo>
                    <a:pt x="332" y="1098"/>
                    <a:pt x="332" y="1098"/>
                    <a:pt x="332" y="1098"/>
                  </a:cubicBezTo>
                  <a:cubicBezTo>
                    <a:pt x="981" y="748"/>
                    <a:pt x="981" y="748"/>
                    <a:pt x="981" y="748"/>
                  </a:cubicBezTo>
                  <a:cubicBezTo>
                    <a:pt x="981" y="748"/>
                    <a:pt x="1148" y="658"/>
                    <a:pt x="1056"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A24E02AC-EAD9-4CE8-A309-319CDB8B2E58}"/>
              </a:ext>
            </a:extLst>
          </p:cNvPr>
          <p:cNvSpPr>
            <a:spLocks noGrp="1"/>
          </p:cNvSpPr>
          <p:nvPr userDrawn="1">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186F573-62A2-4F1F-9A73-33200EF20EFF}"/>
              </a:ext>
            </a:extLst>
          </p:cNvPr>
          <p:cNvSpPr>
            <a:spLocks noGrp="1"/>
          </p:cNvSpPr>
          <p:nvPr userDrawn="1">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D19B58-81E9-4B0E-B6C5-EDDF808E744F}"/>
              </a:ext>
            </a:extLst>
          </p:cNvPr>
          <p:cNvSpPr>
            <a:spLocks noGrp="1"/>
          </p:cNvSpPr>
          <p:nvPr userDrawn="1">
            <p:ph type="dt" sz="half" idx="10"/>
          </p:nvPr>
        </p:nvSpPr>
        <p:spPr/>
        <p:txBody>
          <a:bodyPr/>
          <a:lstStyle/>
          <a:p>
            <a:fld id="{F0FD056E-0BD8-4797-AB0A-CD42176E9AD3}" type="datetimeFigureOut">
              <a:rPr lang="en-US" smtClean="0"/>
              <a:t>6/3/2026</a:t>
            </a:fld>
            <a:endParaRPr lang="en-US" dirty="0"/>
          </a:p>
        </p:txBody>
      </p:sp>
      <p:sp>
        <p:nvSpPr>
          <p:cNvPr id="5" name="Footer Placeholder 4">
            <a:extLst>
              <a:ext uri="{FF2B5EF4-FFF2-40B4-BE49-F238E27FC236}">
                <a16:creationId xmlns:a16="http://schemas.microsoft.com/office/drawing/2014/main" id="{786562A2-6F9A-442B-8EEA-878B9610B6E4}"/>
              </a:ext>
            </a:extLst>
          </p:cNvPr>
          <p:cNvSpPr>
            <a:spLocks noGrp="1"/>
          </p:cNvSpPr>
          <p:nvPr userDrawn="1">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ACC8BE-BB51-4053-B934-EA6A38EC2F20}"/>
              </a:ext>
            </a:extLst>
          </p:cNvPr>
          <p:cNvSpPr>
            <a:spLocks noGrp="1"/>
          </p:cNvSpPr>
          <p:nvPr userDrawn="1">
            <p:ph type="sldNum" sz="quarter" idx="12"/>
          </p:nvPr>
        </p:nvSpPr>
        <p:spPr/>
        <p:txBody>
          <a:bodyPr/>
          <a:lstStyle/>
          <a:p>
            <a:fld id="{055EDEFB-8961-4435-B17E-C5439ECDC533}" type="slidenum">
              <a:rPr lang="en-US" smtClean="0"/>
              <a:t>‹#›</a:t>
            </a:fld>
            <a:endParaRPr lang="en-US" dirty="0"/>
          </a:p>
        </p:txBody>
      </p:sp>
      <p:sp>
        <p:nvSpPr>
          <p:cNvPr id="8" name="AutoShape 3">
            <a:extLst>
              <a:ext uri="{FF2B5EF4-FFF2-40B4-BE49-F238E27FC236}">
                <a16:creationId xmlns:a16="http://schemas.microsoft.com/office/drawing/2014/main" id="{AEFE053A-E854-493D-BFD0-E82C39C99C01}"/>
              </a:ext>
            </a:extLst>
          </p:cNvPr>
          <p:cNvSpPr>
            <a:spLocks noChangeAspect="1" noChangeArrowheads="1" noTextEdit="1"/>
          </p:cNvSpPr>
          <p:nvPr userDrawn="1"/>
        </p:nvSpPr>
        <p:spPr bwMode="auto">
          <a:xfrm rot="5400000">
            <a:off x="-342177" y="4850171"/>
            <a:ext cx="2377437" cy="169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34737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15" name="AutoShape 3">
            <a:extLst>
              <a:ext uri="{FF2B5EF4-FFF2-40B4-BE49-F238E27FC236}">
                <a16:creationId xmlns:a16="http://schemas.microsoft.com/office/drawing/2014/main" id="{A5511238-E00C-49FA-8408-A7E3EF73798C}"/>
              </a:ext>
            </a:extLst>
          </p:cNvPr>
          <p:cNvSpPr>
            <a:spLocks noChangeAspect="1" noChangeArrowheads="1" noTextEdit="1"/>
          </p:cNvSpPr>
          <p:nvPr/>
        </p:nvSpPr>
        <p:spPr bwMode="auto">
          <a:xfrm>
            <a:off x="9610616" y="5019675"/>
            <a:ext cx="2581384"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 name="Group 6">
            <a:extLst>
              <a:ext uri="{FF2B5EF4-FFF2-40B4-BE49-F238E27FC236}">
                <a16:creationId xmlns:a16="http://schemas.microsoft.com/office/drawing/2014/main" id="{595365E8-0A73-4BF1-B13A-EEC6D395FE38}"/>
              </a:ext>
            </a:extLst>
          </p:cNvPr>
          <p:cNvGrpSpPr/>
          <p:nvPr userDrawn="1"/>
        </p:nvGrpSpPr>
        <p:grpSpPr>
          <a:xfrm>
            <a:off x="9612824" y="4972199"/>
            <a:ext cx="2581385" cy="1885801"/>
            <a:chOff x="9612824" y="4972199"/>
            <a:chExt cx="2581385" cy="1885801"/>
          </a:xfrm>
          <a:solidFill>
            <a:schemeClr val="accent3"/>
          </a:solidFill>
        </p:grpSpPr>
        <p:sp>
          <p:nvSpPr>
            <p:cNvPr id="16" name="Freeform 5">
              <a:extLst>
                <a:ext uri="{FF2B5EF4-FFF2-40B4-BE49-F238E27FC236}">
                  <a16:creationId xmlns:a16="http://schemas.microsoft.com/office/drawing/2014/main" id="{08CCBEC6-9FC9-4E57-B461-FC6771C9B59B}"/>
                </a:ext>
              </a:extLst>
            </p:cNvPr>
            <p:cNvSpPr>
              <a:spLocks/>
            </p:cNvSpPr>
            <p:nvPr/>
          </p:nvSpPr>
          <p:spPr bwMode="auto">
            <a:xfrm>
              <a:off x="11631118" y="5866519"/>
              <a:ext cx="563091" cy="991481"/>
            </a:xfrm>
            <a:custGeom>
              <a:avLst/>
              <a:gdLst>
                <a:gd name="T0" fmla="*/ 342 w 342"/>
                <a:gd name="T1" fmla="*/ 0 h 602"/>
                <a:gd name="T2" fmla="*/ 167 w 342"/>
                <a:gd name="T3" fmla="*/ 94 h 602"/>
                <a:gd name="T4" fmla="*/ 91 w 342"/>
                <a:gd name="T5" fmla="*/ 351 h 602"/>
                <a:gd name="T6" fmla="*/ 229 w 342"/>
                <a:gd name="T7" fmla="*/ 602 h 602"/>
                <a:gd name="T8" fmla="*/ 342 w 342"/>
                <a:gd name="T9" fmla="*/ 602 h 602"/>
                <a:gd name="T10" fmla="*/ 342 w 342"/>
                <a:gd name="T11" fmla="*/ 0 h 602"/>
              </a:gdLst>
              <a:ahLst/>
              <a:cxnLst>
                <a:cxn ang="0">
                  <a:pos x="T0" y="T1"/>
                </a:cxn>
                <a:cxn ang="0">
                  <a:pos x="T2" y="T3"/>
                </a:cxn>
                <a:cxn ang="0">
                  <a:pos x="T4" y="T5"/>
                </a:cxn>
                <a:cxn ang="0">
                  <a:pos x="T6" y="T7"/>
                </a:cxn>
                <a:cxn ang="0">
                  <a:pos x="T8" y="T9"/>
                </a:cxn>
                <a:cxn ang="0">
                  <a:pos x="T10" y="T11"/>
                </a:cxn>
              </a:cxnLst>
              <a:rect l="0" t="0" r="r" b="b"/>
              <a:pathLst>
                <a:path w="342" h="602">
                  <a:moveTo>
                    <a:pt x="342" y="0"/>
                  </a:moveTo>
                  <a:cubicBezTo>
                    <a:pt x="167" y="94"/>
                    <a:pt x="167" y="94"/>
                    <a:pt x="167" y="94"/>
                  </a:cubicBezTo>
                  <a:cubicBezTo>
                    <a:pt x="167" y="94"/>
                    <a:pt x="0" y="185"/>
                    <a:pt x="91" y="351"/>
                  </a:cubicBezTo>
                  <a:cubicBezTo>
                    <a:pt x="229" y="602"/>
                    <a:pt x="229" y="602"/>
                    <a:pt x="229" y="602"/>
                  </a:cubicBezTo>
                  <a:cubicBezTo>
                    <a:pt x="342" y="602"/>
                    <a:pt x="342" y="602"/>
                    <a:pt x="342" y="602"/>
                  </a:cubicBezTo>
                  <a:lnTo>
                    <a:pt x="3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
              <a:extLst>
                <a:ext uri="{FF2B5EF4-FFF2-40B4-BE49-F238E27FC236}">
                  <a16:creationId xmlns:a16="http://schemas.microsoft.com/office/drawing/2014/main" id="{B6141FF0-F10B-4147-B29E-898032EFE0E1}"/>
                </a:ext>
              </a:extLst>
            </p:cNvPr>
            <p:cNvSpPr>
              <a:spLocks/>
            </p:cNvSpPr>
            <p:nvPr/>
          </p:nvSpPr>
          <p:spPr bwMode="auto">
            <a:xfrm>
              <a:off x="10970866" y="4972199"/>
              <a:ext cx="1223342" cy="1115140"/>
            </a:xfrm>
            <a:custGeom>
              <a:avLst/>
              <a:gdLst>
                <a:gd name="T0" fmla="*/ 92 w 743"/>
                <a:gd name="T1" fmla="*/ 166 h 677"/>
                <a:gd name="T2" fmla="*/ 281 w 743"/>
                <a:gd name="T3" fmla="*/ 511 h 677"/>
                <a:gd name="T4" fmla="*/ 540 w 743"/>
                <a:gd name="T5" fmla="*/ 587 h 677"/>
                <a:gd name="T6" fmla="*/ 743 w 743"/>
                <a:gd name="T7" fmla="*/ 477 h 677"/>
                <a:gd name="T8" fmla="*/ 743 w 743"/>
                <a:gd name="T9" fmla="*/ 125 h 677"/>
                <a:gd name="T10" fmla="*/ 187 w 743"/>
                <a:gd name="T11" fmla="*/ 32 h 677"/>
                <a:gd name="T12" fmla="*/ 92 w 743"/>
                <a:gd name="T13" fmla="*/ 166 h 677"/>
              </a:gdLst>
              <a:ahLst/>
              <a:cxnLst>
                <a:cxn ang="0">
                  <a:pos x="T0" y="T1"/>
                </a:cxn>
                <a:cxn ang="0">
                  <a:pos x="T2" y="T3"/>
                </a:cxn>
                <a:cxn ang="0">
                  <a:pos x="T4" y="T5"/>
                </a:cxn>
                <a:cxn ang="0">
                  <a:pos x="T6" y="T7"/>
                </a:cxn>
                <a:cxn ang="0">
                  <a:pos x="T8" y="T9"/>
                </a:cxn>
                <a:cxn ang="0">
                  <a:pos x="T10" y="T11"/>
                </a:cxn>
                <a:cxn ang="0">
                  <a:pos x="T12" y="T13"/>
                </a:cxn>
              </a:cxnLst>
              <a:rect l="0" t="0" r="r" b="b"/>
              <a:pathLst>
                <a:path w="743" h="677">
                  <a:moveTo>
                    <a:pt x="92" y="166"/>
                  </a:moveTo>
                  <a:cubicBezTo>
                    <a:pt x="281" y="511"/>
                    <a:pt x="281" y="511"/>
                    <a:pt x="281" y="511"/>
                  </a:cubicBezTo>
                  <a:cubicBezTo>
                    <a:pt x="281" y="511"/>
                    <a:pt x="373" y="677"/>
                    <a:pt x="540" y="587"/>
                  </a:cubicBezTo>
                  <a:cubicBezTo>
                    <a:pt x="743" y="477"/>
                    <a:pt x="743" y="477"/>
                    <a:pt x="743" y="477"/>
                  </a:cubicBezTo>
                  <a:cubicBezTo>
                    <a:pt x="743" y="125"/>
                    <a:pt x="743" y="125"/>
                    <a:pt x="743" y="125"/>
                  </a:cubicBezTo>
                  <a:cubicBezTo>
                    <a:pt x="187" y="32"/>
                    <a:pt x="187" y="32"/>
                    <a:pt x="187" y="32"/>
                  </a:cubicBezTo>
                  <a:cubicBezTo>
                    <a:pt x="187" y="32"/>
                    <a:pt x="0" y="0"/>
                    <a:pt x="92"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7">
              <a:extLst>
                <a:ext uri="{FF2B5EF4-FFF2-40B4-BE49-F238E27FC236}">
                  <a16:creationId xmlns:a16="http://schemas.microsoft.com/office/drawing/2014/main" id="{20ABCC1F-B10C-456D-8735-1EACC5FD07E4}"/>
                </a:ext>
              </a:extLst>
            </p:cNvPr>
            <p:cNvSpPr>
              <a:spLocks/>
            </p:cNvSpPr>
            <p:nvPr/>
          </p:nvSpPr>
          <p:spPr bwMode="auto">
            <a:xfrm>
              <a:off x="10359195" y="6215414"/>
              <a:ext cx="1540218" cy="642586"/>
            </a:xfrm>
            <a:custGeom>
              <a:avLst/>
              <a:gdLst>
                <a:gd name="T0" fmla="*/ 555 w 936"/>
                <a:gd name="T1" fmla="*/ 91 h 390"/>
                <a:gd name="T2" fmla="*/ 0 w 936"/>
                <a:gd name="T3" fmla="*/ 390 h 390"/>
                <a:gd name="T4" fmla="*/ 936 w 936"/>
                <a:gd name="T5" fmla="*/ 390 h 390"/>
                <a:gd name="T6" fmla="*/ 813 w 936"/>
                <a:gd name="T7" fmla="*/ 167 h 390"/>
                <a:gd name="T8" fmla="*/ 555 w 936"/>
                <a:gd name="T9" fmla="*/ 91 h 390"/>
              </a:gdLst>
              <a:ahLst/>
              <a:cxnLst>
                <a:cxn ang="0">
                  <a:pos x="T0" y="T1"/>
                </a:cxn>
                <a:cxn ang="0">
                  <a:pos x="T2" y="T3"/>
                </a:cxn>
                <a:cxn ang="0">
                  <a:pos x="T4" y="T5"/>
                </a:cxn>
                <a:cxn ang="0">
                  <a:pos x="T6" y="T7"/>
                </a:cxn>
                <a:cxn ang="0">
                  <a:pos x="T8" y="T9"/>
                </a:cxn>
              </a:cxnLst>
              <a:rect l="0" t="0" r="r" b="b"/>
              <a:pathLst>
                <a:path w="936" h="390">
                  <a:moveTo>
                    <a:pt x="555" y="91"/>
                  </a:moveTo>
                  <a:cubicBezTo>
                    <a:pt x="0" y="390"/>
                    <a:pt x="0" y="390"/>
                    <a:pt x="0" y="390"/>
                  </a:cubicBezTo>
                  <a:cubicBezTo>
                    <a:pt x="936" y="390"/>
                    <a:pt x="936" y="390"/>
                    <a:pt x="936" y="390"/>
                  </a:cubicBezTo>
                  <a:cubicBezTo>
                    <a:pt x="813" y="167"/>
                    <a:pt x="813" y="167"/>
                    <a:pt x="813" y="167"/>
                  </a:cubicBezTo>
                  <a:cubicBezTo>
                    <a:pt x="813" y="167"/>
                    <a:pt x="722" y="0"/>
                    <a:pt x="555"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8">
              <a:extLst>
                <a:ext uri="{FF2B5EF4-FFF2-40B4-BE49-F238E27FC236}">
                  <a16:creationId xmlns:a16="http://schemas.microsoft.com/office/drawing/2014/main" id="{B8F2E86E-54CC-48FB-84FD-7D8C92B5A1C5}"/>
                </a:ext>
              </a:extLst>
            </p:cNvPr>
            <p:cNvSpPr>
              <a:spLocks/>
            </p:cNvSpPr>
            <p:nvPr/>
          </p:nvSpPr>
          <p:spPr bwMode="auto">
            <a:xfrm>
              <a:off x="9612824" y="5049486"/>
              <a:ext cx="1888010" cy="1808514"/>
            </a:xfrm>
            <a:custGeom>
              <a:avLst/>
              <a:gdLst>
                <a:gd name="T0" fmla="*/ 1056 w 1148"/>
                <a:gd name="T1" fmla="*/ 491 h 1098"/>
                <a:gd name="T2" fmla="*/ 877 w 1148"/>
                <a:gd name="T3" fmla="*/ 166 h 1098"/>
                <a:gd name="T4" fmla="*/ 675 w 1148"/>
                <a:gd name="T5" fmla="*/ 155 h 1098"/>
                <a:gd name="T6" fmla="*/ 0 w 1148"/>
                <a:gd name="T7" fmla="*/ 1098 h 1098"/>
                <a:gd name="T8" fmla="*/ 332 w 1148"/>
                <a:gd name="T9" fmla="*/ 1098 h 1098"/>
                <a:gd name="T10" fmla="*/ 981 w 1148"/>
                <a:gd name="T11" fmla="*/ 748 h 1098"/>
                <a:gd name="T12" fmla="*/ 1056 w 1148"/>
                <a:gd name="T13" fmla="*/ 491 h 1098"/>
              </a:gdLst>
              <a:ahLst/>
              <a:cxnLst>
                <a:cxn ang="0">
                  <a:pos x="T0" y="T1"/>
                </a:cxn>
                <a:cxn ang="0">
                  <a:pos x="T2" y="T3"/>
                </a:cxn>
                <a:cxn ang="0">
                  <a:pos x="T4" y="T5"/>
                </a:cxn>
                <a:cxn ang="0">
                  <a:pos x="T6" y="T7"/>
                </a:cxn>
                <a:cxn ang="0">
                  <a:pos x="T8" y="T9"/>
                </a:cxn>
                <a:cxn ang="0">
                  <a:pos x="T10" y="T11"/>
                </a:cxn>
                <a:cxn ang="0">
                  <a:pos x="T12" y="T13"/>
                </a:cxn>
              </a:cxnLst>
              <a:rect l="0" t="0" r="r" b="b"/>
              <a:pathLst>
                <a:path w="1148" h="1098">
                  <a:moveTo>
                    <a:pt x="1056" y="491"/>
                  </a:moveTo>
                  <a:cubicBezTo>
                    <a:pt x="877" y="166"/>
                    <a:pt x="877" y="166"/>
                    <a:pt x="877" y="166"/>
                  </a:cubicBezTo>
                  <a:cubicBezTo>
                    <a:pt x="877" y="166"/>
                    <a:pt x="786" y="0"/>
                    <a:pt x="675" y="155"/>
                  </a:cubicBezTo>
                  <a:cubicBezTo>
                    <a:pt x="0" y="1098"/>
                    <a:pt x="0" y="1098"/>
                    <a:pt x="0" y="1098"/>
                  </a:cubicBezTo>
                  <a:cubicBezTo>
                    <a:pt x="332" y="1098"/>
                    <a:pt x="332" y="1098"/>
                    <a:pt x="332" y="1098"/>
                  </a:cubicBezTo>
                  <a:cubicBezTo>
                    <a:pt x="981" y="748"/>
                    <a:pt x="981" y="748"/>
                    <a:pt x="981" y="748"/>
                  </a:cubicBezTo>
                  <a:cubicBezTo>
                    <a:pt x="981" y="748"/>
                    <a:pt x="1148" y="658"/>
                    <a:pt x="1056"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A24E02AC-EAD9-4CE8-A309-319CDB8B2E58}"/>
              </a:ext>
            </a:extLst>
          </p:cNvPr>
          <p:cNvSpPr>
            <a:spLocks noGrp="1"/>
          </p:cNvSpPr>
          <p:nvPr userDrawn="1">
            <p:ph type="title"/>
          </p:nvPr>
        </p:nvSpPr>
        <p:spPr/>
        <p:txBody>
          <a:bodyPr/>
          <a:lstStyle>
            <a:lvl1pPr>
              <a:defRPr>
                <a:solidFill>
                  <a:schemeClr val="accent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186F573-62A2-4F1F-9A73-33200EF20EFF}"/>
              </a:ext>
            </a:extLst>
          </p:cNvPr>
          <p:cNvSpPr>
            <a:spLocks noGrp="1"/>
          </p:cNvSpPr>
          <p:nvPr userDrawn="1">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D19B58-81E9-4B0E-B6C5-EDDF808E744F}"/>
              </a:ext>
            </a:extLst>
          </p:cNvPr>
          <p:cNvSpPr>
            <a:spLocks noGrp="1"/>
          </p:cNvSpPr>
          <p:nvPr userDrawn="1">
            <p:ph type="dt" sz="half" idx="10"/>
          </p:nvPr>
        </p:nvSpPr>
        <p:spPr/>
        <p:txBody>
          <a:bodyPr/>
          <a:lstStyle/>
          <a:p>
            <a:fld id="{F0FD056E-0BD8-4797-AB0A-CD42176E9AD3}" type="datetimeFigureOut">
              <a:rPr lang="en-US" smtClean="0"/>
              <a:t>6/3/2026</a:t>
            </a:fld>
            <a:endParaRPr lang="en-US" dirty="0"/>
          </a:p>
        </p:txBody>
      </p:sp>
      <p:sp>
        <p:nvSpPr>
          <p:cNvPr id="5" name="Footer Placeholder 4">
            <a:extLst>
              <a:ext uri="{FF2B5EF4-FFF2-40B4-BE49-F238E27FC236}">
                <a16:creationId xmlns:a16="http://schemas.microsoft.com/office/drawing/2014/main" id="{786562A2-6F9A-442B-8EEA-878B9610B6E4}"/>
              </a:ext>
            </a:extLst>
          </p:cNvPr>
          <p:cNvSpPr>
            <a:spLocks noGrp="1"/>
          </p:cNvSpPr>
          <p:nvPr userDrawn="1">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ACC8BE-BB51-4053-B934-EA6A38EC2F20}"/>
              </a:ext>
            </a:extLst>
          </p:cNvPr>
          <p:cNvSpPr>
            <a:spLocks noGrp="1"/>
          </p:cNvSpPr>
          <p:nvPr userDrawn="1">
            <p:ph type="sldNum" sz="quarter" idx="12"/>
          </p:nvPr>
        </p:nvSpPr>
        <p:spPr/>
        <p:txBody>
          <a:bodyPr/>
          <a:lstStyle/>
          <a:p>
            <a:fld id="{055EDEFB-8961-4435-B17E-C5439ECDC533}" type="slidenum">
              <a:rPr lang="en-US" smtClean="0"/>
              <a:t>‹#›</a:t>
            </a:fld>
            <a:endParaRPr lang="en-US" dirty="0"/>
          </a:p>
        </p:txBody>
      </p:sp>
      <p:sp>
        <p:nvSpPr>
          <p:cNvPr id="8" name="AutoShape 3">
            <a:extLst>
              <a:ext uri="{FF2B5EF4-FFF2-40B4-BE49-F238E27FC236}">
                <a16:creationId xmlns:a16="http://schemas.microsoft.com/office/drawing/2014/main" id="{AEFE053A-E854-493D-BFD0-E82C39C99C01}"/>
              </a:ext>
            </a:extLst>
          </p:cNvPr>
          <p:cNvSpPr>
            <a:spLocks noChangeAspect="1" noChangeArrowheads="1" noTextEdit="1"/>
          </p:cNvSpPr>
          <p:nvPr userDrawn="1"/>
        </p:nvSpPr>
        <p:spPr bwMode="auto">
          <a:xfrm rot="5400000">
            <a:off x="-342177" y="4850171"/>
            <a:ext cx="2377437" cy="169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9762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6F8040-B1BC-4268-8325-180B75E816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CF8D4B1-E5EB-4701-8724-D624B8AD71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377E4D-5F10-4F1B-87AC-04229DE13A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D056E-0BD8-4797-AB0A-CD42176E9AD3}" type="datetimeFigureOut">
              <a:rPr lang="en-US" smtClean="0"/>
              <a:t>6/3/2026</a:t>
            </a:fld>
            <a:endParaRPr lang="en-US" dirty="0"/>
          </a:p>
        </p:txBody>
      </p:sp>
      <p:sp>
        <p:nvSpPr>
          <p:cNvPr id="5" name="Footer Placeholder 4">
            <a:extLst>
              <a:ext uri="{FF2B5EF4-FFF2-40B4-BE49-F238E27FC236}">
                <a16:creationId xmlns:a16="http://schemas.microsoft.com/office/drawing/2014/main" id="{567437FD-0A7F-4BBB-90B8-B9D6BDEBC9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F3B1D7D-47B0-457D-9D0D-B54F8ED319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EDEFB-8961-4435-B17E-C5439ECDC533}" type="slidenum">
              <a:rPr lang="en-US" smtClean="0"/>
              <a:t>‹#›</a:t>
            </a:fld>
            <a:endParaRPr lang="en-US" dirty="0"/>
          </a:p>
        </p:txBody>
      </p:sp>
    </p:spTree>
    <p:extLst>
      <p:ext uri="{BB962C8B-B14F-4D97-AF65-F5344CB8AC3E}">
        <p14:creationId xmlns:p14="http://schemas.microsoft.com/office/powerpoint/2010/main" val="3375740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66" r:id="rId6"/>
    <p:sldLayoutId id="2147483667" r:id="rId7"/>
    <p:sldLayoutId id="2147483668" r:id="rId8"/>
    <p:sldLayoutId id="2147483669" r:id="rId9"/>
    <p:sldLayoutId id="2147483670" r:id="rId10"/>
    <p:sldLayoutId id="2147483651" r:id="rId11"/>
    <p:sldLayoutId id="2147483663" r:id="rId12"/>
    <p:sldLayoutId id="2147483664" r:id="rId13"/>
    <p:sldLayoutId id="2147483665" r:id="rId14"/>
    <p:sldLayoutId id="2147483671" r:id="rId15"/>
    <p:sldLayoutId id="2147483652" r:id="rId16"/>
    <p:sldLayoutId id="2147483654" r:id="rId17"/>
    <p:sldLayoutId id="2147483655" r:id="rId18"/>
    <p:sldLayoutId id="2147483656" r:id="rId19"/>
    <p:sldLayoutId id="2147483657" r:id="rId20"/>
    <p:sldLayoutId id="2147483658" r:id="rId21"/>
    <p:sldLayoutId id="2147483659" r:id="rId22"/>
  </p:sldLayoutIdLst>
  <p:txStyles>
    <p:titleStyle>
      <a:lvl1pPr algn="l" defTabSz="914400" rtl="0" eaLnBrk="1" latinLnBrk="0" hangingPunct="1">
        <a:lnSpc>
          <a:spcPct val="90000"/>
        </a:lnSpc>
        <a:spcBef>
          <a:spcPct val="0"/>
        </a:spcBef>
        <a:buNone/>
        <a:defRPr sz="3600" kern="1200" cap="none" baseline="0">
          <a:solidFill>
            <a:schemeClr val="accent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sv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230B8-61AC-4CC5-B627-873417855417}"/>
              </a:ext>
            </a:extLst>
          </p:cNvPr>
          <p:cNvSpPr>
            <a:spLocks noGrp="1"/>
          </p:cNvSpPr>
          <p:nvPr>
            <p:ph type="ctrTitle"/>
          </p:nvPr>
        </p:nvSpPr>
        <p:spPr>
          <a:xfrm>
            <a:off x="6342077" y="1191587"/>
            <a:ext cx="5011724" cy="2387600"/>
          </a:xfrm>
        </p:spPr>
        <p:txBody>
          <a:bodyPr/>
          <a:lstStyle/>
          <a:p>
            <a:r>
              <a:rPr lang="en-US" dirty="0"/>
              <a:t>KYOVA CMP &amp; </a:t>
            </a:r>
            <a:br>
              <a:rPr lang="en-US" dirty="0"/>
            </a:br>
            <a:r>
              <a:rPr lang="en-US" dirty="0"/>
              <a:t>TDM Updates</a:t>
            </a:r>
          </a:p>
        </p:txBody>
      </p:sp>
      <p:sp>
        <p:nvSpPr>
          <p:cNvPr id="3" name="Subtitle 2">
            <a:extLst>
              <a:ext uri="{FF2B5EF4-FFF2-40B4-BE49-F238E27FC236}">
                <a16:creationId xmlns:a16="http://schemas.microsoft.com/office/drawing/2014/main" id="{1EBCCB76-5D96-4BDD-AC09-E1FB073AFEF0}"/>
              </a:ext>
            </a:extLst>
          </p:cNvPr>
          <p:cNvSpPr>
            <a:spLocks noGrp="1"/>
          </p:cNvSpPr>
          <p:nvPr>
            <p:ph type="subTitle" idx="1"/>
          </p:nvPr>
        </p:nvSpPr>
        <p:spPr>
          <a:xfrm>
            <a:off x="6185141" y="4857225"/>
            <a:ext cx="5168660" cy="1344792"/>
          </a:xfrm>
        </p:spPr>
        <p:txBody>
          <a:bodyPr>
            <a:normAutofit fontScale="77500" lnSpcReduction="20000"/>
          </a:bodyPr>
          <a:lstStyle/>
          <a:p>
            <a:pPr>
              <a:lnSpc>
                <a:spcPct val="120000"/>
              </a:lnSpc>
            </a:pPr>
            <a:r>
              <a:rPr lang="en-US" sz="2800" b="1" dirty="0"/>
              <a:t>West Virginia Transportation Planning Conference</a:t>
            </a:r>
          </a:p>
          <a:p>
            <a:endParaRPr lang="en-US" sz="1600" i="1" dirty="0"/>
          </a:p>
          <a:p>
            <a:r>
              <a:rPr lang="en-US" sz="1600" i="1" dirty="0"/>
              <a:t>June 3, 2026</a:t>
            </a:r>
          </a:p>
        </p:txBody>
      </p:sp>
      <p:pic>
        <p:nvPicPr>
          <p:cNvPr id="5" name="Picture 4" descr="Logo featuring a stylized blue and green curved road graphic above bold blue text &quot;KYOVA.&quot; Text below highlights Kentucky, Ohio, and West Virginia as regions served by the Interstate Planning Commission.&#10;&#10;AI-generated content may be incorrect.">
            <a:extLst>
              <a:ext uri="{FF2B5EF4-FFF2-40B4-BE49-F238E27FC236}">
                <a16:creationId xmlns:a16="http://schemas.microsoft.com/office/drawing/2014/main" id="{7945BF69-8279-4585-91DA-06C56C39A0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5100" y="245014"/>
            <a:ext cx="876301" cy="1456708"/>
          </a:xfrm>
          <a:prstGeom prst="rect">
            <a:avLst/>
          </a:prstGeom>
        </p:spPr>
      </p:pic>
    </p:spTree>
    <p:extLst>
      <p:ext uri="{BB962C8B-B14F-4D97-AF65-F5344CB8AC3E}">
        <p14:creationId xmlns:p14="http://schemas.microsoft.com/office/powerpoint/2010/main" val="4283340787"/>
      </p:ext>
    </p:extLst>
  </p:cSld>
  <p:clrMapOvr>
    <a:masterClrMapping/>
  </p:clrMapOvr>
  <mc:AlternateContent xmlns:mc="http://schemas.openxmlformats.org/markup-compatibility/2006" xmlns:p14="http://schemas.microsoft.com/office/powerpoint/2010/main">
    <mc:Choice Requires="p14">
      <p:transition spd="slow" p14:dur="2000" advTm="6361"/>
    </mc:Choice>
    <mc:Fallback xmlns="">
      <p:transition spd="slow" advTm="636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F6582-7AA4-B338-BAEC-70E723E7AFBD}"/>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4C7A098E-60A6-C748-26DE-7B26A8099D94}"/>
              </a:ext>
              <a:ext uri="{C183D7F6-B498-43B3-948B-1728B52AA6E4}">
                <adec:decorative xmlns:adec="http://schemas.microsoft.com/office/drawing/2017/decorative" val="1"/>
              </a:ext>
            </a:extLst>
          </p:cNvPr>
          <p:cNvPicPr>
            <a:picLocks noChangeAspect="1"/>
          </p:cNvPicPr>
          <p:nvPr/>
        </p:nvPicPr>
        <p:blipFill>
          <a:blip r:embed="rId3"/>
          <a:srcRect t="10362"/>
          <a:stretch>
            <a:fillRect/>
          </a:stretch>
        </p:blipFill>
        <p:spPr>
          <a:xfrm>
            <a:off x="3070695" y="815008"/>
            <a:ext cx="6050610" cy="5911379"/>
          </a:xfrm>
          <a:prstGeom prst="rect">
            <a:avLst/>
          </a:prstGeom>
        </p:spPr>
      </p:pic>
      <p:sp>
        <p:nvSpPr>
          <p:cNvPr id="10" name="Title 9">
            <a:extLst>
              <a:ext uri="{FF2B5EF4-FFF2-40B4-BE49-F238E27FC236}">
                <a16:creationId xmlns:a16="http://schemas.microsoft.com/office/drawing/2014/main" id="{15AC2556-AFBC-64F6-49AC-59BE23B08AE7}"/>
              </a:ext>
              <a:ext uri="{C183D7F6-B498-43B3-948B-1728B52AA6E4}">
                <adec:decorative xmlns:adec="http://schemas.microsoft.com/office/drawing/2017/decorative" val="1"/>
              </a:ext>
            </a:extLst>
          </p:cNvPr>
          <p:cNvSpPr txBox="1">
            <a:spLocks noGrp="1"/>
          </p:cNvSpPr>
          <p:nvPr>
            <p:ph type="title" idx="4294967295"/>
          </p:nvPr>
        </p:nvSpPr>
        <p:spPr>
          <a:xfrm>
            <a:off x="420377" y="3938388"/>
            <a:ext cx="2139398"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We are here!</a:t>
            </a:r>
          </a:p>
        </p:txBody>
      </p:sp>
      <p:sp>
        <p:nvSpPr>
          <p:cNvPr id="6" name="Arrow: Bent 5">
            <a:extLst>
              <a:ext uri="{FF2B5EF4-FFF2-40B4-BE49-F238E27FC236}">
                <a16:creationId xmlns:a16="http://schemas.microsoft.com/office/drawing/2014/main" id="{6BD84A13-A81D-8988-F139-5EF95C94DB4A}"/>
              </a:ext>
              <a:ext uri="{C183D7F6-B498-43B3-948B-1728B52AA6E4}">
                <adec:decorative xmlns:adec="http://schemas.microsoft.com/office/drawing/2017/decorative" val="1"/>
              </a:ext>
            </a:extLst>
          </p:cNvPr>
          <p:cNvSpPr/>
          <p:nvPr/>
        </p:nvSpPr>
        <p:spPr>
          <a:xfrm rot="10800000" flipH="1" flipV="1">
            <a:off x="3070692" y="3314206"/>
            <a:ext cx="2014569" cy="594357"/>
          </a:xfrm>
          <a:prstGeom prst="bentArrow">
            <a:avLst>
              <a:gd name="adj1" fmla="val 25214"/>
              <a:gd name="adj2" fmla="val 25000"/>
              <a:gd name="adj3" fmla="val 25000"/>
              <a:gd name="adj4" fmla="val 47596"/>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Arrow: Right 2">
            <a:extLst>
              <a:ext uri="{FF2B5EF4-FFF2-40B4-BE49-F238E27FC236}">
                <a16:creationId xmlns:a16="http://schemas.microsoft.com/office/drawing/2014/main" id="{9D39F8D7-7888-96FA-A003-2DC5D2B30894}"/>
              </a:ext>
              <a:ext uri="{C183D7F6-B498-43B3-948B-1728B52AA6E4}">
                <adec:decorative xmlns:adec="http://schemas.microsoft.com/office/drawing/2017/decorative" val="1"/>
              </a:ext>
            </a:extLst>
          </p:cNvPr>
          <p:cNvSpPr/>
          <p:nvPr/>
        </p:nvSpPr>
        <p:spPr>
          <a:xfrm>
            <a:off x="2559776" y="3994565"/>
            <a:ext cx="2525486" cy="365760"/>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Bent 6">
            <a:extLst>
              <a:ext uri="{FF2B5EF4-FFF2-40B4-BE49-F238E27FC236}">
                <a16:creationId xmlns:a16="http://schemas.microsoft.com/office/drawing/2014/main" id="{6C42B3B8-0FB0-DDE6-5AAA-6DF1C64C5535}"/>
              </a:ext>
              <a:ext uri="{C183D7F6-B498-43B3-948B-1728B52AA6E4}">
                <adec:decorative xmlns:adec="http://schemas.microsoft.com/office/drawing/2017/decorative" val="1"/>
              </a:ext>
            </a:extLst>
          </p:cNvPr>
          <p:cNvSpPr/>
          <p:nvPr/>
        </p:nvSpPr>
        <p:spPr>
          <a:xfrm flipV="1">
            <a:off x="3070695" y="4416502"/>
            <a:ext cx="2014566" cy="617283"/>
          </a:xfrm>
          <a:prstGeom prst="bentArrow">
            <a:avLst>
              <a:gd name="adj1" fmla="val 25214"/>
              <a:gd name="adj2" fmla="val 25000"/>
              <a:gd name="adj3" fmla="val 25000"/>
              <a:gd name="adj4" fmla="val 47596"/>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Rectangle 3">
            <a:extLst>
              <a:ext uri="{FF2B5EF4-FFF2-40B4-BE49-F238E27FC236}">
                <a16:creationId xmlns:a16="http://schemas.microsoft.com/office/drawing/2014/main" id="{74C5FA19-B6C0-4900-EEA8-7F5632FF0F71}"/>
              </a:ext>
              <a:ext uri="{C183D7F6-B498-43B3-948B-1728B52AA6E4}">
                <adec:decorative xmlns:adec="http://schemas.microsoft.com/office/drawing/2017/decorative" val="1"/>
              </a:ext>
            </a:extLst>
          </p:cNvPr>
          <p:cNvSpPr/>
          <p:nvPr/>
        </p:nvSpPr>
        <p:spPr>
          <a:xfrm rot="5400000">
            <a:off x="2880320" y="4098938"/>
            <a:ext cx="530863" cy="15011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C91276-C4D4-896A-BC15-A3593E9BA7A8}"/>
              </a:ext>
            </a:extLst>
          </p:cNvPr>
          <p:cNvSpPr>
            <a:spLocks noGrp="1"/>
          </p:cNvSpPr>
          <p:nvPr>
            <p:ph type="title"/>
          </p:nvPr>
        </p:nvSpPr>
        <p:spPr>
          <a:xfrm>
            <a:off x="838200" y="-56826"/>
            <a:ext cx="10515600" cy="981166"/>
          </a:xfrm>
        </p:spPr>
        <p:txBody>
          <a:bodyPr/>
          <a:lstStyle/>
          <a:p>
            <a:pPr algn="ctr"/>
            <a:r>
              <a:rPr lang="en-US" dirty="0"/>
              <a:t>The Congestion Management Process</a:t>
            </a:r>
          </a:p>
        </p:txBody>
      </p:sp>
    </p:spTree>
    <p:extLst>
      <p:ext uri="{BB962C8B-B14F-4D97-AF65-F5344CB8AC3E}">
        <p14:creationId xmlns:p14="http://schemas.microsoft.com/office/powerpoint/2010/main" val="2129826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2B26C-B506-2BA4-629B-44A619FE5B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56476B-6A9E-CB1B-1BAF-AEE703EC27BC}"/>
              </a:ext>
            </a:extLst>
          </p:cNvPr>
          <p:cNvSpPr>
            <a:spLocks noGrp="1"/>
          </p:cNvSpPr>
          <p:nvPr>
            <p:ph type="title"/>
          </p:nvPr>
        </p:nvSpPr>
        <p:spPr/>
        <p:txBody>
          <a:bodyPr anchor="ctr">
            <a:normAutofit/>
          </a:bodyPr>
          <a:lstStyle/>
          <a:p>
            <a:r>
              <a:rPr lang="en-US" dirty="0"/>
              <a:t>Goals / Objectives – CMP Update</a:t>
            </a:r>
          </a:p>
        </p:txBody>
      </p:sp>
      <p:graphicFrame>
        <p:nvGraphicFramePr>
          <p:cNvPr id="5" name="Content Placeholder 2">
            <a:extLst>
              <a:ext uri="{FF2B5EF4-FFF2-40B4-BE49-F238E27FC236}">
                <a16:creationId xmlns:a16="http://schemas.microsoft.com/office/drawing/2014/main" id="{D309D269-4715-B698-FDD7-77B432A19A75}"/>
              </a:ext>
            </a:extLst>
          </p:cNvPr>
          <p:cNvGraphicFramePr>
            <a:graphicFrameLocks noGrp="1"/>
          </p:cNvGraphicFramePr>
          <p:nvPr>
            <p:ph idx="1"/>
            <p:extLst>
              <p:ext uri="{D42A27DB-BD31-4B8C-83A1-F6EECF244321}">
                <p14:modId xmlns:p14="http://schemas.microsoft.com/office/powerpoint/2010/main" val="3970713047"/>
              </p:ext>
            </p:extLst>
          </p:nvPr>
        </p:nvGraphicFramePr>
        <p:xfrm>
          <a:off x="838200" y="1429966"/>
          <a:ext cx="10515600" cy="5062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3621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E5A4F-EB8D-84D1-465A-E9619B552E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E4CB8-2216-5FAC-BC38-C4CEC6FD0A49}"/>
              </a:ext>
            </a:extLst>
          </p:cNvPr>
          <p:cNvSpPr>
            <a:spLocks noGrp="1"/>
          </p:cNvSpPr>
          <p:nvPr>
            <p:ph type="title"/>
          </p:nvPr>
        </p:nvSpPr>
        <p:spPr>
          <a:xfrm>
            <a:off x="838200" y="365126"/>
            <a:ext cx="10515600" cy="888206"/>
          </a:xfrm>
        </p:spPr>
        <p:txBody>
          <a:bodyPr/>
          <a:lstStyle/>
          <a:p>
            <a:r>
              <a:rPr lang="en-US" dirty="0"/>
              <a:t>Performance Indicators</a:t>
            </a:r>
          </a:p>
        </p:txBody>
      </p:sp>
      <p:graphicFrame>
        <p:nvGraphicFramePr>
          <p:cNvPr id="3" name="Table 2">
            <a:extLst>
              <a:ext uri="{FF2B5EF4-FFF2-40B4-BE49-F238E27FC236}">
                <a16:creationId xmlns:a16="http://schemas.microsoft.com/office/drawing/2014/main" id="{958C9BAA-43C0-B9F7-F78B-D06940C568FF}"/>
              </a:ext>
            </a:extLst>
          </p:cNvPr>
          <p:cNvGraphicFramePr>
            <a:graphicFrameLocks noGrp="1"/>
          </p:cNvGraphicFramePr>
          <p:nvPr>
            <p:extLst>
              <p:ext uri="{D42A27DB-BD31-4B8C-83A1-F6EECF244321}">
                <p14:modId xmlns:p14="http://schemas.microsoft.com/office/powerpoint/2010/main" val="561115368"/>
              </p:ext>
            </p:extLst>
          </p:nvPr>
        </p:nvGraphicFramePr>
        <p:xfrm>
          <a:off x="1476982" y="1241902"/>
          <a:ext cx="8924318" cy="4255872"/>
        </p:xfrm>
        <a:graphic>
          <a:graphicData uri="http://schemas.openxmlformats.org/drawingml/2006/table">
            <a:tbl>
              <a:tblPr firstRow="1" bandRow="1">
                <a:tableStyleId>{5C22544A-7EE6-4342-B048-85BDC9FD1C3A}</a:tableStyleId>
              </a:tblPr>
              <a:tblGrid>
                <a:gridCol w="4462159">
                  <a:extLst>
                    <a:ext uri="{9D8B030D-6E8A-4147-A177-3AD203B41FA5}">
                      <a16:colId xmlns:a16="http://schemas.microsoft.com/office/drawing/2014/main" val="3320940987"/>
                    </a:ext>
                  </a:extLst>
                </a:gridCol>
                <a:gridCol w="4462159">
                  <a:extLst>
                    <a:ext uri="{9D8B030D-6E8A-4147-A177-3AD203B41FA5}">
                      <a16:colId xmlns:a16="http://schemas.microsoft.com/office/drawing/2014/main" val="3662764679"/>
                    </a:ext>
                  </a:extLst>
                </a:gridCol>
              </a:tblGrid>
              <a:tr h="670536">
                <a:tc>
                  <a:txBody>
                    <a:bodyPr/>
                    <a:lstStyle/>
                    <a:p>
                      <a:pPr>
                        <a:lnSpc>
                          <a:spcPct val="200000"/>
                        </a:lnSpc>
                      </a:pPr>
                      <a:r>
                        <a:rPr lang="en-US" sz="2000" dirty="0">
                          <a:solidFill>
                            <a:schemeClr val="tx1">
                              <a:lumMod val="75000"/>
                            </a:schemeClr>
                          </a:solidFill>
                        </a:rPr>
                        <a:t>Performance Indicator</a:t>
                      </a:r>
                    </a:p>
                  </a:txBody>
                  <a:tcPr/>
                </a:tc>
                <a:tc>
                  <a:txBody>
                    <a:bodyPr/>
                    <a:lstStyle/>
                    <a:p>
                      <a:pPr>
                        <a:lnSpc>
                          <a:spcPct val="200000"/>
                        </a:lnSpc>
                      </a:pPr>
                      <a:r>
                        <a:rPr lang="en-US" sz="2000" dirty="0">
                          <a:solidFill>
                            <a:schemeClr val="tx1">
                              <a:lumMod val="75000"/>
                            </a:schemeClr>
                          </a:solidFill>
                        </a:rPr>
                        <a:t>Proposed Threshold / Measure</a:t>
                      </a:r>
                    </a:p>
                  </a:txBody>
                  <a:tcPr/>
                </a:tc>
                <a:extLst>
                  <a:ext uri="{0D108BD9-81ED-4DB2-BD59-A6C34878D82A}">
                    <a16:rowId xmlns:a16="http://schemas.microsoft.com/office/drawing/2014/main" val="876217942"/>
                  </a:ext>
                </a:extLst>
              </a:tr>
              <a:tr h="597556">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solidFill>
                            <a:schemeClr val="tx1"/>
                          </a:solidFill>
                        </a:rPr>
                        <a:t>Travel Time Index (TTI)</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solidFill>
                            <a:schemeClr val="tx1"/>
                          </a:solidFill>
                        </a:rPr>
                        <a:t>&gt;1.3*</a:t>
                      </a:r>
                    </a:p>
                  </a:txBody>
                  <a:tcPr/>
                </a:tc>
                <a:extLst>
                  <a:ext uri="{0D108BD9-81ED-4DB2-BD59-A6C34878D82A}">
                    <a16:rowId xmlns:a16="http://schemas.microsoft.com/office/drawing/2014/main" val="2987322972"/>
                  </a:ext>
                </a:extLst>
              </a:tr>
              <a:tr h="597556">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solidFill>
                            <a:schemeClr val="tx1"/>
                          </a:solidFill>
                        </a:rPr>
                        <a:t>Vehicle Hours of Delay</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solidFill>
                            <a:schemeClr val="tx1"/>
                          </a:solidFill>
                        </a:rPr>
                        <a:t>&gt;20*</a:t>
                      </a:r>
                    </a:p>
                  </a:txBody>
                  <a:tcPr/>
                </a:tc>
                <a:extLst>
                  <a:ext uri="{0D108BD9-81ED-4DB2-BD59-A6C34878D82A}">
                    <a16:rowId xmlns:a16="http://schemas.microsoft.com/office/drawing/2014/main" val="4087290323"/>
                  </a:ext>
                </a:extLst>
              </a:tr>
              <a:tr h="597556">
                <a:tc>
                  <a:txBody>
                    <a:bodyPr/>
                    <a:lstStyle/>
                    <a:p>
                      <a:pPr>
                        <a:lnSpc>
                          <a:spcPct val="150000"/>
                        </a:lnSpc>
                      </a:pPr>
                      <a:r>
                        <a:rPr lang="en-US" sz="2000" dirty="0">
                          <a:solidFill>
                            <a:schemeClr val="tx1"/>
                          </a:solidFill>
                        </a:rPr>
                        <a:t>Safety Performance Indicator</a:t>
                      </a:r>
                    </a:p>
                  </a:txBody>
                  <a:tcPr/>
                </a:tc>
                <a:tc>
                  <a:txBody>
                    <a:bodyPr/>
                    <a:lstStyle/>
                    <a:p>
                      <a:pPr>
                        <a:lnSpc>
                          <a:spcPct val="150000"/>
                        </a:lnSpc>
                      </a:pPr>
                      <a:r>
                        <a:rPr lang="en-US" sz="2000" dirty="0">
                          <a:solidFill>
                            <a:schemeClr val="tx1"/>
                          </a:solidFill>
                        </a:rPr>
                        <a:t>TBD</a:t>
                      </a:r>
                    </a:p>
                  </a:txBody>
                  <a:tcPr/>
                </a:tc>
                <a:extLst>
                  <a:ext uri="{0D108BD9-81ED-4DB2-BD59-A6C34878D82A}">
                    <a16:rowId xmlns:a16="http://schemas.microsoft.com/office/drawing/2014/main" val="301593174"/>
                  </a:ext>
                </a:extLst>
              </a:tr>
              <a:tr h="597556">
                <a:tc>
                  <a:txBody>
                    <a:bodyPr/>
                    <a:lstStyle/>
                    <a:p>
                      <a:pPr>
                        <a:lnSpc>
                          <a:spcPct val="150000"/>
                        </a:lnSpc>
                      </a:pPr>
                      <a:r>
                        <a:rPr lang="en-US" sz="2000" dirty="0">
                          <a:solidFill>
                            <a:schemeClr val="tx1"/>
                          </a:solidFill>
                        </a:rPr>
                        <a:t>Freight Performance Indicator</a:t>
                      </a:r>
                    </a:p>
                  </a:txBody>
                  <a:tcPr/>
                </a:tc>
                <a:tc>
                  <a:txBody>
                    <a:bodyPr/>
                    <a:lstStyle/>
                    <a:p>
                      <a:pPr>
                        <a:lnSpc>
                          <a:spcPct val="150000"/>
                        </a:lnSpc>
                      </a:pPr>
                      <a:r>
                        <a:rPr lang="en-US" sz="2000" dirty="0">
                          <a:solidFill>
                            <a:schemeClr val="tx1"/>
                          </a:solidFill>
                        </a:rPr>
                        <a:t>TBD</a:t>
                      </a:r>
                    </a:p>
                  </a:txBody>
                  <a:tcPr/>
                </a:tc>
                <a:extLst>
                  <a:ext uri="{0D108BD9-81ED-4DB2-BD59-A6C34878D82A}">
                    <a16:rowId xmlns:a16="http://schemas.microsoft.com/office/drawing/2014/main" val="3654849473"/>
                  </a:ext>
                </a:extLst>
              </a:tr>
              <a:tr h="597556">
                <a:tc>
                  <a:txBody>
                    <a:bodyPr/>
                    <a:lstStyle/>
                    <a:p>
                      <a:pPr>
                        <a:lnSpc>
                          <a:spcPct val="150000"/>
                        </a:lnSpc>
                      </a:pPr>
                      <a:r>
                        <a:rPr lang="en-US" sz="2000" dirty="0">
                          <a:solidFill>
                            <a:schemeClr val="tx1"/>
                          </a:solidFill>
                        </a:rPr>
                        <a:t>Fixed Route Transit Coverage</a:t>
                      </a:r>
                    </a:p>
                  </a:txBody>
                  <a:tcPr/>
                </a:tc>
                <a:tc>
                  <a:txBody>
                    <a:bodyPr/>
                    <a:lstStyle/>
                    <a:p>
                      <a:pPr>
                        <a:lnSpc>
                          <a:spcPct val="150000"/>
                        </a:lnSpc>
                      </a:pPr>
                      <a:r>
                        <a:rPr lang="en-US" sz="2000" dirty="0">
                          <a:solidFill>
                            <a:schemeClr val="tx1"/>
                          </a:solidFill>
                        </a:rPr>
                        <a:t>Yes or No</a:t>
                      </a:r>
                    </a:p>
                  </a:txBody>
                  <a:tcPr/>
                </a:tc>
                <a:extLst>
                  <a:ext uri="{0D108BD9-81ED-4DB2-BD59-A6C34878D82A}">
                    <a16:rowId xmlns:a16="http://schemas.microsoft.com/office/drawing/2014/main" val="3294298162"/>
                  </a:ext>
                </a:extLst>
              </a:tr>
              <a:tr h="597556">
                <a:tc>
                  <a:txBody>
                    <a:bodyPr/>
                    <a:lstStyle/>
                    <a:p>
                      <a:pPr>
                        <a:lnSpc>
                          <a:spcPct val="150000"/>
                        </a:lnSpc>
                      </a:pPr>
                      <a:r>
                        <a:rPr lang="en-US" sz="2000" dirty="0">
                          <a:solidFill>
                            <a:schemeClr val="tx1"/>
                          </a:solidFill>
                        </a:rPr>
                        <a:t>Bike/ped Facility Coverage</a:t>
                      </a:r>
                    </a:p>
                  </a:txBody>
                  <a:tcPr/>
                </a:tc>
                <a:tc>
                  <a:txBody>
                    <a:bodyPr/>
                    <a:lstStyle/>
                    <a:p>
                      <a:pPr>
                        <a:lnSpc>
                          <a:spcPct val="150000"/>
                        </a:lnSpc>
                      </a:pPr>
                      <a:r>
                        <a:rPr lang="en-US" sz="2000" dirty="0">
                          <a:solidFill>
                            <a:schemeClr val="tx1"/>
                          </a:solidFill>
                        </a:rPr>
                        <a:t>Yes or No</a:t>
                      </a:r>
                    </a:p>
                  </a:txBody>
                  <a:tcPr/>
                </a:tc>
                <a:extLst>
                  <a:ext uri="{0D108BD9-81ED-4DB2-BD59-A6C34878D82A}">
                    <a16:rowId xmlns:a16="http://schemas.microsoft.com/office/drawing/2014/main" val="2444774664"/>
                  </a:ext>
                </a:extLst>
              </a:tr>
            </a:tbl>
          </a:graphicData>
        </a:graphic>
      </p:graphicFrame>
      <p:sp>
        <p:nvSpPr>
          <p:cNvPr id="4" name="Title 1">
            <a:extLst>
              <a:ext uri="{FF2B5EF4-FFF2-40B4-BE49-F238E27FC236}">
                <a16:creationId xmlns:a16="http://schemas.microsoft.com/office/drawing/2014/main" id="{E77855FD-E215-9CDD-FB58-6323DE57A989}"/>
              </a:ext>
            </a:extLst>
          </p:cNvPr>
          <p:cNvSpPr txBox="1">
            <a:spLocks/>
          </p:cNvSpPr>
          <p:nvPr/>
        </p:nvSpPr>
        <p:spPr>
          <a:xfrm>
            <a:off x="5939141" y="5497775"/>
            <a:ext cx="4686300" cy="38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none" baseline="0">
                <a:solidFill>
                  <a:schemeClr val="accent1"/>
                </a:solidFill>
                <a:latin typeface="+mj-lt"/>
                <a:ea typeface="+mj-ea"/>
                <a:cs typeface="Arial" panose="020B0604020202020204" pitchFamily="34" charset="0"/>
              </a:defRPr>
            </a:lvl1pPr>
          </a:lstStyle>
          <a:p>
            <a:r>
              <a:rPr lang="en-US" sz="1800" dirty="0">
                <a:solidFill>
                  <a:schemeClr val="tx1"/>
                </a:solidFill>
              </a:rPr>
              <a:t>*On links with volumes above 1000</a:t>
            </a:r>
          </a:p>
        </p:txBody>
      </p:sp>
    </p:spTree>
    <p:extLst>
      <p:ext uri="{BB962C8B-B14F-4D97-AF65-F5344CB8AC3E}">
        <p14:creationId xmlns:p14="http://schemas.microsoft.com/office/powerpoint/2010/main" val="1167533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F7C16-7539-169C-262C-CE7A018CAD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F48A03-3ED5-FB0B-4183-1741BF6EFC93}"/>
              </a:ext>
            </a:extLst>
          </p:cNvPr>
          <p:cNvSpPr>
            <a:spLocks noGrp="1"/>
          </p:cNvSpPr>
          <p:nvPr>
            <p:ph type="title"/>
          </p:nvPr>
        </p:nvSpPr>
        <p:spPr>
          <a:xfrm>
            <a:off x="838200" y="365125"/>
            <a:ext cx="2822448" cy="1920875"/>
          </a:xfrm>
        </p:spPr>
        <p:txBody>
          <a:bodyPr>
            <a:normAutofit/>
          </a:bodyPr>
          <a:lstStyle/>
          <a:p>
            <a:r>
              <a:rPr lang="en-US" dirty="0"/>
              <a:t>Corridor Identification – Step 1</a:t>
            </a:r>
          </a:p>
        </p:txBody>
      </p:sp>
      <p:sp>
        <p:nvSpPr>
          <p:cNvPr id="3" name="Content Placeholder 3">
            <a:extLst>
              <a:ext uri="{FF2B5EF4-FFF2-40B4-BE49-F238E27FC236}">
                <a16:creationId xmlns:a16="http://schemas.microsoft.com/office/drawing/2014/main" id="{55E7C144-E881-818F-D01F-A1D5A1895567}"/>
              </a:ext>
            </a:extLst>
          </p:cNvPr>
          <p:cNvSpPr txBox="1">
            <a:spLocks/>
          </p:cNvSpPr>
          <p:nvPr/>
        </p:nvSpPr>
        <p:spPr>
          <a:xfrm>
            <a:off x="838200" y="2286000"/>
            <a:ext cx="2822448" cy="3890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dirty="0"/>
              <a:t>Base study network from Streetlight data</a:t>
            </a:r>
            <a:endParaRPr lang="en-US" i="1" dirty="0"/>
          </a:p>
        </p:txBody>
      </p:sp>
      <p:pic>
        <p:nvPicPr>
          <p:cNvPr id="5" name="Picture 4" descr="Map showing the KYOVA region and the base network used for the CMP study which comes from Streetlight data.">
            <a:extLst>
              <a:ext uri="{FF2B5EF4-FFF2-40B4-BE49-F238E27FC236}">
                <a16:creationId xmlns:a16="http://schemas.microsoft.com/office/drawing/2014/main" id="{F72E67D0-69A3-85F3-520A-00B14EFB8FA5}"/>
              </a:ext>
            </a:extLst>
          </p:cNvPr>
          <p:cNvPicPr>
            <a:picLocks/>
          </p:cNvPicPr>
          <p:nvPr/>
        </p:nvPicPr>
        <p:blipFill>
          <a:blip r:embed="rId3">
            <a:extLst>
              <a:ext uri="{28A0092B-C50C-407E-A947-70E740481C1C}">
                <a14:useLocalDpi xmlns:a14="http://schemas.microsoft.com/office/drawing/2010/main" val="0"/>
              </a:ext>
            </a:extLst>
          </a:blip>
          <a:srcRect l="641" r="641"/>
          <a:stretch/>
        </p:blipFill>
        <p:spPr>
          <a:xfrm>
            <a:off x="3660648" y="0"/>
            <a:ext cx="8531352" cy="6858000"/>
          </a:xfrm>
          <a:prstGeom prst="rect">
            <a:avLst/>
          </a:prstGeom>
        </p:spPr>
      </p:pic>
    </p:spTree>
    <p:extLst>
      <p:ext uri="{BB962C8B-B14F-4D97-AF65-F5344CB8AC3E}">
        <p14:creationId xmlns:p14="http://schemas.microsoft.com/office/powerpoint/2010/main" val="1231358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427C5-4753-C977-BDF5-9609E9F674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C93A41-F8E6-80B9-E180-912786E8670B}"/>
              </a:ext>
            </a:extLst>
          </p:cNvPr>
          <p:cNvSpPr>
            <a:spLocks noGrp="1"/>
          </p:cNvSpPr>
          <p:nvPr>
            <p:ph type="title"/>
          </p:nvPr>
        </p:nvSpPr>
        <p:spPr>
          <a:xfrm>
            <a:off x="838200" y="365125"/>
            <a:ext cx="2819400" cy="1867712"/>
          </a:xfrm>
        </p:spPr>
        <p:txBody>
          <a:bodyPr>
            <a:normAutofit/>
          </a:bodyPr>
          <a:lstStyle/>
          <a:p>
            <a:r>
              <a:rPr lang="en-US" dirty="0"/>
              <a:t>Corridor Identification – Step 2A</a:t>
            </a:r>
          </a:p>
        </p:txBody>
      </p:sp>
      <p:sp>
        <p:nvSpPr>
          <p:cNvPr id="3" name="Content Placeholder 3">
            <a:extLst>
              <a:ext uri="{FF2B5EF4-FFF2-40B4-BE49-F238E27FC236}">
                <a16:creationId xmlns:a16="http://schemas.microsoft.com/office/drawing/2014/main" id="{87250D3E-A75B-273E-04B0-19A82033C597}"/>
              </a:ext>
            </a:extLst>
          </p:cNvPr>
          <p:cNvSpPr txBox="1">
            <a:spLocks/>
          </p:cNvSpPr>
          <p:nvPr/>
        </p:nvSpPr>
        <p:spPr>
          <a:xfrm>
            <a:off x="838200" y="2232837"/>
            <a:ext cx="2819400" cy="3944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dirty="0"/>
              <a:t>Performance Indicator: Travel Time Index (TTI)</a:t>
            </a:r>
          </a:p>
          <a:p>
            <a:pPr>
              <a:spcAft>
                <a:spcPts val="600"/>
              </a:spcAft>
            </a:pPr>
            <a:r>
              <a:rPr lang="en-US" dirty="0"/>
              <a:t>Threshold &gt; 1.3</a:t>
            </a:r>
          </a:p>
        </p:txBody>
      </p:sp>
      <p:pic>
        <p:nvPicPr>
          <p:cNvPr id="5" name="Picture 4" descr="A map showing all the links in the KYOVA region that meet the TTI threshold of greater than 1.3.">
            <a:extLst>
              <a:ext uri="{FF2B5EF4-FFF2-40B4-BE49-F238E27FC236}">
                <a16:creationId xmlns:a16="http://schemas.microsoft.com/office/drawing/2014/main" id="{5301CDE3-F170-B8CE-BCCC-6AA7469362CE}"/>
              </a:ext>
            </a:extLst>
          </p:cNvPr>
          <p:cNvPicPr>
            <a:picLocks/>
          </p:cNvPicPr>
          <p:nvPr/>
        </p:nvPicPr>
        <p:blipFill>
          <a:blip r:embed="rId3">
            <a:extLst>
              <a:ext uri="{28A0092B-C50C-407E-A947-70E740481C1C}">
                <a14:useLocalDpi xmlns:a14="http://schemas.microsoft.com/office/drawing/2010/main" val="0"/>
              </a:ext>
            </a:extLst>
          </a:blip>
          <a:srcRect l="701" r="701"/>
          <a:stretch/>
        </p:blipFill>
        <p:spPr>
          <a:xfrm>
            <a:off x="3657600" y="0"/>
            <a:ext cx="8531352" cy="6858000"/>
          </a:xfrm>
          <a:prstGeom prst="rect">
            <a:avLst/>
          </a:prstGeom>
        </p:spPr>
      </p:pic>
    </p:spTree>
    <p:extLst>
      <p:ext uri="{BB962C8B-B14F-4D97-AF65-F5344CB8AC3E}">
        <p14:creationId xmlns:p14="http://schemas.microsoft.com/office/powerpoint/2010/main" val="1385097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94196-8A90-5B37-A1C9-9D098F519B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23B0C-4D1E-2F39-E8F4-0F0DFE7B1D7C}"/>
              </a:ext>
            </a:extLst>
          </p:cNvPr>
          <p:cNvSpPr>
            <a:spLocks noGrp="1"/>
          </p:cNvSpPr>
          <p:nvPr>
            <p:ph type="title"/>
          </p:nvPr>
        </p:nvSpPr>
        <p:spPr>
          <a:xfrm>
            <a:off x="838200" y="365125"/>
            <a:ext cx="2822448" cy="1963406"/>
          </a:xfrm>
        </p:spPr>
        <p:txBody>
          <a:bodyPr>
            <a:normAutofit/>
          </a:bodyPr>
          <a:lstStyle/>
          <a:p>
            <a:r>
              <a:rPr lang="en-US" dirty="0"/>
              <a:t>Corridor Identification – Step 2B</a:t>
            </a:r>
          </a:p>
        </p:txBody>
      </p:sp>
      <p:sp>
        <p:nvSpPr>
          <p:cNvPr id="3" name="Content Placeholder 3">
            <a:extLst>
              <a:ext uri="{FF2B5EF4-FFF2-40B4-BE49-F238E27FC236}">
                <a16:creationId xmlns:a16="http://schemas.microsoft.com/office/drawing/2014/main" id="{F072243F-8CDD-2743-FE9C-451920749D64}"/>
              </a:ext>
            </a:extLst>
          </p:cNvPr>
          <p:cNvSpPr txBox="1">
            <a:spLocks/>
          </p:cNvSpPr>
          <p:nvPr/>
        </p:nvSpPr>
        <p:spPr>
          <a:xfrm>
            <a:off x="838199" y="2328531"/>
            <a:ext cx="2822449" cy="3848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dirty="0"/>
              <a:t>Performance Indicator: Vehicle Hours of Delay (VHD)</a:t>
            </a:r>
          </a:p>
          <a:p>
            <a:pPr>
              <a:spcAft>
                <a:spcPts val="600"/>
              </a:spcAft>
            </a:pPr>
            <a:r>
              <a:rPr lang="en-US" dirty="0"/>
              <a:t>Threshold &gt; 20</a:t>
            </a:r>
          </a:p>
        </p:txBody>
      </p:sp>
      <p:pic>
        <p:nvPicPr>
          <p:cNvPr id="5" name="Picture 4" descr="A map showing all the links in the KYOVA region that meet the VHD threshold of greater than 20.">
            <a:extLst>
              <a:ext uri="{FF2B5EF4-FFF2-40B4-BE49-F238E27FC236}">
                <a16:creationId xmlns:a16="http://schemas.microsoft.com/office/drawing/2014/main" id="{0B9CBB20-1468-309F-6333-D23B90A02D19}"/>
              </a:ext>
            </a:extLst>
          </p:cNvPr>
          <p:cNvPicPr>
            <a:picLocks/>
          </p:cNvPicPr>
          <p:nvPr/>
        </p:nvPicPr>
        <p:blipFill>
          <a:blip r:embed="rId3">
            <a:extLst>
              <a:ext uri="{28A0092B-C50C-407E-A947-70E740481C1C}">
                <a14:useLocalDpi xmlns:a14="http://schemas.microsoft.com/office/drawing/2010/main" val="0"/>
              </a:ext>
            </a:extLst>
          </a:blip>
          <a:srcRect l="521" r="521"/>
          <a:stretch/>
        </p:blipFill>
        <p:spPr>
          <a:xfrm>
            <a:off x="3660648" y="0"/>
            <a:ext cx="8531352" cy="6858000"/>
          </a:xfrm>
          <a:prstGeom prst="rect">
            <a:avLst/>
          </a:prstGeom>
        </p:spPr>
      </p:pic>
    </p:spTree>
    <p:extLst>
      <p:ext uri="{BB962C8B-B14F-4D97-AF65-F5344CB8AC3E}">
        <p14:creationId xmlns:p14="http://schemas.microsoft.com/office/powerpoint/2010/main" val="231274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B7722-6E69-0AE2-6A0F-0E803A58F3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65996E-02BF-4632-B46A-C31CB030C6A4}"/>
              </a:ext>
            </a:extLst>
          </p:cNvPr>
          <p:cNvSpPr>
            <a:spLocks noGrp="1"/>
          </p:cNvSpPr>
          <p:nvPr>
            <p:ph type="title"/>
          </p:nvPr>
        </p:nvSpPr>
        <p:spPr>
          <a:xfrm>
            <a:off x="838200" y="365125"/>
            <a:ext cx="2819401" cy="1963404"/>
          </a:xfrm>
        </p:spPr>
        <p:txBody>
          <a:bodyPr>
            <a:normAutofit/>
          </a:bodyPr>
          <a:lstStyle/>
          <a:p>
            <a:r>
              <a:rPr lang="en-US" dirty="0"/>
              <a:t>Corridor Identification – Step 3</a:t>
            </a:r>
          </a:p>
        </p:txBody>
      </p:sp>
      <p:sp>
        <p:nvSpPr>
          <p:cNvPr id="3" name="Content Placeholder 3">
            <a:extLst>
              <a:ext uri="{FF2B5EF4-FFF2-40B4-BE49-F238E27FC236}">
                <a16:creationId xmlns:a16="http://schemas.microsoft.com/office/drawing/2014/main" id="{1BEED004-CE3D-2C04-CA64-F1BDD9409D28}"/>
              </a:ext>
            </a:extLst>
          </p:cNvPr>
          <p:cNvSpPr txBox="1">
            <a:spLocks/>
          </p:cNvSpPr>
          <p:nvPr/>
        </p:nvSpPr>
        <p:spPr>
          <a:xfrm>
            <a:off x="838199" y="2328529"/>
            <a:ext cx="2819402" cy="38484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dirty="0"/>
              <a:t>VHD and TTI indicators only on links with volumes &gt; 1000</a:t>
            </a:r>
          </a:p>
        </p:txBody>
      </p:sp>
      <p:pic>
        <p:nvPicPr>
          <p:cNvPr id="5" name="Picture 4" descr="A map showing all the links in the KYOVA region that have a volume greater than 1000 and meet one of the two performance indicator thresholds. TTI greater than 1.3 or VHD greater than 20.">
            <a:extLst>
              <a:ext uri="{FF2B5EF4-FFF2-40B4-BE49-F238E27FC236}">
                <a16:creationId xmlns:a16="http://schemas.microsoft.com/office/drawing/2014/main" id="{C22EB151-BEAA-0502-EE09-CAB1FA553EFE}"/>
              </a:ext>
            </a:extLst>
          </p:cNvPr>
          <p:cNvPicPr>
            <a:picLocks/>
          </p:cNvPicPr>
          <p:nvPr/>
        </p:nvPicPr>
        <p:blipFill>
          <a:blip r:embed="rId3">
            <a:extLst>
              <a:ext uri="{28A0092B-C50C-407E-A947-70E740481C1C}">
                <a14:useLocalDpi xmlns:a14="http://schemas.microsoft.com/office/drawing/2010/main" val="0"/>
              </a:ext>
            </a:extLst>
          </a:blip>
          <a:srcRect l="641" r="641"/>
          <a:stretch/>
        </p:blipFill>
        <p:spPr>
          <a:xfrm>
            <a:off x="3657601" y="0"/>
            <a:ext cx="8534400" cy="6858000"/>
          </a:xfrm>
          <a:prstGeom prst="rect">
            <a:avLst/>
          </a:prstGeom>
        </p:spPr>
      </p:pic>
    </p:spTree>
    <p:extLst>
      <p:ext uri="{BB962C8B-B14F-4D97-AF65-F5344CB8AC3E}">
        <p14:creationId xmlns:p14="http://schemas.microsoft.com/office/powerpoint/2010/main" val="1019810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BDF2C-5633-EBDC-F7C1-78A549CBB3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81496C-909C-A16D-15F2-0C0067C6D0F9}"/>
              </a:ext>
            </a:extLst>
          </p:cNvPr>
          <p:cNvSpPr>
            <a:spLocks noGrp="1"/>
          </p:cNvSpPr>
          <p:nvPr>
            <p:ph type="title"/>
          </p:nvPr>
        </p:nvSpPr>
        <p:spPr>
          <a:xfrm>
            <a:off x="838200" y="365125"/>
            <a:ext cx="3581400" cy="1325563"/>
          </a:xfrm>
        </p:spPr>
        <p:txBody>
          <a:bodyPr/>
          <a:lstStyle/>
          <a:p>
            <a:r>
              <a:rPr lang="en-US" dirty="0"/>
              <a:t>Draft CMP Corridors</a:t>
            </a:r>
          </a:p>
        </p:txBody>
      </p:sp>
      <p:sp>
        <p:nvSpPr>
          <p:cNvPr id="3" name="Content Placeholder 3">
            <a:extLst>
              <a:ext uri="{FF2B5EF4-FFF2-40B4-BE49-F238E27FC236}">
                <a16:creationId xmlns:a16="http://schemas.microsoft.com/office/drawing/2014/main" id="{E727A220-D677-FE10-66C2-C8C4747B3DAA}"/>
              </a:ext>
            </a:extLst>
          </p:cNvPr>
          <p:cNvSpPr txBox="1">
            <a:spLocks/>
          </p:cNvSpPr>
          <p:nvPr/>
        </p:nvSpPr>
        <p:spPr>
          <a:xfrm>
            <a:off x="838200" y="1825625"/>
            <a:ext cx="2822448" cy="479383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dirty="0"/>
              <a:t>Highlighted Corridors</a:t>
            </a:r>
          </a:p>
          <a:p>
            <a:pPr lvl="1">
              <a:spcAft>
                <a:spcPts val="600"/>
              </a:spcAft>
            </a:pPr>
            <a:r>
              <a:rPr lang="en-US" dirty="0"/>
              <a:t>I-64</a:t>
            </a:r>
          </a:p>
          <a:p>
            <a:pPr lvl="1">
              <a:spcAft>
                <a:spcPts val="600"/>
              </a:spcAft>
            </a:pPr>
            <a:r>
              <a:rPr lang="en-US" dirty="0"/>
              <a:t>US 52</a:t>
            </a:r>
          </a:p>
          <a:p>
            <a:pPr lvl="1">
              <a:spcAft>
                <a:spcPts val="600"/>
              </a:spcAft>
            </a:pPr>
            <a:r>
              <a:rPr lang="en-US" dirty="0"/>
              <a:t>US 60</a:t>
            </a:r>
          </a:p>
          <a:p>
            <a:pPr lvl="1">
              <a:spcAft>
                <a:spcPts val="600"/>
              </a:spcAft>
            </a:pPr>
            <a:r>
              <a:rPr lang="en-US" dirty="0"/>
              <a:t>Hal Greer Blvd </a:t>
            </a:r>
          </a:p>
          <a:p>
            <a:pPr lvl="1">
              <a:spcAft>
                <a:spcPts val="600"/>
              </a:spcAft>
            </a:pPr>
            <a:r>
              <a:rPr lang="en-US" dirty="0"/>
              <a:t>3</a:t>
            </a:r>
            <a:r>
              <a:rPr lang="en-US" baseline="30000" dirty="0"/>
              <a:t>rd</a:t>
            </a:r>
            <a:r>
              <a:rPr lang="en-US" dirty="0"/>
              <a:t> Ave</a:t>
            </a:r>
          </a:p>
          <a:p>
            <a:pPr lvl="1">
              <a:spcAft>
                <a:spcPts val="600"/>
              </a:spcAft>
            </a:pPr>
            <a:r>
              <a:rPr lang="en-US" dirty="0"/>
              <a:t>5</a:t>
            </a:r>
            <a:r>
              <a:rPr lang="en-US" baseline="30000" dirty="0"/>
              <a:t>th</a:t>
            </a:r>
            <a:r>
              <a:rPr lang="en-US" dirty="0"/>
              <a:t> Ave</a:t>
            </a:r>
          </a:p>
          <a:p>
            <a:pPr lvl="1">
              <a:spcAft>
                <a:spcPts val="600"/>
              </a:spcAft>
            </a:pPr>
            <a:r>
              <a:rPr lang="en-US" dirty="0"/>
              <a:t>WV 2</a:t>
            </a:r>
          </a:p>
          <a:p>
            <a:pPr lvl="1">
              <a:spcAft>
                <a:spcPts val="600"/>
              </a:spcAft>
            </a:pPr>
            <a:r>
              <a:rPr lang="en-US" dirty="0"/>
              <a:t>SR 7</a:t>
            </a:r>
          </a:p>
          <a:p>
            <a:pPr lvl="1">
              <a:spcAft>
                <a:spcPts val="600"/>
              </a:spcAft>
            </a:pPr>
            <a:r>
              <a:rPr lang="en-US" dirty="0"/>
              <a:t>US 23</a:t>
            </a:r>
          </a:p>
        </p:txBody>
      </p:sp>
      <p:pic>
        <p:nvPicPr>
          <p:cNvPr id="5" name="Picture 4" descr="A map of the KYOVA region showing the draft CMP Corridors.">
            <a:extLst>
              <a:ext uri="{FF2B5EF4-FFF2-40B4-BE49-F238E27FC236}">
                <a16:creationId xmlns:a16="http://schemas.microsoft.com/office/drawing/2014/main" id="{1CA60436-09F8-AA19-ADDA-113D657809D4}"/>
              </a:ext>
            </a:extLst>
          </p:cNvPr>
          <p:cNvPicPr>
            <a:picLocks/>
          </p:cNvPicPr>
          <p:nvPr/>
        </p:nvPicPr>
        <p:blipFill>
          <a:blip r:embed="rId3">
            <a:extLst>
              <a:ext uri="{28A0092B-C50C-407E-A947-70E740481C1C}">
                <a14:useLocalDpi xmlns:a14="http://schemas.microsoft.com/office/drawing/2010/main" val="0"/>
              </a:ext>
            </a:extLst>
          </a:blip>
          <a:srcRect l="142" r="302"/>
          <a:stretch>
            <a:fillRect/>
          </a:stretch>
        </p:blipFill>
        <p:spPr>
          <a:xfrm>
            <a:off x="350288" y="0"/>
            <a:ext cx="8531352" cy="6858000"/>
          </a:xfrm>
          <a:prstGeom prst="rect">
            <a:avLst/>
          </a:prstGeom>
        </p:spPr>
      </p:pic>
    </p:spTree>
    <p:extLst>
      <p:ext uri="{BB962C8B-B14F-4D97-AF65-F5344CB8AC3E}">
        <p14:creationId xmlns:p14="http://schemas.microsoft.com/office/powerpoint/2010/main" val="1358341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5E9BA-1466-DB82-ADF6-2512182BD6D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8FD6280-DD18-DA89-079D-7E1FA9D8E0FC}"/>
              </a:ext>
            </a:extLst>
          </p:cNvPr>
          <p:cNvSpPr>
            <a:spLocks noGrp="1"/>
          </p:cNvSpPr>
          <p:nvPr>
            <p:ph type="title"/>
          </p:nvPr>
        </p:nvSpPr>
        <p:spPr/>
        <p:txBody>
          <a:bodyPr/>
          <a:lstStyle/>
          <a:p>
            <a:r>
              <a:rPr lang="en-US" dirty="0"/>
              <a:t>CMP Toolbox Categories</a:t>
            </a:r>
          </a:p>
        </p:txBody>
      </p:sp>
      <p:graphicFrame>
        <p:nvGraphicFramePr>
          <p:cNvPr id="2" name="Content Placeholder 7">
            <a:extLst>
              <a:ext uri="{FF2B5EF4-FFF2-40B4-BE49-F238E27FC236}">
                <a16:creationId xmlns:a16="http://schemas.microsoft.com/office/drawing/2014/main" id="{DC9323D3-493E-E932-1B17-345C922FE3ED}"/>
              </a:ext>
            </a:extLst>
          </p:cNvPr>
          <p:cNvGraphicFramePr>
            <a:graphicFrameLocks/>
          </p:cNvGraphicFramePr>
          <p:nvPr/>
        </p:nvGraphicFramePr>
        <p:xfrm>
          <a:off x="2159409" y="1825625"/>
          <a:ext cx="6903370" cy="4004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3981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CMP Goals to Toolbox Categories</a:t>
            </a:r>
          </a:p>
        </p:txBody>
      </p:sp>
      <p:graphicFrame>
        <p:nvGraphicFramePr>
          <p:cNvPr id="3" name="Table 3"/>
          <p:cNvGraphicFramePr>
            <a:graphicFrameLocks noGrp="1"/>
          </p:cNvGraphicFramePr>
          <p:nvPr/>
        </p:nvGraphicFramePr>
        <p:xfrm>
          <a:off x="457200" y="1500997"/>
          <a:ext cx="11277591" cy="4999994"/>
        </p:xfrm>
        <a:graphic>
          <a:graphicData uri="http://schemas.openxmlformats.org/drawingml/2006/table">
            <a:tbl>
              <a:tblPr firstRow="1" bandRow="1">
                <a:tableStyleId>{793D81CF-94F2-401A-BA57-92F5A7B2D0C5}</a:tableStyleId>
              </a:tblPr>
              <a:tblGrid>
                <a:gridCol w="1735394">
                  <a:extLst>
                    <a:ext uri="{9D8B030D-6E8A-4147-A177-3AD203B41FA5}">
                      <a16:colId xmlns:a16="http://schemas.microsoft.com/office/drawing/2014/main" val="20000"/>
                    </a:ext>
                  </a:extLst>
                </a:gridCol>
                <a:gridCol w="1363171">
                  <a:extLst>
                    <a:ext uri="{9D8B030D-6E8A-4147-A177-3AD203B41FA5}">
                      <a16:colId xmlns:a16="http://schemas.microsoft.com/office/drawing/2014/main" val="20001"/>
                    </a:ext>
                  </a:extLst>
                </a:gridCol>
                <a:gridCol w="1363171">
                  <a:extLst>
                    <a:ext uri="{9D8B030D-6E8A-4147-A177-3AD203B41FA5}">
                      <a16:colId xmlns:a16="http://schemas.microsoft.com/office/drawing/2014/main" val="20002"/>
                    </a:ext>
                  </a:extLst>
                </a:gridCol>
                <a:gridCol w="1363171">
                  <a:extLst>
                    <a:ext uri="{9D8B030D-6E8A-4147-A177-3AD203B41FA5}">
                      <a16:colId xmlns:a16="http://schemas.microsoft.com/office/drawing/2014/main" val="20003"/>
                    </a:ext>
                  </a:extLst>
                </a:gridCol>
                <a:gridCol w="1363171">
                  <a:extLst>
                    <a:ext uri="{9D8B030D-6E8A-4147-A177-3AD203B41FA5}">
                      <a16:colId xmlns:a16="http://schemas.microsoft.com/office/drawing/2014/main" val="20004"/>
                    </a:ext>
                  </a:extLst>
                </a:gridCol>
                <a:gridCol w="1363171">
                  <a:extLst>
                    <a:ext uri="{9D8B030D-6E8A-4147-A177-3AD203B41FA5}">
                      <a16:colId xmlns:a16="http://schemas.microsoft.com/office/drawing/2014/main" val="20005"/>
                    </a:ext>
                  </a:extLst>
                </a:gridCol>
                <a:gridCol w="1363171">
                  <a:extLst>
                    <a:ext uri="{9D8B030D-6E8A-4147-A177-3AD203B41FA5}">
                      <a16:colId xmlns:a16="http://schemas.microsoft.com/office/drawing/2014/main" val="20006"/>
                    </a:ext>
                  </a:extLst>
                </a:gridCol>
                <a:gridCol w="1363171">
                  <a:extLst>
                    <a:ext uri="{9D8B030D-6E8A-4147-A177-3AD203B41FA5}">
                      <a16:colId xmlns:a16="http://schemas.microsoft.com/office/drawing/2014/main" val="20007"/>
                    </a:ext>
                  </a:extLst>
                </a:gridCol>
              </a:tblGrid>
              <a:tr h="750000">
                <a:tc>
                  <a:txBody>
                    <a:bodyPr/>
                    <a:lstStyle/>
                    <a:p>
                      <a:pPr algn="ctr"/>
                      <a:endParaRPr lang="en-US" sz="1400" dirty="0"/>
                    </a:p>
                  </a:txBody>
                  <a:tcPr marL="45720" marR="45720" marT="36576" marB="36576">
                    <a:solidFill>
                      <a:srgbClr val="4A4A4A"/>
                    </a:solidFill>
                  </a:tcPr>
                </a:tc>
                <a:tc>
                  <a:txBody>
                    <a:bodyPr/>
                    <a:lstStyle/>
                    <a:p>
                      <a:pPr algn="ctr"/>
                      <a:r>
                        <a:rPr lang="en-US" sz="1200" b="1" dirty="0">
                          <a:solidFill>
                            <a:srgbClr val="FFFFFF"/>
                          </a:solidFill>
                        </a:rPr>
                        <a:t>Active
Transportation</a:t>
                      </a:r>
                    </a:p>
                  </a:txBody>
                  <a:tcPr marL="45720" marR="45720" marT="36576" marB="36576" anchor="ctr">
                    <a:solidFill>
                      <a:srgbClr val="71ADB7"/>
                    </a:solidFill>
                  </a:tcPr>
                </a:tc>
                <a:tc>
                  <a:txBody>
                    <a:bodyPr/>
                    <a:lstStyle/>
                    <a:p>
                      <a:pPr algn="ctr"/>
                      <a:r>
                        <a:rPr lang="en-US" sz="1200" b="1" dirty="0">
                          <a:solidFill>
                            <a:srgbClr val="FFFFFF"/>
                          </a:solidFill>
                        </a:rPr>
                        <a:t>Transit</a:t>
                      </a:r>
                    </a:p>
                  </a:txBody>
                  <a:tcPr marL="45720" marR="45720" marT="36576" marB="36576" anchor="ctr">
                    <a:solidFill>
                      <a:srgbClr val="227C9D"/>
                    </a:solidFill>
                  </a:tcPr>
                </a:tc>
                <a:tc>
                  <a:txBody>
                    <a:bodyPr/>
                    <a:lstStyle/>
                    <a:p>
                      <a:pPr algn="ctr"/>
                      <a:r>
                        <a:rPr lang="en-US" sz="1200" b="1" dirty="0">
                          <a:solidFill>
                            <a:srgbClr val="FFFFFF"/>
                          </a:solidFill>
                        </a:rPr>
                        <a:t>Transportation Demand Management</a:t>
                      </a:r>
                    </a:p>
                  </a:txBody>
                  <a:tcPr marL="45720" marR="45720" marT="36576" marB="36576" anchor="ctr">
                    <a:solidFill>
                      <a:srgbClr val="ED6A5A"/>
                    </a:solidFill>
                  </a:tcPr>
                </a:tc>
                <a:tc>
                  <a:txBody>
                    <a:bodyPr/>
                    <a:lstStyle/>
                    <a:p>
                      <a:pPr algn="ctr"/>
                      <a:r>
                        <a:rPr lang="en-US" sz="1200" b="1" dirty="0">
                          <a:solidFill>
                            <a:srgbClr val="FFFFFF"/>
                          </a:solidFill>
                        </a:rPr>
                        <a:t>Capacity
Expansion</a:t>
                      </a:r>
                    </a:p>
                  </a:txBody>
                  <a:tcPr marL="45720" marR="45720" marT="36576" marB="36576" anchor="ctr">
                    <a:solidFill>
                      <a:srgbClr val="8FA21E"/>
                    </a:solidFill>
                  </a:tcPr>
                </a:tc>
                <a:tc>
                  <a:txBody>
                    <a:bodyPr/>
                    <a:lstStyle/>
                    <a:p>
                      <a:pPr algn="ctr"/>
                      <a:r>
                        <a:rPr lang="en-US" sz="1200" b="1" dirty="0">
                          <a:solidFill>
                            <a:srgbClr val="FFFFFF"/>
                          </a:solidFill>
                        </a:rPr>
                        <a:t>Freight</a:t>
                      </a:r>
                    </a:p>
                  </a:txBody>
                  <a:tcPr marL="45720" marR="45720" marT="36576" marB="36576" anchor="ctr">
                    <a:solidFill>
                      <a:srgbClr val="3A617A"/>
                    </a:solidFill>
                  </a:tcPr>
                </a:tc>
                <a:tc>
                  <a:txBody>
                    <a:bodyPr/>
                    <a:lstStyle/>
                    <a:p>
                      <a:pPr algn="ctr"/>
                      <a:r>
                        <a:rPr lang="en-US" sz="1200" b="1" dirty="0">
                          <a:solidFill>
                            <a:srgbClr val="FFFFFF"/>
                          </a:solidFill>
                        </a:rPr>
                        <a:t>Technology
&amp; Operations</a:t>
                      </a:r>
                    </a:p>
                  </a:txBody>
                  <a:tcPr marL="45720" marR="45720" marT="36576" marB="36576" anchor="ctr">
                    <a:solidFill>
                      <a:srgbClr val="595959"/>
                    </a:solidFill>
                  </a:tcPr>
                </a:tc>
                <a:tc>
                  <a:txBody>
                    <a:bodyPr/>
                    <a:lstStyle/>
                    <a:p>
                      <a:pPr algn="ctr"/>
                      <a:r>
                        <a:rPr lang="en-US" sz="1200" b="1" dirty="0">
                          <a:solidFill>
                            <a:srgbClr val="FFFFFF"/>
                          </a:solidFill>
                        </a:rPr>
                        <a:t>Safety</a:t>
                      </a:r>
                    </a:p>
                  </a:txBody>
                  <a:tcPr marL="45720" marR="45720" marT="36576" marB="36576" anchor="ctr">
                    <a:solidFill>
                      <a:srgbClr val="A20C33"/>
                    </a:solidFill>
                  </a:tcPr>
                </a:tc>
                <a:extLst>
                  <a:ext uri="{0D108BD9-81ED-4DB2-BD59-A6C34878D82A}">
                    <a16:rowId xmlns:a16="http://schemas.microsoft.com/office/drawing/2014/main" val="10000"/>
                  </a:ext>
                </a:extLst>
              </a:tr>
              <a:tr h="607142">
                <a:tc>
                  <a:txBody>
                    <a:bodyPr/>
                    <a:lstStyle/>
                    <a:p>
                      <a:pPr algn="ctr"/>
                      <a:r>
                        <a:rPr lang="en-US" sz="1200" b="1" dirty="0">
                          <a:solidFill>
                            <a:srgbClr val="333333"/>
                          </a:solidFill>
                        </a:rPr>
                        <a:t>1. Preserve and Maintain Network</a:t>
                      </a:r>
                    </a:p>
                  </a:txBody>
                  <a:tcPr marL="45720" marR="45720" marT="36576" marB="36576"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rgbClr val="00B050"/>
                        </a:solidFill>
                      </a:endParaRP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607142">
                <a:tc>
                  <a:txBody>
                    <a:bodyPr/>
                    <a:lstStyle/>
                    <a:p>
                      <a:pPr algn="ctr"/>
                      <a:r>
                        <a:rPr lang="en-US" sz="1200" b="1" dirty="0">
                          <a:solidFill>
                            <a:srgbClr val="333333"/>
                          </a:solidFill>
                        </a:rPr>
                        <a:t>2. Economic Vitality</a:t>
                      </a:r>
                    </a:p>
                  </a:txBody>
                  <a:tcPr marL="45720" marR="45720" marT="36576" marB="36576" anchor="ctr">
                    <a:lnR w="12700" cap="flat" cmpd="sng" algn="ctr">
                      <a:solidFill>
                        <a:schemeClr val="tx1"/>
                      </a:solidFill>
                      <a:prstDash val="solid"/>
                      <a:round/>
                      <a:headEnd type="none" w="med" len="med"/>
                      <a:tailEnd type="none" w="med" len="med"/>
                    </a:lnR>
                  </a:tcPr>
                </a:tc>
                <a:tc>
                  <a:txBody>
                    <a:bodyPr/>
                    <a:lstStyle/>
                    <a:p>
                      <a:pPr algn="ctr"/>
                      <a:endParaRPr lang="en-US" sz="2400" b="1" dirty="0">
                        <a:solidFill>
                          <a:srgbClr val="00B050"/>
                        </a:solidFill>
                      </a:endParaRP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2400" b="1" dirty="0">
                        <a:solidFill>
                          <a:srgbClr val="00B050"/>
                        </a:solidFill>
                      </a:endParaRP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2400" b="1" dirty="0">
                        <a:solidFill>
                          <a:srgbClr val="00B050"/>
                        </a:solidFill>
                      </a:endParaRP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2400" b="1" dirty="0">
                        <a:solidFill>
                          <a:srgbClr val="00B050"/>
                        </a:solidFill>
                      </a:endParaRP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607142">
                <a:tc>
                  <a:txBody>
                    <a:bodyPr/>
                    <a:lstStyle/>
                    <a:p>
                      <a:pPr algn="ctr"/>
                      <a:r>
                        <a:rPr lang="en-US" sz="1200" b="1" dirty="0">
                          <a:solidFill>
                            <a:srgbClr val="333333"/>
                          </a:solidFill>
                        </a:rPr>
                        <a:t>3. Operational Efficiency</a:t>
                      </a:r>
                    </a:p>
                  </a:txBody>
                  <a:tcPr marL="45720" marR="45720" marT="36576" marB="36576" anchor="ctr">
                    <a:lnR w="12700" cap="flat" cmpd="sng" algn="ctr">
                      <a:solidFill>
                        <a:schemeClr val="tx1"/>
                      </a:solidFill>
                      <a:prstDash val="solid"/>
                      <a:round/>
                      <a:headEnd type="none" w="med" len="med"/>
                      <a:tailEnd type="none" w="med" len="med"/>
                    </a:lnR>
                  </a:tcPr>
                </a:tc>
                <a:tc>
                  <a:txBody>
                    <a:bodyPr/>
                    <a:lstStyle/>
                    <a:p>
                      <a:pPr algn="ctr"/>
                      <a:endParaRPr lang="en-US" sz="2400" b="1" dirty="0">
                        <a:solidFill>
                          <a:srgbClr val="00B050"/>
                        </a:solidFill>
                      </a:endParaRP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2400" b="1" dirty="0">
                        <a:solidFill>
                          <a:srgbClr val="00B050"/>
                        </a:solidFill>
                      </a:endParaRP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2400" b="1" dirty="0">
                        <a:solidFill>
                          <a:srgbClr val="00B050"/>
                        </a:solidFill>
                      </a:endParaRPr>
                    </a:p>
                  </a:txBody>
                  <a:tcPr marL="45720" marR="45720" marT="36576" marB="36576"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607142">
                <a:tc>
                  <a:txBody>
                    <a:bodyPr/>
                    <a:lstStyle/>
                    <a:p>
                      <a:pPr algn="ctr"/>
                      <a:r>
                        <a:rPr lang="en-US" sz="1200" b="1" dirty="0">
                          <a:solidFill>
                            <a:srgbClr val="333333"/>
                          </a:solidFill>
                        </a:rPr>
                        <a:t>4. Safety and Security</a:t>
                      </a:r>
                    </a:p>
                  </a:txBody>
                  <a:tcPr marL="45720" marR="45720" marT="36576" marB="36576" anchor="ctr">
                    <a:lnR w="12700" cap="flat" cmpd="sng" algn="ctr">
                      <a:solidFill>
                        <a:schemeClr val="tx1"/>
                      </a:solidFill>
                      <a:prstDash val="solid"/>
                      <a:round/>
                      <a:headEnd type="none" w="med" len="med"/>
                      <a:tailEnd type="none" w="med" len="med"/>
                    </a:lnR>
                  </a:tcPr>
                </a:tc>
                <a:tc>
                  <a:txBody>
                    <a:bodyPr/>
                    <a:lstStyle/>
                    <a:p>
                      <a:pPr algn="ctr"/>
                      <a:endParaRPr lang="en-US" sz="2400" b="1" dirty="0">
                        <a:solidFill>
                          <a:srgbClr val="00B050"/>
                        </a:solidFill>
                      </a:endParaRP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2400" b="1" dirty="0">
                        <a:solidFill>
                          <a:srgbClr val="00B050"/>
                        </a:solidFill>
                      </a:endParaRP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rgbClr val="00B050"/>
                        </a:solidFill>
                      </a:endParaRP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2400" b="1" dirty="0">
                        <a:solidFill>
                          <a:srgbClr val="00B050"/>
                        </a:solidFill>
                      </a:endParaRP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607142">
                <a:tc>
                  <a:txBody>
                    <a:bodyPr/>
                    <a:lstStyle/>
                    <a:p>
                      <a:pPr algn="ctr"/>
                      <a:r>
                        <a:rPr lang="en-US" sz="1200" b="1" dirty="0">
                          <a:solidFill>
                            <a:srgbClr val="333333"/>
                          </a:solidFill>
                        </a:rPr>
                        <a:t>5. Environment</a:t>
                      </a:r>
                    </a:p>
                  </a:txBody>
                  <a:tcPr marL="45720" marR="45720" marT="36576" marB="36576" anchor="ctr">
                    <a:lnR w="12700" cap="flat" cmpd="sng" algn="ctr">
                      <a:solidFill>
                        <a:schemeClr val="tx1"/>
                      </a:solidFill>
                      <a:prstDash val="solid"/>
                      <a:round/>
                      <a:headEnd type="none" w="med" len="med"/>
                      <a:tailEnd type="none" w="med" len="med"/>
                    </a:lnR>
                  </a:tcPr>
                </a:tc>
                <a:tc>
                  <a:txBody>
                    <a:bodyPr/>
                    <a:lstStyle/>
                    <a:p>
                      <a:pPr algn="ct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2400" b="1" dirty="0">
                        <a:solidFill>
                          <a:srgbClr val="00B050"/>
                        </a:solidFill>
                      </a:endParaRP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2400" b="1" dirty="0">
                        <a:solidFill>
                          <a:srgbClr val="00B050"/>
                        </a:solidFill>
                      </a:endParaRP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2400" b="1" dirty="0">
                        <a:solidFill>
                          <a:srgbClr val="00B050"/>
                        </a:solidFill>
                      </a:endParaRP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2400" b="1" dirty="0">
                        <a:solidFill>
                          <a:srgbClr val="00B050"/>
                        </a:solidFill>
                      </a:endParaRPr>
                    </a:p>
                  </a:txBody>
                  <a:tcPr marL="45720" marR="45720" marT="36576" marB="36576"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607142">
                <a:tc>
                  <a:txBody>
                    <a:bodyPr/>
                    <a:lstStyle/>
                    <a:p>
                      <a:pPr algn="ctr"/>
                      <a:r>
                        <a:rPr lang="en-US" sz="1200" b="1" dirty="0">
                          <a:solidFill>
                            <a:srgbClr val="333333"/>
                          </a:solidFill>
                        </a:rPr>
                        <a:t>6. Connectivity</a:t>
                      </a:r>
                    </a:p>
                  </a:txBody>
                  <a:tcPr marL="45720" marR="45720" marT="36576" marB="36576" anchor="ctr">
                    <a:lnR w="12700" cap="flat" cmpd="sng" algn="ctr">
                      <a:solidFill>
                        <a:schemeClr val="tx1"/>
                      </a:solidFill>
                      <a:prstDash val="solid"/>
                      <a:round/>
                      <a:headEnd type="none" w="med" len="med"/>
                      <a:tailEnd type="none" w="med" len="med"/>
                    </a:lnR>
                  </a:tcPr>
                </a:tc>
                <a:tc>
                  <a:txBody>
                    <a:bodyPr/>
                    <a:lstStyle/>
                    <a:p>
                      <a:pPr algn="ct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2400" b="1" dirty="0">
                        <a:solidFill>
                          <a:srgbClr val="00B050"/>
                        </a:solidFill>
                      </a:endParaRP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2400" b="1" dirty="0">
                        <a:solidFill>
                          <a:srgbClr val="00B050"/>
                        </a:solidFill>
                      </a:endParaRP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2400" b="1" dirty="0">
                        <a:solidFill>
                          <a:srgbClr val="00B050"/>
                        </a:solidFill>
                      </a:endParaRPr>
                    </a:p>
                  </a:txBody>
                  <a:tcPr marL="45720" marR="45720" marT="36576" marB="36576"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607142">
                <a:tc>
                  <a:txBody>
                    <a:bodyPr/>
                    <a:lstStyle/>
                    <a:p>
                      <a:pPr algn="ctr"/>
                      <a:r>
                        <a:rPr lang="en-US" sz="1200" b="1" dirty="0">
                          <a:solidFill>
                            <a:srgbClr val="333333"/>
                          </a:solidFill>
                        </a:rPr>
                        <a:t>7. Financial Responsibility</a:t>
                      </a:r>
                    </a:p>
                  </a:txBody>
                  <a:tcPr marL="45720" marR="45720" marT="36576" marB="36576"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rPr>
                        <a:t>✓</a:t>
                      </a:r>
                    </a:p>
                  </a:txBody>
                  <a:tcPr marL="45720" marR="45720" marT="36576" marB="36576"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16BD0-5693-B524-2B70-BD3490450C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B99D86-79BF-01CD-EE21-DA393CC6F8C9}"/>
              </a:ext>
            </a:extLst>
          </p:cNvPr>
          <p:cNvSpPr>
            <a:spLocks noGrp="1"/>
          </p:cNvSpPr>
          <p:nvPr>
            <p:ph type="title"/>
          </p:nvPr>
        </p:nvSpPr>
        <p:spPr>
          <a:xfrm>
            <a:off x="838200" y="365125"/>
            <a:ext cx="2822448" cy="1920875"/>
          </a:xfrm>
        </p:spPr>
        <p:txBody>
          <a:bodyPr>
            <a:normAutofit fontScale="90000"/>
          </a:bodyPr>
          <a:lstStyle/>
          <a:p>
            <a:r>
              <a:rPr lang="en-US" dirty="0"/>
              <a:t>KYOVA and the Huntington TMA</a:t>
            </a:r>
          </a:p>
        </p:txBody>
      </p:sp>
      <p:sp>
        <p:nvSpPr>
          <p:cNvPr id="3" name="Content Placeholder 3">
            <a:extLst>
              <a:ext uri="{FF2B5EF4-FFF2-40B4-BE49-F238E27FC236}">
                <a16:creationId xmlns:a16="http://schemas.microsoft.com/office/drawing/2014/main" id="{2EB1EA89-0B36-3DC8-9E15-35C965230287}"/>
              </a:ext>
            </a:extLst>
          </p:cNvPr>
          <p:cNvSpPr txBox="1">
            <a:spLocks/>
          </p:cNvSpPr>
          <p:nvPr/>
        </p:nvSpPr>
        <p:spPr>
          <a:xfrm>
            <a:off x="838200" y="2286000"/>
            <a:ext cx="4081670" cy="3890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dirty="0"/>
              <a:t>Cabell County, WV</a:t>
            </a:r>
          </a:p>
          <a:p>
            <a:pPr>
              <a:spcAft>
                <a:spcPts val="600"/>
              </a:spcAft>
            </a:pPr>
            <a:r>
              <a:rPr lang="en-US" dirty="0"/>
              <a:t>Wayne County, WV</a:t>
            </a:r>
          </a:p>
          <a:p>
            <a:pPr>
              <a:spcAft>
                <a:spcPts val="600"/>
              </a:spcAft>
            </a:pPr>
            <a:r>
              <a:rPr lang="en-US" dirty="0"/>
              <a:t>Boyd County, KY</a:t>
            </a:r>
          </a:p>
          <a:p>
            <a:pPr>
              <a:spcAft>
                <a:spcPts val="600"/>
              </a:spcAft>
            </a:pPr>
            <a:r>
              <a:rPr lang="en-US" dirty="0"/>
              <a:t>Greenup County, KY</a:t>
            </a:r>
          </a:p>
          <a:p>
            <a:pPr>
              <a:spcAft>
                <a:spcPts val="600"/>
              </a:spcAft>
            </a:pPr>
            <a:r>
              <a:rPr lang="en-US" dirty="0"/>
              <a:t>Lawrence County, OH</a:t>
            </a:r>
          </a:p>
          <a:p>
            <a:pPr>
              <a:spcAft>
                <a:spcPts val="600"/>
              </a:spcAft>
            </a:pPr>
            <a:r>
              <a:rPr lang="en-US" i="1" dirty="0"/>
              <a:t>Putnam County, WV (partial – TMA)</a:t>
            </a:r>
          </a:p>
        </p:txBody>
      </p:sp>
      <p:grpSp>
        <p:nvGrpSpPr>
          <p:cNvPr id="6" name="Group 5">
            <a:extLst>
              <a:ext uri="{FF2B5EF4-FFF2-40B4-BE49-F238E27FC236}">
                <a16:creationId xmlns:a16="http://schemas.microsoft.com/office/drawing/2014/main" id="{3828565D-0B2D-21EA-0A66-03821A43C897}"/>
              </a:ext>
            </a:extLst>
          </p:cNvPr>
          <p:cNvGrpSpPr/>
          <p:nvPr/>
        </p:nvGrpSpPr>
        <p:grpSpPr>
          <a:xfrm>
            <a:off x="4757530" y="0"/>
            <a:ext cx="7434470" cy="6858000"/>
            <a:chOff x="4522304" y="0"/>
            <a:chExt cx="7434470" cy="6858000"/>
          </a:xfrm>
        </p:grpSpPr>
        <p:pic>
          <p:nvPicPr>
            <p:cNvPr id="5" name="Picture 4" descr="Map showing the KYOVA region and the base network used for the CMP study which comes from Streetlight data.">
              <a:extLst>
                <a:ext uri="{FF2B5EF4-FFF2-40B4-BE49-F238E27FC236}">
                  <a16:creationId xmlns:a16="http://schemas.microsoft.com/office/drawing/2014/main" id="{77EA6065-96AD-85C9-C139-8726251D05F8}"/>
                </a:ext>
              </a:extLst>
            </p:cNvPr>
            <p:cNvPicPr>
              <a:picLocks/>
            </p:cNvPicPr>
            <p:nvPr/>
          </p:nvPicPr>
          <p:blipFill>
            <a:blip r:embed="rId3">
              <a:extLst>
                <a:ext uri="{28A0092B-C50C-407E-A947-70E740481C1C}">
                  <a14:useLocalDpi xmlns:a14="http://schemas.microsoft.com/office/drawing/2010/main" val="0"/>
                </a:ext>
              </a:extLst>
            </a:blip>
            <a:srcRect l="10611" r="3363"/>
            <a:stretch>
              <a:fillRect/>
            </a:stretch>
          </p:blipFill>
          <p:spPr>
            <a:xfrm>
              <a:off x="4522304" y="0"/>
              <a:ext cx="7434470" cy="6858000"/>
            </a:xfrm>
            <a:prstGeom prst="rect">
              <a:avLst/>
            </a:prstGeom>
          </p:spPr>
        </p:pic>
        <p:pic>
          <p:nvPicPr>
            <p:cNvPr id="4" name="Picture 3" descr="Map showing the KYOVA region and the base network used for the CMP study which comes from Streetlight data.">
              <a:extLst>
                <a:ext uri="{FF2B5EF4-FFF2-40B4-BE49-F238E27FC236}">
                  <a16:creationId xmlns:a16="http://schemas.microsoft.com/office/drawing/2014/main" id="{A5FFECF2-00CA-C5A6-DEC2-12EF57AF3FCB}"/>
                </a:ext>
              </a:extLst>
            </p:cNvPr>
            <p:cNvPicPr>
              <a:picLocks/>
            </p:cNvPicPr>
            <p:nvPr/>
          </p:nvPicPr>
          <p:blipFill>
            <a:blip r:embed="rId3">
              <a:extLst>
                <a:ext uri="{28A0092B-C50C-407E-A947-70E740481C1C}">
                  <a14:useLocalDpi xmlns:a14="http://schemas.microsoft.com/office/drawing/2010/main" val="0"/>
                </a:ext>
              </a:extLst>
            </a:blip>
            <a:srcRect l="73252" t="77633" r="3478" b="2657"/>
            <a:stretch>
              <a:fillRect/>
            </a:stretch>
          </p:blipFill>
          <p:spPr>
            <a:xfrm>
              <a:off x="9943833" y="5049078"/>
              <a:ext cx="2007704" cy="1351722"/>
            </a:xfrm>
            <a:prstGeom prst="rect">
              <a:avLst/>
            </a:prstGeom>
          </p:spPr>
        </p:pic>
      </p:grpSp>
    </p:spTree>
    <p:extLst>
      <p:ext uri="{BB962C8B-B14F-4D97-AF65-F5344CB8AC3E}">
        <p14:creationId xmlns:p14="http://schemas.microsoft.com/office/powerpoint/2010/main" val="2304989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99F8F-A106-5CBE-E388-D32C8F776CEF}"/>
            </a:ext>
          </a:extLst>
        </p:cNvPr>
        <p:cNvGrpSpPr/>
        <p:nvPr/>
      </p:nvGrpSpPr>
      <p:grpSpPr>
        <a:xfrm>
          <a:off x="0" y="0"/>
          <a:ext cx="0" cy="0"/>
          <a:chOff x="0" y="0"/>
          <a:chExt cx="0" cy="0"/>
        </a:xfrm>
      </p:grpSpPr>
      <p:sp>
        <p:nvSpPr>
          <p:cNvPr id="2" name="Content Placeholder 3">
            <a:extLst>
              <a:ext uri="{FF2B5EF4-FFF2-40B4-BE49-F238E27FC236}">
                <a16:creationId xmlns:a16="http://schemas.microsoft.com/office/drawing/2014/main" id="{6517ED3D-9972-6571-1DD3-80B269D7683D}"/>
              </a:ext>
            </a:extLst>
          </p:cNvPr>
          <p:cNvSpPr txBox="1">
            <a:spLocks/>
          </p:cNvSpPr>
          <p:nvPr/>
        </p:nvSpPr>
        <p:spPr>
          <a:xfrm>
            <a:off x="4323955" y="2680902"/>
            <a:ext cx="3078480" cy="35084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chemeClr val="accent3"/>
              </a:buClr>
            </a:pPr>
            <a:r>
              <a:rPr lang="en-US" sz="1600" dirty="0"/>
              <a:t>Diversity of services</a:t>
            </a:r>
          </a:p>
          <a:p>
            <a:pPr lvl="1">
              <a:spcAft>
                <a:spcPts val="600"/>
              </a:spcAft>
              <a:buClr>
                <a:schemeClr val="accent3"/>
              </a:buClr>
            </a:pPr>
            <a:r>
              <a:rPr lang="en-US" sz="1600" dirty="0"/>
              <a:t>Microtransit, demand response, intercity transit services</a:t>
            </a:r>
          </a:p>
          <a:p>
            <a:pPr>
              <a:spcAft>
                <a:spcPts val="600"/>
              </a:spcAft>
              <a:buClr>
                <a:schemeClr val="accent3"/>
              </a:buClr>
            </a:pPr>
            <a:r>
              <a:rPr lang="en-US" sz="1600" dirty="0"/>
              <a:t>Real time arrival signage</a:t>
            </a:r>
          </a:p>
          <a:p>
            <a:pPr>
              <a:spcAft>
                <a:spcPts val="600"/>
              </a:spcAft>
              <a:buClr>
                <a:schemeClr val="accent3"/>
              </a:buClr>
            </a:pPr>
            <a:r>
              <a:rPr lang="en-US" sz="1600" dirty="0"/>
              <a:t>Park and ride lots</a:t>
            </a:r>
          </a:p>
          <a:p>
            <a:pPr>
              <a:spcAft>
                <a:spcPts val="600"/>
              </a:spcAft>
              <a:buClr>
                <a:schemeClr val="accent3"/>
              </a:buClr>
            </a:pPr>
            <a:r>
              <a:rPr lang="en-US" sz="1600" dirty="0"/>
              <a:t>Reduce fares</a:t>
            </a:r>
          </a:p>
          <a:p>
            <a:pPr>
              <a:spcAft>
                <a:spcPts val="600"/>
              </a:spcAft>
              <a:buClr>
                <a:schemeClr val="accent3"/>
              </a:buClr>
            </a:pPr>
            <a:r>
              <a:rPr lang="en-US" sz="1600" dirty="0"/>
              <a:t>Transit Signal Priority </a:t>
            </a:r>
          </a:p>
          <a:p>
            <a:pPr>
              <a:spcAft>
                <a:spcPts val="600"/>
              </a:spcAft>
              <a:buClr>
                <a:schemeClr val="accent3"/>
              </a:buClr>
            </a:pPr>
            <a:endParaRPr lang="en-US" sz="1600" dirty="0"/>
          </a:p>
        </p:txBody>
      </p:sp>
      <p:sp>
        <p:nvSpPr>
          <p:cNvPr id="3" name="Content Placeholder 3">
            <a:extLst>
              <a:ext uri="{FF2B5EF4-FFF2-40B4-BE49-F238E27FC236}">
                <a16:creationId xmlns:a16="http://schemas.microsoft.com/office/drawing/2014/main" id="{ACE46C53-C06E-F1C9-A00A-A74071F4AAB2}"/>
              </a:ext>
            </a:extLst>
          </p:cNvPr>
          <p:cNvSpPr txBox="1">
            <a:spLocks/>
          </p:cNvSpPr>
          <p:nvPr/>
        </p:nvSpPr>
        <p:spPr>
          <a:xfrm>
            <a:off x="800575" y="2677444"/>
            <a:ext cx="3003330" cy="36055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chemeClr val="accent3"/>
              </a:buClr>
            </a:pPr>
            <a:r>
              <a:rPr lang="en-US" sz="1600" dirty="0"/>
              <a:t>Bikeways, walkways, and trails</a:t>
            </a:r>
          </a:p>
          <a:p>
            <a:pPr>
              <a:spcAft>
                <a:spcPts val="600"/>
              </a:spcAft>
              <a:buClr>
                <a:schemeClr val="accent3"/>
              </a:buClr>
            </a:pPr>
            <a:r>
              <a:rPr lang="en-US" sz="1600" dirty="0"/>
              <a:t>Connectivity and intersection treatments</a:t>
            </a:r>
          </a:p>
          <a:p>
            <a:pPr>
              <a:spcAft>
                <a:spcPts val="600"/>
              </a:spcAft>
              <a:buClr>
                <a:schemeClr val="accent3"/>
              </a:buClr>
            </a:pPr>
            <a:r>
              <a:rPr lang="en-US" sz="1600" dirty="0"/>
              <a:t>Connection to main streets</a:t>
            </a:r>
          </a:p>
          <a:p>
            <a:pPr>
              <a:spcAft>
                <a:spcPts val="600"/>
              </a:spcAft>
              <a:buClr>
                <a:schemeClr val="accent3"/>
              </a:buClr>
            </a:pPr>
            <a:r>
              <a:rPr lang="en-US" sz="1600" dirty="0"/>
              <a:t>Micromobility and E-Mobility Options </a:t>
            </a:r>
          </a:p>
          <a:p>
            <a:pPr>
              <a:spcAft>
                <a:spcPts val="600"/>
              </a:spcAft>
              <a:buClr>
                <a:schemeClr val="accent3"/>
              </a:buClr>
            </a:pPr>
            <a:r>
              <a:rPr lang="en-US" sz="1600" dirty="0"/>
              <a:t>Programs like Safe Routes to School and Cycling Without Age </a:t>
            </a:r>
          </a:p>
          <a:p>
            <a:pPr>
              <a:spcAft>
                <a:spcPts val="600"/>
              </a:spcAft>
            </a:pPr>
            <a:endParaRPr lang="en-US" sz="1400" dirty="0"/>
          </a:p>
        </p:txBody>
      </p:sp>
      <p:sp>
        <p:nvSpPr>
          <p:cNvPr id="4" name="Content Placeholder 3">
            <a:extLst>
              <a:ext uri="{FF2B5EF4-FFF2-40B4-BE49-F238E27FC236}">
                <a16:creationId xmlns:a16="http://schemas.microsoft.com/office/drawing/2014/main" id="{2323A159-FFAA-9BE4-AE14-504D0DDCBE29}"/>
              </a:ext>
            </a:extLst>
          </p:cNvPr>
          <p:cNvSpPr txBox="1">
            <a:spLocks/>
          </p:cNvSpPr>
          <p:nvPr/>
        </p:nvSpPr>
        <p:spPr>
          <a:xfrm>
            <a:off x="7626308" y="2677444"/>
            <a:ext cx="3218268" cy="261551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600"/>
              </a:spcAft>
              <a:buClr>
                <a:schemeClr val="accent3"/>
              </a:buClr>
            </a:pPr>
            <a:r>
              <a:rPr lang="en-US" sz="1800" dirty="0"/>
              <a:t>Telework</a:t>
            </a:r>
          </a:p>
          <a:p>
            <a:pPr>
              <a:lnSpc>
                <a:spcPct val="110000"/>
              </a:lnSpc>
              <a:spcAft>
                <a:spcPts val="600"/>
              </a:spcAft>
              <a:buClr>
                <a:schemeClr val="accent3"/>
              </a:buClr>
            </a:pPr>
            <a:r>
              <a:rPr lang="en-US" sz="1800" dirty="0"/>
              <a:t>Flexible work hours</a:t>
            </a:r>
          </a:p>
          <a:p>
            <a:pPr>
              <a:lnSpc>
                <a:spcPct val="110000"/>
              </a:lnSpc>
              <a:spcAft>
                <a:spcPts val="600"/>
              </a:spcAft>
              <a:buClr>
                <a:schemeClr val="accent3"/>
              </a:buClr>
            </a:pPr>
            <a:r>
              <a:rPr lang="en-US" sz="1800" dirty="0"/>
              <a:t>Land use and growth management</a:t>
            </a:r>
          </a:p>
          <a:p>
            <a:pPr marL="685800" lvl="2">
              <a:lnSpc>
                <a:spcPct val="110000"/>
              </a:lnSpc>
              <a:spcBef>
                <a:spcPts val="1000"/>
              </a:spcBef>
              <a:spcAft>
                <a:spcPts val="600"/>
              </a:spcAft>
              <a:buClr>
                <a:schemeClr val="accent3"/>
              </a:buClr>
            </a:pPr>
            <a:r>
              <a:rPr lang="en-US" sz="1600" dirty="0"/>
              <a:t>Transit Oriented Development, Transit Oriented Communities, mixed-use development </a:t>
            </a:r>
          </a:p>
        </p:txBody>
      </p:sp>
      <p:sp>
        <p:nvSpPr>
          <p:cNvPr id="10" name="Title 9">
            <a:extLst>
              <a:ext uri="{FF2B5EF4-FFF2-40B4-BE49-F238E27FC236}">
                <a16:creationId xmlns:a16="http://schemas.microsoft.com/office/drawing/2014/main" id="{8B344802-1217-041F-69B4-EBBADE799315}"/>
              </a:ext>
            </a:extLst>
          </p:cNvPr>
          <p:cNvSpPr>
            <a:spLocks noGrp="1"/>
          </p:cNvSpPr>
          <p:nvPr>
            <p:ph type="title"/>
          </p:nvPr>
        </p:nvSpPr>
        <p:spPr/>
        <p:txBody>
          <a:bodyPr/>
          <a:lstStyle/>
          <a:p>
            <a:r>
              <a:rPr lang="en-US" dirty="0"/>
              <a:t>Draft Strategies</a:t>
            </a:r>
          </a:p>
        </p:txBody>
      </p:sp>
      <p:sp>
        <p:nvSpPr>
          <p:cNvPr id="11" name="Rectangle 10">
            <a:extLst>
              <a:ext uri="{FF2B5EF4-FFF2-40B4-BE49-F238E27FC236}">
                <a16:creationId xmlns:a16="http://schemas.microsoft.com/office/drawing/2014/main" id="{B0623CD4-AD6A-F802-2A5C-8C3BA071D4B5}"/>
              </a:ext>
            </a:extLst>
          </p:cNvPr>
          <p:cNvSpPr/>
          <p:nvPr/>
        </p:nvSpPr>
        <p:spPr>
          <a:xfrm>
            <a:off x="838200" y="1557610"/>
            <a:ext cx="2718501" cy="90496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Active Transportation</a:t>
            </a:r>
          </a:p>
        </p:txBody>
      </p:sp>
      <p:sp>
        <p:nvSpPr>
          <p:cNvPr id="12" name="Rectangle 11">
            <a:extLst>
              <a:ext uri="{FF2B5EF4-FFF2-40B4-BE49-F238E27FC236}">
                <a16:creationId xmlns:a16="http://schemas.microsoft.com/office/drawing/2014/main" id="{B275E506-660C-B0BE-A91A-550994334E86}"/>
              </a:ext>
            </a:extLst>
          </p:cNvPr>
          <p:cNvSpPr/>
          <p:nvPr/>
        </p:nvSpPr>
        <p:spPr>
          <a:xfrm>
            <a:off x="7626308" y="1557610"/>
            <a:ext cx="2718501" cy="904963"/>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Transportation Demand Management</a:t>
            </a:r>
          </a:p>
        </p:txBody>
      </p:sp>
      <p:sp>
        <p:nvSpPr>
          <p:cNvPr id="13" name="Rectangle 12">
            <a:extLst>
              <a:ext uri="{FF2B5EF4-FFF2-40B4-BE49-F238E27FC236}">
                <a16:creationId xmlns:a16="http://schemas.microsoft.com/office/drawing/2014/main" id="{7127A4BB-C519-4C92-7B39-89F91F7868C4}"/>
              </a:ext>
            </a:extLst>
          </p:cNvPr>
          <p:cNvSpPr/>
          <p:nvPr/>
        </p:nvSpPr>
        <p:spPr>
          <a:xfrm>
            <a:off x="4323955" y="1557610"/>
            <a:ext cx="2718501" cy="9049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Transit</a:t>
            </a:r>
          </a:p>
        </p:txBody>
      </p:sp>
    </p:spTree>
    <p:extLst>
      <p:ext uri="{BB962C8B-B14F-4D97-AF65-F5344CB8AC3E}">
        <p14:creationId xmlns:p14="http://schemas.microsoft.com/office/powerpoint/2010/main" val="4228059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54DD4-45DE-D55E-7404-92C61E668B6E}"/>
            </a:ext>
          </a:extLst>
        </p:cNvPr>
        <p:cNvGrpSpPr/>
        <p:nvPr/>
      </p:nvGrpSpPr>
      <p:grpSpPr>
        <a:xfrm>
          <a:off x="0" y="0"/>
          <a:ext cx="0" cy="0"/>
          <a:chOff x="0" y="0"/>
          <a:chExt cx="0" cy="0"/>
        </a:xfrm>
      </p:grpSpPr>
      <p:sp>
        <p:nvSpPr>
          <p:cNvPr id="2" name="Content Placeholder 3">
            <a:extLst>
              <a:ext uri="{FF2B5EF4-FFF2-40B4-BE49-F238E27FC236}">
                <a16:creationId xmlns:a16="http://schemas.microsoft.com/office/drawing/2014/main" id="{3ADD0CD4-69D2-AD5A-7071-A84B763D4D16}"/>
              </a:ext>
            </a:extLst>
          </p:cNvPr>
          <p:cNvSpPr txBox="1">
            <a:spLocks/>
          </p:cNvSpPr>
          <p:nvPr/>
        </p:nvSpPr>
        <p:spPr>
          <a:xfrm>
            <a:off x="4323955" y="2677444"/>
            <a:ext cx="3078480" cy="35084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chemeClr val="accent3"/>
              </a:buClr>
            </a:pPr>
            <a:r>
              <a:rPr lang="en-US" sz="1800" dirty="0"/>
              <a:t>ITS and Transportation System Management</a:t>
            </a:r>
          </a:p>
          <a:p>
            <a:pPr lvl="1">
              <a:spcAft>
                <a:spcPts val="600"/>
              </a:spcAft>
              <a:buClr>
                <a:schemeClr val="accent3"/>
              </a:buClr>
            </a:pPr>
            <a:r>
              <a:rPr lang="en-US" sz="1400" dirty="0"/>
              <a:t>Arterial signal coordination</a:t>
            </a:r>
          </a:p>
          <a:p>
            <a:pPr lvl="1">
              <a:spcAft>
                <a:spcPts val="600"/>
              </a:spcAft>
              <a:buClr>
                <a:schemeClr val="accent3"/>
              </a:buClr>
            </a:pPr>
            <a:r>
              <a:rPr lang="en-US" sz="1400" dirty="0"/>
              <a:t>Ramp and access control, including bridges </a:t>
            </a:r>
          </a:p>
          <a:p>
            <a:pPr lvl="1">
              <a:spcAft>
                <a:spcPts val="600"/>
              </a:spcAft>
              <a:buClr>
                <a:schemeClr val="accent3"/>
              </a:buClr>
            </a:pPr>
            <a:r>
              <a:rPr lang="en-US" sz="1400" dirty="0"/>
              <a:t>Integrated corridor management</a:t>
            </a:r>
          </a:p>
          <a:p>
            <a:pPr>
              <a:spcAft>
                <a:spcPts val="600"/>
              </a:spcAft>
              <a:buClr>
                <a:schemeClr val="accent3"/>
              </a:buClr>
            </a:pPr>
            <a:r>
              <a:rPr lang="en-US" sz="1800" dirty="0"/>
              <a:t>Traffic Incident Management</a:t>
            </a:r>
          </a:p>
        </p:txBody>
      </p:sp>
      <p:sp>
        <p:nvSpPr>
          <p:cNvPr id="3" name="Content Placeholder 3">
            <a:extLst>
              <a:ext uri="{FF2B5EF4-FFF2-40B4-BE49-F238E27FC236}">
                <a16:creationId xmlns:a16="http://schemas.microsoft.com/office/drawing/2014/main" id="{E2A73BD8-A080-D7BA-4429-2C61729B3418}"/>
              </a:ext>
            </a:extLst>
          </p:cNvPr>
          <p:cNvSpPr txBox="1">
            <a:spLocks/>
          </p:cNvSpPr>
          <p:nvPr/>
        </p:nvSpPr>
        <p:spPr>
          <a:xfrm>
            <a:off x="838199" y="2782945"/>
            <a:ext cx="3078479" cy="123141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chemeClr val="accent3"/>
              </a:buClr>
            </a:pPr>
            <a:r>
              <a:rPr lang="en-US" sz="1800" dirty="0"/>
              <a:t>Lane additions and new roadways</a:t>
            </a:r>
          </a:p>
          <a:p>
            <a:pPr>
              <a:spcAft>
                <a:spcPts val="600"/>
              </a:spcAft>
              <a:buClr>
                <a:schemeClr val="accent3"/>
              </a:buClr>
            </a:pPr>
            <a:r>
              <a:rPr lang="en-US" sz="1800" dirty="0"/>
              <a:t>Grade separated crossings</a:t>
            </a:r>
          </a:p>
          <a:p>
            <a:pPr>
              <a:spcAft>
                <a:spcPts val="600"/>
              </a:spcAft>
            </a:pPr>
            <a:endParaRPr lang="en-US" sz="1800" dirty="0"/>
          </a:p>
        </p:txBody>
      </p:sp>
      <p:sp>
        <p:nvSpPr>
          <p:cNvPr id="4" name="Content Placeholder 3">
            <a:extLst>
              <a:ext uri="{FF2B5EF4-FFF2-40B4-BE49-F238E27FC236}">
                <a16:creationId xmlns:a16="http://schemas.microsoft.com/office/drawing/2014/main" id="{ADDDD4A6-AFA6-F380-44B0-BFB3623CCD16}"/>
              </a:ext>
            </a:extLst>
          </p:cNvPr>
          <p:cNvSpPr txBox="1">
            <a:spLocks/>
          </p:cNvSpPr>
          <p:nvPr/>
        </p:nvSpPr>
        <p:spPr>
          <a:xfrm>
            <a:off x="7626308" y="2681034"/>
            <a:ext cx="3218268" cy="30695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600"/>
              </a:spcAft>
              <a:buClr>
                <a:schemeClr val="accent3"/>
              </a:buClr>
            </a:pPr>
            <a:r>
              <a:rPr lang="en-US" sz="1800" dirty="0"/>
              <a:t>Traffic calming</a:t>
            </a:r>
          </a:p>
          <a:p>
            <a:pPr>
              <a:lnSpc>
                <a:spcPct val="110000"/>
              </a:lnSpc>
              <a:spcAft>
                <a:spcPts val="600"/>
              </a:spcAft>
              <a:buClr>
                <a:schemeClr val="accent3"/>
              </a:buClr>
            </a:pPr>
            <a:r>
              <a:rPr lang="en-US" sz="1800" dirty="0"/>
              <a:t>Speed management</a:t>
            </a:r>
          </a:p>
          <a:p>
            <a:pPr>
              <a:lnSpc>
                <a:spcPct val="110000"/>
              </a:lnSpc>
              <a:spcAft>
                <a:spcPts val="600"/>
              </a:spcAft>
              <a:buClr>
                <a:schemeClr val="accent3"/>
              </a:buClr>
            </a:pPr>
            <a:r>
              <a:rPr lang="en-US" sz="1800" dirty="0"/>
              <a:t>Special event management</a:t>
            </a:r>
          </a:p>
          <a:p>
            <a:pPr>
              <a:lnSpc>
                <a:spcPct val="110000"/>
              </a:lnSpc>
              <a:spcAft>
                <a:spcPts val="600"/>
              </a:spcAft>
              <a:buClr>
                <a:schemeClr val="accent3"/>
              </a:buClr>
            </a:pPr>
            <a:r>
              <a:rPr lang="en-US" sz="1800" dirty="0"/>
              <a:t>Intersection efficiency and safe crossing opportunities</a:t>
            </a:r>
          </a:p>
          <a:p>
            <a:pPr>
              <a:lnSpc>
                <a:spcPct val="110000"/>
              </a:lnSpc>
              <a:spcAft>
                <a:spcPts val="600"/>
              </a:spcAft>
              <a:buClr>
                <a:schemeClr val="accent3"/>
              </a:buClr>
            </a:pPr>
            <a:r>
              <a:rPr lang="en-US" sz="1800" dirty="0"/>
              <a:t>Construction and work zone management</a:t>
            </a:r>
          </a:p>
        </p:txBody>
      </p:sp>
      <p:sp>
        <p:nvSpPr>
          <p:cNvPr id="10" name="Title 9">
            <a:extLst>
              <a:ext uri="{FF2B5EF4-FFF2-40B4-BE49-F238E27FC236}">
                <a16:creationId xmlns:a16="http://schemas.microsoft.com/office/drawing/2014/main" id="{AB6014C6-0A66-A60A-B53B-6AA36A8CD7AE}"/>
              </a:ext>
            </a:extLst>
          </p:cNvPr>
          <p:cNvSpPr>
            <a:spLocks noGrp="1"/>
          </p:cNvSpPr>
          <p:nvPr>
            <p:ph type="title"/>
          </p:nvPr>
        </p:nvSpPr>
        <p:spPr/>
        <p:txBody>
          <a:bodyPr/>
          <a:lstStyle/>
          <a:p>
            <a:r>
              <a:rPr lang="en-US" dirty="0"/>
              <a:t>Draft Strategies</a:t>
            </a:r>
          </a:p>
        </p:txBody>
      </p:sp>
      <p:sp>
        <p:nvSpPr>
          <p:cNvPr id="11" name="Rectangle 10">
            <a:extLst>
              <a:ext uri="{FF2B5EF4-FFF2-40B4-BE49-F238E27FC236}">
                <a16:creationId xmlns:a16="http://schemas.microsoft.com/office/drawing/2014/main" id="{2D298591-4E6F-0AE6-7BB2-BF129315B053}"/>
              </a:ext>
            </a:extLst>
          </p:cNvPr>
          <p:cNvSpPr/>
          <p:nvPr/>
        </p:nvSpPr>
        <p:spPr>
          <a:xfrm>
            <a:off x="838199" y="1617400"/>
            <a:ext cx="2718501" cy="90496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Capacity Expansion</a:t>
            </a:r>
          </a:p>
        </p:txBody>
      </p:sp>
      <p:sp>
        <p:nvSpPr>
          <p:cNvPr id="12" name="Rectangle 11">
            <a:extLst>
              <a:ext uri="{FF2B5EF4-FFF2-40B4-BE49-F238E27FC236}">
                <a16:creationId xmlns:a16="http://schemas.microsoft.com/office/drawing/2014/main" id="{057C67FF-BEB0-12EC-990E-3A6654650861}"/>
              </a:ext>
            </a:extLst>
          </p:cNvPr>
          <p:cNvSpPr/>
          <p:nvPr/>
        </p:nvSpPr>
        <p:spPr>
          <a:xfrm>
            <a:off x="7626308" y="1614224"/>
            <a:ext cx="2718501" cy="904963"/>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Safety</a:t>
            </a:r>
          </a:p>
        </p:txBody>
      </p:sp>
      <p:sp>
        <p:nvSpPr>
          <p:cNvPr id="13" name="Rectangle 12">
            <a:extLst>
              <a:ext uri="{FF2B5EF4-FFF2-40B4-BE49-F238E27FC236}">
                <a16:creationId xmlns:a16="http://schemas.microsoft.com/office/drawing/2014/main" id="{D4DF8416-F808-7869-1F1F-86776362B48B}"/>
              </a:ext>
            </a:extLst>
          </p:cNvPr>
          <p:cNvSpPr/>
          <p:nvPr/>
        </p:nvSpPr>
        <p:spPr>
          <a:xfrm>
            <a:off x="4323955" y="1614225"/>
            <a:ext cx="2718501" cy="9049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Technology and Operations </a:t>
            </a:r>
          </a:p>
        </p:txBody>
      </p:sp>
      <p:sp>
        <p:nvSpPr>
          <p:cNvPr id="15" name="TextBox 14">
            <a:extLst>
              <a:ext uri="{FF2B5EF4-FFF2-40B4-BE49-F238E27FC236}">
                <a16:creationId xmlns:a16="http://schemas.microsoft.com/office/drawing/2014/main" id="{8EDF549A-BF42-377A-F22D-277345B67A3C}"/>
              </a:ext>
            </a:extLst>
          </p:cNvPr>
          <p:cNvSpPr txBox="1"/>
          <p:nvPr/>
        </p:nvSpPr>
        <p:spPr>
          <a:xfrm>
            <a:off x="838199" y="5031182"/>
            <a:ext cx="4345504" cy="1483483"/>
          </a:xfrm>
          <a:prstGeom prst="rect">
            <a:avLst/>
          </a:prstGeom>
          <a:noFill/>
        </p:spPr>
        <p:txBody>
          <a:bodyPr wrap="square">
            <a:spAutoFit/>
          </a:bodyPr>
          <a:lstStyle/>
          <a:p>
            <a:pPr marL="228600" lvl="1" indent="-228600">
              <a:lnSpc>
                <a:spcPct val="90000"/>
              </a:lnSpc>
              <a:spcBef>
                <a:spcPts val="1000"/>
              </a:spcBef>
              <a:spcAft>
                <a:spcPts val="600"/>
              </a:spcAft>
              <a:buClr>
                <a:schemeClr val="accent3"/>
              </a:buClr>
              <a:buFont typeface="Arial" panose="020B0604020202020204" pitchFamily="34" charset="0"/>
              <a:buChar char="•"/>
            </a:pPr>
            <a:r>
              <a:rPr lang="en-US" sz="1400" dirty="0">
                <a:cs typeface="Arial" panose="020B0604020202020204" pitchFamily="34" charset="0"/>
              </a:rPr>
              <a:t>Dedicated truck lanes </a:t>
            </a:r>
          </a:p>
          <a:p>
            <a:pPr marL="228600" lvl="1" indent="-228600">
              <a:lnSpc>
                <a:spcPct val="90000"/>
              </a:lnSpc>
              <a:spcBef>
                <a:spcPts val="1000"/>
              </a:spcBef>
              <a:spcAft>
                <a:spcPts val="600"/>
              </a:spcAft>
              <a:buClr>
                <a:schemeClr val="accent3"/>
              </a:buClr>
              <a:buFont typeface="Arial" panose="020B0604020202020204" pitchFamily="34" charset="0"/>
              <a:buChar char="•"/>
            </a:pPr>
            <a:r>
              <a:rPr lang="en-US" sz="1400" dirty="0">
                <a:cs typeface="Arial" panose="020B0604020202020204" pitchFamily="34" charset="0"/>
              </a:rPr>
              <a:t>Truck stops</a:t>
            </a:r>
          </a:p>
          <a:p>
            <a:pPr marL="228600" lvl="1" indent="-228600">
              <a:lnSpc>
                <a:spcPct val="90000"/>
              </a:lnSpc>
              <a:spcBef>
                <a:spcPts val="1000"/>
              </a:spcBef>
              <a:spcAft>
                <a:spcPts val="600"/>
              </a:spcAft>
              <a:buClr>
                <a:schemeClr val="accent3"/>
              </a:buClr>
              <a:buFont typeface="Arial" panose="020B0604020202020204" pitchFamily="34" charset="0"/>
              <a:buChar char="•"/>
            </a:pPr>
            <a:r>
              <a:rPr lang="en-US" sz="1400" dirty="0">
                <a:cs typeface="Arial" panose="020B0604020202020204" pitchFamily="34" charset="0"/>
              </a:rPr>
              <a:t>Weigh-in motion technology</a:t>
            </a:r>
          </a:p>
          <a:p>
            <a:pPr marL="228600" lvl="1" indent="-228600">
              <a:lnSpc>
                <a:spcPct val="90000"/>
              </a:lnSpc>
              <a:spcBef>
                <a:spcPts val="1000"/>
              </a:spcBef>
              <a:spcAft>
                <a:spcPts val="600"/>
              </a:spcAft>
              <a:buClr>
                <a:schemeClr val="accent3"/>
              </a:buClr>
              <a:buFont typeface="Arial" panose="020B0604020202020204" pitchFamily="34" charset="0"/>
              <a:buChar char="•"/>
            </a:pPr>
            <a:r>
              <a:rPr lang="en-US" sz="1400" dirty="0">
                <a:cs typeface="Arial" panose="020B0604020202020204" pitchFamily="34" charset="0"/>
              </a:rPr>
              <a:t>Truck incentives and use restrictions</a:t>
            </a:r>
            <a:endParaRPr lang="en-US" sz="1100" dirty="0"/>
          </a:p>
        </p:txBody>
      </p:sp>
      <p:sp>
        <p:nvSpPr>
          <p:cNvPr id="16" name="Rectangle 15">
            <a:extLst>
              <a:ext uri="{FF2B5EF4-FFF2-40B4-BE49-F238E27FC236}">
                <a16:creationId xmlns:a16="http://schemas.microsoft.com/office/drawing/2014/main" id="{65DBE945-EE5B-883A-D0DF-D0EB36797EB9}"/>
              </a:ext>
            </a:extLst>
          </p:cNvPr>
          <p:cNvSpPr/>
          <p:nvPr/>
        </p:nvSpPr>
        <p:spPr>
          <a:xfrm>
            <a:off x="838199" y="4070288"/>
            <a:ext cx="2718501" cy="90496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Freight </a:t>
            </a:r>
          </a:p>
        </p:txBody>
      </p:sp>
    </p:spTree>
    <p:extLst>
      <p:ext uri="{BB962C8B-B14F-4D97-AF65-F5344CB8AC3E}">
        <p14:creationId xmlns:p14="http://schemas.microsoft.com/office/powerpoint/2010/main" val="320098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7B02-993F-9B8E-BBB9-19E5503C7642}"/>
              </a:ext>
            </a:extLst>
          </p:cNvPr>
          <p:cNvSpPr>
            <a:spLocks noGrp="1"/>
          </p:cNvSpPr>
          <p:nvPr>
            <p:ph type="title"/>
          </p:nvPr>
        </p:nvSpPr>
        <p:spPr/>
        <p:txBody>
          <a:bodyPr/>
          <a:lstStyle/>
          <a:p>
            <a:r>
              <a:rPr lang="en-US" dirty="0"/>
              <a:t>CMP Implementation</a:t>
            </a:r>
          </a:p>
        </p:txBody>
      </p:sp>
      <p:sp>
        <p:nvSpPr>
          <p:cNvPr id="3" name="Content Placeholder 2">
            <a:extLst>
              <a:ext uri="{FF2B5EF4-FFF2-40B4-BE49-F238E27FC236}">
                <a16:creationId xmlns:a16="http://schemas.microsoft.com/office/drawing/2014/main" id="{D139E01A-55F2-D41D-B11F-88013DA27908}"/>
              </a:ext>
            </a:extLst>
          </p:cNvPr>
          <p:cNvSpPr>
            <a:spLocks noGrp="1"/>
          </p:cNvSpPr>
          <p:nvPr>
            <p:ph idx="1"/>
          </p:nvPr>
        </p:nvSpPr>
        <p:spPr/>
        <p:txBody>
          <a:bodyPr>
            <a:normAutofit/>
          </a:bodyPr>
          <a:lstStyle/>
          <a:p>
            <a:pPr marL="0" indent="0">
              <a:buNone/>
            </a:pPr>
            <a:r>
              <a:rPr lang="en-US" dirty="0"/>
              <a:t>Implementation of the CMP strategies will consider three factors:</a:t>
            </a:r>
          </a:p>
          <a:p>
            <a:pPr marL="0" indent="0">
              <a:buNone/>
            </a:pPr>
            <a:endParaRPr lang="en-US" dirty="0"/>
          </a:p>
          <a:p>
            <a:pPr marL="914400" lvl="1" indent="-457200">
              <a:buFont typeface="+mj-lt"/>
              <a:buAutoNum type="arabicPeriod"/>
            </a:pPr>
            <a:r>
              <a:rPr lang="en-US" dirty="0"/>
              <a:t>Prioritization and programming</a:t>
            </a:r>
          </a:p>
          <a:p>
            <a:pPr lvl="2"/>
            <a:r>
              <a:rPr lang="en-US" dirty="0"/>
              <a:t>Framework to guide the evaluation of strategies</a:t>
            </a:r>
          </a:p>
          <a:p>
            <a:pPr marL="914400" lvl="1" indent="-457200">
              <a:buFont typeface="+mj-lt"/>
              <a:buAutoNum type="arabicPeriod"/>
            </a:pPr>
            <a:r>
              <a:rPr lang="en-US" dirty="0"/>
              <a:t>Performance Measurement</a:t>
            </a:r>
          </a:p>
          <a:p>
            <a:pPr lvl="2"/>
            <a:r>
              <a:rPr lang="en-US" dirty="0"/>
              <a:t>Inclusion of CMP solutions in MTP and TIP projects</a:t>
            </a:r>
          </a:p>
          <a:p>
            <a:pPr lvl="2"/>
            <a:r>
              <a:rPr lang="en-US" dirty="0"/>
              <a:t>CMP performance measurement and connections to MPO performance measures</a:t>
            </a:r>
          </a:p>
          <a:p>
            <a:pPr marL="914400" lvl="1" indent="-457200">
              <a:buFont typeface="+mj-lt"/>
              <a:buAutoNum type="arabicPeriod"/>
            </a:pPr>
            <a:r>
              <a:rPr lang="en-US" dirty="0"/>
              <a:t>CMP Integration</a:t>
            </a:r>
          </a:p>
          <a:p>
            <a:pPr lvl="2"/>
            <a:r>
              <a:rPr lang="en-US" dirty="0"/>
              <a:t>Strategies to support and augment MTP development</a:t>
            </a:r>
          </a:p>
        </p:txBody>
      </p:sp>
    </p:spTree>
    <p:extLst>
      <p:ext uri="{BB962C8B-B14F-4D97-AF65-F5344CB8AC3E}">
        <p14:creationId xmlns:p14="http://schemas.microsoft.com/office/powerpoint/2010/main" val="1837437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BB8F5-9EFB-F785-17A3-ACF6D92A996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36D1B94-BA45-DFF5-41DD-7CF02E5724E4}"/>
              </a:ext>
            </a:extLst>
          </p:cNvPr>
          <p:cNvSpPr>
            <a:spLocks noGrp="1"/>
          </p:cNvSpPr>
          <p:nvPr>
            <p:ph type="title"/>
          </p:nvPr>
        </p:nvSpPr>
        <p:spPr/>
        <p:txBody>
          <a:bodyPr/>
          <a:lstStyle/>
          <a:p>
            <a:r>
              <a:rPr lang="en-US" dirty="0"/>
              <a:t>Travel Demand Model</a:t>
            </a:r>
          </a:p>
        </p:txBody>
      </p:sp>
      <p:sp>
        <p:nvSpPr>
          <p:cNvPr id="2" name="Text Placeholder 1">
            <a:extLst>
              <a:ext uri="{FF2B5EF4-FFF2-40B4-BE49-F238E27FC236}">
                <a16:creationId xmlns:a16="http://schemas.microsoft.com/office/drawing/2014/main" id="{9A3FB081-DAF9-0CC2-30BC-CC56D9ABFED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2668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1A765-F5B0-0B0A-B7E1-5EBAC97B2D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F3EC03-E6B2-6BE3-1C5B-243CCEF5DF07}"/>
              </a:ext>
            </a:extLst>
          </p:cNvPr>
          <p:cNvSpPr>
            <a:spLocks noGrp="1"/>
          </p:cNvSpPr>
          <p:nvPr>
            <p:ph type="title"/>
          </p:nvPr>
        </p:nvSpPr>
        <p:spPr/>
        <p:txBody>
          <a:bodyPr/>
          <a:lstStyle/>
          <a:p>
            <a:r>
              <a:rPr lang="en-US" dirty="0"/>
              <a:t>Travel Demand Modeling Efforts</a:t>
            </a:r>
          </a:p>
        </p:txBody>
      </p:sp>
      <p:graphicFrame>
        <p:nvGraphicFramePr>
          <p:cNvPr id="4" name="Diagram 3">
            <a:extLst>
              <a:ext uri="{FF2B5EF4-FFF2-40B4-BE49-F238E27FC236}">
                <a16:creationId xmlns:a16="http://schemas.microsoft.com/office/drawing/2014/main" id="{3DEAADE9-8055-9518-3209-B4D458F8F249}"/>
              </a:ext>
            </a:extLst>
          </p:cNvPr>
          <p:cNvGraphicFramePr/>
          <p:nvPr>
            <p:extLst>
              <p:ext uri="{D42A27DB-BD31-4B8C-83A1-F6EECF244321}">
                <p14:modId xmlns:p14="http://schemas.microsoft.com/office/powerpoint/2010/main" val="1905251106"/>
              </p:ext>
            </p:extLst>
          </p:nvPr>
        </p:nvGraphicFramePr>
        <p:xfrm>
          <a:off x="2032000" y="1786995"/>
          <a:ext cx="701260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9792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3B982-643F-16BD-8F87-6471426B98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30CD0E-EE37-BF4F-7702-E75DC111BE0C}"/>
              </a:ext>
            </a:extLst>
          </p:cNvPr>
          <p:cNvSpPr>
            <a:spLocks noGrp="1"/>
          </p:cNvSpPr>
          <p:nvPr>
            <p:ph type="title"/>
          </p:nvPr>
        </p:nvSpPr>
        <p:spPr/>
        <p:txBody>
          <a:bodyPr/>
          <a:lstStyle/>
          <a:p>
            <a:r>
              <a:rPr lang="en-US" dirty="0"/>
              <a:t>Travel Demand Modeling Efforts</a:t>
            </a:r>
          </a:p>
        </p:txBody>
      </p:sp>
      <p:sp>
        <p:nvSpPr>
          <p:cNvPr id="3" name="Content Placeholder 2">
            <a:extLst>
              <a:ext uri="{FF2B5EF4-FFF2-40B4-BE49-F238E27FC236}">
                <a16:creationId xmlns:a16="http://schemas.microsoft.com/office/drawing/2014/main" id="{1ED51511-0310-FCA6-F655-963FC3FD0F78}"/>
              </a:ext>
            </a:extLst>
          </p:cNvPr>
          <p:cNvSpPr>
            <a:spLocks noGrp="1"/>
          </p:cNvSpPr>
          <p:nvPr>
            <p:ph idx="1"/>
          </p:nvPr>
        </p:nvSpPr>
        <p:spPr/>
        <p:txBody>
          <a:bodyPr/>
          <a:lstStyle/>
          <a:p>
            <a:pPr>
              <a:lnSpc>
                <a:spcPct val="150000"/>
              </a:lnSpc>
            </a:pPr>
            <a:r>
              <a:rPr lang="en-US" dirty="0"/>
              <a:t>Cabell/Wayne County Transportation Land Use Study</a:t>
            </a:r>
          </a:p>
          <a:p>
            <a:pPr lvl="1">
              <a:lnSpc>
                <a:spcPct val="150000"/>
              </a:lnSpc>
            </a:pPr>
            <a:r>
              <a:rPr lang="en-US" dirty="0"/>
              <a:t>Incorporated known upcoming development</a:t>
            </a:r>
          </a:p>
          <a:p>
            <a:pPr>
              <a:lnSpc>
                <a:spcPct val="150000"/>
              </a:lnSpc>
            </a:pPr>
            <a:r>
              <a:rPr lang="en-US" dirty="0"/>
              <a:t>All other land use held constant at 2023 values</a:t>
            </a:r>
          </a:p>
          <a:p>
            <a:pPr lvl="1">
              <a:lnSpc>
                <a:spcPct val="150000"/>
              </a:lnSpc>
            </a:pPr>
            <a:r>
              <a:rPr lang="en-US" dirty="0"/>
              <a:t>Considered population trends and staff feedback</a:t>
            </a:r>
          </a:p>
        </p:txBody>
      </p:sp>
    </p:spTree>
    <p:extLst>
      <p:ext uri="{BB962C8B-B14F-4D97-AF65-F5344CB8AC3E}">
        <p14:creationId xmlns:p14="http://schemas.microsoft.com/office/powerpoint/2010/main" val="422382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FBBC10-BF89-528E-8643-DD068D6F09B9}"/>
              </a:ext>
            </a:extLst>
          </p:cNvPr>
          <p:cNvSpPr txBox="1">
            <a:spLocks noGrp="1"/>
          </p:cNvSpPr>
          <p:nvPr>
            <p:ph type="ctr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600" kern="1200" cap="none" baseline="0">
                <a:solidFill>
                  <a:schemeClr val="accent1"/>
                </a:solidFill>
                <a:latin typeface="+mj-lt"/>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accent1"/>
                </a:solidFill>
                <a:effectLst/>
                <a:uLnTx/>
                <a:uFillTx/>
                <a:latin typeface="+mj-lt"/>
                <a:ea typeface="+mj-ea"/>
                <a:cs typeface="Arial" panose="020B0604020202020204" pitchFamily="34" charset="0"/>
              </a:rPr>
              <a:t>Thank You!</a:t>
            </a:r>
          </a:p>
        </p:txBody>
      </p:sp>
      <p:sp>
        <p:nvSpPr>
          <p:cNvPr id="3" name="Subtitle 2">
            <a:extLst>
              <a:ext uri="{FF2B5EF4-FFF2-40B4-BE49-F238E27FC236}">
                <a16:creationId xmlns:a16="http://schemas.microsoft.com/office/drawing/2014/main" id="{011F4FDD-AF3D-2F98-23B0-3B9AB21186E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14157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F362B-EF46-7B26-F844-F0CE6E6E793B}"/>
              </a:ext>
            </a:extLst>
          </p:cNvPr>
          <p:cNvSpPr>
            <a:spLocks noGrp="1"/>
          </p:cNvSpPr>
          <p:nvPr>
            <p:ph type="title"/>
          </p:nvPr>
        </p:nvSpPr>
        <p:spPr/>
        <p:txBody>
          <a:bodyPr/>
          <a:lstStyle/>
          <a:p>
            <a:r>
              <a:rPr lang="en-US" dirty="0"/>
              <a:t>Study Elements</a:t>
            </a:r>
          </a:p>
        </p:txBody>
      </p:sp>
      <p:graphicFrame>
        <p:nvGraphicFramePr>
          <p:cNvPr id="4" name="Diagram 3">
            <a:extLst>
              <a:ext uri="{FF2B5EF4-FFF2-40B4-BE49-F238E27FC236}">
                <a16:creationId xmlns:a16="http://schemas.microsoft.com/office/drawing/2014/main" id="{4BCA1AB2-F35D-B157-E494-1399DACF683D}"/>
              </a:ext>
            </a:extLst>
          </p:cNvPr>
          <p:cNvGraphicFramePr/>
          <p:nvPr>
            <p:extLst>
              <p:ext uri="{D42A27DB-BD31-4B8C-83A1-F6EECF244321}">
                <p14:modId xmlns:p14="http://schemas.microsoft.com/office/powerpoint/2010/main" val="682918946"/>
              </p:ext>
            </p:extLst>
          </p:nvPr>
        </p:nvGraphicFramePr>
        <p:xfrm>
          <a:off x="2032000" y="102790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2176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67942-2570-7DBD-F13F-5667A35FADF8}"/>
              </a:ext>
            </a:extLst>
          </p:cNvPr>
          <p:cNvSpPr>
            <a:spLocks noGrp="1"/>
          </p:cNvSpPr>
          <p:nvPr>
            <p:ph type="title"/>
          </p:nvPr>
        </p:nvSpPr>
        <p:spPr/>
        <p:txBody>
          <a:bodyPr/>
          <a:lstStyle/>
          <a:p>
            <a:r>
              <a:rPr lang="en-US" dirty="0"/>
              <a:t>Project Overview</a:t>
            </a:r>
          </a:p>
        </p:txBody>
      </p:sp>
      <p:sp>
        <p:nvSpPr>
          <p:cNvPr id="3" name="Content Placeholder 2">
            <a:extLst>
              <a:ext uri="{FF2B5EF4-FFF2-40B4-BE49-F238E27FC236}">
                <a16:creationId xmlns:a16="http://schemas.microsoft.com/office/drawing/2014/main" id="{5F0FDEC5-0AA5-E58F-AF27-3DE647BFF4E5}"/>
              </a:ext>
            </a:extLst>
          </p:cNvPr>
          <p:cNvSpPr>
            <a:spLocks noGrp="1"/>
          </p:cNvSpPr>
          <p:nvPr>
            <p:ph idx="1"/>
          </p:nvPr>
        </p:nvSpPr>
        <p:spPr/>
        <p:txBody>
          <a:bodyPr/>
          <a:lstStyle/>
          <a:p>
            <a:r>
              <a:rPr lang="en-US" dirty="0">
                <a:solidFill>
                  <a:schemeClr val="accent1"/>
                </a:solidFill>
              </a:rPr>
              <a:t>Congestion Management Process (CMP)</a:t>
            </a:r>
          </a:p>
          <a:p>
            <a:pPr lvl="1"/>
            <a:r>
              <a:rPr lang="en-US" dirty="0"/>
              <a:t>Update the current 2014 plan with a new congested network</a:t>
            </a:r>
          </a:p>
          <a:p>
            <a:pPr lvl="1"/>
            <a:r>
              <a:rPr lang="en-US" dirty="0"/>
              <a:t>Create a prioritized toolbox of congestion mitigation strategies</a:t>
            </a:r>
          </a:p>
          <a:p>
            <a:pPr marL="457200" lvl="1" indent="0">
              <a:buNone/>
            </a:pPr>
            <a:endParaRPr lang="en-US" dirty="0"/>
          </a:p>
          <a:p>
            <a:r>
              <a:rPr lang="en-US" dirty="0">
                <a:solidFill>
                  <a:schemeClr val="accent1"/>
                </a:solidFill>
              </a:rPr>
              <a:t>Travel Demand Model (TDM)</a:t>
            </a:r>
          </a:p>
          <a:p>
            <a:pPr lvl="1"/>
            <a:r>
              <a:rPr lang="en-US" dirty="0"/>
              <a:t>Update model to a 2023 base year</a:t>
            </a:r>
          </a:p>
          <a:p>
            <a:pPr lvl="1"/>
            <a:r>
              <a:rPr lang="en-US" dirty="0"/>
              <a:t>Prepare interim and future horizon years</a:t>
            </a:r>
          </a:p>
        </p:txBody>
      </p:sp>
    </p:spTree>
    <p:extLst>
      <p:ext uri="{BB962C8B-B14F-4D97-AF65-F5344CB8AC3E}">
        <p14:creationId xmlns:p14="http://schemas.microsoft.com/office/powerpoint/2010/main" val="3296016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995F2E-4776-3F46-8196-72139A33CFD6}"/>
              </a:ext>
            </a:extLst>
          </p:cNvPr>
          <p:cNvSpPr>
            <a:spLocks noGrp="1"/>
          </p:cNvSpPr>
          <p:nvPr>
            <p:ph type="title"/>
          </p:nvPr>
        </p:nvSpPr>
        <p:spPr/>
        <p:txBody>
          <a:bodyPr/>
          <a:lstStyle/>
          <a:p>
            <a:r>
              <a:rPr lang="en-US" dirty="0"/>
              <a:t>Congestion Management Process</a:t>
            </a:r>
          </a:p>
        </p:txBody>
      </p:sp>
      <p:sp>
        <p:nvSpPr>
          <p:cNvPr id="5" name="Text Placeholder 4">
            <a:extLst>
              <a:ext uri="{FF2B5EF4-FFF2-40B4-BE49-F238E27FC236}">
                <a16:creationId xmlns:a16="http://schemas.microsoft.com/office/drawing/2014/main" id="{E55C04D7-F0EA-B668-30B1-1907EFAEBF0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8362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D51260-FED1-457B-568D-4A00FC113FC4}"/>
              </a:ext>
            </a:extLst>
          </p:cNvPr>
          <p:cNvSpPr>
            <a:spLocks noGrp="1"/>
          </p:cNvSpPr>
          <p:nvPr>
            <p:ph type="title"/>
          </p:nvPr>
        </p:nvSpPr>
        <p:spPr/>
        <p:txBody>
          <a:bodyPr/>
          <a:lstStyle/>
          <a:p>
            <a:r>
              <a:rPr lang="en-US" dirty="0"/>
              <a:t>Concurrent Studies</a:t>
            </a:r>
          </a:p>
        </p:txBody>
      </p:sp>
      <p:sp>
        <p:nvSpPr>
          <p:cNvPr id="7" name="TextBox 6">
            <a:extLst>
              <a:ext uri="{FF2B5EF4-FFF2-40B4-BE49-F238E27FC236}">
                <a16:creationId xmlns:a16="http://schemas.microsoft.com/office/drawing/2014/main" id="{65BA249E-5535-D782-981C-A6D9D2EF9F97}"/>
              </a:ext>
            </a:extLst>
          </p:cNvPr>
          <p:cNvSpPr txBox="1"/>
          <p:nvPr/>
        </p:nvSpPr>
        <p:spPr>
          <a:xfrm>
            <a:off x="838200" y="4351072"/>
            <a:ext cx="3392557" cy="830997"/>
          </a:xfrm>
          <a:prstGeom prst="rect">
            <a:avLst/>
          </a:prstGeom>
          <a:noFill/>
        </p:spPr>
        <p:txBody>
          <a:bodyPr wrap="square" rtlCol="0">
            <a:spAutoFit/>
          </a:bodyPr>
          <a:lstStyle/>
          <a:p>
            <a:pPr algn="ctr"/>
            <a:r>
              <a:rPr lang="en-US" sz="2400" dirty="0"/>
              <a:t>Congestion Management Process</a:t>
            </a:r>
          </a:p>
        </p:txBody>
      </p:sp>
      <p:sp>
        <p:nvSpPr>
          <p:cNvPr id="8" name="TextBox 7">
            <a:extLst>
              <a:ext uri="{FF2B5EF4-FFF2-40B4-BE49-F238E27FC236}">
                <a16:creationId xmlns:a16="http://schemas.microsoft.com/office/drawing/2014/main" id="{9FD06A0C-1F51-F91C-4ECB-8B60E0FCFE4F}"/>
              </a:ext>
            </a:extLst>
          </p:cNvPr>
          <p:cNvSpPr txBox="1"/>
          <p:nvPr/>
        </p:nvSpPr>
        <p:spPr>
          <a:xfrm>
            <a:off x="4399721" y="4351071"/>
            <a:ext cx="3392557" cy="461665"/>
          </a:xfrm>
          <a:prstGeom prst="rect">
            <a:avLst/>
          </a:prstGeom>
          <a:noFill/>
        </p:spPr>
        <p:txBody>
          <a:bodyPr wrap="square" rtlCol="0">
            <a:spAutoFit/>
          </a:bodyPr>
          <a:lstStyle/>
          <a:p>
            <a:pPr algn="ctr"/>
            <a:r>
              <a:rPr lang="en-US" sz="2400" dirty="0"/>
              <a:t>Freight Plan</a:t>
            </a:r>
          </a:p>
        </p:txBody>
      </p:sp>
      <p:sp>
        <p:nvSpPr>
          <p:cNvPr id="9" name="TextBox 8">
            <a:extLst>
              <a:ext uri="{FF2B5EF4-FFF2-40B4-BE49-F238E27FC236}">
                <a16:creationId xmlns:a16="http://schemas.microsoft.com/office/drawing/2014/main" id="{DC4A25D2-D319-A58D-DD76-9C91B7741F88}"/>
              </a:ext>
            </a:extLst>
          </p:cNvPr>
          <p:cNvSpPr txBox="1"/>
          <p:nvPr/>
        </p:nvSpPr>
        <p:spPr>
          <a:xfrm>
            <a:off x="8130207" y="4351071"/>
            <a:ext cx="3392557" cy="830997"/>
          </a:xfrm>
          <a:prstGeom prst="rect">
            <a:avLst/>
          </a:prstGeom>
          <a:noFill/>
        </p:spPr>
        <p:txBody>
          <a:bodyPr wrap="square" rtlCol="0">
            <a:spAutoFit/>
          </a:bodyPr>
          <a:lstStyle/>
          <a:p>
            <a:pPr algn="ctr"/>
            <a:r>
              <a:rPr lang="en-US" sz="2400" dirty="0"/>
              <a:t>SS4A Tri-State Safety Action Plan</a:t>
            </a:r>
          </a:p>
        </p:txBody>
      </p:sp>
      <p:pic>
        <p:nvPicPr>
          <p:cNvPr id="13" name="Graphic 12" descr="Convertible with solid fill">
            <a:extLst>
              <a:ext uri="{FF2B5EF4-FFF2-40B4-BE49-F238E27FC236}">
                <a16:creationId xmlns:a16="http://schemas.microsoft.com/office/drawing/2014/main" id="{FAAF9FDC-F18D-E0AA-C1D3-294B90E0E3A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23665" y="3429000"/>
            <a:ext cx="914400" cy="914400"/>
          </a:xfrm>
          <a:prstGeom prst="rect">
            <a:avLst/>
          </a:prstGeom>
        </p:spPr>
      </p:pic>
      <p:pic>
        <p:nvPicPr>
          <p:cNvPr id="15" name="Graphic 14" descr="Car with solid fill">
            <a:extLst>
              <a:ext uri="{FF2B5EF4-FFF2-40B4-BE49-F238E27FC236}">
                <a16:creationId xmlns:a16="http://schemas.microsoft.com/office/drawing/2014/main" id="{1D59D2EC-7040-0A6C-71AC-623E20FB730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87591" y="3377707"/>
            <a:ext cx="914400" cy="914400"/>
          </a:xfrm>
          <a:prstGeom prst="rect">
            <a:avLst/>
          </a:prstGeom>
        </p:spPr>
      </p:pic>
      <p:pic>
        <p:nvPicPr>
          <p:cNvPr id="17" name="Graphic 16" descr="Truck with solid fill">
            <a:extLst>
              <a:ext uri="{FF2B5EF4-FFF2-40B4-BE49-F238E27FC236}">
                <a16:creationId xmlns:a16="http://schemas.microsoft.com/office/drawing/2014/main" id="{A155C78E-CE80-CBD6-312B-43439B1C944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955131" y="2288132"/>
            <a:ext cx="2281736" cy="2281736"/>
          </a:xfrm>
          <a:prstGeom prst="rect">
            <a:avLst/>
          </a:prstGeom>
        </p:spPr>
      </p:pic>
      <p:pic>
        <p:nvPicPr>
          <p:cNvPr id="19" name="Graphic 18" descr="Warning with solid fill">
            <a:extLst>
              <a:ext uri="{FF2B5EF4-FFF2-40B4-BE49-F238E27FC236}">
                <a16:creationId xmlns:a16="http://schemas.microsoft.com/office/drawing/2014/main" id="{9CEEA4B2-E777-E976-F6D5-760437CEACF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683485" y="2057400"/>
            <a:ext cx="2286000" cy="2286000"/>
          </a:xfrm>
          <a:prstGeom prst="rect">
            <a:avLst/>
          </a:prstGeom>
        </p:spPr>
      </p:pic>
      <p:pic>
        <p:nvPicPr>
          <p:cNvPr id="20" name="Graphic 19" descr="Convertible with solid fill">
            <a:extLst>
              <a:ext uri="{FF2B5EF4-FFF2-40B4-BE49-F238E27FC236}">
                <a16:creationId xmlns:a16="http://schemas.microsoft.com/office/drawing/2014/main" id="{5FD5BD59-1C7A-1369-9F66-3FC53157688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959739" y="2779288"/>
            <a:ext cx="914400" cy="914400"/>
          </a:xfrm>
          <a:prstGeom prst="rect">
            <a:avLst/>
          </a:prstGeom>
        </p:spPr>
      </p:pic>
      <p:pic>
        <p:nvPicPr>
          <p:cNvPr id="21" name="Graphic 20" descr="Car with solid fill">
            <a:extLst>
              <a:ext uri="{FF2B5EF4-FFF2-40B4-BE49-F238E27FC236}">
                <a16:creationId xmlns:a16="http://schemas.microsoft.com/office/drawing/2014/main" id="{A36AC67D-BF31-7BB7-865F-44CC76CD8B2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045339" y="2720324"/>
            <a:ext cx="914400" cy="914400"/>
          </a:xfrm>
          <a:prstGeom prst="rect">
            <a:avLst/>
          </a:prstGeom>
        </p:spPr>
      </p:pic>
      <p:pic>
        <p:nvPicPr>
          <p:cNvPr id="23" name="Graphic 22" descr="Truck with solid fill">
            <a:extLst>
              <a:ext uri="{FF2B5EF4-FFF2-40B4-BE49-F238E27FC236}">
                <a16:creationId xmlns:a16="http://schemas.microsoft.com/office/drawing/2014/main" id="{252D322C-F2C1-6532-3FAC-138C1746087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959739" y="3382469"/>
            <a:ext cx="914400" cy="914400"/>
          </a:xfrm>
          <a:prstGeom prst="rect">
            <a:avLst/>
          </a:prstGeom>
        </p:spPr>
      </p:pic>
      <p:pic>
        <p:nvPicPr>
          <p:cNvPr id="24" name="Graphic 23" descr="Truck with solid fill">
            <a:extLst>
              <a:ext uri="{FF2B5EF4-FFF2-40B4-BE49-F238E27FC236}">
                <a16:creationId xmlns:a16="http://schemas.microsoft.com/office/drawing/2014/main" id="{17516D4B-998B-775B-6A0C-62432440F4B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97250" y="2720324"/>
            <a:ext cx="914400" cy="914400"/>
          </a:xfrm>
          <a:prstGeom prst="rect">
            <a:avLst/>
          </a:prstGeom>
        </p:spPr>
      </p:pic>
    </p:spTree>
    <p:extLst>
      <p:ext uri="{BB962C8B-B14F-4D97-AF65-F5344CB8AC3E}">
        <p14:creationId xmlns:p14="http://schemas.microsoft.com/office/powerpoint/2010/main" val="4210828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C4D5C-7AA1-1B13-D983-3E1C4FF2F0CF}"/>
              </a:ext>
            </a:extLst>
          </p:cNvPr>
          <p:cNvSpPr>
            <a:spLocks noGrp="1"/>
          </p:cNvSpPr>
          <p:nvPr>
            <p:ph type="title"/>
          </p:nvPr>
        </p:nvSpPr>
        <p:spPr/>
        <p:txBody>
          <a:bodyPr/>
          <a:lstStyle/>
          <a:p>
            <a:r>
              <a:rPr lang="en-US" dirty="0"/>
              <a:t>Desired Outcomes</a:t>
            </a:r>
          </a:p>
        </p:txBody>
      </p:sp>
      <p:sp>
        <p:nvSpPr>
          <p:cNvPr id="3" name="Content Placeholder 2">
            <a:extLst>
              <a:ext uri="{FF2B5EF4-FFF2-40B4-BE49-F238E27FC236}">
                <a16:creationId xmlns:a16="http://schemas.microsoft.com/office/drawing/2014/main" id="{71E82D94-535F-5514-7DDC-E9C968F1A512}"/>
              </a:ext>
            </a:extLst>
          </p:cNvPr>
          <p:cNvSpPr>
            <a:spLocks noGrp="1"/>
          </p:cNvSpPr>
          <p:nvPr>
            <p:ph idx="1"/>
          </p:nvPr>
        </p:nvSpPr>
        <p:spPr/>
        <p:txBody>
          <a:bodyPr/>
          <a:lstStyle/>
          <a:p>
            <a:r>
              <a:rPr lang="en-US" dirty="0"/>
              <a:t>Develop a congestion management process that addresses the unique challenges in the KYOVA/Huntington TMA region</a:t>
            </a:r>
          </a:p>
          <a:p>
            <a:r>
              <a:rPr lang="en-US" dirty="0"/>
              <a:t>Emphasize freight and safety considerations by bringing in data and outcomes of concurrent planning efforts</a:t>
            </a:r>
          </a:p>
          <a:p>
            <a:r>
              <a:rPr lang="en-US" dirty="0"/>
              <a:t>Create a process to integrate the CMP with subsequent plans</a:t>
            </a:r>
          </a:p>
        </p:txBody>
      </p:sp>
    </p:spTree>
    <p:extLst>
      <p:ext uri="{BB962C8B-B14F-4D97-AF65-F5344CB8AC3E}">
        <p14:creationId xmlns:p14="http://schemas.microsoft.com/office/powerpoint/2010/main" val="1233518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3E4B0-1EF1-E942-14A6-F20A41420C5E}"/>
              </a:ext>
            </a:extLst>
          </p:cNvPr>
          <p:cNvSpPr>
            <a:spLocks noGrp="1"/>
          </p:cNvSpPr>
          <p:nvPr>
            <p:ph type="title"/>
          </p:nvPr>
        </p:nvSpPr>
        <p:spPr/>
        <p:txBody>
          <a:bodyPr/>
          <a:lstStyle/>
          <a:p>
            <a:r>
              <a:rPr lang="en-US" dirty="0"/>
              <a:t>Comparing to the Previous CMP</a:t>
            </a:r>
          </a:p>
        </p:txBody>
      </p:sp>
      <p:sp>
        <p:nvSpPr>
          <p:cNvPr id="3" name="Content Placeholder 2">
            <a:extLst>
              <a:ext uri="{FF2B5EF4-FFF2-40B4-BE49-F238E27FC236}">
                <a16:creationId xmlns:a16="http://schemas.microsoft.com/office/drawing/2014/main" id="{2EC0CAC2-AE02-0C0D-FAC3-23BF7438627C}"/>
              </a:ext>
            </a:extLst>
          </p:cNvPr>
          <p:cNvSpPr>
            <a:spLocks noGrp="1"/>
          </p:cNvSpPr>
          <p:nvPr>
            <p:ph idx="1"/>
          </p:nvPr>
        </p:nvSpPr>
        <p:spPr/>
        <p:txBody>
          <a:bodyPr/>
          <a:lstStyle/>
          <a:p>
            <a:r>
              <a:rPr lang="en-US" dirty="0"/>
              <a:t>Last CMP prepared in 2014</a:t>
            </a:r>
          </a:p>
          <a:p>
            <a:r>
              <a:rPr lang="en-US" dirty="0"/>
              <a:t>Changes since the last plan:</a:t>
            </a:r>
          </a:p>
          <a:p>
            <a:pPr lvl="1"/>
            <a:r>
              <a:rPr lang="en-US" dirty="0"/>
              <a:t>Data availability</a:t>
            </a:r>
          </a:p>
          <a:p>
            <a:pPr lvl="1"/>
            <a:r>
              <a:rPr lang="en-US" dirty="0"/>
              <a:t>Demographic shifts</a:t>
            </a:r>
          </a:p>
          <a:p>
            <a:pPr lvl="1"/>
            <a:r>
              <a:rPr lang="en-US" dirty="0"/>
              <a:t>Economic growth</a:t>
            </a:r>
          </a:p>
          <a:p>
            <a:pPr lvl="1"/>
            <a:r>
              <a:rPr lang="en-US" dirty="0"/>
              <a:t>National trends</a:t>
            </a:r>
          </a:p>
        </p:txBody>
      </p:sp>
      <p:pic>
        <p:nvPicPr>
          <p:cNvPr id="5" name="Picture 4">
            <a:extLst>
              <a:ext uri="{FF2B5EF4-FFF2-40B4-BE49-F238E27FC236}">
                <a16:creationId xmlns:a16="http://schemas.microsoft.com/office/drawing/2014/main" id="{A5668021-6267-0C36-5849-B9B3E6C34370}"/>
              </a:ext>
            </a:extLst>
          </p:cNvPr>
          <p:cNvPicPr>
            <a:picLocks noChangeAspect="1"/>
          </p:cNvPicPr>
          <p:nvPr/>
        </p:nvPicPr>
        <p:blipFill>
          <a:blip r:embed="rId3"/>
          <a:stretch>
            <a:fillRect/>
          </a:stretch>
        </p:blipFill>
        <p:spPr>
          <a:xfrm>
            <a:off x="7612349" y="1461052"/>
            <a:ext cx="4070124" cy="5257800"/>
          </a:xfrm>
          <a:prstGeom prst="rect">
            <a:avLst/>
          </a:prstGeom>
        </p:spPr>
      </p:pic>
    </p:spTree>
    <p:extLst>
      <p:ext uri="{BB962C8B-B14F-4D97-AF65-F5344CB8AC3E}">
        <p14:creationId xmlns:p14="http://schemas.microsoft.com/office/powerpoint/2010/main" val="2626277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6A3683-97A6-00AF-582A-1D9CAC0FC9BE}"/>
              </a:ext>
              <a:ext uri="{C183D7F6-B498-43B3-948B-1728B52AA6E4}">
                <adec:decorative xmlns:adec="http://schemas.microsoft.com/office/drawing/2017/decorative" val="1"/>
              </a:ext>
            </a:extLst>
          </p:cNvPr>
          <p:cNvPicPr>
            <a:picLocks noChangeAspect="1"/>
          </p:cNvPicPr>
          <p:nvPr/>
        </p:nvPicPr>
        <p:blipFill>
          <a:blip r:embed="rId3"/>
          <a:srcRect t="10362"/>
          <a:stretch>
            <a:fillRect/>
          </a:stretch>
        </p:blipFill>
        <p:spPr>
          <a:xfrm>
            <a:off x="3070695" y="815008"/>
            <a:ext cx="6050610" cy="5911379"/>
          </a:xfrm>
          <a:prstGeom prst="rect">
            <a:avLst/>
          </a:prstGeom>
        </p:spPr>
      </p:pic>
      <p:sp>
        <p:nvSpPr>
          <p:cNvPr id="2" name="Title 1">
            <a:extLst>
              <a:ext uri="{FF2B5EF4-FFF2-40B4-BE49-F238E27FC236}">
                <a16:creationId xmlns:a16="http://schemas.microsoft.com/office/drawing/2014/main" id="{1B296EC5-23E2-DD07-ACB2-CDD4E16D4E4A}"/>
              </a:ext>
            </a:extLst>
          </p:cNvPr>
          <p:cNvSpPr>
            <a:spLocks noGrp="1"/>
          </p:cNvSpPr>
          <p:nvPr>
            <p:ph type="title"/>
          </p:nvPr>
        </p:nvSpPr>
        <p:spPr>
          <a:xfrm>
            <a:off x="838200" y="-56826"/>
            <a:ext cx="10515600" cy="981166"/>
          </a:xfrm>
        </p:spPr>
        <p:txBody>
          <a:bodyPr/>
          <a:lstStyle/>
          <a:p>
            <a:pPr algn="ctr"/>
            <a:r>
              <a:rPr lang="en-US" dirty="0"/>
              <a:t>The Congestion Management Process</a:t>
            </a:r>
          </a:p>
        </p:txBody>
      </p:sp>
    </p:spTree>
    <p:extLst>
      <p:ext uri="{BB962C8B-B14F-4D97-AF65-F5344CB8AC3E}">
        <p14:creationId xmlns:p14="http://schemas.microsoft.com/office/powerpoint/2010/main" val="2437636936"/>
      </p:ext>
    </p:extLst>
  </p:cSld>
  <p:clrMapOvr>
    <a:masterClrMapping/>
  </p:clrMapOvr>
</p:sld>
</file>

<file path=ppt/theme/theme1.xml><?xml version="1.0" encoding="utf-8"?>
<a:theme xmlns:a="http://schemas.openxmlformats.org/drawingml/2006/main" name="Office Theme">
  <a:themeElements>
    <a:clrScheme name="KYOVA Multimodal">
      <a:dk1>
        <a:srgbClr val="595959"/>
      </a:dk1>
      <a:lt1>
        <a:sysClr val="window" lastClr="FFFFFF"/>
      </a:lt1>
      <a:dk2>
        <a:srgbClr val="595959"/>
      </a:dk2>
      <a:lt2>
        <a:srgbClr val="EAEAEA"/>
      </a:lt2>
      <a:accent1>
        <a:srgbClr val="71ADB7"/>
      </a:accent1>
      <a:accent2>
        <a:srgbClr val="B5C327"/>
      </a:accent2>
      <a:accent3>
        <a:srgbClr val="ED6A5A"/>
      </a:accent3>
      <a:accent4>
        <a:srgbClr val="595959"/>
      </a:accent4>
      <a:accent5>
        <a:srgbClr val="227C9D"/>
      </a:accent5>
      <a:accent6>
        <a:srgbClr val="DEDEDE"/>
      </a:accent6>
      <a:hlink>
        <a:srgbClr val="3A617A"/>
      </a:hlink>
      <a:folHlink>
        <a:srgbClr val="A20C33"/>
      </a:folHlink>
    </a:clrScheme>
    <a:fontScheme name="KYOVA Multimodal">
      <a:majorFont>
        <a:latin typeface="HelveticaNeueLT Com 45 Lt"/>
        <a:ea typeface=""/>
        <a:cs typeface=""/>
      </a:majorFont>
      <a:minorFont>
        <a:latin typeface="HelveticaNeueLT Com 45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071d9ae-834a-4061-b625-d1a84b1b9f42" xsi:nil="true"/>
    <lcf76f155ced4ddcb4097134ff3c332f xmlns="ba9775cd-2e03-4150-b92b-34cdf0fa42a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E6E09C81191E49A24A2DD90313FF04" ma:contentTypeVersion="19" ma:contentTypeDescription="Create a new document." ma:contentTypeScope="" ma:versionID="d504370bc704e48c2f964429d487452d">
  <xsd:schema xmlns:xsd="http://www.w3.org/2001/XMLSchema" xmlns:xs="http://www.w3.org/2001/XMLSchema" xmlns:p="http://schemas.microsoft.com/office/2006/metadata/properties" xmlns:ns2="ba9775cd-2e03-4150-b92b-34cdf0fa42a6" xmlns:ns3="1071d9ae-834a-4061-b625-d1a84b1b9f42" targetNamespace="http://schemas.microsoft.com/office/2006/metadata/properties" ma:root="true" ma:fieldsID="4ba39663370996c71c956ecd4adeb809" ns2:_="" ns3:_="">
    <xsd:import namespace="ba9775cd-2e03-4150-b92b-34cdf0fa42a6"/>
    <xsd:import namespace="1071d9ae-834a-4061-b625-d1a84b1b9f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9775cd-2e03-4150-b92b-34cdf0fa42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71d9ae-834a-4061-b625-d1a84b1b9f42"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1b58611-fc72-4b02-8866-100e0e56e8a6}" ma:internalName="TaxCatchAll" ma:showField="CatchAllData" ma:web="1071d9ae-834a-4061-b625-d1a84b1b9f4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7944F5-6579-42C2-9BA9-92D42A8471FA}">
  <ds:schemaRefs>
    <ds:schemaRef ds:uri="http://schemas.microsoft.com/sharepoint/v3/contenttype/forms"/>
  </ds:schemaRefs>
</ds:datastoreItem>
</file>

<file path=customXml/itemProps2.xml><?xml version="1.0" encoding="utf-8"?>
<ds:datastoreItem xmlns:ds="http://schemas.openxmlformats.org/officeDocument/2006/customXml" ds:itemID="{C9550F98-BE7C-49AF-AF08-A0288AEAE361}">
  <ds:schemaRefs>
    <ds:schemaRef ds:uri="http://schemas.microsoft.com/office/2006/metadata/properties"/>
    <ds:schemaRef ds:uri="http://schemas.microsoft.com/office/2006/documentManagement/types"/>
    <ds:schemaRef ds:uri="http://purl.org/dc/dcmitype/"/>
    <ds:schemaRef ds:uri="http://schemas.microsoft.com/office/infopath/2007/PartnerControls"/>
    <ds:schemaRef ds:uri="http://purl.org/dc/elements/1.1/"/>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4A434B7-CCF7-4FEC-99F4-CB55595ECCE2}"/>
</file>

<file path=docProps/app.xml><?xml version="1.0" encoding="utf-8"?>
<Properties xmlns="http://schemas.openxmlformats.org/officeDocument/2006/extended-properties" xmlns:vt="http://schemas.openxmlformats.org/officeDocument/2006/docPropsVTypes">
  <TotalTime>83</TotalTime>
  <Words>1980</Words>
  <Application>Microsoft Office PowerPoint</Application>
  <PresentationFormat>Widescreen</PresentationFormat>
  <Paragraphs>315</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HelveticaNeueLT Com 45 Lt</vt:lpstr>
      <vt:lpstr>Office Theme</vt:lpstr>
      <vt:lpstr>KYOVA CMP &amp;  TDM Updates</vt:lpstr>
      <vt:lpstr>KYOVA and the Huntington TMA</vt:lpstr>
      <vt:lpstr>Study Elements</vt:lpstr>
      <vt:lpstr>Project Overview</vt:lpstr>
      <vt:lpstr>Congestion Management Process</vt:lpstr>
      <vt:lpstr>Concurrent Studies</vt:lpstr>
      <vt:lpstr>Desired Outcomes</vt:lpstr>
      <vt:lpstr>Comparing to the Previous CMP</vt:lpstr>
      <vt:lpstr>The Congestion Management Process</vt:lpstr>
      <vt:lpstr>We are here!</vt:lpstr>
      <vt:lpstr>Goals / Objectives – CMP Update</vt:lpstr>
      <vt:lpstr>Performance Indicators</vt:lpstr>
      <vt:lpstr>Corridor Identification – Step 1</vt:lpstr>
      <vt:lpstr>Corridor Identification – Step 2A</vt:lpstr>
      <vt:lpstr>Corridor Identification – Step 2B</vt:lpstr>
      <vt:lpstr>Corridor Identification – Step 3</vt:lpstr>
      <vt:lpstr>Draft CMP Corridors</vt:lpstr>
      <vt:lpstr>CMP Toolbox Categories</vt:lpstr>
      <vt:lpstr>CMP Goals to Toolbox Categories</vt:lpstr>
      <vt:lpstr>Draft Strategies</vt:lpstr>
      <vt:lpstr>Draft Strategies</vt:lpstr>
      <vt:lpstr>CMP Implementation</vt:lpstr>
      <vt:lpstr>Travel Demand Model</vt:lpstr>
      <vt:lpstr>Travel Demand Modeling Efforts</vt:lpstr>
      <vt:lpstr>Travel Demand Modeling Efforts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KYOVA Multimodal Transportation Planning Studies</dc:title>
  <dc:creator>Samantha Borges</dc:creator>
  <cp:lastModifiedBy>Heidi Handley</cp:lastModifiedBy>
  <cp:revision>115</cp:revision>
  <cp:lastPrinted>2021-02-19T19:13:32Z</cp:lastPrinted>
  <dcterms:created xsi:type="dcterms:W3CDTF">2020-07-16T22:56:56Z</dcterms:created>
  <dcterms:modified xsi:type="dcterms:W3CDTF">2026-06-03T20:25:08Z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0x01010096E6E09C81191E49A24A2DD90313FF04</vt:lpwstr>
  </property>
</Properties>
</file>