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omments/modernComment_110_0.xml" ContentType="application/vnd.ms-powerpoint.comment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6" r:id="rId12"/>
    <p:sldId id="263" r:id="rId13"/>
    <p:sldId id="264" r:id="rId14"/>
    <p:sldId id="265" r:id="rId15"/>
    <p:sldId id="266" r:id="rId16"/>
    <p:sldId id="267" r:id="rId17"/>
    <p:sldId id="268" r:id="rId18"/>
    <p:sldId id="278" r:id="rId19"/>
    <p:sldId id="270" r:id="rId20"/>
    <p:sldId id="271" r:id="rId21"/>
    <p:sldId id="269" r:id="rId22"/>
    <p:sldId id="272" r:id="rId23"/>
    <p:sldId id="279" r:id="rId24"/>
    <p:sldId id="273" r:id="rId25"/>
    <p:sldId id="274" r:id="rId26"/>
    <p:sldId id="275" r:id="rId27"/>
    <p:sldId id="280" r:id="rId28"/>
    <p:sldId id="281" r:id="rId29"/>
    <p:sldId id="282" r:id="rId30"/>
    <p:sldId id="283" r:id="rId31"/>
    <p:sldId id="284" r:id="rId32"/>
    <p:sldId id="285" r:id="rId33"/>
    <p:sldId id="291" r:id="rId34"/>
    <p:sldId id="287" r:id="rId35"/>
    <p:sldId id="288" r:id="rId36"/>
    <p:sldId id="290" r:id="rId37"/>
    <p:sldId id="277" r:id="rId3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8254B-FAF1-0AF5-B9B9-9FE23DAE07F6}" name="Yusuf Zakaria" initials="YZ" userId="S::yusuf.zakaria@triplew.org::f23ca864-406e-4862-80e4-190bdb1a4d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096"/>
    <a:srgbClr val="F4A827"/>
    <a:srgbClr val="30947C"/>
    <a:srgbClr val="1E6FA5"/>
    <a:srgbClr val="00B0F0"/>
    <a:srgbClr val="1A7090"/>
    <a:srgbClr val="C00000"/>
    <a:srgbClr val="EAB308"/>
    <a:srgbClr val="F97316"/>
    <a:srgbClr val="EF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3022F-0817-474B-AFC5-BECDBFFF2C7C}" v="30" dt="2026-06-03T02:40:0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Zakaria" userId="f23ca864-406e-4862-80e4-190bdb1a4dbf" providerId="ADAL" clId="{21B42A35-F817-46F3-9B12-74A650D423B1}"/>
    <pc:docChg chg="undo custSel addSld delSld modSld">
      <pc:chgData name="Yusuf Zakaria" userId="f23ca864-406e-4862-80e4-190bdb1a4dbf" providerId="ADAL" clId="{21B42A35-F817-46F3-9B12-74A650D423B1}" dt="2026-06-03T02:42:20.182" v="164" actId="47"/>
      <pc:docMkLst>
        <pc:docMk/>
      </pc:docMkLst>
      <pc:sldChg chg="modSp mod">
        <pc:chgData name="Yusuf Zakaria" userId="f23ca864-406e-4862-80e4-190bdb1a4dbf" providerId="ADAL" clId="{21B42A35-F817-46F3-9B12-74A650D423B1}" dt="2026-06-03T01:09:08.887" v="136" actId="20577"/>
        <pc:sldMkLst>
          <pc:docMk/>
          <pc:sldMk cId="0" sldId="256"/>
        </pc:sldMkLst>
        <pc:spChg chg="mod">
          <ac:chgData name="Yusuf Zakaria" userId="f23ca864-406e-4862-80e4-190bdb1a4dbf" providerId="ADAL" clId="{21B42A35-F817-46F3-9B12-74A650D423B1}" dt="2026-06-03T01:09:08.887" v="136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Yusuf Zakaria" userId="f23ca864-406e-4862-80e4-190bdb1a4dbf" providerId="ADAL" clId="{21B42A35-F817-46F3-9B12-74A650D423B1}" dt="2026-06-03T00:57:33.267" v="94"/>
        <pc:sldMkLst>
          <pc:docMk/>
          <pc:sldMk cId="0" sldId="268"/>
        </pc:sldMkLst>
        <pc:graphicFrameChg chg="mod">
          <ac:chgData name="Yusuf Zakaria" userId="f23ca864-406e-4862-80e4-190bdb1a4dbf" providerId="ADAL" clId="{21B42A35-F817-46F3-9B12-74A650D423B1}" dt="2026-06-03T00:57:33.267" v="94"/>
          <ac:graphicFrameMkLst>
            <pc:docMk/>
            <pc:sldMk cId="0" sldId="268"/>
            <ac:graphicFrameMk id="7" creationId="{00000000-0000-0000-0000-000000000000}"/>
          </ac:graphicFrameMkLst>
        </pc:graphicFrameChg>
        <pc:graphicFrameChg chg="modGraphic">
          <ac:chgData name="Yusuf Zakaria" userId="f23ca864-406e-4862-80e4-190bdb1a4dbf" providerId="ADAL" clId="{21B42A35-F817-46F3-9B12-74A650D423B1}" dt="2026-06-03T00:56:27.164" v="89" actId="207"/>
          <ac:graphicFrameMkLst>
            <pc:docMk/>
            <pc:sldMk cId="0" sldId="268"/>
            <ac:graphicFrameMk id="14" creationId="{00000000-0000-0000-0000-000000000000}"/>
          </ac:graphicFrameMkLst>
        </pc:graphicFrameChg>
      </pc:sldChg>
      <pc:sldChg chg="modSp mod">
        <pc:chgData name="Yusuf Zakaria" userId="f23ca864-406e-4862-80e4-190bdb1a4dbf" providerId="ADAL" clId="{21B42A35-F817-46F3-9B12-74A650D423B1}" dt="2026-06-01T19:02:14.291" v="84"/>
        <pc:sldMkLst>
          <pc:docMk/>
          <pc:sldMk cId="0" sldId="271"/>
        </pc:sldMkLst>
        <pc:graphicFrameChg chg="mod">
          <ac:chgData name="Yusuf Zakaria" userId="f23ca864-406e-4862-80e4-190bdb1a4dbf" providerId="ADAL" clId="{21B42A35-F817-46F3-9B12-74A650D423B1}" dt="2026-06-01T18:53:30.231" v="6"/>
          <ac:graphicFrameMkLst>
            <pc:docMk/>
            <pc:sldMk cId="0" sldId="271"/>
            <ac:graphicFrameMk id="6" creationId="{00000000-0000-0000-0000-000000000000}"/>
          </ac:graphicFrameMkLst>
        </pc:graphicFrameChg>
        <pc:graphicFrameChg chg="mod">
          <ac:chgData name="Yusuf Zakaria" userId="f23ca864-406e-4862-80e4-190bdb1a4dbf" providerId="ADAL" clId="{21B42A35-F817-46F3-9B12-74A650D423B1}" dt="2026-06-01T18:55:15.151" v="11"/>
          <ac:graphicFrameMkLst>
            <pc:docMk/>
            <pc:sldMk cId="0" sldId="271"/>
            <ac:graphicFrameMk id="7" creationId="{00000000-0000-0000-0000-000000000000}"/>
          </ac:graphicFrameMkLst>
        </pc:graphicFrameChg>
        <pc:graphicFrameChg chg="mod">
          <ac:chgData name="Yusuf Zakaria" userId="f23ca864-406e-4862-80e4-190bdb1a4dbf" providerId="ADAL" clId="{21B42A35-F817-46F3-9B12-74A650D423B1}" dt="2026-06-01T18:58:10.991" v="22"/>
          <ac:graphicFrameMkLst>
            <pc:docMk/>
            <pc:sldMk cId="0" sldId="271"/>
            <ac:graphicFrameMk id="8" creationId="{00000000-0000-0000-0000-000000000000}"/>
          </ac:graphicFrameMkLst>
        </pc:graphicFrameChg>
        <pc:graphicFrameChg chg="mod">
          <ac:chgData name="Yusuf Zakaria" userId="f23ca864-406e-4862-80e4-190bdb1a4dbf" providerId="ADAL" clId="{21B42A35-F817-46F3-9B12-74A650D423B1}" dt="2026-06-01T19:02:14.291" v="84"/>
          <ac:graphicFrameMkLst>
            <pc:docMk/>
            <pc:sldMk cId="0" sldId="271"/>
            <ac:graphicFrameMk id="9" creationId="{00000000-0000-0000-0000-000000000000}"/>
          </ac:graphicFrameMkLst>
        </pc:graphicFrameChg>
      </pc:sldChg>
      <pc:sldChg chg="modSp mod">
        <pc:chgData name="Yusuf Zakaria" userId="f23ca864-406e-4862-80e4-190bdb1a4dbf" providerId="ADAL" clId="{21B42A35-F817-46F3-9B12-74A650D423B1}" dt="2026-06-01T18:59:35.210" v="75" actId="20577"/>
        <pc:sldMkLst>
          <pc:docMk/>
          <pc:sldMk cId="0" sldId="274"/>
        </pc:sldMkLst>
        <pc:spChg chg="mod">
          <ac:chgData name="Yusuf Zakaria" userId="f23ca864-406e-4862-80e4-190bdb1a4dbf" providerId="ADAL" clId="{21B42A35-F817-46F3-9B12-74A650D423B1}" dt="2026-06-01T18:59:35.210" v="75" actId="20577"/>
          <ac:spMkLst>
            <pc:docMk/>
            <pc:sldMk cId="0" sldId="274"/>
            <ac:spMk id="46" creationId="{DECE85F8-C7D9-9501-5DA6-DB1D05D3797A}"/>
          </ac:spMkLst>
        </pc:spChg>
      </pc:sldChg>
      <pc:sldChg chg="add del">
        <pc:chgData name="Yusuf Zakaria" userId="f23ca864-406e-4862-80e4-190bdb1a4dbf" providerId="ADAL" clId="{21B42A35-F817-46F3-9B12-74A650D423B1}" dt="2026-06-03T02:42:20.182" v="164" actId="47"/>
        <pc:sldMkLst>
          <pc:docMk/>
          <pc:sldMk cId="0" sldId="276"/>
        </pc:sldMkLst>
      </pc:sldChg>
      <pc:sldChg chg="modSp mod">
        <pc:chgData name="Yusuf Zakaria" userId="f23ca864-406e-4862-80e4-190bdb1a4dbf" providerId="ADAL" clId="{21B42A35-F817-46F3-9B12-74A650D423B1}" dt="2026-06-03T02:42:16.786" v="163" actId="20577"/>
        <pc:sldMkLst>
          <pc:docMk/>
          <pc:sldMk cId="0" sldId="277"/>
        </pc:sldMkLst>
        <pc:spChg chg="mod">
          <ac:chgData name="Yusuf Zakaria" userId="f23ca864-406e-4862-80e4-190bdb1a4dbf" providerId="ADAL" clId="{21B42A35-F817-46F3-9B12-74A650D423B1}" dt="2026-06-03T02:42:16.786" v="163" actId="20577"/>
          <ac:spMkLst>
            <pc:docMk/>
            <pc:sldMk cId="0" sldId="277"/>
            <ac:spMk id="10" creationId="{00000000-0000-0000-0000-000000000000}"/>
          </ac:spMkLst>
        </pc:spChg>
      </pc:sldChg>
      <pc:sldChg chg="modSp mod">
        <pc:chgData name="Yusuf Zakaria" userId="f23ca864-406e-4862-80e4-190bdb1a4dbf" providerId="ADAL" clId="{21B42A35-F817-46F3-9B12-74A650D423B1}" dt="2026-06-03T00:59:52.413" v="100"/>
        <pc:sldMkLst>
          <pc:docMk/>
          <pc:sldMk cId="1124508849" sldId="278"/>
        </pc:sldMkLst>
        <pc:graphicFrameChg chg="mod">
          <ac:chgData name="Yusuf Zakaria" userId="f23ca864-406e-4862-80e4-190bdb1a4dbf" providerId="ADAL" clId="{21B42A35-F817-46F3-9B12-74A650D423B1}" dt="2026-06-03T00:59:52.413" v="100"/>
          <ac:graphicFrameMkLst>
            <pc:docMk/>
            <pc:sldMk cId="1124508849" sldId="278"/>
            <ac:graphicFrameMk id="6" creationId="{00000000-0000-0000-0000-000000000000}"/>
          </ac:graphicFrameMkLst>
        </pc:graphicFrameChg>
      </pc:sldChg>
      <pc:sldChg chg="addSp delSp modSp add mod setBg">
        <pc:chgData name="Yusuf Zakaria" userId="f23ca864-406e-4862-80e4-190bdb1a4dbf" providerId="ADAL" clId="{21B42A35-F817-46F3-9B12-74A650D423B1}" dt="2026-06-03T02:41:20.568" v="151" actId="20577"/>
        <pc:sldMkLst>
          <pc:docMk/>
          <pc:sldMk cId="0" sldId="287"/>
        </pc:sldMkLst>
        <pc:spChg chg="mod">
          <ac:chgData name="Yusuf Zakaria" userId="f23ca864-406e-4862-80e4-190bdb1a4dbf" providerId="ADAL" clId="{21B42A35-F817-46F3-9B12-74A650D423B1}" dt="2026-06-03T02:41:20.568" v="151" actId="20577"/>
          <ac:spMkLst>
            <pc:docMk/>
            <pc:sldMk cId="0" sldId="287"/>
            <ac:spMk id="6" creationId="{00000000-0000-0000-0000-000000000000}"/>
          </ac:spMkLst>
        </pc:spChg>
        <pc:picChg chg="add del">
          <ac:chgData name="Yusuf Zakaria" userId="f23ca864-406e-4862-80e4-190bdb1a4dbf" providerId="ADAL" clId="{21B42A35-F817-46F3-9B12-74A650D423B1}" dt="2026-06-03T02:41:08.665" v="148" actId="478"/>
          <ac:picMkLst>
            <pc:docMk/>
            <pc:sldMk cId="0" sldId="287"/>
            <ac:picMk id="5" creationId="{00000000-0000-0000-0000-000000000000}"/>
          </ac:picMkLst>
        </pc:picChg>
      </pc:sldChg>
      <pc:sldChg chg="addSp delSp modSp add mod setBg">
        <pc:chgData name="Yusuf Zakaria" userId="f23ca864-406e-4862-80e4-190bdb1a4dbf" providerId="ADAL" clId="{21B42A35-F817-46F3-9B12-74A650D423B1}" dt="2026-06-03T02:41:30.865" v="155" actId="20577"/>
        <pc:sldMkLst>
          <pc:docMk/>
          <pc:sldMk cId="0" sldId="288"/>
        </pc:sldMkLst>
        <pc:spChg chg="mod">
          <ac:chgData name="Yusuf Zakaria" userId="f23ca864-406e-4862-80e4-190bdb1a4dbf" providerId="ADAL" clId="{21B42A35-F817-46F3-9B12-74A650D423B1}" dt="2026-06-03T02:41:30.865" v="155" actId="20577"/>
          <ac:spMkLst>
            <pc:docMk/>
            <pc:sldMk cId="0" sldId="288"/>
            <ac:spMk id="6" creationId="{00000000-0000-0000-0000-000000000000}"/>
          </ac:spMkLst>
        </pc:spChg>
        <pc:picChg chg="add del">
          <ac:chgData name="Yusuf Zakaria" userId="f23ca864-406e-4862-80e4-190bdb1a4dbf" providerId="ADAL" clId="{21B42A35-F817-46F3-9B12-74A650D423B1}" dt="2026-06-03T02:41:26.486" v="152" actId="478"/>
          <ac:picMkLst>
            <pc:docMk/>
            <pc:sldMk cId="0" sldId="288"/>
            <ac:picMk id="5" creationId="{00000000-0000-0000-0000-000000000000}"/>
          </ac:picMkLst>
        </pc:picChg>
      </pc:sldChg>
      <pc:sldChg chg="addSp delSp modSp add mod setBg">
        <pc:chgData name="Yusuf Zakaria" userId="f23ca864-406e-4862-80e4-190bdb1a4dbf" providerId="ADAL" clId="{21B42A35-F817-46F3-9B12-74A650D423B1}" dt="2026-06-03T02:42:03.913" v="161" actId="14100"/>
        <pc:sldMkLst>
          <pc:docMk/>
          <pc:sldMk cId="0" sldId="289"/>
        </pc:sldMkLst>
        <pc:spChg chg="add del mod">
          <ac:chgData name="Yusuf Zakaria" userId="f23ca864-406e-4862-80e4-190bdb1a4dbf" providerId="ADAL" clId="{21B42A35-F817-46F3-9B12-74A650D423B1}" dt="2026-06-03T02:42:03.913" v="161" actId="14100"/>
          <ac:spMkLst>
            <pc:docMk/>
            <pc:sldMk cId="0" sldId="289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A8B-42A7-A0E5-AF2AE59A25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A8B-42A7-A0E5-AF2AE59A25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A8B-42A7-A0E5-AF2AE59A25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A8B-42A7-A0E5-AF2AE59A250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A8B-42A7-A0E5-AF2AE59A2509}"/>
              </c:ext>
            </c:extLst>
          </c:dPt>
          <c:dPt>
            <c:idx val="5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2A8B-42A7-A0E5-AF2AE59A250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A8B-42A7-A0E5-AF2AE59A250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A8B-42A7-A0E5-AF2AE59A250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A8B-42A7-A0E5-AF2AE59A250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A8B-42A7-A0E5-AF2AE59A250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A8B-42A7-A0E5-AF2AE59A2509}"/>
              </c:ext>
            </c:extLst>
          </c:dPt>
          <c:dPt>
            <c:idx val="1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2A8B-42A7-A0E5-AF2AE59A250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A8B-42A7-A0E5-AF2AE59A250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2A8B-42A7-A0E5-AF2AE59A250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2A8B-42A7-A0E5-AF2AE59A25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DB22068-DD58-4B72-B310-C73814911DA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415150A-9617-41A4-B91F-2AE3914171A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A8B-42A7-A0E5-AF2AE59A25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3C6241-33BB-4E54-B818-A3B44C3D1F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B0E9E4E-18E6-4D94-824F-39E8B2DE445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A8B-42A7-A0E5-AF2AE59A25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1E91120-639A-4B51-8490-AC61FDA4AF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5E9BA90-63D8-465C-A7D1-9A4D2F0F852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A8B-42A7-A0E5-AF2AE59A25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A677575-2CC9-4163-8681-03C2B55FE21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5385949-71ED-4C2E-B295-EB27F2B0EE8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A8B-42A7-A0E5-AF2AE59A25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BEF40A-3064-4C11-9F8A-DF172081AEE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76FDE6B-29D1-4EF5-91C9-B50D38CE8A1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A8B-42A7-A0E5-AF2AE59A25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957C4A-8E55-4059-B844-2EB0A9753B1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5000246-FD40-4C97-9C8B-76B969C1D8B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A8B-42A7-A0E5-AF2AE59A250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B33BA2B-3243-42E1-846F-8F9509D1437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19C558B-5B19-4AD3-A51F-BE7D6FF9414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A8B-42A7-A0E5-AF2AE59A250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BEF9BA-1817-42B4-B2E4-66103DBBE08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0A5B19B-673B-4A95-BF26-93D5578B6F0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A8B-42A7-A0E5-AF2AE59A250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6F01911-6108-4FA7-A72A-5FAFDA3CEDC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AAC5C60-4286-4631-82DC-64C93A0E46F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A8B-42A7-A0E5-AF2AE59A250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A131EE0-9EFD-4463-AA88-07B8BF23D13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AEFD8AC-A2C2-47BC-9CF0-F7C6BFA6B30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A8B-42A7-A0E5-AF2AE59A250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BDF3586-98B6-4D12-9F30-B91DBA7B828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4E07070-A020-4E01-B1B0-3BF0AFD21D7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2A8B-42A7-A0E5-AF2AE59A250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44FCFE6-CA96-4B3C-B295-DE6A1CD0504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3BCBFD5-BD7D-4B16-9D93-FA693BD56A0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2A8B-42A7-A0E5-AF2AE59A250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DF708F5-04B1-419C-80E5-E6B015BCBB3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8282BC6-D720-4318-92DA-BC6DE87E1F8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2A8B-42A7-A0E5-AF2AE59A250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7E92D2D-4DF2-4564-96B3-C4330D2D728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92D93D7-EED5-476A-AB72-53EE4FA5348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2A8B-42A7-A0E5-AF2AE59A250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44BB68F-7245-4BF4-8C7B-1473E10F2D7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FFEA8FD-DB96-43D9-A95C-CF406A8D6BB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2A8B-42A7-A0E5-AF2AE59A250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1007</c:v>
                </c:pt>
                <c:pt idx="6">
                  <c:v>1</c:v>
                </c:pt>
                <c:pt idx="7">
                  <c:v>807</c:v>
                </c:pt>
                <c:pt idx="8">
                  <c:v>79</c:v>
                </c:pt>
                <c:pt idx="9">
                  <c:v>690</c:v>
                </c:pt>
                <c:pt idx="10">
                  <c:v>69</c:v>
                </c:pt>
                <c:pt idx="11">
                  <c:v>1310</c:v>
                </c:pt>
                <c:pt idx="12">
                  <c:v>255</c:v>
                </c:pt>
                <c:pt idx="13">
                  <c:v>12</c:v>
                </c:pt>
                <c:pt idx="14">
                  <c:v>237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Sheet1!$C$2:$C$16</c15:f>
                <c15:dlblRangeCache>
                  <c:ptCount val="15"/>
                  <c:pt idx="0">
                    <c:v>1.2%</c:v>
                  </c:pt>
                  <c:pt idx="1">
                    <c:v>0.0%</c:v>
                  </c:pt>
                  <c:pt idx="2">
                    <c:v>0.1%</c:v>
                  </c:pt>
                  <c:pt idx="3">
                    <c:v>0.1%</c:v>
                  </c:pt>
                  <c:pt idx="4">
                    <c:v>0.1%</c:v>
                  </c:pt>
                  <c:pt idx="5">
                    <c:v>22.2%</c:v>
                  </c:pt>
                  <c:pt idx="6">
                    <c:v>0.0%</c:v>
                  </c:pt>
                  <c:pt idx="7">
                    <c:v>17.8%</c:v>
                  </c:pt>
                  <c:pt idx="8">
                    <c:v>1.7%</c:v>
                  </c:pt>
                  <c:pt idx="9">
                    <c:v>15.2%</c:v>
                  </c:pt>
                  <c:pt idx="10">
                    <c:v>1.5%</c:v>
                  </c:pt>
                  <c:pt idx="11">
                    <c:v>28.9%</c:v>
                  </c:pt>
                  <c:pt idx="12">
                    <c:v>5.6%</c:v>
                  </c:pt>
                  <c:pt idx="13">
                    <c:v>0.3%</c:v>
                  </c:pt>
                  <c:pt idx="14">
                    <c:v>5.2%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2A8B-42A7-A0E5-AF2AE59A25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450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0D1B2A"/>
                </a:solidFill>
                <a:latin typeface="Arial"/>
              </a:rPr>
              <a:t>Impaired Driving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79-45E0-8DB7-1C395E89A218}"/>
              </c:ext>
            </c:extLst>
          </c:dPt>
          <c:dPt>
            <c:idx val="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579-45E0-8DB7-1C395E89A21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F2832EA-7096-4BDC-8532-F3AF73BED6E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2653540-53D8-4241-BEF6-CC8101F5639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579-45E0-8DB7-1C395E89A2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A93642-5BFD-4B76-B08D-92CF86C9E10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CD899D8-1587-4176-B420-165B9D9693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579-45E0-8DB7-1C395E89A21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4208</c:v>
                </c:pt>
                <c:pt idx="1">
                  <c:v>227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94.9%</c:v>
                  </c:pt>
                  <c:pt idx="1">
                    <c:v>5.1%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579-45E0-8DB7-1C395E89A2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0D1B2A"/>
                </a:solidFill>
                <a:latin typeface="Arial"/>
              </a:rPr>
              <a:t>Distracted Driving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0D-41A3-807C-2CF9B78517C4}"/>
              </c:ext>
            </c:extLst>
          </c:dPt>
          <c:dPt>
            <c:idx val="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F0D-41A3-807C-2CF9B78517C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040DEA6-6FC2-4B83-9F1C-83B2AF5F708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8B6668A-FEC0-4466-A7C2-16E2278C00C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F0D-41A3-807C-2CF9B78517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A8F255-0467-42E2-B1DA-D6E9DF7BFBA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65FA459-9DBF-45F3-8120-9B88838D5E2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F0D-41A3-807C-2CF9B78517C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4298</c:v>
                </c:pt>
                <c:pt idx="1">
                  <c:v>236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94.8%</c:v>
                  </c:pt>
                  <c:pt idx="1">
                    <c:v>5.2%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F0D-41A3-807C-2CF9B7851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 dirty="0">
                <a:solidFill>
                  <a:srgbClr val="0D1B2A"/>
                </a:solidFill>
                <a:latin typeface="Arial"/>
              </a:rPr>
              <a:t>Speed</a:t>
            </a:r>
            <a:r>
              <a:rPr lang="en-US" sz="1200" b="0" i="0" u="none" strike="noStrike" baseline="0" dirty="0">
                <a:solidFill>
                  <a:srgbClr val="0D1B2A"/>
                </a:solidFill>
                <a:latin typeface="Arial"/>
              </a:rPr>
              <a:t> Factor</a:t>
            </a:r>
            <a:endParaRPr lang="en-US" sz="1200" b="0" i="0" u="none" strike="noStrike" dirty="0">
              <a:solidFill>
                <a:srgbClr val="0D1B2A"/>
              </a:solidFill>
              <a:latin typeface="Arial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B91C1C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94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814-4578-BBD1-BAAF1667C531}"/>
              </c:ext>
            </c:extLst>
          </c:dPt>
          <c:dPt>
            <c:idx val="1"/>
            <c:invertIfNegative val="0"/>
            <c:bubble3D val="0"/>
            <c:spPr>
              <a:solidFill>
                <a:srgbClr val="EF444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814-4578-BBD1-BAAF1667C531}"/>
              </c:ext>
            </c:extLst>
          </c:dPt>
          <c:dPt>
            <c:idx val="2"/>
            <c:invertIfNegative val="0"/>
            <c:bubble3D val="0"/>
            <c:spPr>
              <a:solidFill>
                <a:srgbClr val="F9731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814-4578-BBD1-BAAF1667C531}"/>
              </c:ext>
            </c:extLst>
          </c:dPt>
          <c:dPt>
            <c:idx val="3"/>
            <c:invertIfNegative val="0"/>
            <c:bubble3D val="0"/>
            <c:spPr>
              <a:solidFill>
                <a:srgbClr val="EAB30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2814-4578-BBD1-BAAF1667C531}"/>
              </c:ext>
            </c:extLst>
          </c:dPt>
          <c:dPt>
            <c:idx val="4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2814-4578-BBD1-BAAF1667C5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46D7B84-E3C2-4D9E-81B1-091CFD790E8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95CE35-80BD-4545-9977-30EC89E9942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14-4578-BBD1-BAAF1667C5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7D3630-FE57-4B99-891D-8B62D3D591B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D7F6570-5E00-4AB2-A4A4-D7C63FE5198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14-4578-BBD1-BAAF1667C5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FAE71C-F67E-46D8-99A9-85573201AC6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E18E33C-A452-4A50-9030-FF8ADA4F7F6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814-4578-BBD1-BAAF1667C5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13BF09F-C532-45BC-98E6-2F4F5F964C0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C32E9E0-289C-4C40-808F-CA0950FD89D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814-4578-BBD1-BAAF1667C5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Normal</c:v>
                </c:pt>
                <c:pt idx="1">
                  <c:v>Over</c:v>
                </c:pt>
                <c:pt idx="2">
                  <c:v>Stationary</c:v>
                </c:pt>
                <c:pt idx="3">
                  <c:v>Under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1598</c:v>
                </c:pt>
                <c:pt idx="1">
                  <c:v>89</c:v>
                </c:pt>
                <c:pt idx="2">
                  <c:v>580</c:v>
                </c:pt>
                <c:pt idx="3">
                  <c:v>2267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35.2%</c:v>
                  </c:pt>
                  <c:pt idx="1">
                    <c:v>2.0%</c:v>
                  </c:pt>
                  <c:pt idx="2">
                    <c:v>12.8%</c:v>
                  </c:pt>
                  <c:pt idx="3">
                    <c:v>50.0%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814-4578-BBD1-BAAF1667C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Crash Severity Distribution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B91C1C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14-4578-BBD1-BAAF1667C531}"/>
              </c:ext>
            </c:extLst>
          </c:dPt>
          <c:dPt>
            <c:idx val="1"/>
            <c:invertIfNegative val="0"/>
            <c:bubble3D val="0"/>
            <c:spPr>
              <a:solidFill>
                <a:srgbClr val="EF444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814-4578-BBD1-BAAF1667C531}"/>
              </c:ext>
            </c:extLst>
          </c:dPt>
          <c:dPt>
            <c:idx val="2"/>
            <c:invertIfNegative val="0"/>
            <c:bubble3D val="0"/>
            <c:spPr>
              <a:solidFill>
                <a:srgbClr val="F9731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814-4578-BBD1-BAAF1667C531}"/>
              </c:ext>
            </c:extLst>
          </c:dPt>
          <c:dPt>
            <c:idx val="3"/>
            <c:invertIfNegative val="0"/>
            <c:bubble3D val="0"/>
            <c:spPr>
              <a:solidFill>
                <a:srgbClr val="EAB30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2814-4578-BBD1-BAAF1667C531}"/>
              </c:ext>
            </c:extLst>
          </c:dPt>
          <c:dPt>
            <c:idx val="4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2814-4578-BBD1-BAAF1667C53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Fatal</c:v>
                </c:pt>
                <c:pt idx="1">
                  <c:v>Serious
Injury</c:v>
                </c:pt>
                <c:pt idx="2">
                  <c:v>Minor
Injury</c:v>
                </c:pt>
                <c:pt idx="3">
                  <c:v>Injury
Possible</c:v>
                </c:pt>
                <c:pt idx="4">
                  <c:v>PDO /
No Injury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128</c:v>
                </c:pt>
                <c:pt idx="2">
                  <c:v>589</c:v>
                </c:pt>
                <c:pt idx="3">
                  <c:v>462</c:v>
                </c:pt>
                <c:pt idx="4">
                  <c:v>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14-4578-BBD1-BAAF1667C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Road Contour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79-48FC-B189-3AFC7B5C3D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79-48FC-B189-3AFC7B5C3D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479-48FC-B189-3AFC7B5C3D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479-48FC-B189-3AFC7B5C3DF4}"/>
              </c:ext>
            </c:extLst>
          </c:dPt>
          <c:dPt>
            <c:idx val="4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6479-48FC-B189-3AFC7B5C3D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08973B9-4127-4533-AB99-F04188A021C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8CF2C0A-0B25-475C-B467-D6EAA9C82F8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79-48FC-B189-3AFC7B5C3D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764D56-C1F2-49F6-8109-7738933C6DA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43DF02C-2045-4017-907C-E15D20380EB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479-48FC-B189-3AFC7B5C3D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92B14F-098A-4EF9-A25A-45CFBD50FAB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1164A29-6BC5-43A2-93D1-3981EB73DA5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479-48FC-B189-3AFC7B5C3D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ECABE2-73BD-44D3-B131-4A86894CB3F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A5BF545-C4ED-4D42-8272-C6AC3A448A9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479-48FC-B189-3AFC7B5C3D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E264D06-1F8D-409B-881B-5ACDACA818F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96D0478-2C25-4BBA-B8A7-3BAD947C3A0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479-48FC-B189-3AFC7B5C3DF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Curve
Grade</c:v>
                </c:pt>
                <c:pt idx="1">
                  <c:v>Curve
Level</c:v>
                </c:pt>
                <c:pt idx="2">
                  <c:v>Other /
Unknown</c:v>
                </c:pt>
                <c:pt idx="3">
                  <c:v>Straight
Grade</c:v>
                </c:pt>
                <c:pt idx="4">
                  <c:v>Straight
Level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566</c:v>
                </c:pt>
                <c:pt idx="1">
                  <c:v>418</c:v>
                </c:pt>
                <c:pt idx="2">
                  <c:v>1</c:v>
                </c:pt>
                <c:pt idx="3">
                  <c:v>741</c:v>
                </c:pt>
                <c:pt idx="4">
                  <c:v>2808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12.5%</c:v>
                  </c:pt>
                  <c:pt idx="1">
                    <c:v>9.2%</c:v>
                  </c:pt>
                  <c:pt idx="2">
                    <c:v>0.0%</c:v>
                  </c:pt>
                  <c:pt idx="3">
                    <c:v>16.3%</c:v>
                  </c:pt>
                  <c:pt idx="4">
                    <c:v>61.9%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479-48FC-B189-3AFC7B5C3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Traffic Control Type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29-44E7-BD03-3E0D20D43781}"/>
              </c:ext>
            </c:extLst>
          </c:dPt>
          <c:dPt>
            <c:idx val="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B29-44E7-BD03-3E0D20D437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29-44E7-BD03-3E0D20D437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29-44E7-BD03-3E0D20D437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B29-44E7-BD03-3E0D20D437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A3ED05B-D1FC-4BBC-B42A-5EAD5F5CEB9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8E2AB33-3373-4A19-ABF3-AE1E9A4F3E9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B29-44E7-BD03-3E0D20D437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FB449C-E9DA-41FA-BF46-6444D77EC6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AB2DC41-4033-4B9A-AF87-55A091796BE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B29-44E7-BD03-3E0D20D437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2DF53B-ECB8-48F7-B68B-D2C41A5E89E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E494A7F-9E7B-4F41-9D6B-7D79220F51B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B29-44E7-BD03-3E0D20D437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7D2DA3-437A-40D9-925E-782A16FECE1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8A4F051-0765-4DAF-86AC-DBAF9B78084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B29-44E7-BD03-3E0D20D437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6018A6-20EE-4E2A-823E-D77D77D7B610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691CCFC-691C-4132-934A-F3AB1D54819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B29-44E7-BD03-3E0D20D4378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Flasher</c:v>
                </c:pt>
                <c:pt idx="1">
                  <c:v>No
Control</c:v>
                </c:pt>
                <c:pt idx="2">
                  <c:v>Signal</c:v>
                </c:pt>
                <c:pt idx="3">
                  <c:v>Stop
Sign</c:v>
                </c:pt>
                <c:pt idx="4">
                  <c:v>Yield
Sign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3531</c:v>
                </c:pt>
                <c:pt idx="2">
                  <c:v>589</c:v>
                </c:pt>
                <c:pt idx="3">
                  <c:v>367</c:v>
                </c:pt>
                <c:pt idx="4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0.6%</c:v>
                  </c:pt>
                  <c:pt idx="1">
                    <c:v>77.9%</c:v>
                  </c:pt>
                  <c:pt idx="2">
                    <c:v>13.0%</c:v>
                  </c:pt>
                  <c:pt idx="3">
                    <c:v>8.1%</c:v>
                  </c:pt>
                  <c:pt idx="4">
                    <c:v>0.4%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BB29-44E7-BD03-3E0D20D43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Visibility Level Distribution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F4A827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98C-40A2-A0E9-0D3316B795B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98C-40A2-A0E9-0D3316B795B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98C-40A2-A0E9-0D3316B795B0}"/>
              </c:ext>
            </c:extLst>
          </c:dPt>
          <c:dPt>
            <c:idx val="3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798C-40A2-A0E9-0D3316B795B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FEEB17F-2367-4FFC-BF0F-2108A322B63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A464E06-AC48-4D7B-9346-C03B4648800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98C-40A2-A0E9-0D3316B795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A79888-B895-40E6-B5D6-875DF31B5D2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B7036D8-780E-4182-8DE1-982B667887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98C-40A2-A0E9-0D3316B795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FE59E8-DA60-4B63-8A0E-F085DA9AEDE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0B334AD-34E1-4E22-9424-00CFDBA6C30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98C-40A2-A0E9-0D3316B795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377287-7517-4801-B766-4935514AA25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437F84F-0DA2-43EC-9560-060988C6BDE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98C-40A2-A0E9-0D3316B795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Average</c:v>
                </c:pt>
                <c:pt idx="2">
                  <c:v>Poor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3799</c:v>
                </c:pt>
                <c:pt idx="1">
                  <c:v>640</c:v>
                </c:pt>
                <c:pt idx="2">
                  <c:v>66</c:v>
                </c:pt>
                <c:pt idx="3">
                  <c:v>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Sheet1!$C$2:$C$5</c15:f>
                <c15:dlblRangeCache>
                  <c:ptCount val="4"/>
                  <c:pt idx="0">
                    <c:v>83.8%</c:v>
                  </c:pt>
                  <c:pt idx="1">
                    <c:v>14.1%</c:v>
                  </c:pt>
                  <c:pt idx="2">
                    <c:v>1.5%</c:v>
                  </c:pt>
                  <c:pt idx="3">
                    <c:v>0.6%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798C-40A2-A0E9-0D3316B795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Road Surface Condition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F4A827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38B2-4FE5-9569-BA0C625581B2}"/>
              </c:ext>
            </c:extLst>
          </c:dPt>
          <c:dPt>
            <c:idx val="1"/>
            <c:invertIfNegative val="0"/>
            <c:bubble3D val="0"/>
            <c:spPr>
              <a:solidFill>
                <a:srgbClr val="30947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38B2-4FE5-9569-BA0C625581B2}"/>
              </c:ext>
            </c:extLst>
          </c:dPt>
          <c:dPt>
            <c:idx val="2"/>
            <c:invertIfNegative val="0"/>
            <c:bubble3D val="0"/>
            <c:spPr>
              <a:solidFill>
                <a:srgbClr val="1E6F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38B2-4FE5-9569-BA0C625581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8B2-4FE5-9569-BA0C625581B2}"/>
              </c:ext>
            </c:extLst>
          </c:dPt>
          <c:dPt>
            <c:idx val="4"/>
            <c:invertIfNegative val="0"/>
            <c:bubble3D val="0"/>
            <c:spPr>
              <a:solidFill>
                <a:srgbClr val="71809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38B2-4FE5-9569-BA0C625581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53AE2CA-6D03-4E25-BCEE-470F3691992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88F7601-6B41-432D-8753-A0F3AD9CAEC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8B2-4FE5-9569-BA0C625581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740178A-27E8-4A9D-9E8C-FCDEF84A2CA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FF119BE-2E7F-4EBE-A505-32758605EF5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8B2-4FE5-9569-BA0C625581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796F1F-CCF4-4114-B5E9-7A84F2B259B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38E5672-31D3-4F52-BBA8-19FA103FD62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8B2-4FE5-9569-BA0C625581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020289-6BC7-40D6-8C58-E9DB6A0EDF8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AB579BFE-8165-4A17-BE67-B666E0DA311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8B2-4FE5-9569-BA0C625581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BF01D5-30D5-4801-8B35-6F6ECB5F8EF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0EF84B5-2A38-4FDD-A9DE-AB2F3C0531A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8B2-4FE5-9569-BA0C625581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Dry</c:v>
                </c:pt>
                <c:pt idx="1">
                  <c:v>Ice</c:v>
                </c:pt>
                <c:pt idx="2">
                  <c:v>Sediments</c:v>
                </c:pt>
                <c:pt idx="3">
                  <c:v>Unknown</c:v>
                </c:pt>
                <c:pt idx="4">
                  <c:v>Wet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3500</c:v>
                </c:pt>
                <c:pt idx="1">
                  <c:v>188</c:v>
                </c:pt>
                <c:pt idx="2">
                  <c:v>3</c:v>
                </c:pt>
                <c:pt idx="3">
                  <c:v>17</c:v>
                </c:pt>
                <c:pt idx="4">
                  <c:v>826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Sheet1!$C$2:$C$6</c15:f>
                <c15:dlblRangeCache>
                  <c:ptCount val="5"/>
                  <c:pt idx="0">
                    <c:v>77.2%</c:v>
                  </c:pt>
                  <c:pt idx="1">
                    <c:v>4.1%</c:v>
                  </c:pt>
                  <c:pt idx="2">
                    <c:v>0.1%</c:v>
                  </c:pt>
                  <c:pt idx="3">
                    <c:v>0.4%</c:v>
                  </c:pt>
                  <c:pt idx="4">
                    <c:v>18.2%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38B2-4FE5-9569-BA0C625581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Monthly Crash Incidence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6E-4CDC-81DA-EDF6B49F7E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6E-4CDC-81DA-EDF6B49F7E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36E-4CDC-81DA-EDF6B49F7EB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36E-4CDC-81DA-EDF6B49F7E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36E-4CDC-81DA-EDF6B49F7EB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36E-4CDC-81DA-EDF6B49F7E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E36E-4CDC-81DA-EDF6B49F7EB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E36E-4CDC-81DA-EDF6B49F7EB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36E-4CDC-81DA-EDF6B49F7EB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E36E-4CDC-81DA-EDF6B49F7EBA}"/>
              </c:ext>
            </c:extLst>
          </c:dPt>
          <c:dPt>
            <c:idx val="10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E36E-4CDC-81DA-EDF6B49F7EBA}"/>
              </c:ext>
            </c:extLst>
          </c:dPt>
          <c:dPt>
            <c:idx val="1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E36E-4CDC-81DA-EDF6B49F7EB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387</c:v>
                </c:pt>
                <c:pt idx="1">
                  <c:v>314</c:v>
                </c:pt>
                <c:pt idx="2">
                  <c:v>314</c:v>
                </c:pt>
                <c:pt idx="3">
                  <c:v>313</c:v>
                </c:pt>
                <c:pt idx="4">
                  <c:v>401</c:v>
                </c:pt>
                <c:pt idx="5">
                  <c:v>393</c:v>
                </c:pt>
                <c:pt idx="6">
                  <c:v>363</c:v>
                </c:pt>
                <c:pt idx="7">
                  <c:v>350</c:v>
                </c:pt>
                <c:pt idx="8">
                  <c:v>374</c:v>
                </c:pt>
                <c:pt idx="9">
                  <c:v>450</c:v>
                </c:pt>
                <c:pt idx="10">
                  <c:v>473</c:v>
                </c:pt>
                <c:pt idx="11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36E-4CDC-81DA-EDF6B49F7E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200" b="0" i="0" u="none" strike="noStrike">
                <a:solidFill>
                  <a:srgbClr val="0D1B2A"/>
                </a:solidFill>
                <a:latin typeface="Arial"/>
              </a:rPr>
              <a:t>Crash Count by Hour of Day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0D-45AC-96F6-5D795F6079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0D-45AC-96F6-5D795F6079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0D-45AC-96F6-5D795F6079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0D-45AC-96F6-5D795F6079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00D-45AC-96F6-5D795F6079D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00D-45AC-96F6-5D795F6079D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00D-45AC-96F6-5D795F6079D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00D-45AC-96F6-5D795F6079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00D-45AC-96F6-5D795F6079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00D-45AC-96F6-5D795F6079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00D-45AC-96F6-5D795F6079D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00D-45AC-96F6-5D795F6079D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00D-45AC-96F6-5D795F6079D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200D-45AC-96F6-5D795F6079D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200D-45AC-96F6-5D795F6079D4}"/>
              </c:ext>
            </c:extLst>
          </c:dPt>
          <c:dPt>
            <c:idx val="15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F-200D-45AC-96F6-5D795F6079D4}"/>
              </c:ext>
            </c:extLst>
          </c:dPt>
          <c:dPt>
            <c:idx val="16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21-200D-45AC-96F6-5D795F6079D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200D-45AC-96F6-5D795F6079D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200D-45AC-96F6-5D795F6079D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200D-45AC-96F6-5D795F6079D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200D-45AC-96F6-5D795F6079D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200D-45AC-96F6-5D795F6079D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200D-45AC-96F6-5D795F6079D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200D-45AC-96F6-5D795F6079D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Sheet1!$A$2:$A$25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74</c:v>
                </c:pt>
                <c:pt idx="1">
                  <c:v>57</c:v>
                </c:pt>
                <c:pt idx="2">
                  <c:v>48</c:v>
                </c:pt>
                <c:pt idx="3">
                  <c:v>58</c:v>
                </c:pt>
                <c:pt idx="4">
                  <c:v>69</c:v>
                </c:pt>
                <c:pt idx="5">
                  <c:v>107</c:v>
                </c:pt>
                <c:pt idx="6">
                  <c:v>168</c:v>
                </c:pt>
                <c:pt idx="7">
                  <c:v>286</c:v>
                </c:pt>
                <c:pt idx="8">
                  <c:v>167</c:v>
                </c:pt>
                <c:pt idx="9">
                  <c:v>172</c:v>
                </c:pt>
                <c:pt idx="10">
                  <c:v>223</c:v>
                </c:pt>
                <c:pt idx="11">
                  <c:v>248</c:v>
                </c:pt>
                <c:pt idx="12">
                  <c:v>276</c:v>
                </c:pt>
                <c:pt idx="13">
                  <c:v>285</c:v>
                </c:pt>
                <c:pt idx="14">
                  <c:v>300</c:v>
                </c:pt>
                <c:pt idx="15">
                  <c:v>370</c:v>
                </c:pt>
                <c:pt idx="16">
                  <c:v>369</c:v>
                </c:pt>
                <c:pt idx="17">
                  <c:v>323</c:v>
                </c:pt>
                <c:pt idx="18">
                  <c:v>268</c:v>
                </c:pt>
                <c:pt idx="19">
                  <c:v>174</c:v>
                </c:pt>
                <c:pt idx="20">
                  <c:v>149</c:v>
                </c:pt>
                <c:pt idx="21">
                  <c:v>151</c:v>
                </c:pt>
                <c:pt idx="22">
                  <c:v>109</c:v>
                </c:pt>
                <c:pt idx="2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200D-45AC-96F6-5D795F607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0D1B2A"/>
                </a:solidFill>
                <a:latin typeface="Arial"/>
              </a:rPr>
              <a:t>Senior Driver Involved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24-4464-B979-BF458BCE65F8}"/>
              </c:ext>
            </c:extLst>
          </c:dPt>
          <c:dPt>
            <c:idx val="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524-4464-B979-BF458BCE65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6EFF85B-8A0B-45D3-B4D6-4EE9ABA3B26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9041343-63CF-4634-B2A8-33E4DB48637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524-4464-B979-BF458BCE65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25714D-6203-4EE8-AFB9-B4F63A77B27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4031BAB-FEE5-41EC-9C06-595F3000A98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524-4464-B979-BF458BCE65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3551</c:v>
                </c:pt>
                <c:pt idx="1">
                  <c:v>983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78.3%</c:v>
                  </c:pt>
                  <c:pt idx="1">
                    <c:v>21.7%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524-4464-B979-BF458BCE6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D1B2A"/>
                </a:solidFill>
                <a:latin typeface="Arial"/>
              </a:defRPr>
            </a:pPr>
            <a:r>
              <a:rPr lang="en-US" sz="1100" b="0" i="0" u="none" strike="noStrike">
                <a:solidFill>
                  <a:srgbClr val="0D1B2A"/>
                </a:solidFill>
                <a:latin typeface="Arial"/>
              </a:rPr>
              <a:t>Young Driver Involved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</c:v>
                </c:pt>
              </c:strCache>
            </c:strRef>
          </c:tx>
          <c:spPr>
            <a:solidFill>
              <a:srgbClr val="1E6FA5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B2-44CB-8686-A9A989CEBF0A}"/>
              </c:ext>
            </c:extLst>
          </c:dPt>
          <c:dPt>
            <c:idx val="1"/>
            <c:invertIfNegative val="0"/>
            <c:bubble3D val="0"/>
            <c:spPr>
              <a:solidFill>
                <a:srgbClr val="F4A82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1B2-44CB-8686-A9A989CEBF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DD66E0E-708F-4BB3-B732-A2A8BA25F10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373BC69E-43C5-4D8D-8D8E-BBD6B076BE1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1B2-44CB-8686-A9A989CEBF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B5F73A-60CE-4D07-800A-C9CA6FA192A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D5CA40D-F0DC-430C-8196-03C69F0EF40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1B2-44CB-8686-A9A989CEBF0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D1B2A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3110</c:v>
                </c:pt>
                <c:pt idx="1">
                  <c:v>1424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68.6%</c:v>
                  </c:pt>
                  <c:pt idx="1">
                    <c:v>31.4%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B1B2-44CB-8686-A9A989CEBF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5E7EB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E942F4-7E47-45C3-881E-BADF015D621B}" authorId="{5748254B-FAF1-0AF5-B9B9-9FE23DAE07F6}" created="2026-05-28T23:59:33.5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7" creationId="{00000000-0000-0000-0000-000000000000}"/>
      <ac:txMk cp="82" len="10">
        <ac:context len="107" hash="3296640835"/>
      </ac:txMk>
    </ac:txMkLst>
    <p188:pos x="6512243" y="225743"/>
    <p188:txBody>
      <a:bodyPr/>
      <a:lstStyle/>
      <a:p>
        <a:r>
          <a:rPr lang="en-US"/>
          <a:t>Verify this fact from the data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04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031D-C991-07B8-8B04-E6600604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CD532-7278-09D7-40C9-9DCCEC488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72AB3-7DD8-D279-9C62-47468F71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8C23-5066-D322-7429-168A7F04F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06C2-FF58-8751-6FF7-A49C3DB9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7EFBA-5DEF-AC4F-CAD7-EE244AD80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59035-80EA-9B7F-A24C-6FA4AD19C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9BC1-98B7-B7A3-E1DB-D81BFF193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83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F7F5-29E1-52AA-8CDB-6F636230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A5D68-296B-FCFC-30B5-2AE812008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03B48-0E0D-ECBD-73F3-EBD233E8B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6DE0-20DA-DA1D-8D62-5C7E4034A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4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9DEEA-647A-5D11-AFCE-96F3A40D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F082A-BDD8-DB29-F817-7AAF494CF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50271-7C5A-12C6-A03F-B9FAD5BA8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E8486-7B46-CE53-CB3A-E239D6B9F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4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B1C0E-B463-6BF8-B001-73AA31116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7BD4A-68F9-8431-8CB1-146814EC2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BA42B-09FF-8D92-0FEE-C8AF8EC01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154C4-4EF7-2A64-D5BA-E0721AAE9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5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B3F8F-F6DF-D08B-6921-DF7927AA1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96552-C5D7-3013-AE29-AC9BB20BA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4F4D1-D145-B97C-FF23-605D1CE96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222A-E579-0AB0-5E50-B0BF4A48A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5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D20F-C994-958A-2769-668232F0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B775A-D75B-87DF-679F-8A63B453F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FF1671-5383-C83D-8A16-DD6A469D8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C7552-A9E4-C72E-2754-ECDEA033B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FF3C-7E0B-F07D-7629-297B1949D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680C3-746B-0D6A-E0F6-ECE375090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3BD08-A669-833B-9CB1-9B02956B2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2BBD3-CF20-A6A5-BBE5-FC72192974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6B01-4E38-97CC-3D89-075DC22D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DC037-7707-2DA0-BCE0-39CBECD69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1A9F0-E1C5-3EAF-D5D3-B373EB88B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BB6C3-1992-E841-36E6-DF6954AB0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13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A6264-DD37-5B60-233E-3BC896DE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23E7E-392C-818F-99A3-C61939D54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8B1CA-5EAC-E104-10D2-BD4A49FAE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68422-C040-2CA9-AA82-2866A960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529584" y="256032"/>
            <a:ext cx="2084832" cy="1577884"/>
          </a:xfrm>
          <a:prstGeom prst="roundRect">
            <a:avLst>
              <a:gd name="adj" fmla="val 579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8328"/>
            <a:ext cx="1828800" cy="14132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57200" y="214884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From Crash Records to Machine Learning: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457200" y="2706624"/>
            <a:ext cx="8229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4A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Data Quality Challenges and Decision-Support Opportunities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200400" y="3218688"/>
            <a:ext cx="2743200" cy="36576"/>
          </a:xfrm>
          <a:prstGeom prst="rect">
            <a:avLst/>
          </a:prstGeom>
          <a:solidFill>
            <a:srgbClr val="2A4060"/>
          </a:solidFill>
          <a:ln w="12700">
            <a:solidFill>
              <a:srgbClr val="2A40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57200" y="3337560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Yusuf W. Zakaria, Transportation Specialist  |  WWW Interstate Planning Commission</a:t>
            </a:r>
          </a:p>
        </p:txBody>
      </p:sp>
      <p:sp>
        <p:nvSpPr>
          <p:cNvPr id="10" name="Text 7"/>
          <p:cNvSpPr/>
          <p:nvPr/>
        </p:nvSpPr>
        <p:spPr>
          <a:xfrm>
            <a:off x="457200" y="3639312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7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WV Transportation Planning Conference  |  June 3, 2026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From Visualization to Machine Learning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~4,500 data points: significant, but constrained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274320" y="960120"/>
            <a:ext cx="4160520" cy="38404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74320" y="960120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F4A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OPPORTUNITY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274320" y="1344168"/>
            <a:ext cx="4160520" cy="3429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384048" y="1426464"/>
            <a:ext cx="3931920" cy="3246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reveals contribution of factors within each record beyond counts and maps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Identifies patterns invisible to cross-tabulation or summary statistics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Supports targeted safety campaigns and corridor-specific countermeasures</a:t>
            </a:r>
            <a:endParaRPr lang="en-US" sz="12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Transferable framework to similar roadway contexts in the MPO region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709160" y="960120"/>
            <a:ext cx="4160520" cy="384048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709160" y="960120"/>
            <a:ext cx="4160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DATA CHALLENGES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709160" y="1344168"/>
            <a:ext cx="416052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709160" y="1344168"/>
            <a:ext cx="64008" cy="77724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773168" y="139903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5285232" y="1399032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Erroneous or missing values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5285232" y="1655064"/>
            <a:ext cx="3474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or more attributes incomplete in a significant share of records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4709160" y="2203704"/>
            <a:ext cx="4160520" cy="777240"/>
          </a:xfrm>
          <a:prstGeom prst="rect">
            <a:avLst/>
          </a:prstGeom>
          <a:solidFill>
            <a:srgbClr val="F2F4F7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4709160" y="2203704"/>
            <a:ext cx="64008" cy="77724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4773168" y="225856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5285232" y="2258568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Roadway upgrades within study period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285232" y="2514600"/>
            <a:ext cx="3474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changes between crash years affect attribute validity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4709160" y="3063240"/>
            <a:ext cx="416052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4709160" y="3063240"/>
            <a:ext cx="64008" cy="77724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773168" y="311810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25" name="Text 22"/>
          <p:cNvSpPr/>
          <p:nvPr/>
        </p:nvSpPr>
        <p:spPr>
          <a:xfrm>
            <a:off x="5285232" y="3118104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</a:rPr>
              <a:t>Attribute Homogeneity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285232" y="3374136"/>
            <a:ext cx="3474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categorical variables lack sufficient spread for ML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4709160" y="3922776"/>
            <a:ext cx="4160520" cy="777240"/>
          </a:xfrm>
          <a:prstGeom prst="rect">
            <a:avLst/>
          </a:prstGeom>
          <a:solidFill>
            <a:srgbClr val="F2F4F7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4709160" y="3922776"/>
            <a:ext cx="64008" cy="77724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4773168" y="397764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30" name="Text 27"/>
          <p:cNvSpPr/>
          <p:nvPr/>
        </p:nvSpPr>
        <p:spPr>
          <a:xfrm>
            <a:off x="5285232" y="3977640"/>
            <a:ext cx="3474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Nuanced variables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5285232" y="4233672"/>
            <a:ext cx="3474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Granular attributes need careful encoding or consolidation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04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 Analysis &amp; Engineering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Preparing crash variables for machine learning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Feature: Posted Speed Limit Distribution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 as principal reference: proximity assumption for other units</a:t>
            </a:r>
            <a:endParaRPr lang="en-US" sz="1150" dirty="0"/>
          </a:p>
        </p:txBody>
      </p:sp>
      <p:graphicFrame>
        <p:nvGraphicFramePr>
          <p:cNvPr id="6" name="Chart 0"/>
          <p:cNvGraphicFramePr/>
          <p:nvPr>
            <p:extLst>
              <p:ext uri="{D42A27DB-BD31-4B8C-83A1-F6EECF244321}">
                <p14:modId xmlns:p14="http://schemas.microsoft.com/office/powerpoint/2010/main" val="3137743460"/>
              </p:ext>
            </p:extLst>
          </p:nvPr>
        </p:nvGraphicFramePr>
        <p:xfrm>
          <a:off x="274320" y="932688"/>
          <a:ext cx="612648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hape 3"/>
          <p:cNvSpPr/>
          <p:nvPr/>
        </p:nvSpPr>
        <p:spPr>
          <a:xfrm>
            <a:off x="6583680" y="987552"/>
            <a:ext cx="2331720" cy="10972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6583680" y="1060704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28.9%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6656832" y="1554480"/>
            <a:ext cx="2185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crashes at 55 mph (1,310 incidents)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6583680" y="2286000"/>
            <a:ext cx="2331720" cy="10972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6583680" y="2359152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1E6FA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22.2%</a:t>
            </a:r>
            <a:endParaRPr lang="en-US" sz="3000" dirty="0"/>
          </a:p>
        </p:txBody>
      </p:sp>
      <p:sp>
        <p:nvSpPr>
          <p:cNvPr id="12" name="Text 8"/>
          <p:cNvSpPr/>
          <p:nvPr/>
        </p:nvSpPr>
        <p:spPr>
          <a:xfrm>
            <a:off x="6656832" y="2852928"/>
            <a:ext cx="2185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25 mph, urban corridor (1,007)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583680" y="3584448"/>
            <a:ext cx="2331720" cy="10972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6583680" y="3657600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6B728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&lt;2%</a:t>
            </a:r>
            <a:endParaRPr lang="en-US" sz="3000" dirty="0"/>
          </a:p>
        </p:txBody>
      </p:sp>
      <p:sp>
        <p:nvSpPr>
          <p:cNvPr id="15" name="Text 11"/>
          <p:cNvSpPr/>
          <p:nvPr/>
        </p:nvSpPr>
        <p:spPr>
          <a:xfrm>
            <a:off x="6656832" y="4151376"/>
            <a:ext cx="2185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speeds 0–20 mph combined</a:t>
            </a:r>
            <a:endParaRPr lang="en-US" sz="1000" dirty="0"/>
          </a:p>
        </p:txBody>
      </p:sp>
      <p:sp>
        <p:nvSpPr>
          <p:cNvPr id="16" name="Text 12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 Contour &amp; Traffic Control Type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Roadway geometry and control characteristics at crash location</a:t>
            </a:r>
            <a:endParaRPr lang="en-US" sz="1150" dirty="0"/>
          </a:p>
        </p:txBody>
      </p:sp>
      <p:graphicFrame>
        <p:nvGraphicFramePr>
          <p:cNvPr id="6" name="Chart 0"/>
          <p:cNvGraphicFramePr/>
          <p:nvPr>
            <p:extLst>
              <p:ext uri="{D42A27DB-BD31-4B8C-83A1-F6EECF244321}">
                <p14:modId xmlns:p14="http://schemas.microsoft.com/office/powerpoint/2010/main" val="1154898670"/>
              </p:ext>
            </p:extLst>
          </p:nvPr>
        </p:nvGraphicFramePr>
        <p:xfrm>
          <a:off x="274320" y="932688"/>
          <a:ext cx="4206240" cy="35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1774519026"/>
              </p:ext>
            </p:extLst>
          </p:nvPr>
        </p:nvGraphicFramePr>
        <p:xfrm>
          <a:off x="4663440" y="932688"/>
          <a:ext cx="4206240" cy="35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hape 3"/>
          <p:cNvSpPr/>
          <p:nvPr/>
        </p:nvSpPr>
        <p:spPr>
          <a:xfrm>
            <a:off x="347472" y="4736592"/>
            <a:ext cx="8345859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347472" y="4745736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78% straight roads  •  62% straight &amp; level  •  78% uncontrolled traffic: crash profile skews heavily toward open-road, non-intersection events</a:t>
            </a:r>
            <a:endParaRPr lang="en-US" sz="950" dirty="0"/>
          </a:p>
        </p:txBody>
      </p:sp>
      <p:sp>
        <p:nvSpPr>
          <p:cNvPr id="10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</a:p>
          <a:p>
            <a:pPr marL="0" indent="0" algn="r"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 Engineering: Visibility from Weather Condition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Simplified 4-category encoding replaces 10+ original weather variables with perceived visibility</a:t>
            </a:r>
            <a:endParaRPr lang="en-US" sz="115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8879"/>
              </p:ext>
            </p:extLst>
          </p:nvPr>
        </p:nvGraphicFramePr>
        <p:xfrm>
          <a:off x="274320" y="932688"/>
          <a:ext cx="4206240" cy="32918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Category</a:t>
                      </a: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Original Variable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% of Record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58"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Good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6FA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Clear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62.0%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6FA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Cloudy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21.7%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6FA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Severe Crosswinds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58"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Average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Rain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10.7%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Sleet / Hail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Snow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58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Poor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2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Blowing Sand, Soil, Dirt, Snow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2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Fog, Smog, Smoke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58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Unknown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0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Other / Unknown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0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Unknown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0.5%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hart 0"/>
          <p:cNvGraphicFramePr/>
          <p:nvPr>
            <p:extLst>
              <p:ext uri="{D42A27DB-BD31-4B8C-83A1-F6EECF244321}">
                <p14:modId xmlns:p14="http://schemas.microsoft.com/office/powerpoint/2010/main" val="3585307366"/>
              </p:ext>
            </p:extLst>
          </p:nvPr>
        </p:nvGraphicFramePr>
        <p:xfrm>
          <a:off x="4663440" y="932688"/>
          <a:ext cx="420624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3"/>
          <p:cNvSpPr/>
          <p:nvPr/>
        </p:nvSpPr>
        <p:spPr>
          <a:xfrm>
            <a:off x="1626333" y="4353855"/>
            <a:ext cx="5891333" cy="339512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1699485" y="4353855"/>
            <a:ext cx="5686417" cy="366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4A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83.8% of crashes occurred in GOOD visibility; weather is not the primary risk driver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FB2184-D65F-9B72-1160-2F0621E5F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DA9BB98-F2B9-40F9-1843-3B6AE92ADD00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64A1FB8-5A89-36AC-C046-781AB947E483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 Engineering: Road Surface Condition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FC2F0E6-42B4-5EE2-8EDA-B079C4F12802}"/>
              </a:ext>
            </a:extLst>
          </p:cNvPr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Simplified 5-category encoding replaces 8+ original road condition</a:t>
            </a:r>
            <a:endParaRPr lang="en-US" sz="1150" dirty="0"/>
          </a:p>
        </p:txBody>
      </p:sp>
      <p:graphicFrame>
        <p:nvGraphicFramePr>
          <p:cNvPr id="14" name="Table 0">
            <a:extLst>
              <a:ext uri="{FF2B5EF4-FFF2-40B4-BE49-F238E27FC236}">
                <a16:creationId xmlns:a16="http://schemas.microsoft.com/office/drawing/2014/main" id="{89C21172-2157-8C63-9469-992258E53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22401"/>
              </p:ext>
            </p:extLst>
          </p:nvPr>
        </p:nvGraphicFramePr>
        <p:xfrm>
          <a:off x="228600" y="1131917"/>
          <a:ext cx="4206240" cy="2582486"/>
        </p:xfrm>
        <a:graphic>
          <a:graphicData uri="http://schemas.openxmlformats.org/drawingml/2006/table">
            <a:tbl>
              <a:tblPr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Category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Original Variable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% of Record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Dry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6FA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Dry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77.2%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29"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Ice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947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Ice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1.5%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Calibri" charset="0"/>
                          <a:ea typeface="Calibri" charset="0"/>
                          <a:cs typeface="Calibri" charset="0"/>
                        </a:rPr>
                        <a:t>Slush</a:t>
                      </a: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0.2%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92171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6FA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Snow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Sediments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Sand, Mud, Dirt, Oil, Gravel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charset="0"/>
                          <a:cs typeface="Trebuchet MS" charset="0"/>
                        </a:rPr>
                        <a:t>Unknown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2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Other / Unknown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58"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Wet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0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Water (Standing, Moving)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0.2%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258">
                <a:tc v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0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Wet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5">
            <a:extLst>
              <a:ext uri="{FF2B5EF4-FFF2-40B4-BE49-F238E27FC236}">
                <a16:creationId xmlns:a16="http://schemas.microsoft.com/office/drawing/2014/main" id="{CF36B9A1-073F-09E8-73B3-CA9753BF50F4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graphicFrame>
        <p:nvGraphicFramePr>
          <p:cNvPr id="6" name="Chart 0"/>
          <p:cNvGraphicFramePr/>
          <p:nvPr>
            <p:extLst>
              <p:ext uri="{D42A27DB-BD31-4B8C-83A1-F6EECF244321}">
                <p14:modId xmlns:p14="http://schemas.microsoft.com/office/powerpoint/2010/main" val="894419192"/>
              </p:ext>
            </p:extLst>
          </p:nvPr>
        </p:nvGraphicFramePr>
        <p:xfrm>
          <a:off x="4594860" y="698209"/>
          <a:ext cx="4160520" cy="344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hape 3">
            <a:extLst>
              <a:ext uri="{FF2B5EF4-FFF2-40B4-BE49-F238E27FC236}">
                <a16:creationId xmlns:a16="http://schemas.microsoft.com/office/drawing/2014/main" id="{B225F127-0AF0-6CFD-46F6-79E88BAE86FC}"/>
              </a:ext>
            </a:extLst>
          </p:cNvPr>
          <p:cNvSpPr/>
          <p:nvPr/>
        </p:nvSpPr>
        <p:spPr>
          <a:xfrm>
            <a:off x="406251" y="4442692"/>
            <a:ext cx="8260955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AD062764-977A-CA0C-6579-44B74E6CE163}"/>
              </a:ext>
            </a:extLst>
          </p:cNvPr>
          <p:cNvSpPr/>
          <p:nvPr/>
        </p:nvSpPr>
        <p:spPr>
          <a:xfrm>
            <a:off x="288693" y="4451836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77.2% dry road crashes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112450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Temporal Distribution: Monthly &amp; Hourly Patterns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crashes happen — seasonal trends and daily peaks</a:t>
            </a:r>
            <a:endParaRPr lang="en-US" sz="1150" dirty="0"/>
          </a:p>
        </p:txBody>
      </p:sp>
      <p:graphicFrame>
        <p:nvGraphicFramePr>
          <p:cNvPr id="6" name="Chart 0"/>
          <p:cNvGraphicFramePr/>
          <p:nvPr>
            <p:extLst>
              <p:ext uri="{D42A27DB-BD31-4B8C-83A1-F6EECF244321}">
                <p14:modId xmlns:p14="http://schemas.microsoft.com/office/powerpoint/2010/main" val="1782434458"/>
              </p:ext>
            </p:extLst>
          </p:nvPr>
        </p:nvGraphicFramePr>
        <p:xfrm>
          <a:off x="274320" y="914400"/>
          <a:ext cx="4206240" cy="36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1812614058"/>
              </p:ext>
            </p:extLst>
          </p:nvPr>
        </p:nvGraphicFramePr>
        <p:xfrm>
          <a:off x="4663440" y="914400"/>
          <a:ext cx="4206240" cy="368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hape 3"/>
          <p:cNvSpPr/>
          <p:nvPr/>
        </p:nvSpPr>
        <p:spPr>
          <a:xfrm>
            <a:off x="561703" y="4625565"/>
            <a:ext cx="8046720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347472" y="4634709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Oct–Nov peak seasonally  •  Afternoon peak 3–4 PM  •  Low overnight hours; behavioral and exposure patterns drive timing</a:t>
            </a:r>
            <a:endParaRPr lang="en-US" sz="950" dirty="0"/>
          </a:p>
        </p:txBody>
      </p:sp>
      <p:sp>
        <p:nvSpPr>
          <p:cNvPr id="10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Driver Age &amp; Behavioral Influencing Factors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Binary features: senior/young driver involvement and impairment indicators</a:t>
            </a:r>
            <a:endParaRPr lang="en-US" sz="1150" dirty="0"/>
          </a:p>
        </p:txBody>
      </p:sp>
      <p:graphicFrame>
        <p:nvGraphicFramePr>
          <p:cNvPr id="6" name="Chart 0"/>
          <p:cNvGraphicFramePr/>
          <p:nvPr>
            <p:extLst>
              <p:ext uri="{D42A27DB-BD31-4B8C-83A1-F6EECF244321}">
                <p14:modId xmlns:p14="http://schemas.microsoft.com/office/powerpoint/2010/main" val="1327529551"/>
              </p:ext>
            </p:extLst>
          </p:nvPr>
        </p:nvGraphicFramePr>
        <p:xfrm>
          <a:off x="274320" y="914400"/>
          <a:ext cx="42062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1381861367"/>
              </p:ext>
            </p:extLst>
          </p:nvPr>
        </p:nvGraphicFramePr>
        <p:xfrm>
          <a:off x="4663440" y="914400"/>
          <a:ext cx="42062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2"/>
          <p:cNvGraphicFramePr/>
          <p:nvPr>
            <p:extLst>
              <p:ext uri="{D42A27DB-BD31-4B8C-83A1-F6EECF244321}">
                <p14:modId xmlns:p14="http://schemas.microsoft.com/office/powerpoint/2010/main" val="2973352899"/>
              </p:ext>
            </p:extLst>
          </p:nvPr>
        </p:nvGraphicFramePr>
        <p:xfrm>
          <a:off x="274320" y="2880360"/>
          <a:ext cx="42062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3"/>
          <p:cNvGraphicFramePr/>
          <p:nvPr>
            <p:extLst>
              <p:ext uri="{D42A27DB-BD31-4B8C-83A1-F6EECF244321}">
                <p14:modId xmlns:p14="http://schemas.microsoft.com/office/powerpoint/2010/main" val="3563879219"/>
              </p:ext>
            </p:extLst>
          </p:nvPr>
        </p:nvGraphicFramePr>
        <p:xfrm>
          <a:off x="4663440" y="2880360"/>
          <a:ext cx="4206240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hape 3"/>
          <p:cNvSpPr/>
          <p:nvPr/>
        </p:nvSpPr>
        <p:spPr>
          <a:xfrm>
            <a:off x="587829" y="4736592"/>
            <a:ext cx="8046720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4"/>
          <p:cNvSpPr/>
          <p:nvPr/>
        </p:nvSpPr>
        <p:spPr>
          <a:xfrm>
            <a:off x="347472" y="4745736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21.7%  •  Young 31.4%  •  Impaired 5.1%  •  Distracted 5.2%; yet these 4 factors drive 81% of fatalities in the record</a:t>
            </a:r>
            <a:endParaRPr lang="en-US" sz="950" dirty="0"/>
          </a:p>
        </p:txBody>
      </p:sp>
      <p:sp>
        <p:nvSpPr>
          <p:cNvPr id="12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 Engineering: Speed Limit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50" dirty="0"/>
              <a:t>Discrete numerical values of principal driver speed compared to their posted/legal speed limit </a:t>
            </a:r>
            <a:r>
              <a:rPr lang="en-US" sz="1100" i="1" dirty="0">
                <a:solidFill>
                  <a:srgbClr val="FF0000"/>
                </a:solidFill>
              </a:rPr>
              <a:t>+/-5MPH </a:t>
            </a:r>
            <a:r>
              <a:rPr lang="en-US" sz="1100" i="1" dirty="0"/>
              <a:t>vs</a:t>
            </a:r>
            <a:r>
              <a:rPr lang="en-US" sz="1100" i="1" dirty="0">
                <a:solidFill>
                  <a:srgbClr val="FF0000"/>
                </a:solidFill>
              </a:rPr>
              <a:t> 0 </a:t>
            </a:r>
            <a:r>
              <a:rPr lang="en-US" sz="1150" dirty="0"/>
              <a:t>was used for encoding</a:t>
            </a:r>
            <a:r>
              <a:rPr lang="en-US" sz="1150" i="1" dirty="0"/>
              <a:t>.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150" i="1" dirty="0"/>
          </a:p>
        </p:txBody>
      </p:sp>
      <p:graphicFrame>
        <p:nvGraphicFramePr>
          <p:cNvPr id="7" name="Chart 1"/>
          <p:cNvGraphicFramePr/>
          <p:nvPr>
            <p:extLst>
              <p:ext uri="{D42A27DB-BD31-4B8C-83A1-F6EECF244321}">
                <p14:modId xmlns:p14="http://schemas.microsoft.com/office/powerpoint/2010/main" val="2734006515"/>
              </p:ext>
            </p:extLst>
          </p:nvPr>
        </p:nvGraphicFramePr>
        <p:xfrm>
          <a:off x="1935843" y="1179822"/>
          <a:ext cx="4815113" cy="32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3"/>
          <p:cNvSpPr/>
          <p:nvPr/>
        </p:nvSpPr>
        <p:spPr>
          <a:xfrm>
            <a:off x="406251" y="4442692"/>
            <a:ext cx="8260955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288693" y="4451836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50% of incidents: under-speed or stationary vehicles  •  Only 2% classified as over-speeding  •  Speed encoding derived from Unit 1 posted vs. recorded speed (±5 mph threshold)</a:t>
            </a:r>
            <a:endParaRPr lang="en-US" sz="950" dirty="0"/>
          </a:p>
        </p:txBody>
      </p:sp>
      <p:sp>
        <p:nvSpPr>
          <p:cNvPr id="10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6C146-45D6-EE2E-E823-096FCC27A016}"/>
              </a:ext>
            </a:extLst>
          </p:cNvPr>
          <p:cNvSpPr txBox="1"/>
          <p:nvPr/>
        </p:nvSpPr>
        <p:spPr>
          <a:xfrm>
            <a:off x="215679" y="782709"/>
            <a:ext cx="4815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Numerical representation for speed is likely not accurate.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Influencing Factors vs. Crash Severity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factors responsible for 81% of all fatalities in the record despite covering only 21% of crashes</a:t>
            </a:r>
            <a:endParaRPr lang="en-US" sz="115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19398"/>
              </p:ext>
            </p:extLst>
          </p:nvPr>
        </p:nvGraphicFramePr>
        <p:xfrm>
          <a:off x="274320" y="932688"/>
          <a:ext cx="8595360" cy="3328416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Filter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Crashes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Injuries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Serious Injuries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Fatalities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i="1" u="sng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Complete Record</a:t>
                      </a:r>
                      <a:endParaRPr lang="en-US" sz="1100" b="1" i="1" u="sng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i="1" u="sng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4,534</a:t>
                      </a:r>
                      <a:endParaRPr lang="en-US" sz="1100" b="1" i="1" u="sng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i="1" u="sng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921</a:t>
                      </a:r>
                      <a:endParaRPr lang="en-US" sz="1100" b="1" i="1" u="sng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i="1" u="sng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161</a:t>
                      </a:r>
                      <a:endParaRPr lang="en-US" sz="1100" b="1" i="1" u="sng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i="1" u="sng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27</a:t>
                      </a:r>
                      <a:endParaRPr lang="en-US" sz="1100" b="1" i="1" u="sng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Alcohol Related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B91C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Drug Related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B91C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Marijuana Related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B91C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Speed Related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685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221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B91C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i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% of Complete Record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4A827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21.57%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4A827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39.41%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F4A827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52.17%</a:t>
                      </a:r>
                      <a:endParaRPr lang="en-US" sz="11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81.48%</a:t>
                      </a:r>
                      <a:endParaRPr lang="en-US" sz="14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3"/>
          <p:cNvSpPr/>
          <p:nvPr/>
        </p:nvSpPr>
        <p:spPr>
          <a:xfrm>
            <a:off x="274320" y="4389120"/>
            <a:ext cx="8595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factors are not mutually exclusive; together they account for 21 of 27 fatalities in the record</a:t>
            </a:r>
            <a:endParaRPr lang="en-US" sz="1100" dirty="0"/>
          </a:p>
        </p:txBody>
      </p:sp>
      <p:sp>
        <p:nvSpPr>
          <p:cNvPr id="8" name="Text 4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Presentation Outline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274320" y="1024128"/>
            <a:ext cx="475488" cy="47548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74320" y="1024128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868680" y="1042416"/>
            <a:ext cx="7909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Study Background &amp; Data Access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868680" y="1298448"/>
            <a:ext cx="7909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MPO context, GCAT data source, and the crash record overview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274320" y="1527048"/>
            <a:ext cx="8503920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274320" y="1819656"/>
            <a:ext cx="475488" cy="47548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274320" y="1819656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868680" y="1837944"/>
            <a:ext cx="7909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Descriptive Overview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868680" y="2093976"/>
            <a:ext cx="7909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types, hotspot analysis, and executive summary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274320" y="2322576"/>
            <a:ext cx="8503920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274320" y="2615184"/>
            <a:ext cx="475488" cy="47548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274320" y="2615184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868680" y="2633472"/>
            <a:ext cx="7909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Beyond Descriptive Analytics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68680" y="2889504"/>
            <a:ext cx="7909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ML? Opportunity and data readiness challenges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274320" y="3118104"/>
            <a:ext cx="8503920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274320" y="3410712"/>
            <a:ext cx="475488" cy="47548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274320" y="3410712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04</a:t>
            </a:r>
            <a:endParaRPr lang="en-US" sz="1300" dirty="0"/>
          </a:p>
        </p:txBody>
      </p:sp>
      <p:sp>
        <p:nvSpPr>
          <p:cNvPr id="22" name="Text 19"/>
          <p:cNvSpPr/>
          <p:nvPr/>
        </p:nvSpPr>
        <p:spPr>
          <a:xfrm>
            <a:off x="868680" y="3429000"/>
            <a:ext cx="7909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 Analysis &amp; Engineering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68680" y="3685032"/>
            <a:ext cx="7909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Speed, contour, control, weather, temporal, behavioral factors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274320" y="3913632"/>
            <a:ext cx="8503920" cy="9144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274320" y="4206240"/>
            <a:ext cx="475488" cy="47548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274320" y="4206240"/>
            <a:ext cx="47548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05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868680" y="4224528"/>
            <a:ext cx="7909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Machine Learning Results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868680" y="4480560"/>
            <a:ext cx="7909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 classification, SHAP feature importance by segment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4FE76-5B3F-BB1E-D741-78711B98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7254053-BBF1-F1C4-E17D-3CB4208DBE18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7D7F06B-D8E2-B136-E6DE-52AA64287FE0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Classification Encoding: Crash Severity 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77768F3-BC7F-4B2A-D135-5E2EC741107E}"/>
              </a:ext>
            </a:extLst>
          </p:cNvPr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5-level severity hierarchy re-encoded to 3 severity levels (for possible use as target for classification)</a:t>
            </a:r>
            <a:endParaRPr lang="en-US" sz="115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445215DA-937D-C792-B7FB-629706A9AF5E}"/>
              </a:ext>
            </a:extLst>
          </p:cNvPr>
          <p:cNvGraphicFramePr/>
          <p:nvPr/>
        </p:nvGraphicFramePr>
        <p:xfrm>
          <a:off x="4663440" y="932688"/>
          <a:ext cx="4160520" cy="3449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3">
            <a:extLst>
              <a:ext uri="{FF2B5EF4-FFF2-40B4-BE49-F238E27FC236}">
                <a16:creationId xmlns:a16="http://schemas.microsoft.com/office/drawing/2014/main" id="{D2590BC3-B5C4-1488-4833-6A4B9F608BE9}"/>
              </a:ext>
            </a:extLst>
          </p:cNvPr>
          <p:cNvSpPr/>
          <p:nvPr/>
        </p:nvSpPr>
        <p:spPr>
          <a:xfrm>
            <a:off x="406251" y="4442692"/>
            <a:ext cx="8260955" cy="237744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7415CB3-75A7-06A4-A1B7-7EF92821641D}"/>
              </a:ext>
            </a:extLst>
          </p:cNvPr>
          <p:cNvSpPr/>
          <p:nvPr/>
        </p:nvSpPr>
        <p:spPr>
          <a:xfrm>
            <a:off x="288693" y="4451836"/>
            <a:ext cx="8449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77.2% dry road condition crashes  •  73.4% property-damage-only  •  “Only” 0.57% fatal crashes</a:t>
            </a:r>
            <a:endParaRPr lang="en-US" sz="9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12866DA1-E5A4-12C0-F400-A047CE92DC14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  <p:graphicFrame>
        <p:nvGraphicFramePr>
          <p:cNvPr id="5" name="Table 0">
            <a:extLst>
              <a:ext uri="{FF2B5EF4-FFF2-40B4-BE49-F238E27FC236}">
                <a16:creationId xmlns:a16="http://schemas.microsoft.com/office/drawing/2014/main" id="{E1A2526F-82B5-1485-9DE8-7856524B0C04}"/>
              </a:ext>
            </a:extLst>
          </p:cNvPr>
          <p:cNvGraphicFramePr>
            <a:graphicFrameLocks noGrp="1"/>
          </p:cNvGraphicFramePr>
          <p:nvPr/>
        </p:nvGraphicFramePr>
        <p:xfrm>
          <a:off x="288693" y="1300847"/>
          <a:ext cx="4251962" cy="2695232"/>
        </p:xfrm>
        <a:graphic>
          <a:graphicData uri="http://schemas.openxmlformats.org/drawingml/2006/table">
            <a:tbl>
              <a:tblPr/>
              <a:tblGrid>
                <a:gridCol w="88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79">
                  <a:extLst>
                    <a:ext uri="{9D8B030D-6E8A-4147-A177-3AD203B41FA5}">
                      <a16:colId xmlns:a16="http://schemas.microsoft.com/office/drawing/2014/main" val="4218540702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2515941574"/>
                    </a:ext>
                  </a:extLst>
                </a:gridCol>
                <a:gridCol w="129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5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Original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% of original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kern="120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charset="0"/>
                          <a:cs typeface="Trebuchet MS" charset="0"/>
                        </a:rPr>
                        <a:t>New encoding</a:t>
                      </a:r>
                      <a:endParaRPr lang="en-US" sz="1000" b="1" kern="1200" dirty="0">
                        <a:solidFill>
                          <a:srgbClr val="FFFFFF"/>
                        </a:solidFill>
                        <a:latin typeface="Trebuchet MS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rgbClr val="FFFFFF"/>
                          </a:solidFill>
                          <a:latin typeface="Trebuchet MS" pitchFamily="34" charset="0"/>
                        </a:rPr>
                        <a:t>% of new encoding</a:t>
                      </a: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Fatal Injuries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0.57%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charset="0"/>
                          <a:cs typeface="Trebuchet MS" charset="0"/>
                        </a:rPr>
                        <a:t>Fatal/Serious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3.396%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kern="12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Serious Injuries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kern="1200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2.82%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kern="1200" dirty="0">
                        <a:solidFill>
                          <a:srgbClr val="374151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61546"/>
                  </a:ext>
                </a:extLst>
              </a:tr>
              <a:tr h="2584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kern="12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Minor Injury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charset="0"/>
                          <a:cs typeface="Trebuchet MS" charset="0"/>
                        </a:rPr>
                        <a:t>Minor Injury/Injury Possible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kern="1200" dirty="0">
                        <a:solidFill>
                          <a:srgbClr val="374151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82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23.18%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92171"/>
                  </a:ext>
                </a:extLst>
              </a:tr>
              <a:tr h="48468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kern="12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Injury Possible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10.1%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00" kern="1200" dirty="0">
                        <a:solidFill>
                          <a:srgbClr val="374151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Injury/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000" kern="1200" dirty="0">
                          <a:solidFill>
                            <a:srgbClr val="37415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PDO (Property Damage Only)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0D1B2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73.4%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Trebuchet MS" pitchFamily="34" charset="0"/>
                          <a:ea typeface="Trebuchet MS" pitchFamily="34" charset="-122"/>
                          <a:cs typeface="Trebuchet MS" pitchFamily="34" charset="-120"/>
                        </a:rPr>
                        <a:t>PDO/No Injury</a:t>
                      </a:r>
                      <a:endParaRPr lang="en-US" sz="10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kern="1200" dirty="0">
                        <a:solidFill>
                          <a:srgbClr val="374151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7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73.42%</a:t>
                      </a:r>
                    </a:p>
                  </a:txBody>
                  <a:tcPr anchor="ctr"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7989AD0-A0B0-0F21-22D4-59FAE65696BD}"/>
              </a:ext>
            </a:extLst>
          </p:cNvPr>
          <p:cNvSpPr txBox="1"/>
          <p:nvPr/>
        </p:nvSpPr>
        <p:spPr>
          <a:xfrm>
            <a:off x="193614" y="909715"/>
            <a:ext cx="4815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Resulting “subjective encoding” is inherently </a:t>
            </a:r>
            <a:r>
              <a:rPr lang="en-US" sz="1200" b="1" dirty="0"/>
              <a:t>imbalanced</a:t>
            </a:r>
            <a:r>
              <a:rPr lang="en-US" sz="1200" dirty="0"/>
              <a:t> and rational.</a:t>
            </a:r>
          </a:p>
        </p:txBody>
      </p:sp>
    </p:spTree>
    <p:extLst>
      <p:ext uri="{BB962C8B-B14F-4D97-AF65-F5344CB8AC3E}">
        <p14:creationId xmlns:p14="http://schemas.microsoft.com/office/powerpoint/2010/main" val="273051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05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Machine Learning (ML) Model Results &amp; Potential Policy Direction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 classification and SHAP feature importance by speed-limit segment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Final ML Model: Approach &amp; SHAP Interpretation Guide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 binary classifier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274320" y="950976"/>
            <a:ext cx="50292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74320" y="950976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11480" y="104241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Model: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645920" y="1042416"/>
            <a:ext cx="3520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 binary classifier —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Fatal/Serious vs. Minor+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Shape 7"/>
          <p:cNvSpPr/>
          <p:nvPr/>
        </p:nvSpPr>
        <p:spPr>
          <a:xfrm>
            <a:off x="274320" y="1618488"/>
            <a:ext cx="5029200" cy="566928"/>
          </a:xfrm>
          <a:prstGeom prst="rect">
            <a:avLst/>
          </a:prstGeom>
          <a:solidFill>
            <a:srgbClr val="F2F4F7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274320" y="1618488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11480" y="1709928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Features: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1645920" y="1709928"/>
            <a:ext cx="3520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 engineered features from all crash record and feature engineering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274320" y="2286000"/>
            <a:ext cx="50292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274320" y="2286000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411480" y="2377440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Accuracy: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1645920" y="2377440"/>
            <a:ext cx="3520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100% correctly classified all speed-limit segment observations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274320" y="2953512"/>
            <a:ext cx="5029200" cy="566928"/>
          </a:xfrm>
          <a:prstGeom prst="rect">
            <a:avLst/>
          </a:prstGeom>
          <a:solidFill>
            <a:srgbClr val="F2F4F7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6"/>
          <p:cNvSpPr/>
          <p:nvPr/>
        </p:nvSpPr>
        <p:spPr>
          <a:xfrm>
            <a:off x="274320" y="2953512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411480" y="3044952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Explainer: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1645920" y="3044952"/>
            <a:ext cx="3520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 (SHapley Additive </a:t>
            </a:r>
            <a:r>
              <a:rPr lang="en-US" sz="1100" dirty="0" err="1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exPlanations</a:t>
            </a: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274320" y="3621024"/>
            <a:ext cx="50292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274320" y="3621024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411480" y="3712464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Segments: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1645920" y="3712464"/>
            <a:ext cx="3520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NLFID 0 • 25 mph • 35 mph • 40 mph • 45 mph • 50 mph • 55 mph • 60 mph • 65–70 mph • Hotspot Intersections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5581142" y="956754"/>
            <a:ext cx="3172968" cy="3231198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5581142" y="626046"/>
            <a:ext cx="3172968" cy="284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4A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to Read the SHAP Plots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5626862" y="1079980"/>
            <a:ext cx="3084830" cy="407126"/>
          </a:xfrm>
          <a:prstGeom prst="rect">
            <a:avLst/>
          </a:prstGeom>
          <a:solidFill>
            <a:srgbClr val="0D1B2A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5690870" y="1122826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points = attribute present/high value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5626862" y="1601188"/>
            <a:ext cx="3084830" cy="407126"/>
          </a:xfrm>
          <a:prstGeom prst="rect">
            <a:avLst/>
          </a:prstGeom>
          <a:solidFill>
            <a:srgbClr val="162232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5690870" y="1644034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Blue points = attribute absent/low value</a:t>
            </a:r>
            <a:endParaRPr lang="en-US" sz="1050" dirty="0"/>
          </a:p>
        </p:txBody>
      </p:sp>
      <p:sp>
        <p:nvSpPr>
          <p:cNvPr id="32" name="Shape 29"/>
          <p:cNvSpPr/>
          <p:nvPr/>
        </p:nvSpPr>
        <p:spPr>
          <a:xfrm>
            <a:off x="5626862" y="2122396"/>
            <a:ext cx="3084830" cy="407126"/>
          </a:xfrm>
          <a:prstGeom prst="rect">
            <a:avLst/>
          </a:prstGeom>
          <a:solidFill>
            <a:srgbClr val="0D1B2A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5690870" y="2165242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of axis = FOR Fatal/Serious outcome</a:t>
            </a:r>
            <a:endParaRPr lang="en-US" sz="1050" dirty="0"/>
          </a:p>
        </p:txBody>
      </p:sp>
      <p:sp>
        <p:nvSpPr>
          <p:cNvPr id="34" name="Shape 31"/>
          <p:cNvSpPr/>
          <p:nvPr/>
        </p:nvSpPr>
        <p:spPr>
          <a:xfrm>
            <a:off x="5626862" y="2643604"/>
            <a:ext cx="3084830" cy="407126"/>
          </a:xfrm>
          <a:prstGeom prst="rect">
            <a:avLst/>
          </a:prstGeom>
          <a:solidFill>
            <a:srgbClr val="162232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2"/>
          <p:cNvSpPr/>
          <p:nvPr/>
        </p:nvSpPr>
        <p:spPr>
          <a:xfrm>
            <a:off x="5690870" y="2686450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Left of axis = AGAINST Fatal/Serious</a:t>
            </a:r>
            <a:endParaRPr lang="en-US" sz="1050" dirty="0"/>
          </a:p>
        </p:txBody>
      </p:sp>
      <p:sp>
        <p:nvSpPr>
          <p:cNvPr id="36" name="Shape 33"/>
          <p:cNvSpPr/>
          <p:nvPr/>
        </p:nvSpPr>
        <p:spPr>
          <a:xfrm>
            <a:off x="5626862" y="3164812"/>
            <a:ext cx="3084830" cy="407126"/>
          </a:xfrm>
          <a:prstGeom prst="rect">
            <a:avLst/>
          </a:prstGeom>
          <a:solidFill>
            <a:srgbClr val="0D1B2A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5690870" y="3207658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score = greater feature importance</a:t>
            </a:r>
            <a:endParaRPr lang="en-US" sz="1050" dirty="0"/>
          </a:p>
        </p:txBody>
      </p:sp>
      <p:sp>
        <p:nvSpPr>
          <p:cNvPr id="38" name="Shape 35"/>
          <p:cNvSpPr/>
          <p:nvPr/>
        </p:nvSpPr>
        <p:spPr>
          <a:xfrm>
            <a:off x="5626862" y="3686020"/>
            <a:ext cx="3084830" cy="407126"/>
          </a:xfrm>
          <a:prstGeom prst="rect">
            <a:avLst/>
          </a:prstGeom>
          <a:solidFill>
            <a:srgbClr val="162232"/>
          </a:solidFill>
          <a:ln w="6350">
            <a:solidFill>
              <a:srgbClr val="1A30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6"/>
          <p:cNvSpPr/>
          <p:nvPr/>
        </p:nvSpPr>
        <p:spPr>
          <a:xfrm>
            <a:off x="5690870" y="3728866"/>
            <a:ext cx="2952623" cy="309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Ambiguous = unclear directional impact</a:t>
            </a:r>
            <a:endParaRPr lang="en-US" sz="1050" dirty="0"/>
          </a:p>
        </p:txBody>
      </p:sp>
      <p:sp>
        <p:nvSpPr>
          <p:cNvPr id="40" name="Text 37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00" dirty="0"/>
          </a:p>
        </p:txBody>
      </p:sp>
      <p:sp>
        <p:nvSpPr>
          <p:cNvPr id="43" name="Shape 15">
            <a:extLst>
              <a:ext uri="{FF2B5EF4-FFF2-40B4-BE49-F238E27FC236}">
                <a16:creationId xmlns:a16="http://schemas.microsoft.com/office/drawing/2014/main" id="{84E142FD-73B0-9E3C-C36A-E32976BB6759}"/>
              </a:ext>
            </a:extLst>
          </p:cNvPr>
          <p:cNvSpPr/>
          <p:nvPr/>
        </p:nvSpPr>
        <p:spPr>
          <a:xfrm>
            <a:off x="274320" y="4288536"/>
            <a:ext cx="8275320" cy="566928"/>
          </a:xfrm>
          <a:prstGeom prst="rect">
            <a:avLst/>
          </a:prstGeom>
          <a:solidFill>
            <a:srgbClr val="F2F4F7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Shape 16">
            <a:extLst>
              <a:ext uri="{FF2B5EF4-FFF2-40B4-BE49-F238E27FC236}">
                <a16:creationId xmlns:a16="http://schemas.microsoft.com/office/drawing/2014/main" id="{7CD87CCC-107B-345D-F103-4587FD1B221B}"/>
              </a:ext>
            </a:extLst>
          </p:cNvPr>
          <p:cNvSpPr/>
          <p:nvPr/>
        </p:nvSpPr>
        <p:spPr>
          <a:xfrm>
            <a:off x="274320" y="4288536"/>
            <a:ext cx="64008" cy="56692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17">
            <a:extLst>
              <a:ext uri="{FF2B5EF4-FFF2-40B4-BE49-F238E27FC236}">
                <a16:creationId xmlns:a16="http://schemas.microsoft.com/office/drawing/2014/main" id="{F0384BAF-A195-2B6D-770B-CE219603D298}"/>
              </a:ext>
            </a:extLst>
          </p:cNvPr>
          <p:cNvSpPr/>
          <p:nvPr/>
        </p:nvSpPr>
        <p:spPr>
          <a:xfrm>
            <a:off x="411480" y="4379976"/>
            <a:ext cx="1188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000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⚠️CAUTION</a:t>
            </a: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:</a:t>
            </a:r>
            <a:endParaRPr lang="en-US" sz="1100" dirty="0"/>
          </a:p>
        </p:txBody>
      </p:sp>
      <p:sp>
        <p:nvSpPr>
          <p:cNvPr id="46" name="Text 18">
            <a:extLst>
              <a:ext uri="{FF2B5EF4-FFF2-40B4-BE49-F238E27FC236}">
                <a16:creationId xmlns:a16="http://schemas.microsoft.com/office/drawing/2014/main" id="{DECE85F8-C7D9-9501-5DA6-DB1D05D3797A}"/>
              </a:ext>
            </a:extLst>
          </p:cNvPr>
          <p:cNvSpPr/>
          <p:nvPr/>
        </p:nvSpPr>
        <p:spPr>
          <a:xfrm>
            <a:off x="1645919" y="4379976"/>
            <a:ext cx="657458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The presence of some features should be interpreted carefully – especially features that induce certain driving habits.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Opposing features as well as “uncommon/unusual” states CAN show up.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at 25 mph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D3119C69-5DA9-CF28-CF16-EE83AD202FBB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70543493-DBF6-CF5E-1D84-DEA2C1AACE62}"/>
              </a:ext>
            </a:extLst>
          </p:cNvPr>
          <p:cNvSpPr/>
          <p:nvPr/>
        </p:nvSpPr>
        <p:spPr>
          <a:xfrm>
            <a:off x="424532" y="475052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of fatalities in the record</a:t>
            </a:r>
            <a:endParaRPr lang="en-US" sz="9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9D92D-C925-5AE9-A793-CC09F291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67" y="798820"/>
            <a:ext cx="6938465" cy="41630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3C4211-C53C-49DE-DEC7-DC7F7FB1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C2ED774-CC07-1FF2-7874-4871547D038B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993C627-DC33-01B7-8BFA-2E1C1855B132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FCA3DA0-ECD2-56E6-AEAE-A7BA91437737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from 35 mph to 40 mph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BF9B570-4B78-9FE8-BFC1-2FDE392F88C2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002A7D6E-7E80-0616-A6BC-F7EA9F29B281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B7BC1BE5-09AC-3AFA-674A-EAA5BF9D6FC6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0F39505B-FCF7-533C-D87F-E90C1B405115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30DF9083-FE5D-1529-E0BB-8409AC37746D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D956D-2CE9-D2B4-96A4-1A649D4B5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1" y="795982"/>
            <a:ext cx="8171941" cy="40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80B805-408B-2CA9-B5B8-0D2E5101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D17EC7A-9C94-B9AA-247F-1AD21EC9EB1D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2D34E5D-0DAD-6D22-BB95-58A31449359F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E836FE6-5837-D3E2-2CE8-1CE43E19AB8C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from 45 mph to 50 mph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C953F17-9E62-B1E7-58BA-D3C98BB63B83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A0B1EE7-2AF3-EF52-6B4C-8B0030B28536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CDE7ED78-40FE-7E07-5D69-B8DC6236DECD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D0FF07C5-46EF-8836-9AC9-4414DD073DAB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E7891A74-0A49-3371-4BC3-14C377806EE5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CD700-C2A3-B7FB-725B-A2CAA81C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5" y="786838"/>
            <a:ext cx="8165910" cy="40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2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05190-DA0C-D6C0-9659-FF67602D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DEBCCC0-0E84-9AF2-B6F6-307FAA97965B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A9CBDC3-E9DB-8B4A-AC0F-2ECD47C61AD1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F297206-E52A-C4FB-841D-E2FC7C1AC4E9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at 55 mph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A9B9BF3-2DC2-D7B1-BFF4-7041969FF019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E066C4B-1E41-D0B0-EC15-7545EBE6B99C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1EE4DD7-B561-77B9-3E5B-B74604794B34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B4DF554B-6503-2003-F355-73740105C037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200DC56C-42DC-4C1C-8B49-058AF0C31BF1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02D9B-3B72-491E-C479-2DF9E7A4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7" y="795982"/>
            <a:ext cx="7870885" cy="40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7A0A0-254E-B1E4-B7FB-F169E4318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A057596-CE7F-CC0B-006E-E5111FF90194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CE921C2-0887-AB81-3D80-75F921D22E2F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35C806B-4AF1-3B8D-D160-DDE7E2C59435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from 55 mph to 60 mph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E968986-CD67-88C3-8450-6FB574C25C06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96E4E9F-5CA1-0C6E-E889-3FCD60703355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A774DE7-574E-C581-CAF6-267C44EC3600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3ADADD05-F89B-AF8D-5528-A76575B36FD7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41428DEF-93BE-A57B-718E-2EEE4D02917F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B70B1-5B25-B0F2-3213-2229A808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52" y="786838"/>
            <a:ext cx="7647296" cy="40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F072A-CD05-5B4E-70B9-FC7A42C7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F826C0A-1D75-7604-E6B5-E1253AAD8704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DB88F97-ECC6-FBDC-97E4-699FF5F8C19B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A06EC2C-3A5D-6C4E-26F2-57609FFDD421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from 65 mph to 70 mph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C8E3EA0-346F-F1D6-FF09-CAE4F2D3446E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26B07688-07DF-21C2-ECCB-623E0A72837A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01210A52-9828-2E99-9A9D-98C88121ACC8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436C718-FE04-4A5B-15A6-F711BF7EE231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61808DFA-257A-E9CB-E823-1B606C5C05BB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FA959-6711-3C2E-3A8F-F57AF44E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98" y="838951"/>
            <a:ext cx="7449403" cy="39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9AA12-2CF3-A935-C1FE-308A6CD96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B3C77AA-6EF4-8191-9438-2AFCE0C03F2A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A11C772-B5E6-EB71-C503-1B0235A80243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SHAP Feature Importance By Speed-Limit Segment</a:t>
            </a:r>
            <a:endParaRPr lang="en-US" sz="2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6A14BBD-865B-2BBD-F239-8C606ADB68B5}"/>
              </a:ext>
            </a:extLst>
          </p:cNvPr>
          <p:cNvSpPr/>
          <p:nvPr/>
        </p:nvSpPr>
        <p:spPr>
          <a:xfrm>
            <a:off x="320040" y="530806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contributing features predicting Fatal/Serious crash outcome at “Hotspot” Intersections</a:t>
            </a:r>
            <a:endParaRPr lang="en-US" sz="11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749033B-D099-7A59-B0EE-B200E5DE64AA}"/>
              </a:ext>
            </a:extLst>
          </p:cNvPr>
          <p:cNvSpPr/>
          <p:nvPr/>
        </p:nvSpPr>
        <p:spPr>
          <a:xfrm>
            <a:off x="27432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8E0AEE0F-D253-94DA-CDCB-A59F16826700}"/>
              </a:ext>
            </a:extLst>
          </p:cNvPr>
          <p:cNvSpPr/>
          <p:nvPr/>
        </p:nvSpPr>
        <p:spPr>
          <a:xfrm>
            <a:off x="4663440" y="960120"/>
            <a:ext cx="420624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C1D4200C-9A3D-7FB1-2620-5DA33E3EA840}"/>
              </a:ext>
            </a:extLst>
          </p:cNvPr>
          <p:cNvSpPr/>
          <p:nvPr/>
        </p:nvSpPr>
        <p:spPr>
          <a:xfrm>
            <a:off x="274320" y="4754880"/>
            <a:ext cx="85953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					</a:t>
            </a:r>
            <a:endParaRPr lang="en-US" sz="8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4D72DC7B-ED0B-337F-9146-AAC241B89C9E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00" dirty="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ED654250-12DB-3406-8335-81932C695569}"/>
              </a:ext>
            </a:extLst>
          </p:cNvPr>
          <p:cNvSpPr/>
          <p:nvPr/>
        </p:nvSpPr>
        <p:spPr>
          <a:xfrm>
            <a:off x="4890890" y="4745736"/>
            <a:ext cx="375133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43971-1DE5-B972-16A9-3AD7F379C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4" y="836443"/>
            <a:ext cx="7324299" cy="39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4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01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Study Background &amp; Data Access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MPO context, GCAT, and the crash record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8A1BA-4D54-A78C-F5B4-14D48E31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9111444-25C0-FA3A-1640-33F27F568FDD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7B59A0F-4321-5D19-8A17-5208FD54AD93}"/>
              </a:ext>
            </a:extLst>
          </p:cNvPr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BD8494B-6071-E3BD-B6D3-A126DFE2E4C2}"/>
              </a:ext>
            </a:extLst>
          </p:cNvPr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500" normalizeH="0" baseline="0" noProof="0" dirty="0">
                <a:ln>
                  <a:noFill/>
                </a:ln>
                <a:solidFill>
                  <a:srgbClr val="F4A82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PART 06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DFD709B-2FBE-0623-2811-707CEEB94003}"/>
              </a:ext>
            </a:extLst>
          </p:cNvPr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From Findings to Actions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466E265-C658-00AB-67F4-52E962B50393}"/>
              </a:ext>
            </a:extLst>
          </p:cNvPr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 algn="ctr"/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Road Forward: Data Strategy for ML-Ready Crash Records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53FEE20-4B7D-02C3-34AD-E5C563A8E7F0}"/>
              </a:ext>
            </a:extLst>
          </p:cNvPr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BC1BDC89-A2DC-3139-0E26-6E0C44C6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6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From Reporting to Intelligence: A Forward-Looking Data Strategy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320040" y="685800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Rethinking the crash data pipeline: from the scene report to the machine learning model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/>
              <a:t>30</a:t>
            </a:r>
          </a:p>
        </p:txBody>
      </p:sp>
      <p:sp>
        <p:nvSpPr>
          <p:cNvPr id="7" name="Shape 4"/>
          <p:cNvSpPr/>
          <p:nvPr/>
        </p:nvSpPr>
        <p:spPr>
          <a:xfrm>
            <a:off x="521208" y="914400"/>
            <a:ext cx="1444752" cy="804672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1208" y="969264"/>
            <a:ext cx="1444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Scene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Report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21208" y="1444752"/>
            <a:ext cx="14447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DD8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Officer capture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965960" y="914400"/>
            <a:ext cx="219456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2185416" y="914400"/>
            <a:ext cx="1444752" cy="804672"/>
          </a:xfrm>
          <a:prstGeom prst="rect">
            <a:avLst/>
          </a:prstGeom>
          <a:solidFill>
            <a:srgbClr val="1A7D9E"/>
          </a:solidFill>
          <a:ln w="12700">
            <a:solidFill>
              <a:srgbClr val="1A7D9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2185416" y="969264"/>
            <a:ext cx="1444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Structured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Entry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2185416" y="1444752"/>
            <a:ext cx="14447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DD8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Standardized fields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3630168" y="914400"/>
            <a:ext cx="219456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3849624" y="914400"/>
            <a:ext cx="1444752" cy="804672"/>
          </a:xfrm>
          <a:prstGeom prst="rect">
            <a:avLst/>
          </a:prstGeom>
          <a:solidFill>
            <a:srgbClr val="2D8C88"/>
          </a:solidFill>
          <a:ln w="12700">
            <a:solidFill>
              <a:srgbClr val="2D8C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849624" y="969264"/>
            <a:ext cx="1444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Validation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&amp; QC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849624" y="1444752"/>
            <a:ext cx="14447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DD8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Flags &amp; review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294376" y="914400"/>
            <a:ext cx="219456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513832" y="914400"/>
            <a:ext cx="1444752" cy="804672"/>
          </a:xfrm>
          <a:prstGeom prst="rect">
            <a:avLst/>
          </a:prstGeom>
          <a:solidFill>
            <a:srgbClr val="D4891E"/>
          </a:solidFill>
          <a:ln w="12700">
            <a:solidFill>
              <a:srgbClr val="D4891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5513832" y="969264"/>
            <a:ext cx="1444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GIS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Integration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513832" y="1444752"/>
            <a:ext cx="14447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DD8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Spatial enrichment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958584" y="914400"/>
            <a:ext cx="219456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7178040" y="914400"/>
            <a:ext cx="1444752" cy="804672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7178040" y="969264"/>
            <a:ext cx="14447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ML-Ready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Pipeline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7178040" y="1444752"/>
            <a:ext cx="1444752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 &amp; insight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274320" y="1901952"/>
            <a:ext cx="4160520" cy="2944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274320" y="1901952"/>
            <a:ext cx="4160520" cy="54864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11480" y="20116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Descriptive fields have value: inputs should be consolidated, not elimination entirely</a:t>
            </a:r>
            <a:endParaRPr lang="en-US" sz="1250" dirty="0"/>
          </a:p>
        </p:txBody>
      </p:sp>
      <p:sp>
        <p:nvSpPr>
          <p:cNvPr id="29" name="Text 26"/>
          <p:cNvSpPr/>
          <p:nvPr/>
        </p:nvSpPr>
        <p:spPr>
          <a:xfrm>
            <a:off x="411480" y="2560320"/>
            <a:ext cx="38404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Narrative and detailed descriptive fields remain important for </a:t>
            </a:r>
            <a:r>
              <a:rPr lang="en-US" sz="11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reporting, public communication, and contextual understanding</a:t>
            </a: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The problem for use in ML pipelines is not richness but </a:t>
            </a: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redundancy</a:t>
            </a: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Fields with duplicative intent dilute signal for ML without adding informational value.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b="1" u="sng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BALANCING ACT:</a:t>
            </a: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Thoughtful field consolidation preserves meaning while improving model fitness.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4709160" y="1901952"/>
            <a:ext cx="4160520" cy="2944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8"/>
          <p:cNvSpPr/>
          <p:nvPr/>
        </p:nvSpPr>
        <p:spPr>
          <a:xfrm>
            <a:off x="4709160" y="1901952"/>
            <a:ext cx="4160520" cy="54864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4846320" y="20116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Every form design decision has downstream consequences</a:t>
            </a:r>
            <a:endParaRPr lang="en-US" sz="1250" dirty="0"/>
          </a:p>
        </p:txBody>
      </p:sp>
      <p:sp>
        <p:nvSpPr>
          <p:cNvPr id="33" name="Text 30"/>
          <p:cNvSpPr/>
          <p:nvPr/>
        </p:nvSpPr>
        <p:spPr>
          <a:xfrm>
            <a:off x="4846320" y="2560320"/>
            <a:ext cx="38404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crash record that was not captured cannot be reconstructed.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Poorly structured fields cannot be reliably cleaned and introduced subjectivity in preparations for ML works.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Decisions made at the reporting form level either open or permanently foreclose analytical possibilities.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374151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forward-looking database must be designed with its end use, including machine learning, explicitly in mind from the outset.</a:t>
            </a:r>
            <a:endParaRPr 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Smarter Collection: Standardization, Automation &amp; GIS Integration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320040" y="685800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design principles that improve data quality without increasing officer burden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/>
              <a:t>31</a:t>
            </a:r>
          </a:p>
        </p:txBody>
      </p:sp>
      <p:sp>
        <p:nvSpPr>
          <p:cNvPr id="7" name="Shape 4"/>
          <p:cNvSpPr/>
          <p:nvPr/>
        </p:nvSpPr>
        <p:spPr>
          <a:xfrm>
            <a:off x="274320" y="932688"/>
            <a:ext cx="3931920" cy="1261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274320" y="932688"/>
            <a:ext cx="64008" cy="1261872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384048" y="987552"/>
            <a:ext cx="347472" cy="347472"/>
          </a:xfrm>
          <a:prstGeom prst="ellipse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84048" y="98755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822960" y="1005840"/>
            <a:ext cx="3246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Standardize Core Fields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22960" y="1280160"/>
            <a:ext cx="3246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Adopt </a:t>
            </a:r>
            <a:r>
              <a:rPr lang="en-US" sz="105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uniform drop-down selection </a:t>
            </a: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across all jurisdictions for crash type, contributing factors, road condition, and injury severity. Free-text in high-signal fields compounds into thousands of inconsistencies. Standardization is the highest-leverage single intervention available.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274320" y="2304288"/>
            <a:ext cx="3931920" cy="1261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274320" y="2304288"/>
            <a:ext cx="64008" cy="1261872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384048" y="2359152"/>
            <a:ext cx="347472" cy="347472"/>
          </a:xfrm>
          <a:prstGeom prst="ellipse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384048" y="235915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822960" y="2377440"/>
            <a:ext cx="3246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Capture ML-Relevant Metrics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22960" y="2651760"/>
            <a:ext cx="3246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 reporting forms should deliberately </a:t>
            </a:r>
            <a:r>
              <a:rPr lang="en-US" sz="105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include variables with predictive value</a:t>
            </a: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precise conflict point, pre-crash maneuver, infrastructure condition rating at site, and richer temporal context.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274320" y="3675888"/>
            <a:ext cx="3931920" cy="1261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274320" y="3675888"/>
            <a:ext cx="64008" cy="1261872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384048" y="3730752"/>
            <a:ext cx="347472" cy="347472"/>
          </a:xfrm>
          <a:prstGeom prst="ellipse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384048" y="3730752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822960" y="3749040"/>
            <a:ext cx="3246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Enforce Standards Where It Matters Most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22960" y="4023360"/>
            <a:ext cx="32461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all fields carry equal weight. Injury severity, contributing factor, and precise location are critical. Tiered enforcement, </a:t>
            </a:r>
            <a:r>
              <a:rPr lang="en-US" sz="105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including mandatory review for high-severity incidents</a:t>
            </a:r>
            <a:r>
              <a:rPr lang="en-US" sz="105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protects the fields that drive the most analytical value.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434840" y="932688"/>
            <a:ext cx="4389120" cy="36576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434840" y="932688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F4A82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AUTOMATE &amp; SIMPLIFY: Example Implementations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4434840" y="1389888"/>
            <a:ext cx="2103120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5"/>
          <p:cNvSpPr/>
          <p:nvPr/>
        </p:nvSpPr>
        <p:spPr>
          <a:xfrm>
            <a:off x="4434840" y="1389888"/>
            <a:ext cx="2103120" cy="54864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4526280" y="148132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📍 Location Auto-Population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4526280" y="1847088"/>
            <a:ext cx="192024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 coordinates cross-referenced</a:t>
            </a: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with road centerline GIS: address, route, and milepost, speed limit, signal types, etc. populate automatically. Officer verifies rather than types. Reduces location errors at source.</a:t>
            </a:r>
            <a:endParaRPr lang="en-US" sz="1000" dirty="0"/>
          </a:p>
        </p:txBody>
      </p:sp>
      <p:sp>
        <p:nvSpPr>
          <p:cNvPr id="31" name="Shape 28"/>
          <p:cNvSpPr/>
          <p:nvPr/>
        </p:nvSpPr>
        <p:spPr>
          <a:xfrm>
            <a:off x="6647688" y="1389888"/>
            <a:ext cx="2103120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6647688" y="1389888"/>
            <a:ext cx="2103120" cy="54864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6739128" y="1481328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🛣️ GIS Pre-Fill &amp; Field Graying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6739128" y="1847088"/>
            <a:ext cx="192024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Speed limit, lane count, functional class, median type, and roadway conditions pre-load from existing GIS layers. </a:t>
            </a:r>
            <a:r>
              <a:rPr lang="en-US" sz="1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Fields gray out </a:t>
            </a: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unless officer actively disputes; only deviations require input.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4434840" y="3182112"/>
            <a:ext cx="2103120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/>
          <p:cNvSpPr/>
          <p:nvPr/>
        </p:nvSpPr>
        <p:spPr>
          <a:xfrm>
            <a:off x="4434840" y="3182112"/>
            <a:ext cx="2103120" cy="54864"/>
          </a:xfrm>
          <a:prstGeom prst="rect">
            <a:avLst/>
          </a:prstGeom>
          <a:solidFill>
            <a:srgbClr val="2D8C88"/>
          </a:solidFill>
          <a:ln w="12700">
            <a:solidFill>
              <a:srgbClr val="2D8C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34"/>
          <p:cNvSpPr/>
          <p:nvPr/>
        </p:nvSpPr>
        <p:spPr>
          <a:xfrm>
            <a:off x="4526280" y="3273552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🔀 Conditional Field Logic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4526280" y="3639312"/>
            <a:ext cx="192024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Pedestrian and cyclist </a:t>
            </a:r>
            <a:r>
              <a:rPr lang="en-US" sz="1000" b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fields appear only when crash type requires them.</a:t>
            </a: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School zone fields activate only when location falls within a designated zone. Cognitive load drops significantly.</a:t>
            </a:r>
            <a:endParaRPr lang="en-US" sz="1000" dirty="0"/>
          </a:p>
        </p:txBody>
      </p:sp>
      <p:sp>
        <p:nvSpPr>
          <p:cNvPr id="39" name="Shape 36"/>
          <p:cNvSpPr/>
          <p:nvPr/>
        </p:nvSpPr>
        <p:spPr>
          <a:xfrm>
            <a:off x="6647688" y="3182112"/>
            <a:ext cx="2103120" cy="166420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7"/>
          <p:cNvSpPr/>
          <p:nvPr/>
        </p:nvSpPr>
        <p:spPr>
          <a:xfrm>
            <a:off x="6647688" y="3182112"/>
            <a:ext cx="2103120" cy="54864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8"/>
          <p:cNvSpPr/>
          <p:nvPr/>
        </p:nvSpPr>
        <p:spPr>
          <a:xfrm>
            <a:off x="6739128" y="3273552"/>
            <a:ext cx="19202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⚑ Pre-Submission Cross-Validation</a:t>
            </a:r>
            <a:endParaRPr lang="en-US" sz="1100" dirty="0"/>
          </a:p>
        </p:txBody>
      </p:sp>
      <p:sp>
        <p:nvSpPr>
          <p:cNvPr id="42" name="Text 39"/>
          <p:cNvSpPr/>
          <p:nvPr/>
        </p:nvSpPr>
        <p:spPr>
          <a:xfrm>
            <a:off x="6739128" y="3639312"/>
            <a:ext cx="192024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 flags internally inconsistent entries before submission &amp; especially for late submitted records and manual entry fields: for example, recorded travel speed inconsistent with road type, or injury level mismatched with crash severity code. Catches errors at source.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320040" y="91440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Data Quality as a Long-Term Public Safety Investment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4320" y="713232"/>
            <a:ext cx="8595360" cy="548640"/>
          </a:xfrm>
          <a:prstGeom prst="rect">
            <a:avLst/>
          </a:prstGeom>
          <a:solidFill>
            <a:srgbClr val="142235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74320" y="713232"/>
            <a:ext cx="64008" cy="54864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731520"/>
            <a:ext cx="8321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4A82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crash record cannot be retroactively corrected: quality at the point of collection is effectively permanent. This makes upstream data investment uniquely high-return.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74320" y="1371600"/>
            <a:ext cx="2743200" cy="3246120"/>
          </a:xfrm>
          <a:prstGeom prst="rect">
            <a:avLst/>
          </a:prstGeom>
          <a:solidFill>
            <a:srgbClr val="0A152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274320" y="1371600"/>
            <a:ext cx="2743200" cy="54864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74320" y="1463040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6FA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84048" y="1810512"/>
            <a:ext cx="2523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Targeted Enforcement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84048" y="2176272"/>
            <a:ext cx="2523744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9CB3C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Consistently collected data enables deployment of resources to specific road segment types, conditions, and time windows where serious injury risk is demonstrably highest, shifting from reactive response to proactive positioning.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84048" y="4096512"/>
            <a:ext cx="2523744" cy="9144"/>
          </a:xfrm>
          <a:prstGeom prst="rect">
            <a:avLst/>
          </a:prstGeom>
          <a:solidFill>
            <a:srgbClr val="1A305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84048" y="4133088"/>
            <a:ext cx="25237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srgbClr val="1E6FA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Better data → sharper risk mapping → more effective resource allocation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182112" y="1371600"/>
            <a:ext cx="2743200" cy="3246120"/>
          </a:xfrm>
          <a:prstGeom prst="rect">
            <a:avLst/>
          </a:prstGeom>
          <a:solidFill>
            <a:srgbClr val="0A152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3182112" y="1371600"/>
            <a:ext cx="2743200" cy="54864"/>
          </a:xfrm>
          <a:prstGeom prst="rect">
            <a:avLst/>
          </a:prstGeom>
          <a:solidFill>
            <a:srgbClr val="2D8C88"/>
          </a:solidFill>
          <a:ln w="12700">
            <a:solidFill>
              <a:srgbClr val="2D8C88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182112" y="1463040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8C8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291840" y="1810512"/>
            <a:ext cx="2523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Factor-Specific Countermeasures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291840" y="2176272"/>
            <a:ext cx="2523744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9CB3C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Isolating the contribution of individual variables (speed, impairment, geometry, time) on comparable roadway segments enables countermeasures designed for the actual cause. Similar segments become a significant study population, not just context.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9CB3C9"/>
              </a:solidFill>
              <a:effectLst/>
              <a:uLnTx/>
              <a:uFillTx/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050" dirty="0">
                <a:solidFill>
                  <a:srgbClr val="9CB3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be effective in studying combination of factors that result in specific outcomes using ML techniques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291840" y="4096512"/>
            <a:ext cx="2523744" cy="9144"/>
          </a:xfrm>
          <a:prstGeom prst="rect">
            <a:avLst/>
          </a:prstGeom>
          <a:solidFill>
            <a:srgbClr val="1A305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291840" y="4133088"/>
            <a:ext cx="25237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srgbClr val="2D8C8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Comparable corridors → transferable lessons → evidence-based design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089904" y="1371600"/>
            <a:ext cx="2743200" cy="3246120"/>
          </a:xfrm>
          <a:prstGeom prst="rect">
            <a:avLst/>
          </a:prstGeom>
          <a:solidFill>
            <a:srgbClr val="0A152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089904" y="1371600"/>
            <a:ext cx="2743200" cy="54864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089904" y="1463040"/>
            <a:ext cx="2743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4A82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199632" y="1810512"/>
            <a:ext cx="2523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Collective National Intelligence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199632" y="2176272"/>
            <a:ext cx="2523744" cy="1874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9CB3C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Uniform standards adopted across jurisdictions transform isolated MPO datasets into nodes of a shared analytical infrastructure. Patterns invisible at the local level emerge at scale. More quality data improves model accuracy non-linearly; the compounding returns can be substantial.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6199632" y="4096512"/>
            <a:ext cx="2523744" cy="9144"/>
          </a:xfrm>
          <a:prstGeom prst="rect">
            <a:avLst/>
          </a:prstGeom>
          <a:solidFill>
            <a:srgbClr val="1A3050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199632" y="4133088"/>
            <a:ext cx="252374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1" u="none" strike="noStrike" kern="1200" cap="none" spc="0" normalizeH="0" baseline="0" noProof="0" dirty="0">
                <a:ln>
                  <a:noFill/>
                </a:ln>
                <a:solidFill>
                  <a:srgbClr val="F4A827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standards → pooled national data → population-level insight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274320" y="4681728"/>
            <a:ext cx="8595360" cy="347472"/>
          </a:xfrm>
          <a:prstGeom prst="rect">
            <a:avLst/>
          </a:prstGeom>
          <a:solidFill>
            <a:srgbClr val="142235"/>
          </a:solidFill>
          <a:ln w="12700">
            <a:solidFill>
              <a:srgbClr val="1A3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384048" y="4700016"/>
            <a:ext cx="837590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4A827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strict, sustained commitment to data quality is not an administrative burden; it is a long-term investment in the precision of every safety decision that follows.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8156121" y="4800600"/>
            <a:ext cx="804999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529584" y="256032"/>
            <a:ext cx="2084832" cy="1577884"/>
          </a:xfrm>
          <a:prstGeom prst="roundRect">
            <a:avLst>
              <a:gd name="adj" fmla="val 579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8328"/>
            <a:ext cx="1828800" cy="1413292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743200" y="2148840"/>
            <a:ext cx="3657600" cy="36576"/>
          </a:xfrm>
          <a:prstGeom prst="rect">
            <a:avLst/>
          </a:prstGeom>
          <a:solidFill>
            <a:srgbClr val="2A4060"/>
          </a:solidFill>
          <a:ln w="12700">
            <a:solidFill>
              <a:srgbClr val="2A40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22402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 You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457200" y="2907792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 &amp; Discussion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57200" y="33832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7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Yusuf W. Zakaria, Transportation Specialist  |  WWW Interstate Planning Commission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5A7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 WV Transportation Planning Conference  |  June 3, 2026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</a:rPr>
              <a:t>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Study Area: WWW MPO: Ohio Side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Bi-state MPO spanning West Virginia &amp; Ohio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274320" y="1005840"/>
            <a:ext cx="4663440" cy="3794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4611189" y="1005840"/>
            <a:ext cx="37033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Shape 6"/>
          <p:cNvSpPr/>
          <p:nvPr/>
        </p:nvSpPr>
        <p:spPr>
          <a:xfrm>
            <a:off x="4611189" y="1005840"/>
            <a:ext cx="64008" cy="65836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748349" y="1060704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~4,534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748349" y="1316736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incidents in the record (2020-2023)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611189" y="1773936"/>
            <a:ext cx="37033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4611189" y="1773936"/>
            <a:ext cx="64008" cy="658368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748349" y="1828800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6FA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GCAT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48349" y="2084832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data access tool (ODOT GIS Crash Analysis Tool)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611189" y="2542032"/>
            <a:ext cx="37033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4611189" y="2542032"/>
            <a:ext cx="64008" cy="65836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748349" y="2596896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Multi-year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748349" y="2852928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Period of review: Ohio-side corridor focus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4611189" y="3310128"/>
            <a:ext cx="37033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4611189" y="3310128"/>
            <a:ext cx="64008" cy="658368"/>
          </a:xfrm>
          <a:prstGeom prst="rect">
            <a:avLst/>
          </a:prstGeom>
          <a:solidFill>
            <a:srgbClr val="1E6FA5"/>
          </a:solidFill>
          <a:ln w="12700">
            <a:solidFill>
              <a:srgbClr val="1E6FA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4748349" y="3364992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6FA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82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4748349" y="3621024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 features used in ML model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611189" y="4078224"/>
            <a:ext cx="3703320" cy="658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2"/>
          <p:cNvSpPr/>
          <p:nvPr/>
        </p:nvSpPr>
        <p:spPr>
          <a:xfrm>
            <a:off x="4611189" y="4078224"/>
            <a:ext cx="64008" cy="658368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748349" y="4133088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4748349" y="4389120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Neural network classification accuracy (overfitted)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E3DFB5-B9B0-BA5F-5E3A-60F3DE36C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1" y="920042"/>
            <a:ext cx="2905833" cy="3811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02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Descriptive Overview of Crash Data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types, spatial hotspots, and executive summary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Summary of Crash Incidents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summary: key metrics from the complete crash record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274320" y="987552"/>
            <a:ext cx="8549640" cy="3822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9DA78-6139-F663-56F7-81BDCC598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7" y="877824"/>
            <a:ext cx="7243347" cy="4071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Overview of Crash Types — Raw Crash Data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20040" y="621792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Pareto analysis: the 80/20 rule holds strongly across this record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274320" y="987552"/>
            <a:ext cx="5349240" cy="3822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5852160" y="987552"/>
            <a:ext cx="2971800" cy="132588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52160" y="1042416"/>
            <a:ext cx="2971800" cy="795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4A82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≈80%</a:t>
            </a:r>
            <a:endParaRPr lang="en-US" sz="4000" dirty="0"/>
          </a:p>
        </p:txBody>
      </p:sp>
      <p:sp>
        <p:nvSpPr>
          <p:cNvPr id="10" name="Text 7"/>
          <p:cNvSpPr/>
          <p:nvPr/>
        </p:nvSpPr>
        <p:spPr>
          <a:xfrm>
            <a:off x="5925312" y="1783080"/>
            <a:ext cx="2825496" cy="5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crashes fall under just 5 of 18 crash types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852160" y="2423160"/>
            <a:ext cx="2971800" cy="2331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Rear-end, fixed object, animal &amp; angle crashes dominate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Intersection types (left/right turn) rank lower than expected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Non-intersection crashes account for &gt;75% of all incidents (</a:t>
            </a:r>
            <a:r>
              <a:rPr lang="en-US" sz="1100" i="1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pp. 23</a:t>
            </a: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37415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Pareto pattern holds consistently across speed-limit subgroups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4F2A07-C987-FA7D-8CBA-425CC2D7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0" t="9711" r="2000" b="1156"/>
          <a:stretch>
            <a:fillRect/>
          </a:stretch>
        </p:blipFill>
        <p:spPr>
          <a:xfrm>
            <a:off x="274320" y="1419279"/>
            <a:ext cx="5484740" cy="273666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3B51F-CD71-E9E0-13C3-A3A770E95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3576B39-6046-6132-A4A2-8B2025437949}"/>
              </a:ext>
            </a:extLst>
          </p:cNvPr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51544B4-C1F8-2C22-B21E-995CB9D18DDA}"/>
              </a:ext>
            </a:extLst>
          </p:cNvPr>
          <p:cNvSpPr/>
          <p:nvPr/>
        </p:nvSpPr>
        <p:spPr>
          <a:xfrm>
            <a:off x="320040" y="10972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Crash Hotspot Map &amp; Route Incidence Matrix</a:t>
            </a:r>
            <a:endParaRPr lang="en-US" sz="24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4940813-EFA5-9B57-B215-FE079D1E87F4}"/>
              </a:ext>
            </a:extLst>
          </p:cNvPr>
          <p:cNvSpPr/>
          <p:nvPr/>
        </p:nvSpPr>
        <p:spPr>
          <a:xfrm>
            <a:off x="274320" y="987552"/>
            <a:ext cx="8549640" cy="3822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3893013-13EC-AF4D-48B6-67131B30A08E}"/>
              </a:ext>
            </a:extLst>
          </p:cNvPr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/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99C58-690C-8D7D-24E5-0CAE690F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2" y="1248853"/>
            <a:ext cx="4406277" cy="3002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7EE86-9365-9A67-7BA5-04BE129C7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309" y="1351639"/>
            <a:ext cx="3762331" cy="2796571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F24F622B-9626-24BF-4F5E-5C8770A986BD}"/>
              </a:ext>
            </a:extLst>
          </p:cNvPr>
          <p:cNvSpPr/>
          <p:nvPr/>
        </p:nvSpPr>
        <p:spPr>
          <a:xfrm>
            <a:off x="320040" y="621792"/>
            <a:ext cx="4069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hotspots for intersections on the long list</a:t>
            </a:r>
            <a:endParaRPr lang="en-US" sz="11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FC0A3E4-F4FA-7514-AA34-A24B5ADEE3EB}"/>
              </a:ext>
            </a:extLst>
          </p:cNvPr>
          <p:cNvSpPr/>
          <p:nvPr/>
        </p:nvSpPr>
        <p:spPr>
          <a:xfrm>
            <a:off x="4777147" y="625420"/>
            <a:ext cx="4069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Incidence matrix with row-level heatmap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41936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5097780"/>
            <a:ext cx="9144000" cy="45720"/>
          </a:xfrm>
          <a:prstGeom prst="rect">
            <a:avLst/>
          </a:prstGeom>
          <a:solidFill>
            <a:srgbClr val="F4A827"/>
          </a:solidFill>
          <a:ln w="12700">
            <a:solidFill>
              <a:srgbClr val="F4A82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500" dirty="0">
                <a:solidFill>
                  <a:srgbClr val="F4A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03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173736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Beyond Descriptive Analytics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26974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9CA3A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machine learning? — opportunity and data readiness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685032" y="3840480"/>
            <a:ext cx="1773936" cy="1384178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3931920"/>
            <a:ext cx="1554480" cy="12012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549640" y="4800600"/>
            <a:ext cx="411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9775cd-2e03-4150-b92b-34cdf0fa42a6">
      <Terms xmlns="http://schemas.microsoft.com/office/infopath/2007/PartnerControls"/>
    </lcf76f155ced4ddcb4097134ff3c332f>
    <TaxCatchAll xmlns="1071d9ae-834a-4061-b625-d1a84b1b9f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6E09C81191E49A24A2DD90313FF04" ma:contentTypeVersion="19" ma:contentTypeDescription="Create a new document." ma:contentTypeScope="" ma:versionID="d504370bc704e48c2f964429d487452d">
  <xsd:schema xmlns:xsd="http://www.w3.org/2001/XMLSchema" xmlns:xs="http://www.w3.org/2001/XMLSchema" xmlns:p="http://schemas.microsoft.com/office/2006/metadata/properties" xmlns:ns2="ba9775cd-2e03-4150-b92b-34cdf0fa42a6" xmlns:ns3="1071d9ae-834a-4061-b625-d1a84b1b9f42" targetNamespace="http://schemas.microsoft.com/office/2006/metadata/properties" ma:root="true" ma:fieldsID="4ba39663370996c71c956ecd4adeb809" ns2:_="" ns3:_="">
    <xsd:import namespace="ba9775cd-2e03-4150-b92b-34cdf0fa42a6"/>
    <xsd:import namespace="1071d9ae-834a-4061-b625-d1a84b1b9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775cd-2e03-4150-b92b-34cdf0fa4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1d9ae-834a-4061-b625-d1a84b1b9f4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1b58611-fc72-4b02-8866-100e0e56e8a6}" ma:internalName="TaxCatchAll" ma:showField="CatchAllData" ma:web="1071d9ae-834a-4061-b625-d1a84b1b9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B52537-2053-4B24-BAAA-1189986E041F}">
  <ds:schemaRefs>
    <ds:schemaRef ds:uri="http://schemas.microsoft.com/office/2006/metadata/properties"/>
    <ds:schemaRef ds:uri="http://schemas.microsoft.com/office/infopath/2007/PartnerControls"/>
    <ds:schemaRef ds:uri="01a7758e-dc5b-41f6-8549-58b428f9a5e8"/>
    <ds:schemaRef ds:uri="a0a16709-34cb-4412-bec3-8a96ba89be40"/>
  </ds:schemaRefs>
</ds:datastoreItem>
</file>

<file path=customXml/itemProps2.xml><?xml version="1.0" encoding="utf-8"?>
<ds:datastoreItem xmlns:ds="http://schemas.openxmlformats.org/officeDocument/2006/customXml" ds:itemID="{80FC3276-8D3C-4DBC-9C3F-1372DF0B7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C3365-BDFF-4BBC-898D-DE8327E3AC4D}"/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2396</Words>
  <Application>Microsoft Office PowerPoint</Application>
  <PresentationFormat>On-screen Show (16:9)</PresentationFormat>
  <Paragraphs>515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Georgia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Crash Records to Machine Learning</dc:title>
  <dc:subject>PptxGenJS Presentation</dc:subject>
  <dc:creator>PptxGenJS</dc:creator>
  <cp:lastModifiedBy>Yusuf Zakaria</cp:lastModifiedBy>
  <cp:revision>48</cp:revision>
  <dcterms:created xsi:type="dcterms:W3CDTF">2026-05-28T18:19:53Z</dcterms:created>
  <dcterms:modified xsi:type="dcterms:W3CDTF">2026-06-03T13:50:55Z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0x01010096E6E09C81191E49A24A2DD90313FF04</vt:lpwstr>
  </property>
  <property fmtid="{D5CDD505-2E9C-101B-9397-08002B2CF9AE}" pid="3" name="MediaServiceImageTags">
    <vt:lpwstr/>
  </property>
</Properties>
</file>