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oboto"/>
      <p:regular r:id="rId34"/>
      <p:bold r:id="rId35"/>
      <p:italic r:id="rId36"/>
      <p:boldItalic r:id="rId37"/>
    </p:embeddedFont>
    <p:embeddedFont>
      <p:font typeface="Merriweather"/>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Merriweather-bold.fntdata"/><Relationship Id="rId18" Type="http://schemas.openxmlformats.org/officeDocument/2006/relationships/slide" Target="slides/slide13.xml"/><Relationship Id="rId21" Type="http://schemas.openxmlformats.org/officeDocument/2006/relationships/slide" Target="slides/slide16.xml"/><Relationship Id="rId34" Type="http://schemas.openxmlformats.org/officeDocument/2006/relationships/font" Target="fonts/Roboto-regular.fntdata"/><Relationship Id="rId42" Type="http://schemas.openxmlformats.org/officeDocument/2006/relationships/customXml" Target="../customXml/item1.xml"/><Relationship Id="rId7" Type="http://schemas.openxmlformats.org/officeDocument/2006/relationships/slide" Target="slides/slide2.xml"/><Relationship Id="rId20" Type="http://schemas.openxmlformats.org/officeDocument/2006/relationships/slide" Target="slides/slide15.xml"/><Relationship Id="rId41" Type="http://schemas.openxmlformats.org/officeDocument/2006/relationships/font" Target="fonts/Merriweather-boldItalic.fntdata"/><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Merriweather-italic.fntdata"/><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font" Target="fonts/Roboto-boldItalic.fntdata"/><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Roboto-italic.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customXml" Target="../customXml/item3.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Roboto-bold.fntdata"/><Relationship Id="rId14" Type="http://schemas.openxmlformats.org/officeDocument/2006/relationships/slide" Target="slides/slide9.xml"/><Relationship Id="rId43"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presProps" Target="presProps.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Merriweath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e3849c14c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e3849c14c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e3849c14c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e3849c14c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e3849c14c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e3849c14c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e3849c14c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e3849c14c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cef89cd778_6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cef89cd778_6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cef89cd778_6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cef89cd778_6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cef89cd778_6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cef89cd778_6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e4bc81632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e4bc81632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e4bc81632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e4bc81632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e4bc81632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e4bc81632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ccb44ec84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ccb44ec84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e3849c14cf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e3849c14cf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e3849c14c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e3849c14c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e3849c14cf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e3849c14cf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d0d9535c3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d0d9535c3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d0d9535c3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d0d9535c3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d0d9535c3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d0d9535c3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d0d9535c3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d0d9535c3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e3849c14c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e3849c14c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e5e50040f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e5e50040f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cef89cd778_6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cef89cd778_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cef89cd778_6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cef89cd778_6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cef89cd778_6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cef89cd778_6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d0d9535c3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d0d9535c3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ccb44ec84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ccb44ec84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e3849c14c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e3849c14c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cef89cd778_6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cef89cd778_6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0.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23.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28800"/>
            <a:ext cx="8520600" cy="12825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900">
                <a:latin typeface="Arial"/>
                <a:ea typeface="Arial"/>
                <a:cs typeface="Arial"/>
                <a:sym typeface="Arial"/>
              </a:rPr>
              <a:t>2055 Metropolitan Transportation Plan Minor Update</a:t>
            </a:r>
            <a:endParaRPr sz="3900">
              <a:latin typeface="Arial"/>
              <a:ea typeface="Arial"/>
              <a:cs typeface="Arial"/>
              <a:sym typeface="Arial"/>
            </a:endParaRPr>
          </a:p>
        </p:txBody>
      </p:sp>
      <p:sp>
        <p:nvSpPr>
          <p:cNvPr id="65" name="Google Shape;65;p13"/>
          <p:cNvSpPr txBox="1"/>
          <p:nvPr>
            <p:ph idx="1" type="subTitle"/>
          </p:nvPr>
        </p:nvSpPr>
        <p:spPr>
          <a:xfrm>
            <a:off x="333600" y="1976899"/>
            <a:ext cx="6566700" cy="779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500">
                <a:solidFill>
                  <a:srgbClr val="323232"/>
                </a:solidFill>
                <a:latin typeface="Arial"/>
                <a:ea typeface="Arial"/>
                <a:cs typeface="Arial"/>
                <a:sym typeface="Arial"/>
              </a:rPr>
              <a:t>Jackie Peate &amp; </a:t>
            </a:r>
            <a:r>
              <a:rPr lang="en" sz="1500">
                <a:solidFill>
                  <a:srgbClr val="323232"/>
                </a:solidFill>
                <a:latin typeface="Arial"/>
                <a:ea typeface="Arial"/>
                <a:cs typeface="Arial"/>
                <a:sym typeface="Arial"/>
              </a:rPr>
              <a:t>Jing Zhang, FAICP</a:t>
            </a:r>
            <a:endParaRPr sz="1300">
              <a:solidFill>
                <a:srgbClr val="323232"/>
              </a:solidFill>
              <a:latin typeface="Arial"/>
              <a:ea typeface="Arial"/>
              <a:cs typeface="Arial"/>
              <a:sym typeface="Arial"/>
            </a:endParaRPr>
          </a:p>
          <a:p>
            <a:pPr indent="0" lvl="0" marL="0" rtl="0" algn="l">
              <a:lnSpc>
                <a:spcPct val="115000"/>
              </a:lnSpc>
              <a:spcBef>
                <a:spcPts val="0"/>
              </a:spcBef>
              <a:spcAft>
                <a:spcPts val="0"/>
              </a:spcAft>
              <a:buNone/>
            </a:pPr>
            <a:r>
              <a:rPr i="1" lang="en" sz="1300">
                <a:solidFill>
                  <a:srgbClr val="323232"/>
                </a:solidFill>
                <a:latin typeface="Arial"/>
                <a:ea typeface="Arial"/>
                <a:cs typeface="Arial"/>
                <a:sym typeface="Arial"/>
              </a:rPr>
              <a:t>Morgantown Monongalia Metropolitan Planning Organization</a:t>
            </a:r>
            <a:r>
              <a:rPr i="1" lang="en" sz="1300">
                <a:solidFill>
                  <a:srgbClr val="323232"/>
                </a:solidFill>
                <a:latin typeface="Arial"/>
                <a:ea typeface="Arial"/>
                <a:cs typeface="Arial"/>
                <a:sym typeface="Arial"/>
              </a:rPr>
              <a:t> (MMMPO)</a:t>
            </a:r>
            <a:endParaRPr i="1" sz="1000">
              <a:solidFill>
                <a:srgbClr val="323232"/>
              </a:solidFill>
              <a:latin typeface="Arial"/>
              <a:ea typeface="Arial"/>
              <a:cs typeface="Arial"/>
              <a:sym typeface="Arial"/>
            </a:endParaRPr>
          </a:p>
        </p:txBody>
      </p:sp>
      <p:pic>
        <p:nvPicPr>
          <p:cNvPr id="66" name="Google Shape;66;p13" title="MMMPO Logo reduced white space.png"/>
          <p:cNvPicPr preferRelativeResize="0"/>
          <p:nvPr/>
        </p:nvPicPr>
        <p:blipFill>
          <a:blip r:embed="rId3">
            <a:alphaModFix/>
          </a:blip>
          <a:stretch>
            <a:fillRect/>
          </a:stretch>
        </p:blipFill>
        <p:spPr>
          <a:xfrm>
            <a:off x="6755850" y="3310429"/>
            <a:ext cx="2076450" cy="1533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Public Participation - Responses</a:t>
            </a:r>
            <a:endParaRPr>
              <a:latin typeface="Arial"/>
              <a:ea typeface="Arial"/>
              <a:cs typeface="Arial"/>
              <a:sym typeface="Arial"/>
            </a:endParaRPr>
          </a:p>
        </p:txBody>
      </p:sp>
      <p:pic>
        <p:nvPicPr>
          <p:cNvPr descr="Forms response chart. Question title: What mode of transportation do you primarily use? . Number of responses: 120 responses." id="131" name="Google Shape;131;p22" title="What mode of transportation do you primarily use? "/>
          <p:cNvPicPr preferRelativeResize="0"/>
          <p:nvPr/>
        </p:nvPicPr>
        <p:blipFill>
          <a:blip r:embed="rId3">
            <a:alphaModFix/>
          </a:blip>
          <a:stretch>
            <a:fillRect/>
          </a:stretch>
        </p:blipFill>
        <p:spPr>
          <a:xfrm>
            <a:off x="152400" y="1277025"/>
            <a:ext cx="8824161" cy="3714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Public Participation - Responses</a:t>
            </a:r>
            <a:endParaRPr>
              <a:latin typeface="Arial"/>
              <a:ea typeface="Arial"/>
              <a:cs typeface="Arial"/>
              <a:sym typeface="Arial"/>
            </a:endParaRPr>
          </a:p>
        </p:txBody>
      </p:sp>
      <p:pic>
        <p:nvPicPr>
          <p:cNvPr descr="Forms response chart. Question title: How would you rate the level of congestion on your way to/from work?. Number of responses: 112 responses." id="137" name="Google Shape;137;p23" title="How would you rate the level of congestion on your way to/from work?"/>
          <p:cNvPicPr preferRelativeResize="0"/>
          <p:nvPr/>
        </p:nvPicPr>
        <p:blipFill>
          <a:blip r:embed="rId3">
            <a:alphaModFix/>
          </a:blip>
          <a:stretch>
            <a:fillRect/>
          </a:stretch>
        </p:blipFill>
        <p:spPr>
          <a:xfrm>
            <a:off x="152400" y="1277025"/>
            <a:ext cx="8824161" cy="37140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Public Participation - Responses</a:t>
            </a:r>
            <a:endParaRPr>
              <a:latin typeface="Arial"/>
              <a:ea typeface="Arial"/>
              <a:cs typeface="Arial"/>
              <a:sym typeface="Arial"/>
            </a:endParaRPr>
          </a:p>
        </p:txBody>
      </p:sp>
      <p:pic>
        <p:nvPicPr>
          <p:cNvPr descr="Forms response chart. Question title: Growth and development in Monongalia County is.... Number of responses: 119 responses." id="143" name="Google Shape;143;p24" title="Growth and development in Monongalia County is..."/>
          <p:cNvPicPr preferRelativeResize="0"/>
          <p:nvPr/>
        </p:nvPicPr>
        <p:blipFill>
          <a:blip r:embed="rId3">
            <a:alphaModFix/>
          </a:blip>
          <a:stretch>
            <a:fillRect/>
          </a:stretch>
        </p:blipFill>
        <p:spPr>
          <a:xfrm>
            <a:off x="152400" y="1277025"/>
            <a:ext cx="8824161" cy="37140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Public Participation - Responses</a:t>
            </a:r>
            <a:endParaRPr>
              <a:latin typeface="Arial"/>
              <a:ea typeface="Arial"/>
              <a:cs typeface="Arial"/>
              <a:sym typeface="Arial"/>
            </a:endParaRPr>
          </a:p>
        </p:txBody>
      </p:sp>
      <p:pic>
        <p:nvPicPr>
          <p:cNvPr descr="Forms response chart. Question title: Over the past 5 years, do you think the transportation system in the region is... . Number of responses: 119 responses." id="149" name="Google Shape;149;p25" title="Over the past 5 years, do you think the transportation system in the region is... "/>
          <p:cNvPicPr preferRelativeResize="0"/>
          <p:nvPr/>
        </p:nvPicPr>
        <p:blipFill>
          <a:blip r:embed="rId3">
            <a:alphaModFix/>
          </a:blip>
          <a:stretch>
            <a:fillRect/>
          </a:stretch>
        </p:blipFill>
        <p:spPr>
          <a:xfrm>
            <a:off x="152400" y="1277025"/>
            <a:ext cx="8824161" cy="37140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Public Participation - What We Learned</a:t>
            </a:r>
            <a:endParaRPr>
              <a:latin typeface="Arial"/>
              <a:ea typeface="Arial"/>
              <a:cs typeface="Arial"/>
              <a:sym typeface="Arial"/>
            </a:endParaRPr>
          </a:p>
        </p:txBody>
      </p:sp>
      <p:sp>
        <p:nvSpPr>
          <p:cNvPr id="155" name="Google Shape;155;p26"/>
          <p:cNvSpPr txBox="1"/>
          <p:nvPr/>
        </p:nvSpPr>
        <p:spPr>
          <a:xfrm>
            <a:off x="504525" y="1642425"/>
            <a:ext cx="5023500" cy="28284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sz="1300"/>
              <a:t>People </a:t>
            </a:r>
            <a:r>
              <a:rPr lang="en" sz="1300"/>
              <a:t>respond less to open ended questions, but they do provide specific feedback with open ended questions.</a:t>
            </a:r>
            <a:endParaRPr sz="1300"/>
          </a:p>
          <a:p>
            <a:pPr indent="-311150" lvl="0" marL="457200" rtl="0" algn="l">
              <a:lnSpc>
                <a:spcPct val="115000"/>
              </a:lnSpc>
              <a:spcBef>
                <a:spcPts val="0"/>
              </a:spcBef>
              <a:spcAft>
                <a:spcPts val="0"/>
              </a:spcAft>
              <a:buSzPts val="1300"/>
              <a:buChar char="●"/>
            </a:pPr>
            <a:r>
              <a:rPr lang="en" sz="1300"/>
              <a:t>Advertising on Social Media and the Dominion Post.</a:t>
            </a:r>
            <a:endParaRPr sz="1300"/>
          </a:p>
          <a:p>
            <a:pPr indent="-311150" lvl="0" marL="457200" rtl="0" algn="l">
              <a:lnSpc>
                <a:spcPct val="115000"/>
              </a:lnSpc>
              <a:spcBef>
                <a:spcPts val="0"/>
              </a:spcBef>
              <a:spcAft>
                <a:spcPts val="0"/>
              </a:spcAft>
              <a:buSzPts val="1300"/>
              <a:buChar char="●"/>
            </a:pPr>
            <a:r>
              <a:rPr lang="en" sz="1300"/>
              <a:t>More feedback online versus in person.</a:t>
            </a:r>
            <a:endParaRPr sz="1300"/>
          </a:p>
          <a:p>
            <a:pPr indent="-311150" lvl="0" marL="457200" rtl="0" algn="l">
              <a:lnSpc>
                <a:spcPct val="115000"/>
              </a:lnSpc>
              <a:spcBef>
                <a:spcPts val="0"/>
              </a:spcBef>
              <a:spcAft>
                <a:spcPts val="0"/>
              </a:spcAft>
              <a:buSzPts val="1300"/>
              <a:buChar char="●"/>
            </a:pPr>
            <a:r>
              <a:rPr lang="en" sz="1300"/>
              <a:t>Working with Partner Agencies to help spread the word.</a:t>
            </a:r>
            <a:endParaRPr sz="1300"/>
          </a:p>
          <a:p>
            <a:pPr indent="-311150" lvl="0" marL="457200" rtl="0" algn="l">
              <a:lnSpc>
                <a:spcPct val="115000"/>
              </a:lnSpc>
              <a:spcBef>
                <a:spcPts val="0"/>
              </a:spcBef>
              <a:spcAft>
                <a:spcPts val="0"/>
              </a:spcAft>
              <a:buSzPts val="1300"/>
              <a:buChar char="●"/>
            </a:pPr>
            <a:r>
              <a:rPr lang="en" sz="1300"/>
              <a:t>Educate the public! </a:t>
            </a:r>
            <a:endParaRPr sz="1300"/>
          </a:p>
          <a:p>
            <a:pPr indent="-311150" lvl="0" marL="457200" rtl="0" algn="l">
              <a:lnSpc>
                <a:spcPct val="115000"/>
              </a:lnSpc>
              <a:spcBef>
                <a:spcPts val="0"/>
              </a:spcBef>
              <a:spcAft>
                <a:spcPts val="0"/>
              </a:spcAft>
              <a:buSzPts val="1300"/>
              <a:buChar char="●"/>
            </a:pPr>
            <a:r>
              <a:rPr lang="en" sz="1300"/>
              <a:t>Next time-</a:t>
            </a:r>
            <a:endParaRPr sz="1300"/>
          </a:p>
          <a:p>
            <a:pPr indent="-311150" lvl="1" marL="914400" rtl="0" algn="l">
              <a:lnSpc>
                <a:spcPct val="115000"/>
              </a:lnSpc>
              <a:spcBef>
                <a:spcPts val="0"/>
              </a:spcBef>
              <a:spcAft>
                <a:spcPts val="0"/>
              </a:spcAft>
              <a:buSzPts val="1300"/>
              <a:buChar char="○"/>
            </a:pPr>
            <a:r>
              <a:rPr lang="en" sz="1300"/>
              <a:t>Work more with West Virginia University  </a:t>
            </a:r>
            <a:endParaRPr sz="1300"/>
          </a:p>
          <a:p>
            <a:pPr indent="-311150" lvl="1" marL="914400" rtl="0" algn="l">
              <a:lnSpc>
                <a:spcPct val="115000"/>
              </a:lnSpc>
              <a:spcBef>
                <a:spcPts val="0"/>
              </a:spcBef>
              <a:spcAft>
                <a:spcPts val="0"/>
              </a:spcAft>
              <a:buSzPts val="1300"/>
              <a:buChar char="○"/>
            </a:pPr>
            <a:r>
              <a:rPr lang="en" sz="1300"/>
              <a:t>More Pop-Up events</a:t>
            </a:r>
            <a:endParaRPr sz="1300"/>
          </a:p>
          <a:p>
            <a:pPr indent="-311150" lvl="1" marL="914400" rtl="0" algn="l">
              <a:lnSpc>
                <a:spcPct val="115000"/>
              </a:lnSpc>
              <a:spcBef>
                <a:spcPts val="0"/>
              </a:spcBef>
              <a:spcAft>
                <a:spcPts val="0"/>
              </a:spcAft>
              <a:buSzPts val="1300"/>
              <a:buChar char="○"/>
            </a:pPr>
            <a:r>
              <a:rPr lang="en" sz="1300"/>
              <a:t>Engage public earlier</a:t>
            </a:r>
            <a:endParaRPr sz="1300"/>
          </a:p>
        </p:txBody>
      </p:sp>
      <p:pic>
        <p:nvPicPr>
          <p:cNvPr descr="Debate Before Vote Concept with Male Female Leaders Of Opposing Political Parties Talking On Public Debates (Provided by Getty Images)" id="156" name="Google Shape;156;p26"/>
          <p:cNvPicPr preferRelativeResize="0"/>
          <p:nvPr/>
        </p:nvPicPr>
        <p:blipFill>
          <a:blip r:embed="rId3">
            <a:alphaModFix/>
          </a:blip>
          <a:stretch>
            <a:fillRect/>
          </a:stretch>
        </p:blipFill>
        <p:spPr>
          <a:xfrm>
            <a:off x="5528025" y="1798763"/>
            <a:ext cx="3311176" cy="25157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Validation + New Needs - New Projects (Downtown)</a:t>
            </a:r>
            <a:endParaRPr>
              <a:latin typeface="Arial"/>
              <a:ea typeface="Arial"/>
              <a:cs typeface="Arial"/>
              <a:sym typeface="Arial"/>
            </a:endParaRPr>
          </a:p>
        </p:txBody>
      </p:sp>
      <p:pic>
        <p:nvPicPr>
          <p:cNvPr id="162" name="Google Shape;162;p27" title="MTP Update Memo with Attachments_Page_5.jpg"/>
          <p:cNvPicPr preferRelativeResize="0"/>
          <p:nvPr/>
        </p:nvPicPr>
        <p:blipFill rotWithShape="1">
          <a:blip r:embed="rId3">
            <a:alphaModFix/>
          </a:blip>
          <a:srcRect b="0" l="0" r="0" t="1922"/>
          <a:stretch/>
        </p:blipFill>
        <p:spPr>
          <a:xfrm>
            <a:off x="10425" y="1326213"/>
            <a:ext cx="5801149" cy="3792226"/>
          </a:xfrm>
          <a:prstGeom prst="rect">
            <a:avLst/>
          </a:prstGeom>
          <a:noFill/>
          <a:ln>
            <a:noFill/>
          </a:ln>
        </p:spPr>
      </p:pic>
      <p:sp>
        <p:nvSpPr>
          <p:cNvPr id="163" name="Google Shape;163;p27"/>
          <p:cNvSpPr txBox="1"/>
          <p:nvPr/>
        </p:nvSpPr>
        <p:spPr>
          <a:xfrm>
            <a:off x="5906725" y="1607537"/>
            <a:ext cx="2925600" cy="22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Final Recommendation:</a:t>
            </a:r>
            <a:endParaRPr sz="1300"/>
          </a:p>
          <a:p>
            <a:pPr indent="0" lvl="0" marL="0" rtl="0" algn="l">
              <a:spcBef>
                <a:spcPts val="0"/>
              </a:spcBef>
              <a:spcAft>
                <a:spcPts val="0"/>
              </a:spcAft>
              <a:buNone/>
            </a:pPr>
            <a:r>
              <a:rPr lang="en" sz="1300"/>
              <a:t>• Signal optimization and multimodal improvements </a:t>
            </a:r>
            <a:endParaRPr sz="1300"/>
          </a:p>
          <a:p>
            <a:pPr indent="0" lvl="0" marL="0" rtl="0" algn="l">
              <a:spcBef>
                <a:spcPts val="0"/>
              </a:spcBef>
              <a:spcAft>
                <a:spcPts val="0"/>
              </a:spcAft>
              <a:buNone/>
            </a:pPr>
            <a:r>
              <a:rPr lang="en" sz="1300"/>
              <a:t>• Grumbein’s Island closure </a:t>
            </a:r>
            <a:endParaRPr sz="1300"/>
          </a:p>
          <a:p>
            <a:pPr indent="0" lvl="0" marL="0" rtl="0" algn="l">
              <a:spcBef>
                <a:spcPts val="0"/>
              </a:spcBef>
              <a:spcAft>
                <a:spcPts val="0"/>
              </a:spcAft>
              <a:buNone/>
            </a:pPr>
            <a:r>
              <a:rPr lang="en" sz="1300"/>
              <a:t>• Realignment of US 119 to Snider Street </a:t>
            </a:r>
            <a:endParaRPr sz="1300"/>
          </a:p>
          <a:p>
            <a:pPr indent="0" lvl="0" marL="0" rtl="0" algn="l">
              <a:spcBef>
                <a:spcPts val="0"/>
              </a:spcBef>
              <a:spcAft>
                <a:spcPts val="0"/>
              </a:spcAft>
              <a:buNone/>
            </a:pPr>
            <a:r>
              <a:rPr lang="en" sz="1300"/>
              <a:t>• Intersection Improvements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Not recommended to be carried forward: One-way street conversions </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Validation + New Needs - New Projects (County)</a:t>
            </a:r>
            <a:endParaRPr>
              <a:latin typeface="Arial"/>
              <a:ea typeface="Arial"/>
              <a:cs typeface="Arial"/>
              <a:sym typeface="Arial"/>
            </a:endParaRPr>
          </a:p>
        </p:txBody>
      </p:sp>
      <p:pic>
        <p:nvPicPr>
          <p:cNvPr id="169" name="Google Shape;169;p28" title="MTP Update Memo with Attachments_Page_7.jpg"/>
          <p:cNvPicPr preferRelativeResize="0"/>
          <p:nvPr/>
        </p:nvPicPr>
        <p:blipFill rotWithShape="1">
          <a:blip r:embed="rId3">
            <a:alphaModFix/>
          </a:blip>
          <a:srcRect b="0" l="0" r="16590" t="10410"/>
          <a:stretch/>
        </p:blipFill>
        <p:spPr>
          <a:xfrm>
            <a:off x="1457825" y="1375600"/>
            <a:ext cx="5001452" cy="35804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Validation + New Needs - New Projects (County)</a:t>
            </a:r>
            <a:endParaRPr>
              <a:latin typeface="Arial"/>
              <a:ea typeface="Arial"/>
              <a:cs typeface="Arial"/>
              <a:sym typeface="Arial"/>
            </a:endParaRPr>
          </a:p>
        </p:txBody>
      </p:sp>
      <p:pic>
        <p:nvPicPr>
          <p:cNvPr id="175" name="Google Shape;175;p29"/>
          <p:cNvPicPr preferRelativeResize="0"/>
          <p:nvPr/>
        </p:nvPicPr>
        <p:blipFill>
          <a:blip r:embed="rId3">
            <a:alphaModFix/>
          </a:blip>
          <a:stretch>
            <a:fillRect/>
          </a:stretch>
        </p:blipFill>
        <p:spPr>
          <a:xfrm>
            <a:off x="2120600" y="1314425"/>
            <a:ext cx="4902848" cy="3714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Validation + New Needs - New Projects (County)</a:t>
            </a:r>
            <a:endParaRPr>
              <a:latin typeface="Arial"/>
              <a:ea typeface="Arial"/>
              <a:cs typeface="Arial"/>
              <a:sym typeface="Arial"/>
            </a:endParaRPr>
          </a:p>
        </p:txBody>
      </p:sp>
      <p:pic>
        <p:nvPicPr>
          <p:cNvPr id="181" name="Google Shape;181;p30"/>
          <p:cNvPicPr preferRelativeResize="0"/>
          <p:nvPr/>
        </p:nvPicPr>
        <p:blipFill>
          <a:blip r:embed="rId3">
            <a:alphaModFix/>
          </a:blip>
          <a:stretch>
            <a:fillRect/>
          </a:stretch>
        </p:blipFill>
        <p:spPr>
          <a:xfrm>
            <a:off x="1951550" y="1339713"/>
            <a:ext cx="5240894" cy="3714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Validation + New Needs - New Projects (County)</a:t>
            </a:r>
            <a:endParaRPr>
              <a:latin typeface="Arial"/>
              <a:ea typeface="Arial"/>
              <a:cs typeface="Arial"/>
              <a:sym typeface="Arial"/>
            </a:endParaRPr>
          </a:p>
        </p:txBody>
      </p:sp>
      <p:pic>
        <p:nvPicPr>
          <p:cNvPr id="187" name="Google Shape;187;p31"/>
          <p:cNvPicPr preferRelativeResize="0"/>
          <p:nvPr/>
        </p:nvPicPr>
        <p:blipFill>
          <a:blip r:embed="rId3">
            <a:alphaModFix/>
          </a:blip>
          <a:stretch>
            <a:fillRect/>
          </a:stretch>
        </p:blipFill>
        <p:spPr>
          <a:xfrm>
            <a:off x="174800" y="1329357"/>
            <a:ext cx="6150912" cy="3714075"/>
          </a:xfrm>
          <a:prstGeom prst="rect">
            <a:avLst/>
          </a:prstGeom>
          <a:noFill/>
          <a:ln>
            <a:noFill/>
          </a:ln>
        </p:spPr>
      </p:pic>
      <p:pic>
        <p:nvPicPr>
          <p:cNvPr id="188" name="Google Shape;188;p31"/>
          <p:cNvPicPr preferRelativeResize="0"/>
          <p:nvPr/>
        </p:nvPicPr>
        <p:blipFill>
          <a:blip r:embed="rId4">
            <a:alphaModFix/>
          </a:blip>
          <a:stretch>
            <a:fillRect/>
          </a:stretch>
        </p:blipFill>
        <p:spPr>
          <a:xfrm>
            <a:off x="5240700" y="1441475"/>
            <a:ext cx="3797900" cy="1413975"/>
          </a:xfrm>
          <a:prstGeom prst="rect">
            <a:avLst/>
          </a:prstGeom>
          <a:noFill/>
          <a:ln cap="flat" cmpd="sng" w="9525">
            <a:solidFill>
              <a:schemeClr val="dk2"/>
            </a:solidFill>
            <a:prstDash val="solid"/>
            <a:round/>
            <a:headEnd len="sm" w="sm" type="none"/>
            <a:tailEnd len="sm" w="sm" type="none"/>
          </a:ln>
        </p:spPr>
      </p:pic>
      <p:pic>
        <p:nvPicPr>
          <p:cNvPr id="189" name="Google Shape;189;p31"/>
          <p:cNvPicPr preferRelativeResize="0"/>
          <p:nvPr/>
        </p:nvPicPr>
        <p:blipFill>
          <a:blip r:embed="rId5">
            <a:alphaModFix/>
          </a:blip>
          <a:stretch>
            <a:fillRect/>
          </a:stretch>
        </p:blipFill>
        <p:spPr>
          <a:xfrm>
            <a:off x="4822025" y="4152850"/>
            <a:ext cx="4250499" cy="8905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Agenda </a:t>
            </a:r>
            <a:endParaRPr>
              <a:latin typeface="Arial"/>
              <a:ea typeface="Arial"/>
              <a:cs typeface="Arial"/>
              <a:sym typeface="Arial"/>
            </a:endParaRPr>
          </a:p>
        </p:txBody>
      </p:sp>
      <p:sp>
        <p:nvSpPr>
          <p:cNvPr id="72" name="Google Shape;72;p14"/>
          <p:cNvSpPr txBox="1"/>
          <p:nvPr>
            <p:ph idx="1" type="body"/>
          </p:nvPr>
        </p:nvSpPr>
        <p:spPr>
          <a:xfrm>
            <a:off x="311700" y="1505700"/>
            <a:ext cx="6726000" cy="3076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200">
                <a:solidFill>
                  <a:srgbClr val="323232"/>
                </a:solidFill>
                <a:latin typeface="Arial"/>
                <a:ea typeface="Arial"/>
                <a:cs typeface="Arial"/>
                <a:sym typeface="Arial"/>
              </a:rPr>
              <a:t>Overview (Purpose + Engagement)</a:t>
            </a:r>
            <a:endParaRPr b="1" sz="2200">
              <a:solidFill>
                <a:srgbClr val="323232"/>
              </a:solidFill>
              <a:latin typeface="Arial"/>
              <a:ea typeface="Arial"/>
              <a:cs typeface="Arial"/>
              <a:sym typeface="Arial"/>
            </a:endParaRPr>
          </a:p>
          <a:p>
            <a:pPr indent="0" lvl="0" marL="0" rtl="0" algn="l">
              <a:lnSpc>
                <a:spcPct val="115000"/>
              </a:lnSpc>
              <a:spcBef>
                <a:spcPts val="1200"/>
              </a:spcBef>
              <a:spcAft>
                <a:spcPts val="0"/>
              </a:spcAft>
              <a:buNone/>
            </a:pPr>
            <a:r>
              <a:rPr b="1" lang="en" sz="2200">
                <a:solidFill>
                  <a:srgbClr val="323232"/>
                </a:solidFill>
                <a:latin typeface="Arial"/>
                <a:ea typeface="Arial"/>
                <a:cs typeface="Arial"/>
                <a:sym typeface="Arial"/>
              </a:rPr>
              <a:t>Validation + New Needs </a:t>
            </a:r>
            <a:endParaRPr b="1" sz="2200">
              <a:solidFill>
                <a:srgbClr val="323232"/>
              </a:solidFill>
              <a:latin typeface="Arial"/>
              <a:ea typeface="Arial"/>
              <a:cs typeface="Arial"/>
              <a:sym typeface="Arial"/>
            </a:endParaRPr>
          </a:p>
          <a:p>
            <a:pPr indent="0" lvl="0" marL="0" rtl="0" algn="l">
              <a:lnSpc>
                <a:spcPct val="115000"/>
              </a:lnSpc>
              <a:spcBef>
                <a:spcPts val="1200"/>
              </a:spcBef>
              <a:spcAft>
                <a:spcPts val="0"/>
              </a:spcAft>
              <a:buNone/>
            </a:pPr>
            <a:r>
              <a:rPr b="1" lang="en" sz="2200">
                <a:solidFill>
                  <a:srgbClr val="323232"/>
                </a:solidFill>
                <a:latin typeface="Arial"/>
                <a:ea typeface="Arial"/>
                <a:cs typeface="Arial"/>
                <a:sym typeface="Arial"/>
              </a:rPr>
              <a:t>Project Highlights </a:t>
            </a:r>
            <a:endParaRPr b="1" sz="2200">
              <a:solidFill>
                <a:srgbClr val="323232"/>
              </a:solidFill>
              <a:latin typeface="Arial"/>
              <a:ea typeface="Arial"/>
              <a:cs typeface="Arial"/>
              <a:sym typeface="Arial"/>
            </a:endParaRPr>
          </a:p>
          <a:p>
            <a:pPr indent="0" lvl="0" marL="0" rtl="0" algn="l">
              <a:lnSpc>
                <a:spcPct val="115000"/>
              </a:lnSpc>
              <a:spcBef>
                <a:spcPts val="1200"/>
              </a:spcBef>
              <a:spcAft>
                <a:spcPts val="0"/>
              </a:spcAft>
              <a:buNone/>
            </a:pPr>
            <a:r>
              <a:rPr b="1" lang="en" sz="2200">
                <a:solidFill>
                  <a:srgbClr val="323232"/>
                </a:solidFill>
                <a:latin typeface="Arial"/>
                <a:ea typeface="Arial"/>
                <a:cs typeface="Arial"/>
                <a:sym typeface="Arial"/>
              </a:rPr>
              <a:t>Public Participation </a:t>
            </a:r>
            <a:endParaRPr b="1" sz="2200">
              <a:solidFill>
                <a:srgbClr val="323232"/>
              </a:solidFill>
              <a:latin typeface="Arial"/>
              <a:ea typeface="Arial"/>
              <a:cs typeface="Arial"/>
              <a:sym typeface="Arial"/>
            </a:endParaRPr>
          </a:p>
          <a:p>
            <a:pPr indent="0" lvl="0" marL="0" rtl="0" algn="l">
              <a:lnSpc>
                <a:spcPct val="115000"/>
              </a:lnSpc>
              <a:spcBef>
                <a:spcPts val="1200"/>
              </a:spcBef>
              <a:spcAft>
                <a:spcPts val="1200"/>
              </a:spcAft>
              <a:buNone/>
            </a:pPr>
            <a:r>
              <a:rPr b="1" lang="en" sz="2200">
                <a:solidFill>
                  <a:srgbClr val="323232"/>
                </a:solidFill>
                <a:latin typeface="Arial"/>
                <a:ea typeface="Arial"/>
                <a:cs typeface="Arial"/>
                <a:sym typeface="Arial"/>
              </a:rPr>
              <a:t>Refine Priorities </a:t>
            </a:r>
            <a:endParaRPr b="1" sz="2200">
              <a:solidFill>
                <a:srgbClr val="323232"/>
              </a:solidFill>
              <a:latin typeface="Arial"/>
              <a:ea typeface="Arial"/>
              <a:cs typeface="Arial"/>
              <a:sym typeface="Arial"/>
            </a:endParaRPr>
          </a:p>
        </p:txBody>
      </p:sp>
      <p:pic>
        <p:nvPicPr>
          <p:cNvPr descr="Brochure flat icon. Trifold color icons in trendy flat style. Office agenda gradient style design, designed for web and app. Eps 10. (Provided by Getty Images)" id="73" name="Google Shape;73;p14"/>
          <p:cNvPicPr preferRelativeResize="0"/>
          <p:nvPr/>
        </p:nvPicPr>
        <p:blipFill>
          <a:blip r:embed="rId3">
            <a:alphaModFix/>
          </a:blip>
          <a:stretch>
            <a:fillRect/>
          </a:stretch>
        </p:blipFill>
        <p:spPr>
          <a:xfrm>
            <a:off x="5235350" y="1505700"/>
            <a:ext cx="3426698" cy="34266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311725" y="500925"/>
            <a:ext cx="87117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latin typeface="Arial"/>
                <a:ea typeface="Arial"/>
                <a:cs typeface="Arial"/>
                <a:sym typeface="Arial"/>
              </a:rPr>
              <a:t>Validation + New Needs: Valley View Ped/Bike Improvements</a:t>
            </a:r>
            <a:endParaRPr sz="2420"/>
          </a:p>
        </p:txBody>
      </p:sp>
      <p:pic>
        <p:nvPicPr>
          <p:cNvPr id="195" name="Google Shape;195;p32"/>
          <p:cNvPicPr preferRelativeResize="0"/>
          <p:nvPr/>
        </p:nvPicPr>
        <p:blipFill>
          <a:blip r:embed="rId3">
            <a:alphaModFix/>
          </a:blip>
          <a:stretch>
            <a:fillRect/>
          </a:stretch>
        </p:blipFill>
        <p:spPr>
          <a:xfrm>
            <a:off x="985838" y="1748025"/>
            <a:ext cx="7172325" cy="2752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311725" y="500925"/>
            <a:ext cx="8520600" cy="62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Validation + New Needs - New Projects (Brookhaven)</a:t>
            </a:r>
            <a:endParaRPr/>
          </a:p>
        </p:txBody>
      </p:sp>
      <p:pic>
        <p:nvPicPr>
          <p:cNvPr id="201" name="Google Shape;201;p33" title="MTP Update Memo with Attachments_Page_6.jpg"/>
          <p:cNvPicPr preferRelativeResize="0"/>
          <p:nvPr/>
        </p:nvPicPr>
        <p:blipFill>
          <a:blip r:embed="rId3">
            <a:alphaModFix/>
          </a:blip>
          <a:stretch>
            <a:fillRect/>
          </a:stretch>
        </p:blipFill>
        <p:spPr>
          <a:xfrm>
            <a:off x="1671438" y="1277025"/>
            <a:ext cx="5801134" cy="3866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Validation + New Needs - New Projects (Star City)</a:t>
            </a:r>
            <a:endParaRPr/>
          </a:p>
        </p:txBody>
      </p:sp>
      <p:pic>
        <p:nvPicPr>
          <p:cNvPr id="207" name="Google Shape;207;p34" title="MTP Update Memo with Attachments_Page_8.jpg"/>
          <p:cNvPicPr preferRelativeResize="0"/>
          <p:nvPr/>
        </p:nvPicPr>
        <p:blipFill>
          <a:blip r:embed="rId3">
            <a:alphaModFix/>
          </a:blip>
          <a:stretch>
            <a:fillRect/>
          </a:stretch>
        </p:blipFill>
        <p:spPr>
          <a:xfrm>
            <a:off x="4881" y="1277025"/>
            <a:ext cx="5680445" cy="3866475"/>
          </a:xfrm>
          <a:prstGeom prst="rect">
            <a:avLst/>
          </a:prstGeom>
          <a:noFill/>
          <a:ln>
            <a:noFill/>
          </a:ln>
        </p:spPr>
      </p:pic>
      <p:pic>
        <p:nvPicPr>
          <p:cNvPr id="208" name="Google Shape;208;p34" title="MTP Update Memo with Attachments_Page_9.jpg"/>
          <p:cNvPicPr preferRelativeResize="0"/>
          <p:nvPr/>
        </p:nvPicPr>
        <p:blipFill>
          <a:blip r:embed="rId4">
            <a:alphaModFix/>
          </a:blip>
          <a:stretch>
            <a:fillRect/>
          </a:stretch>
        </p:blipFill>
        <p:spPr>
          <a:xfrm>
            <a:off x="4735525" y="2123175"/>
            <a:ext cx="4096799" cy="27885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Refine Priorities - New Considerations</a:t>
            </a:r>
            <a:endParaRPr>
              <a:latin typeface="Arial"/>
              <a:ea typeface="Arial"/>
              <a:cs typeface="Arial"/>
              <a:sym typeface="Arial"/>
            </a:endParaRPr>
          </a:p>
        </p:txBody>
      </p:sp>
      <p:sp>
        <p:nvSpPr>
          <p:cNvPr id="214" name="Google Shape;214;p35"/>
          <p:cNvSpPr txBox="1"/>
          <p:nvPr/>
        </p:nvSpPr>
        <p:spPr>
          <a:xfrm>
            <a:off x="231725" y="1670025"/>
            <a:ext cx="4508100" cy="2586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300">
                <a:latin typeface="Roboto"/>
                <a:ea typeface="Roboto"/>
                <a:cs typeface="Roboto"/>
                <a:sym typeface="Roboto"/>
              </a:rPr>
              <a:t>Safety: 25%  </a:t>
            </a:r>
            <a:r>
              <a:rPr b="1" lang="en" sz="2300">
                <a:solidFill>
                  <a:srgbClr val="38761D"/>
                </a:solidFill>
                <a:latin typeface="Roboto"/>
                <a:ea typeface="Roboto"/>
                <a:cs typeface="Roboto"/>
                <a:sym typeface="Roboto"/>
              </a:rPr>
              <a:t>(+4%)</a:t>
            </a:r>
            <a:endParaRPr b="1" sz="2300">
              <a:solidFill>
                <a:srgbClr val="38761D"/>
              </a:solidFill>
              <a:latin typeface="Roboto"/>
              <a:ea typeface="Roboto"/>
              <a:cs typeface="Roboto"/>
              <a:sym typeface="Roboto"/>
            </a:endParaRPr>
          </a:p>
          <a:p>
            <a:pPr indent="0" lvl="0" marL="0" rtl="0" algn="l">
              <a:lnSpc>
                <a:spcPct val="150000"/>
              </a:lnSpc>
              <a:spcBef>
                <a:spcPts val="0"/>
              </a:spcBef>
              <a:spcAft>
                <a:spcPts val="0"/>
              </a:spcAft>
              <a:buNone/>
            </a:pPr>
            <a:r>
              <a:rPr lang="en" sz="2300">
                <a:latin typeface="Roboto"/>
                <a:ea typeface="Roboto"/>
                <a:cs typeface="Roboto"/>
                <a:sym typeface="Roboto"/>
              </a:rPr>
              <a:t>Reliability: 10%  (-6%)	</a:t>
            </a:r>
            <a:endParaRPr sz="2300">
              <a:latin typeface="Roboto"/>
              <a:ea typeface="Roboto"/>
              <a:cs typeface="Roboto"/>
              <a:sym typeface="Roboto"/>
            </a:endParaRPr>
          </a:p>
          <a:p>
            <a:pPr indent="0" lvl="0" marL="0" rtl="0" algn="l">
              <a:lnSpc>
                <a:spcPct val="150000"/>
              </a:lnSpc>
              <a:spcBef>
                <a:spcPts val="0"/>
              </a:spcBef>
              <a:spcAft>
                <a:spcPts val="0"/>
              </a:spcAft>
              <a:buNone/>
            </a:pPr>
            <a:r>
              <a:rPr lang="en" sz="2300">
                <a:latin typeface="Roboto"/>
                <a:ea typeface="Roboto"/>
                <a:cs typeface="Roboto"/>
                <a:sym typeface="Roboto"/>
              </a:rPr>
              <a:t>Maintenance: 10% (-5%)</a:t>
            </a:r>
            <a:endParaRPr sz="2300">
              <a:latin typeface="Roboto"/>
              <a:ea typeface="Roboto"/>
              <a:cs typeface="Roboto"/>
              <a:sym typeface="Roboto"/>
            </a:endParaRPr>
          </a:p>
          <a:p>
            <a:pPr indent="0" lvl="0" marL="0" rtl="0" algn="l">
              <a:lnSpc>
                <a:spcPct val="150000"/>
              </a:lnSpc>
              <a:spcBef>
                <a:spcPts val="0"/>
              </a:spcBef>
              <a:spcAft>
                <a:spcPts val="0"/>
              </a:spcAft>
              <a:buNone/>
            </a:pPr>
            <a:r>
              <a:rPr lang="en" sz="2300">
                <a:latin typeface="Roboto"/>
                <a:ea typeface="Roboto"/>
                <a:cs typeface="Roboto"/>
                <a:sym typeface="Roboto"/>
              </a:rPr>
              <a:t>Model Choice: 15% </a:t>
            </a:r>
            <a:r>
              <a:rPr b="1" lang="en" sz="2300">
                <a:solidFill>
                  <a:srgbClr val="38761D"/>
                </a:solidFill>
                <a:latin typeface="Roboto"/>
                <a:ea typeface="Roboto"/>
                <a:cs typeface="Roboto"/>
                <a:sym typeface="Roboto"/>
              </a:rPr>
              <a:t>(+1%)</a:t>
            </a:r>
            <a:r>
              <a:rPr lang="en" sz="2300">
                <a:latin typeface="Roboto"/>
                <a:ea typeface="Roboto"/>
                <a:cs typeface="Roboto"/>
                <a:sym typeface="Roboto"/>
              </a:rPr>
              <a:t>	</a:t>
            </a:r>
            <a:endParaRPr sz="2300">
              <a:latin typeface="Roboto"/>
              <a:ea typeface="Roboto"/>
              <a:cs typeface="Roboto"/>
              <a:sym typeface="Roboto"/>
            </a:endParaRPr>
          </a:p>
          <a:p>
            <a:pPr indent="0" lvl="0" marL="0" rtl="0" algn="l">
              <a:lnSpc>
                <a:spcPct val="150000"/>
              </a:lnSpc>
              <a:spcBef>
                <a:spcPts val="0"/>
              </a:spcBef>
              <a:spcAft>
                <a:spcPts val="0"/>
              </a:spcAft>
              <a:buNone/>
            </a:pPr>
            <a:r>
              <a:t/>
            </a:r>
            <a:endParaRPr sz="2300">
              <a:latin typeface="Roboto"/>
              <a:ea typeface="Roboto"/>
              <a:cs typeface="Roboto"/>
              <a:sym typeface="Roboto"/>
            </a:endParaRPr>
          </a:p>
        </p:txBody>
      </p:sp>
      <p:sp>
        <p:nvSpPr>
          <p:cNvPr id="215" name="Google Shape;215;p35"/>
          <p:cNvSpPr txBox="1"/>
          <p:nvPr/>
        </p:nvSpPr>
        <p:spPr>
          <a:xfrm>
            <a:off x="4488450" y="1602753"/>
            <a:ext cx="4508100" cy="2586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300">
                <a:latin typeface="Roboto"/>
                <a:ea typeface="Roboto"/>
                <a:cs typeface="Roboto"/>
                <a:sym typeface="Roboto"/>
              </a:rPr>
              <a:t>Local Priority: 20% </a:t>
            </a:r>
            <a:r>
              <a:rPr b="1" lang="en" sz="2300">
                <a:solidFill>
                  <a:srgbClr val="38761D"/>
                </a:solidFill>
                <a:latin typeface="Roboto"/>
                <a:ea typeface="Roboto"/>
                <a:cs typeface="Roboto"/>
                <a:sym typeface="Roboto"/>
              </a:rPr>
              <a:t>(+6%)</a:t>
            </a:r>
            <a:r>
              <a:rPr lang="en" sz="2300">
                <a:latin typeface="Roboto"/>
                <a:ea typeface="Roboto"/>
                <a:cs typeface="Roboto"/>
                <a:sym typeface="Roboto"/>
              </a:rPr>
              <a:t>	</a:t>
            </a:r>
            <a:endParaRPr sz="2300">
              <a:latin typeface="Roboto"/>
              <a:ea typeface="Roboto"/>
              <a:cs typeface="Roboto"/>
              <a:sym typeface="Roboto"/>
            </a:endParaRPr>
          </a:p>
          <a:p>
            <a:pPr indent="0" lvl="0" marL="0" rtl="0" algn="l">
              <a:lnSpc>
                <a:spcPct val="150000"/>
              </a:lnSpc>
              <a:spcBef>
                <a:spcPts val="0"/>
              </a:spcBef>
              <a:spcAft>
                <a:spcPts val="0"/>
              </a:spcAft>
              <a:buNone/>
            </a:pPr>
            <a:r>
              <a:rPr lang="en" sz="2300">
                <a:latin typeface="Roboto"/>
                <a:ea typeface="Roboto"/>
                <a:cs typeface="Roboto"/>
                <a:sym typeface="Roboto"/>
              </a:rPr>
              <a:t>Fairness: 10%	(Same)</a:t>
            </a:r>
            <a:endParaRPr sz="2300">
              <a:latin typeface="Roboto"/>
              <a:ea typeface="Roboto"/>
              <a:cs typeface="Roboto"/>
              <a:sym typeface="Roboto"/>
            </a:endParaRPr>
          </a:p>
          <a:p>
            <a:pPr indent="0" lvl="0" marL="0" rtl="0" algn="l">
              <a:lnSpc>
                <a:spcPct val="150000"/>
              </a:lnSpc>
              <a:spcBef>
                <a:spcPts val="0"/>
              </a:spcBef>
              <a:spcAft>
                <a:spcPts val="0"/>
              </a:spcAft>
              <a:buNone/>
            </a:pPr>
            <a:r>
              <a:rPr lang="en" sz="2300">
                <a:latin typeface="Roboto"/>
                <a:ea typeface="Roboto"/>
                <a:cs typeface="Roboto"/>
                <a:sym typeface="Roboto"/>
              </a:rPr>
              <a:t>Consistency: 10% (Same)</a:t>
            </a:r>
            <a:endParaRPr sz="2300">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Refine Priorities - The </a:t>
            </a:r>
            <a:r>
              <a:rPr lang="en">
                <a:latin typeface="Arial"/>
                <a:ea typeface="Arial"/>
                <a:cs typeface="Arial"/>
                <a:sym typeface="Arial"/>
              </a:rPr>
              <a:t>Spreadsheet</a:t>
            </a:r>
            <a:endParaRPr>
              <a:latin typeface="Arial"/>
              <a:ea typeface="Arial"/>
              <a:cs typeface="Arial"/>
              <a:sym typeface="Arial"/>
            </a:endParaRPr>
          </a:p>
        </p:txBody>
      </p:sp>
      <p:pic>
        <p:nvPicPr>
          <p:cNvPr id="221" name="Google Shape;221;p36"/>
          <p:cNvPicPr preferRelativeResize="0"/>
          <p:nvPr/>
        </p:nvPicPr>
        <p:blipFill>
          <a:blip r:embed="rId3">
            <a:alphaModFix/>
          </a:blip>
          <a:stretch>
            <a:fillRect/>
          </a:stretch>
        </p:blipFill>
        <p:spPr>
          <a:xfrm>
            <a:off x="201250" y="1340775"/>
            <a:ext cx="8671048" cy="37122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Final Product - TMD Updates</a:t>
            </a:r>
            <a:endParaRPr>
              <a:latin typeface="Arial"/>
              <a:ea typeface="Arial"/>
              <a:cs typeface="Arial"/>
              <a:sym typeface="Arial"/>
            </a:endParaRPr>
          </a:p>
        </p:txBody>
      </p:sp>
      <p:pic>
        <p:nvPicPr>
          <p:cNvPr id="227" name="Google Shape;227;p37"/>
          <p:cNvPicPr preferRelativeResize="0"/>
          <p:nvPr/>
        </p:nvPicPr>
        <p:blipFill>
          <a:blip r:embed="rId3">
            <a:alphaModFix/>
          </a:blip>
          <a:stretch>
            <a:fillRect/>
          </a:stretch>
        </p:blipFill>
        <p:spPr>
          <a:xfrm>
            <a:off x="281200" y="1370300"/>
            <a:ext cx="2638671" cy="3714074"/>
          </a:xfrm>
          <a:prstGeom prst="rect">
            <a:avLst/>
          </a:prstGeom>
          <a:noFill/>
          <a:ln>
            <a:noFill/>
          </a:ln>
        </p:spPr>
      </p:pic>
      <p:pic>
        <p:nvPicPr>
          <p:cNvPr id="228" name="Google Shape;228;p37"/>
          <p:cNvPicPr preferRelativeResize="0"/>
          <p:nvPr/>
        </p:nvPicPr>
        <p:blipFill>
          <a:blip r:embed="rId4">
            <a:alphaModFix/>
          </a:blip>
          <a:stretch>
            <a:fillRect/>
          </a:stretch>
        </p:blipFill>
        <p:spPr>
          <a:xfrm>
            <a:off x="3178874" y="1594825"/>
            <a:ext cx="4857524" cy="3143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Final Product - Recommendations</a:t>
            </a:r>
            <a:endParaRPr>
              <a:latin typeface="Arial"/>
              <a:ea typeface="Arial"/>
              <a:cs typeface="Arial"/>
              <a:sym typeface="Arial"/>
            </a:endParaRPr>
          </a:p>
        </p:txBody>
      </p:sp>
      <p:sp>
        <p:nvSpPr>
          <p:cNvPr id="234" name="Google Shape;234;p38"/>
          <p:cNvSpPr txBox="1"/>
          <p:nvPr/>
        </p:nvSpPr>
        <p:spPr>
          <a:xfrm>
            <a:off x="208500" y="1351263"/>
            <a:ext cx="8005500" cy="357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t>Downtown Microsimulation Study Recommendations</a:t>
            </a:r>
            <a:endParaRPr b="1" sz="1200"/>
          </a:p>
          <a:p>
            <a:pPr indent="-304800" lvl="0" marL="457200" rtl="0" algn="l">
              <a:lnSpc>
                <a:spcPct val="115000"/>
              </a:lnSpc>
              <a:spcBef>
                <a:spcPts val="0"/>
              </a:spcBef>
              <a:spcAft>
                <a:spcPts val="0"/>
              </a:spcAft>
              <a:buSzPts val="1200"/>
              <a:buChar char="●"/>
            </a:pPr>
            <a:r>
              <a:rPr lang="en" sz="1200"/>
              <a:t>Closure of Grumbein’s Island</a:t>
            </a:r>
            <a:endParaRPr sz="1200"/>
          </a:p>
          <a:p>
            <a:pPr indent="-304800" lvl="0" marL="457200" rtl="0" algn="l">
              <a:lnSpc>
                <a:spcPct val="115000"/>
              </a:lnSpc>
              <a:spcBef>
                <a:spcPts val="0"/>
              </a:spcBef>
              <a:spcAft>
                <a:spcPts val="0"/>
              </a:spcAft>
              <a:buSzPts val="1200"/>
              <a:buChar char="●"/>
            </a:pPr>
            <a:r>
              <a:rPr lang="en" sz="1200"/>
              <a:t>Realignment of Willey Street to Snider Street </a:t>
            </a:r>
            <a:endParaRPr sz="1200"/>
          </a:p>
          <a:p>
            <a:pPr indent="-304800" lvl="0" marL="457200" rtl="0" algn="l">
              <a:lnSpc>
                <a:spcPct val="115000"/>
              </a:lnSpc>
              <a:spcBef>
                <a:spcPts val="0"/>
              </a:spcBef>
              <a:spcAft>
                <a:spcPts val="0"/>
              </a:spcAft>
              <a:buSzPts val="1200"/>
              <a:buChar char="●"/>
            </a:pPr>
            <a:r>
              <a:rPr lang="en" sz="1200"/>
              <a:t>Coordination and optimization of the signal system including leading pedestrian intervals at crossings</a:t>
            </a:r>
            <a:endParaRPr sz="1200"/>
          </a:p>
          <a:p>
            <a:pPr indent="-304800" lvl="0" marL="457200" rtl="0" algn="l">
              <a:lnSpc>
                <a:spcPct val="115000"/>
              </a:lnSpc>
              <a:spcBef>
                <a:spcPts val="0"/>
              </a:spcBef>
              <a:spcAft>
                <a:spcPts val="0"/>
              </a:spcAft>
              <a:buSzPts val="1200"/>
              <a:buChar char="●"/>
            </a:pPr>
            <a:r>
              <a:rPr lang="en" sz="1200"/>
              <a:t>Various intersection improvements </a:t>
            </a:r>
            <a:endParaRPr sz="1200"/>
          </a:p>
          <a:p>
            <a:pPr indent="-304800" lvl="0" marL="457200" rtl="0" algn="l">
              <a:lnSpc>
                <a:spcPct val="115000"/>
              </a:lnSpc>
              <a:spcBef>
                <a:spcPts val="0"/>
              </a:spcBef>
              <a:spcAft>
                <a:spcPts val="0"/>
              </a:spcAft>
              <a:buSzPts val="1200"/>
              <a:buChar char="●"/>
            </a:pPr>
            <a:r>
              <a:rPr lang="en" sz="1200"/>
              <a:t>Actions to reduce speed and improve Beechurst Avenue operations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200"/>
              <a:t>Brookhaven Road Improvements</a:t>
            </a:r>
            <a:endParaRPr b="1" sz="1200"/>
          </a:p>
          <a:p>
            <a:pPr indent="-304800" lvl="0" marL="457200" rtl="0" algn="l">
              <a:lnSpc>
                <a:spcPct val="115000"/>
              </a:lnSpc>
              <a:spcBef>
                <a:spcPts val="0"/>
              </a:spcBef>
              <a:spcAft>
                <a:spcPts val="0"/>
              </a:spcAft>
              <a:buSzPts val="1200"/>
              <a:buChar char="●"/>
            </a:pPr>
            <a:r>
              <a:rPr lang="en" sz="1200"/>
              <a:t>These improvements are proposed in advance of anticipated growth along Brookhaven Road in the vicinity of WV 7.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200"/>
              <a:t>Monongalia County Connectivity Improvements</a:t>
            </a:r>
            <a:endParaRPr b="1" sz="1200"/>
          </a:p>
          <a:p>
            <a:pPr indent="-304800" lvl="0" marL="457200" rtl="0" algn="l">
              <a:lnSpc>
                <a:spcPct val="115000"/>
              </a:lnSpc>
              <a:spcBef>
                <a:spcPts val="0"/>
              </a:spcBef>
              <a:spcAft>
                <a:spcPts val="0"/>
              </a:spcAft>
              <a:buSzPts val="1200"/>
              <a:buChar char="●"/>
            </a:pPr>
            <a:r>
              <a:rPr lang="en" sz="1200"/>
              <a:t>These proposed projects were developed in coordination with Monongalia County Planning. The improvements identify anticipated opportunities for non-motorized improvements. It is anticipated that these projects will be implemented as part of the growth in the target area. The subject areas are identified as Ackerman Area, West Run Pedestrian improvements and Valley View area improvements. </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MTP 2055 Tier 1</a:t>
            </a:r>
            <a:endParaRPr>
              <a:latin typeface="Arial"/>
              <a:ea typeface="Arial"/>
              <a:cs typeface="Arial"/>
              <a:sym typeface="Arial"/>
            </a:endParaRPr>
          </a:p>
        </p:txBody>
      </p:sp>
      <p:pic>
        <p:nvPicPr>
          <p:cNvPr id="240" name="Google Shape;240;p39" title="Screenshot 2026-05-20 130602.jpg"/>
          <p:cNvPicPr preferRelativeResize="0"/>
          <p:nvPr/>
        </p:nvPicPr>
        <p:blipFill>
          <a:blip r:embed="rId3">
            <a:alphaModFix/>
          </a:blip>
          <a:stretch>
            <a:fillRect/>
          </a:stretch>
        </p:blipFill>
        <p:spPr>
          <a:xfrm>
            <a:off x="1335177" y="1375363"/>
            <a:ext cx="6473658" cy="3714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Conclusion</a:t>
            </a:r>
            <a:r>
              <a:rPr lang="en">
                <a:latin typeface="Arial"/>
                <a:ea typeface="Arial"/>
                <a:cs typeface="Arial"/>
                <a:sym typeface="Arial"/>
              </a:rPr>
              <a:t> </a:t>
            </a:r>
            <a:endParaRPr>
              <a:latin typeface="Arial"/>
              <a:ea typeface="Arial"/>
              <a:cs typeface="Arial"/>
              <a:sym typeface="Arial"/>
            </a:endParaRPr>
          </a:p>
        </p:txBody>
      </p:sp>
      <p:sp>
        <p:nvSpPr>
          <p:cNvPr id="246" name="Google Shape;246;p40"/>
          <p:cNvSpPr txBox="1"/>
          <p:nvPr>
            <p:ph idx="1" type="body"/>
          </p:nvPr>
        </p:nvSpPr>
        <p:spPr>
          <a:xfrm>
            <a:off x="311700" y="1505700"/>
            <a:ext cx="5203800" cy="30762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This was a MINOR MTP Update done in-house by staff.</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It validated the </a:t>
            </a:r>
            <a:r>
              <a:rPr lang="en" sz="1900">
                <a:solidFill>
                  <a:srgbClr val="000000"/>
                </a:solidFill>
                <a:latin typeface="Arial"/>
                <a:ea typeface="Arial"/>
                <a:cs typeface="Arial"/>
                <a:sym typeface="Arial"/>
              </a:rPr>
              <a:t>previous</a:t>
            </a:r>
            <a:r>
              <a:rPr lang="en" sz="1900">
                <a:solidFill>
                  <a:srgbClr val="000000"/>
                </a:solidFill>
                <a:latin typeface="Arial"/>
                <a:ea typeface="Arial"/>
                <a:cs typeface="Arial"/>
                <a:sym typeface="Arial"/>
              </a:rPr>
              <a:t> MTP </a:t>
            </a:r>
            <a:r>
              <a:rPr lang="en" sz="1900">
                <a:solidFill>
                  <a:srgbClr val="000000"/>
                </a:solidFill>
                <a:latin typeface="Arial"/>
                <a:ea typeface="Arial"/>
                <a:cs typeface="Arial"/>
                <a:sym typeface="Arial"/>
              </a:rPr>
              <a:t>while</a:t>
            </a:r>
            <a:r>
              <a:rPr lang="en" sz="1900">
                <a:solidFill>
                  <a:srgbClr val="000000"/>
                </a:solidFill>
                <a:latin typeface="Arial"/>
                <a:ea typeface="Arial"/>
                <a:cs typeface="Arial"/>
                <a:sym typeface="Arial"/>
              </a:rPr>
              <a:t> </a:t>
            </a:r>
            <a:r>
              <a:rPr lang="en" sz="1900">
                <a:solidFill>
                  <a:srgbClr val="000000"/>
                </a:solidFill>
                <a:latin typeface="Arial"/>
                <a:ea typeface="Arial"/>
                <a:cs typeface="Arial"/>
                <a:sym typeface="Arial"/>
              </a:rPr>
              <a:t>including new projects that arose.</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Saved money and time.</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Will help simplify next update.</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Questions?</a:t>
            </a:r>
            <a:endParaRPr sz="1900">
              <a:solidFill>
                <a:srgbClr val="000000"/>
              </a:solidFill>
              <a:latin typeface="Arial"/>
              <a:ea typeface="Arial"/>
              <a:cs typeface="Arial"/>
              <a:sym typeface="Arial"/>
            </a:endParaRPr>
          </a:p>
        </p:txBody>
      </p:sp>
      <p:pic>
        <p:nvPicPr>
          <p:cNvPr id="247" name="Google Shape;247;p40" title="MMMPO Logo reduced white space.png"/>
          <p:cNvPicPr preferRelativeResize="0"/>
          <p:nvPr/>
        </p:nvPicPr>
        <p:blipFill>
          <a:blip r:embed="rId3">
            <a:alphaModFix/>
          </a:blip>
          <a:stretch>
            <a:fillRect/>
          </a:stretch>
        </p:blipFill>
        <p:spPr>
          <a:xfrm>
            <a:off x="6266000" y="1505700"/>
            <a:ext cx="2315925" cy="1710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Overview - </a:t>
            </a:r>
            <a:r>
              <a:rPr lang="en">
                <a:latin typeface="Arial"/>
                <a:ea typeface="Arial"/>
                <a:cs typeface="Arial"/>
                <a:sym typeface="Arial"/>
              </a:rPr>
              <a:t>Purpose</a:t>
            </a:r>
            <a:endParaRPr>
              <a:latin typeface="Arial"/>
              <a:ea typeface="Arial"/>
              <a:cs typeface="Arial"/>
              <a:sym typeface="Arial"/>
            </a:endParaRPr>
          </a:p>
        </p:txBody>
      </p:sp>
      <p:sp>
        <p:nvSpPr>
          <p:cNvPr id="79" name="Google Shape;79;p15"/>
          <p:cNvSpPr txBox="1"/>
          <p:nvPr/>
        </p:nvSpPr>
        <p:spPr>
          <a:xfrm>
            <a:off x="349832" y="1445849"/>
            <a:ext cx="5931600" cy="3506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Char char="●"/>
            </a:pPr>
            <a:r>
              <a:rPr lang="en" sz="1200"/>
              <a:t>The Metropolitan Transportation Plan is developed and produced by the MPO with 20 years as its timeline/horizon. </a:t>
            </a:r>
            <a:endParaRPr sz="1200"/>
          </a:p>
          <a:p>
            <a:pPr indent="-304800" lvl="1" marL="914400" rtl="0" algn="l">
              <a:lnSpc>
                <a:spcPct val="115000"/>
              </a:lnSpc>
              <a:spcBef>
                <a:spcPts val="0"/>
              </a:spcBef>
              <a:spcAft>
                <a:spcPts val="0"/>
              </a:spcAft>
              <a:buSzPts val="1200"/>
              <a:buChar char="○"/>
            </a:pPr>
            <a:r>
              <a:rPr lang="en" sz="1200"/>
              <a:t>Updates every 5 years</a:t>
            </a:r>
            <a:endParaRPr sz="1200"/>
          </a:p>
          <a:p>
            <a:pPr indent="-304800" lvl="0" marL="457200" rtl="0" algn="l">
              <a:lnSpc>
                <a:spcPct val="115000"/>
              </a:lnSpc>
              <a:spcBef>
                <a:spcPts val="0"/>
              </a:spcBef>
              <a:spcAft>
                <a:spcPts val="0"/>
              </a:spcAft>
              <a:buSzPts val="1200"/>
              <a:buChar char="●"/>
            </a:pPr>
            <a:r>
              <a:rPr lang="en" sz="1200"/>
              <a:t>Identifies how the region intends to invest in the transportation system. </a:t>
            </a:r>
            <a:endParaRPr sz="1200"/>
          </a:p>
          <a:p>
            <a:pPr indent="-304800" lvl="0" marL="457200" rtl="0" algn="l">
              <a:lnSpc>
                <a:spcPct val="115000"/>
              </a:lnSpc>
              <a:spcBef>
                <a:spcPts val="0"/>
              </a:spcBef>
              <a:spcAft>
                <a:spcPts val="0"/>
              </a:spcAft>
              <a:buSzPts val="1200"/>
              <a:buChar char="●"/>
            </a:pPr>
            <a:r>
              <a:rPr lang="en" sz="1200"/>
              <a:t>Co</a:t>
            </a:r>
            <a:r>
              <a:rPr lang="en" sz="1200"/>
              <a:t>nsiders how roadways, transit, nonmotorized transportation, and intermodal connections are able to improve the operational performance of the multimodal transportation system. </a:t>
            </a:r>
            <a:endParaRPr sz="1200"/>
          </a:p>
          <a:p>
            <a:pPr indent="-304800" lvl="1" marL="914400" rtl="0" algn="l">
              <a:lnSpc>
                <a:spcPct val="115000"/>
              </a:lnSpc>
              <a:spcBef>
                <a:spcPts val="0"/>
              </a:spcBef>
              <a:spcAft>
                <a:spcPts val="0"/>
              </a:spcAft>
              <a:buSzPts val="1200"/>
              <a:buChar char="○"/>
            </a:pPr>
            <a:r>
              <a:rPr lang="en" sz="1200"/>
              <a:t>Freight is an important consideration in multimodal systems. </a:t>
            </a:r>
            <a:endParaRPr sz="1200"/>
          </a:p>
          <a:p>
            <a:pPr indent="-304800" lvl="0" marL="457200" rtl="0" algn="l">
              <a:lnSpc>
                <a:spcPct val="115000"/>
              </a:lnSpc>
              <a:spcBef>
                <a:spcPts val="0"/>
              </a:spcBef>
              <a:spcAft>
                <a:spcPts val="0"/>
              </a:spcAft>
              <a:buSzPts val="1200"/>
              <a:buChar char="●"/>
            </a:pPr>
            <a:r>
              <a:rPr lang="en" sz="1200"/>
              <a:t>49 USC 5303(i) - This is the federal regulation that specifies what must be included in the MTP.</a:t>
            </a:r>
            <a:endParaRPr sz="1200"/>
          </a:p>
          <a:p>
            <a:pPr indent="-304800" lvl="0" marL="457200" rtl="0" algn="l">
              <a:lnSpc>
                <a:spcPct val="115000"/>
              </a:lnSpc>
              <a:spcBef>
                <a:spcPts val="0"/>
              </a:spcBef>
              <a:spcAft>
                <a:spcPts val="0"/>
              </a:spcAft>
              <a:buSzPts val="1200"/>
              <a:buChar char="●"/>
            </a:pPr>
            <a:r>
              <a:rPr lang="en" sz="1200"/>
              <a:t>The MTP should include:</a:t>
            </a:r>
            <a:endParaRPr sz="1200"/>
          </a:p>
          <a:p>
            <a:pPr indent="-304800" lvl="1" marL="914400" rtl="0" algn="l">
              <a:lnSpc>
                <a:spcPct val="115000"/>
              </a:lnSpc>
              <a:spcBef>
                <a:spcPts val="0"/>
              </a:spcBef>
              <a:spcAft>
                <a:spcPts val="0"/>
              </a:spcAft>
              <a:buSzPts val="1200"/>
              <a:buChar char="○"/>
            </a:pPr>
            <a:r>
              <a:rPr lang="en" sz="1200"/>
              <a:t>Performance Measures </a:t>
            </a:r>
            <a:endParaRPr sz="1200"/>
          </a:p>
          <a:p>
            <a:pPr indent="-304800" lvl="1" marL="914400" rtl="0" algn="l">
              <a:lnSpc>
                <a:spcPct val="115000"/>
              </a:lnSpc>
              <a:spcBef>
                <a:spcPts val="0"/>
              </a:spcBef>
              <a:spcAft>
                <a:spcPts val="0"/>
              </a:spcAft>
              <a:buSzPts val="1200"/>
              <a:buChar char="○"/>
            </a:pPr>
            <a:r>
              <a:rPr lang="en" sz="1200"/>
              <a:t>Goals established in Federal Regulations </a:t>
            </a:r>
            <a:endParaRPr sz="1200"/>
          </a:p>
          <a:p>
            <a:pPr indent="-304800" lvl="1" marL="914400" rtl="0" algn="l">
              <a:lnSpc>
                <a:spcPct val="115000"/>
              </a:lnSpc>
              <a:spcBef>
                <a:spcPts val="0"/>
              </a:spcBef>
              <a:spcAft>
                <a:spcPts val="0"/>
              </a:spcAft>
              <a:buSzPts val="1200"/>
              <a:buChar char="○"/>
            </a:pPr>
            <a:r>
              <a:rPr lang="en" sz="1200"/>
              <a:t>Goals established by local stakeholders in the planning process </a:t>
            </a:r>
            <a:endParaRPr sz="1200"/>
          </a:p>
          <a:p>
            <a:pPr indent="0" lvl="0" marL="0" rtl="0" algn="l">
              <a:lnSpc>
                <a:spcPct val="115000"/>
              </a:lnSpc>
              <a:spcBef>
                <a:spcPts val="0"/>
              </a:spcBef>
              <a:spcAft>
                <a:spcPts val="0"/>
              </a:spcAft>
              <a:buNone/>
            </a:pPr>
            <a:r>
              <a:t/>
            </a:r>
            <a:endParaRPr sz="1300">
              <a:solidFill>
                <a:schemeClr val="dk2"/>
              </a:solidFill>
              <a:latin typeface="Roboto"/>
              <a:ea typeface="Roboto"/>
              <a:cs typeface="Roboto"/>
              <a:sym typeface="Roboto"/>
            </a:endParaRPr>
          </a:p>
        </p:txBody>
      </p:sp>
      <p:pic>
        <p:nvPicPr>
          <p:cNvPr id="80" name="Google Shape;80;p15" title="Screenshot 2026-05-20 104935.jpg"/>
          <p:cNvPicPr preferRelativeResize="0"/>
          <p:nvPr/>
        </p:nvPicPr>
        <p:blipFill>
          <a:blip r:embed="rId3">
            <a:alphaModFix/>
          </a:blip>
          <a:stretch>
            <a:fillRect/>
          </a:stretch>
        </p:blipFill>
        <p:spPr>
          <a:xfrm>
            <a:off x="6364169" y="2007462"/>
            <a:ext cx="2424475" cy="238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Overview - Components</a:t>
            </a:r>
            <a:endParaRPr>
              <a:latin typeface="Arial"/>
              <a:ea typeface="Arial"/>
              <a:cs typeface="Arial"/>
              <a:sym typeface="Arial"/>
            </a:endParaRPr>
          </a:p>
        </p:txBody>
      </p:sp>
      <p:sp>
        <p:nvSpPr>
          <p:cNvPr id="86" name="Google Shape;86;p16"/>
          <p:cNvSpPr txBox="1"/>
          <p:nvPr/>
        </p:nvSpPr>
        <p:spPr>
          <a:xfrm>
            <a:off x="208775" y="1537625"/>
            <a:ext cx="5133600" cy="22779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Char char="●"/>
            </a:pPr>
            <a:r>
              <a:rPr lang="en" sz="1200"/>
              <a:t>In 2025, the Morgantown Monongalia Metropolitan Planning Organization (MMMPO) undertook a minor update of its long-range planning document, resulting in the 2025-2055 Metropolitan Transportation Plan (MTP). </a:t>
            </a:r>
            <a:endParaRPr sz="1200"/>
          </a:p>
          <a:p>
            <a:pPr indent="-304800" lvl="0" marL="457200" rtl="0" algn="l">
              <a:lnSpc>
                <a:spcPct val="115000"/>
              </a:lnSpc>
              <a:spcBef>
                <a:spcPts val="0"/>
              </a:spcBef>
              <a:spcAft>
                <a:spcPts val="0"/>
              </a:spcAft>
              <a:buSzPts val="1200"/>
              <a:buChar char="●"/>
            </a:pPr>
            <a:r>
              <a:rPr lang="en" sz="1200"/>
              <a:t>This update was conducted in-house by MMMPO staff, serves as a strategic calibration of the previous 2050 MTP (formerly the Long-Range Transportation Plan), which was adopted in 2022. </a:t>
            </a:r>
            <a:endParaRPr sz="1200"/>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p:txBody>
      </p:sp>
      <p:pic>
        <p:nvPicPr>
          <p:cNvPr id="87" name="Google Shape;87;p16" title="mmmpo mtp.jpg"/>
          <p:cNvPicPr preferRelativeResize="0"/>
          <p:nvPr/>
        </p:nvPicPr>
        <p:blipFill>
          <a:blip r:embed="rId3">
            <a:alphaModFix/>
          </a:blip>
          <a:stretch>
            <a:fillRect/>
          </a:stretch>
        </p:blipFill>
        <p:spPr>
          <a:xfrm>
            <a:off x="748550" y="3569649"/>
            <a:ext cx="4476401" cy="1290825"/>
          </a:xfrm>
          <a:prstGeom prst="rect">
            <a:avLst/>
          </a:prstGeom>
          <a:noFill/>
          <a:ln>
            <a:noFill/>
          </a:ln>
        </p:spPr>
      </p:pic>
      <p:pic>
        <p:nvPicPr>
          <p:cNvPr id="88" name="Google Shape;88;p16" title="Screenshot 2026-05-20 125244.jpg"/>
          <p:cNvPicPr preferRelativeResize="0"/>
          <p:nvPr/>
        </p:nvPicPr>
        <p:blipFill rotWithShape="1">
          <a:blip r:embed="rId4">
            <a:alphaModFix/>
          </a:blip>
          <a:srcRect b="9837" l="12515" r="14642" t="0"/>
          <a:stretch/>
        </p:blipFill>
        <p:spPr>
          <a:xfrm>
            <a:off x="5932225" y="1463875"/>
            <a:ext cx="2547174" cy="322132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Overview - </a:t>
            </a:r>
            <a:r>
              <a:rPr lang="en">
                <a:latin typeface="Arial"/>
                <a:ea typeface="Arial"/>
                <a:cs typeface="Arial"/>
                <a:sym typeface="Arial"/>
              </a:rPr>
              <a:t>What Has Changed</a:t>
            </a:r>
            <a:endParaRPr>
              <a:latin typeface="Arial"/>
              <a:ea typeface="Arial"/>
              <a:cs typeface="Arial"/>
              <a:sym typeface="Arial"/>
            </a:endParaRPr>
          </a:p>
        </p:txBody>
      </p:sp>
      <p:sp>
        <p:nvSpPr>
          <p:cNvPr id="94" name="Google Shape;94;p17"/>
          <p:cNvSpPr txBox="1"/>
          <p:nvPr/>
        </p:nvSpPr>
        <p:spPr>
          <a:xfrm>
            <a:off x="549375" y="1424025"/>
            <a:ext cx="5437200" cy="314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New information, data, and analysis since the last MTP adoption in 2022:</a:t>
            </a:r>
            <a:endParaRPr b="1" sz="1600"/>
          </a:p>
          <a:p>
            <a:pPr indent="-304800" lvl="0" marL="457200" rtl="0" algn="l">
              <a:lnSpc>
                <a:spcPct val="115000"/>
              </a:lnSpc>
              <a:spcBef>
                <a:spcPts val="0"/>
              </a:spcBef>
              <a:spcAft>
                <a:spcPts val="0"/>
              </a:spcAft>
              <a:buSzPts val="1200"/>
              <a:buChar char="●"/>
            </a:pPr>
            <a:r>
              <a:rPr lang="en" sz="1200"/>
              <a:t>DOT crash data 2019-2023, including non-motorized crashes.</a:t>
            </a:r>
            <a:endParaRPr sz="1200"/>
          </a:p>
          <a:p>
            <a:pPr indent="-304800" lvl="0" marL="457200" rtl="0" algn="l">
              <a:lnSpc>
                <a:spcPct val="115000"/>
              </a:lnSpc>
              <a:spcBef>
                <a:spcPts val="0"/>
              </a:spcBef>
              <a:spcAft>
                <a:spcPts val="0"/>
              </a:spcAft>
              <a:buSzPts val="1200"/>
              <a:buChar char="●"/>
            </a:pPr>
            <a:r>
              <a:rPr lang="en" sz="1200"/>
              <a:t>Updated Travel Demand Model (TDM) from the MPO’s Downtown Traffic Study.</a:t>
            </a:r>
            <a:endParaRPr sz="1200"/>
          </a:p>
          <a:p>
            <a:pPr indent="-304800" lvl="0" marL="457200" rtl="0" algn="l">
              <a:lnSpc>
                <a:spcPct val="115000"/>
              </a:lnSpc>
              <a:spcBef>
                <a:spcPts val="0"/>
              </a:spcBef>
              <a:spcAft>
                <a:spcPts val="0"/>
              </a:spcAft>
              <a:buSzPts val="1200"/>
              <a:buChar char="●"/>
            </a:pPr>
            <a:r>
              <a:rPr lang="en" sz="1200"/>
              <a:t>TransModeler Analysis from Downtown Traffic Study</a:t>
            </a:r>
            <a:endParaRPr sz="1200"/>
          </a:p>
          <a:p>
            <a:pPr indent="-304800" lvl="0" marL="457200" rtl="0" algn="l">
              <a:lnSpc>
                <a:spcPct val="115000"/>
              </a:lnSpc>
              <a:spcBef>
                <a:spcPts val="0"/>
              </a:spcBef>
              <a:spcAft>
                <a:spcPts val="0"/>
              </a:spcAft>
              <a:buSzPts val="1200"/>
              <a:buChar char="●"/>
            </a:pPr>
            <a:r>
              <a:rPr lang="en" sz="1200"/>
              <a:t>Committed and ongoing TIP projects and county/municipal projects.</a:t>
            </a:r>
            <a:endParaRPr sz="1200"/>
          </a:p>
          <a:p>
            <a:pPr indent="-304800" lvl="0" marL="457200" rtl="0" algn="l">
              <a:lnSpc>
                <a:spcPct val="115000"/>
              </a:lnSpc>
              <a:spcBef>
                <a:spcPts val="0"/>
              </a:spcBef>
              <a:spcAft>
                <a:spcPts val="0"/>
              </a:spcAft>
              <a:buSzPts val="1200"/>
              <a:buChar char="●"/>
            </a:pPr>
            <a:r>
              <a:rPr lang="en" sz="1200"/>
              <a:t>New land-use development in the MMMPO area</a:t>
            </a:r>
            <a:endParaRPr sz="1200"/>
          </a:p>
          <a:p>
            <a:pPr indent="-304800" lvl="0" marL="457200" rtl="0" algn="l">
              <a:lnSpc>
                <a:spcPct val="115000"/>
              </a:lnSpc>
              <a:spcBef>
                <a:spcPts val="0"/>
              </a:spcBef>
              <a:spcAft>
                <a:spcPts val="0"/>
              </a:spcAft>
              <a:buSzPts val="1200"/>
              <a:buChar char="●"/>
            </a:pPr>
            <a:r>
              <a:rPr lang="en" sz="1200"/>
              <a:t>Other transportation-related plans include the WVDOH Morgantown Pedestrian Safety Study, EV Inventory &amp; Preliminary New Location Study, Monongalia County 2023 Comprehensive Plan, and Morgantown 2033 Comprehensive Plan.</a:t>
            </a:r>
            <a:endParaRPr sz="1200"/>
          </a:p>
          <a:p>
            <a:pPr indent="-304800" lvl="0" marL="457200" rtl="0" algn="l">
              <a:lnSpc>
                <a:spcPct val="115000"/>
              </a:lnSpc>
              <a:spcBef>
                <a:spcPts val="0"/>
              </a:spcBef>
              <a:spcAft>
                <a:spcPts val="0"/>
              </a:spcAft>
              <a:buSzPts val="1200"/>
              <a:buChar char="●"/>
            </a:pPr>
            <a:r>
              <a:rPr lang="en" sz="1200"/>
              <a:t>US Census and other federal data.</a:t>
            </a:r>
            <a:endParaRPr sz="1200"/>
          </a:p>
        </p:txBody>
      </p:sp>
      <p:pic>
        <p:nvPicPr>
          <p:cNvPr id="95" name="Google Shape;95;p17" title="shutterstock_1519511108-800x800.jpg"/>
          <p:cNvPicPr preferRelativeResize="0"/>
          <p:nvPr/>
        </p:nvPicPr>
        <p:blipFill>
          <a:blip r:embed="rId3">
            <a:alphaModFix/>
          </a:blip>
          <a:stretch>
            <a:fillRect/>
          </a:stretch>
        </p:blipFill>
        <p:spPr>
          <a:xfrm>
            <a:off x="5894750" y="1527238"/>
            <a:ext cx="2937574" cy="2937576"/>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Overview - Timeline</a:t>
            </a:r>
            <a:endParaRPr>
              <a:latin typeface="Arial"/>
              <a:ea typeface="Arial"/>
              <a:cs typeface="Arial"/>
              <a:sym typeface="Arial"/>
            </a:endParaRPr>
          </a:p>
        </p:txBody>
      </p:sp>
      <p:sp>
        <p:nvSpPr>
          <p:cNvPr id="101" name="Google Shape;101;p18"/>
          <p:cNvSpPr txBox="1"/>
          <p:nvPr/>
        </p:nvSpPr>
        <p:spPr>
          <a:xfrm>
            <a:off x="197900" y="1439750"/>
            <a:ext cx="6741900" cy="364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000"/>
              <a:t>Plan Development Schedule</a:t>
            </a:r>
            <a:endParaRPr sz="2000"/>
          </a:p>
          <a:p>
            <a:pPr indent="0" lvl="0" marL="0" rtl="0" algn="l">
              <a:lnSpc>
                <a:spcPct val="100000"/>
              </a:lnSpc>
              <a:spcBef>
                <a:spcPts val="0"/>
              </a:spcBef>
              <a:spcAft>
                <a:spcPts val="0"/>
              </a:spcAft>
              <a:buNone/>
            </a:pPr>
            <a:r>
              <a:t/>
            </a:r>
            <a:endParaRPr sz="1300"/>
          </a:p>
          <a:p>
            <a:pPr indent="-304800" lvl="0" marL="457200" rtl="0" algn="l">
              <a:lnSpc>
                <a:spcPct val="115000"/>
              </a:lnSpc>
              <a:spcBef>
                <a:spcPts val="0"/>
              </a:spcBef>
              <a:spcAft>
                <a:spcPts val="0"/>
              </a:spcAft>
              <a:buSzPts val="1200"/>
              <a:buChar char="●"/>
            </a:pPr>
            <a:r>
              <a:rPr b="1" lang="en" sz="1200"/>
              <a:t>Early </a:t>
            </a:r>
            <a:r>
              <a:rPr b="1" lang="en" sz="1200"/>
              <a:t>January, </a:t>
            </a:r>
            <a:r>
              <a:rPr lang="en" sz="1200"/>
              <a:t>Document/Data Review and Integration</a:t>
            </a:r>
            <a:endParaRPr sz="1200"/>
          </a:p>
          <a:p>
            <a:pPr indent="-304800" lvl="0" marL="457200" rtl="0" algn="l">
              <a:lnSpc>
                <a:spcPct val="115000"/>
              </a:lnSpc>
              <a:spcBef>
                <a:spcPts val="0"/>
              </a:spcBef>
              <a:spcAft>
                <a:spcPts val="0"/>
              </a:spcAft>
              <a:buSzPts val="1200"/>
              <a:buChar char="●"/>
            </a:pPr>
            <a:r>
              <a:rPr b="1" lang="en" sz="1200"/>
              <a:t>August 19, </a:t>
            </a:r>
            <a:r>
              <a:rPr lang="en" sz="1200"/>
              <a:t>First Public Meeting @ Mountain Line Transit Terminal</a:t>
            </a:r>
            <a:endParaRPr sz="1200"/>
          </a:p>
          <a:p>
            <a:pPr indent="-304800" lvl="0" marL="457200" rtl="0" algn="l">
              <a:lnSpc>
                <a:spcPct val="115000"/>
              </a:lnSpc>
              <a:spcBef>
                <a:spcPts val="0"/>
              </a:spcBef>
              <a:spcAft>
                <a:spcPts val="0"/>
              </a:spcAft>
              <a:buSzPts val="1200"/>
              <a:buChar char="●"/>
            </a:pPr>
            <a:r>
              <a:rPr b="1" lang="en" sz="1200"/>
              <a:t>September 2, </a:t>
            </a:r>
            <a:r>
              <a:rPr lang="en" sz="1200"/>
              <a:t>Pop-up Display @PRT Mountaineer Station</a:t>
            </a:r>
            <a:endParaRPr sz="1200"/>
          </a:p>
          <a:p>
            <a:pPr indent="-304800" lvl="0" marL="457200" rtl="0" algn="l">
              <a:lnSpc>
                <a:spcPct val="115000"/>
              </a:lnSpc>
              <a:spcBef>
                <a:spcPts val="0"/>
              </a:spcBef>
              <a:spcAft>
                <a:spcPts val="0"/>
              </a:spcAft>
              <a:buSzPts val="1200"/>
              <a:buChar char="●"/>
            </a:pPr>
            <a:r>
              <a:rPr b="1" lang="en" sz="1200"/>
              <a:t>September 11, </a:t>
            </a:r>
            <a:r>
              <a:rPr lang="en" sz="1200"/>
              <a:t>Second Public Meeting @ Morgantown City Hall</a:t>
            </a:r>
            <a:endParaRPr sz="1200"/>
          </a:p>
          <a:p>
            <a:pPr indent="-304800" lvl="0" marL="457200" rtl="0" algn="l">
              <a:lnSpc>
                <a:spcPct val="115000"/>
              </a:lnSpc>
              <a:spcBef>
                <a:spcPts val="0"/>
              </a:spcBef>
              <a:spcAft>
                <a:spcPts val="0"/>
              </a:spcAft>
              <a:buSzPts val="1200"/>
              <a:buChar char="●"/>
            </a:pPr>
            <a:r>
              <a:rPr lang="en" sz="1200"/>
              <a:t>By the </a:t>
            </a:r>
            <a:r>
              <a:rPr b="1" lang="en" sz="1200"/>
              <a:t>end of September</a:t>
            </a:r>
            <a:r>
              <a:rPr lang="en" sz="1200"/>
              <a:t>, the draft MTP for comments</a:t>
            </a:r>
            <a:endParaRPr sz="1200"/>
          </a:p>
          <a:p>
            <a:pPr indent="-304800" lvl="0" marL="457200" rtl="0" algn="l">
              <a:lnSpc>
                <a:spcPct val="115000"/>
              </a:lnSpc>
              <a:spcBef>
                <a:spcPts val="0"/>
              </a:spcBef>
              <a:spcAft>
                <a:spcPts val="0"/>
              </a:spcAft>
              <a:buSzPts val="1200"/>
              <a:buChar char="●"/>
            </a:pPr>
            <a:r>
              <a:rPr b="1" lang="en" sz="1200"/>
              <a:t>October 6,</a:t>
            </a:r>
            <a:r>
              <a:rPr lang="en" sz="1200"/>
              <a:t> Steering Committee Meeting </a:t>
            </a:r>
            <a:endParaRPr sz="1200"/>
          </a:p>
          <a:p>
            <a:pPr indent="-304800" lvl="0" marL="457200" rtl="0" algn="l">
              <a:lnSpc>
                <a:spcPct val="115000"/>
              </a:lnSpc>
              <a:spcBef>
                <a:spcPts val="0"/>
              </a:spcBef>
              <a:spcAft>
                <a:spcPts val="0"/>
              </a:spcAft>
              <a:buSzPts val="1200"/>
              <a:buChar char="●"/>
            </a:pPr>
            <a:r>
              <a:rPr b="1" lang="en" sz="1200"/>
              <a:t>October 22, </a:t>
            </a:r>
            <a:r>
              <a:rPr lang="en" sz="1200"/>
              <a:t>Third Public Meeting @ Riverfront Historical Bus Depot</a:t>
            </a:r>
            <a:endParaRPr sz="1200"/>
          </a:p>
          <a:p>
            <a:pPr indent="-304800" lvl="0" marL="457200" rtl="0" algn="l">
              <a:lnSpc>
                <a:spcPct val="115000"/>
              </a:lnSpc>
              <a:spcBef>
                <a:spcPts val="0"/>
              </a:spcBef>
              <a:spcAft>
                <a:spcPts val="0"/>
              </a:spcAft>
              <a:buSzPts val="1200"/>
              <a:buChar char="●"/>
            </a:pPr>
            <a:r>
              <a:rPr b="1" lang="en" sz="1200"/>
              <a:t>November 4th, 4pm - 7pm, </a:t>
            </a:r>
            <a:r>
              <a:rPr lang="en" sz="1200"/>
              <a:t>Virtual Public Meeting via Google Meet</a:t>
            </a:r>
            <a:endParaRPr sz="1200"/>
          </a:p>
          <a:p>
            <a:pPr indent="-304800" lvl="0" marL="457200" rtl="0" algn="l">
              <a:lnSpc>
                <a:spcPct val="115000"/>
              </a:lnSpc>
              <a:spcBef>
                <a:spcPts val="0"/>
              </a:spcBef>
              <a:spcAft>
                <a:spcPts val="0"/>
              </a:spcAft>
              <a:buSzPts val="1200"/>
              <a:buChar char="●"/>
            </a:pPr>
            <a:r>
              <a:rPr lang="en" sz="1200"/>
              <a:t>Submit for adoption by the </a:t>
            </a:r>
            <a:r>
              <a:rPr b="1" lang="en" sz="1200"/>
              <a:t>MMMPO Policy Board at the November 2025 </a:t>
            </a:r>
            <a:r>
              <a:rPr lang="en" sz="1200"/>
              <a:t>meeting or, if necessary, at the </a:t>
            </a:r>
            <a:r>
              <a:rPr b="1" lang="en" sz="1200"/>
              <a:t>January 2026</a:t>
            </a:r>
            <a:r>
              <a:rPr lang="en" sz="1200"/>
              <a:t> meeting.</a:t>
            </a:r>
            <a:endParaRPr sz="1200"/>
          </a:p>
          <a:p>
            <a:pPr indent="-304800" lvl="1" marL="914400" rtl="0" algn="l">
              <a:lnSpc>
                <a:spcPct val="115000"/>
              </a:lnSpc>
              <a:spcBef>
                <a:spcPts val="0"/>
              </a:spcBef>
              <a:spcAft>
                <a:spcPts val="0"/>
              </a:spcAft>
              <a:buSzPts val="1200"/>
              <a:buChar char="○"/>
            </a:pPr>
            <a:r>
              <a:rPr lang="en" sz="1200"/>
              <a:t>MTP was </a:t>
            </a:r>
            <a:r>
              <a:rPr lang="en" sz="1200"/>
              <a:t>recommended</a:t>
            </a:r>
            <a:r>
              <a:rPr lang="en" sz="1200"/>
              <a:t> for approval by the TTAC and CAC at </a:t>
            </a:r>
            <a:r>
              <a:rPr b="1" lang="en" sz="1200"/>
              <a:t>November meetings</a:t>
            </a:r>
            <a:r>
              <a:rPr lang="en" sz="1200"/>
              <a:t>. </a:t>
            </a:r>
            <a:endParaRPr sz="1200"/>
          </a:p>
          <a:p>
            <a:pPr indent="0" lvl="0" marL="0" rtl="0" algn="l">
              <a:spcBef>
                <a:spcPts val="0"/>
              </a:spcBef>
              <a:spcAft>
                <a:spcPts val="0"/>
              </a:spcAft>
              <a:buNone/>
            </a:pPr>
            <a:r>
              <a:t/>
            </a:r>
            <a:endParaRPr sz="1300">
              <a:solidFill>
                <a:schemeClr val="dk2"/>
              </a:solidFill>
              <a:latin typeface="Roboto"/>
              <a:ea typeface="Roboto"/>
              <a:cs typeface="Roboto"/>
              <a:sym typeface="Roboto"/>
            </a:endParaRPr>
          </a:p>
        </p:txBody>
      </p:sp>
      <p:pic>
        <p:nvPicPr>
          <p:cNvPr descr="Schedule Icon (Provided by Getty Images)" id="102" name="Google Shape;102;p18"/>
          <p:cNvPicPr preferRelativeResize="0"/>
          <p:nvPr/>
        </p:nvPicPr>
        <p:blipFill>
          <a:blip r:embed="rId3">
            <a:alphaModFix/>
          </a:blip>
          <a:stretch>
            <a:fillRect/>
          </a:stretch>
        </p:blipFill>
        <p:spPr>
          <a:xfrm>
            <a:off x="6524825" y="1459419"/>
            <a:ext cx="1899402" cy="18994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Public Participation - Events</a:t>
            </a:r>
            <a:endParaRPr>
              <a:latin typeface="Arial"/>
              <a:ea typeface="Arial"/>
              <a:cs typeface="Arial"/>
              <a:sym typeface="Arial"/>
            </a:endParaRPr>
          </a:p>
        </p:txBody>
      </p:sp>
      <p:sp>
        <p:nvSpPr>
          <p:cNvPr id="108" name="Google Shape;108;p19"/>
          <p:cNvSpPr txBox="1"/>
          <p:nvPr/>
        </p:nvSpPr>
        <p:spPr>
          <a:xfrm>
            <a:off x="311725" y="1384712"/>
            <a:ext cx="5696700" cy="356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Public Meetings:</a:t>
            </a:r>
            <a:endParaRPr b="1" sz="1600"/>
          </a:p>
          <a:p>
            <a:pPr indent="-304800" lvl="0" marL="457200" rtl="0" algn="l">
              <a:lnSpc>
                <a:spcPct val="115000"/>
              </a:lnSpc>
              <a:spcBef>
                <a:spcPts val="0"/>
              </a:spcBef>
              <a:spcAft>
                <a:spcPts val="0"/>
              </a:spcAft>
              <a:buSzPts val="1200"/>
              <a:buChar char="●"/>
            </a:pPr>
            <a:r>
              <a:rPr b="1" lang="en" sz="1200"/>
              <a:t>August 19, </a:t>
            </a:r>
            <a:r>
              <a:rPr lang="en" sz="1200"/>
              <a:t>First Public Meeting @ Mountain Line Transit Terminal</a:t>
            </a:r>
            <a:endParaRPr sz="1200"/>
          </a:p>
          <a:p>
            <a:pPr indent="-304800" lvl="0" marL="457200" rtl="0" algn="l">
              <a:lnSpc>
                <a:spcPct val="115000"/>
              </a:lnSpc>
              <a:spcBef>
                <a:spcPts val="0"/>
              </a:spcBef>
              <a:spcAft>
                <a:spcPts val="0"/>
              </a:spcAft>
              <a:buSzPts val="1200"/>
              <a:buChar char="●"/>
            </a:pPr>
            <a:r>
              <a:rPr b="1" lang="en" sz="1200"/>
              <a:t>September 2, </a:t>
            </a:r>
            <a:r>
              <a:rPr lang="en" sz="1200"/>
              <a:t>Pop-up Display @PRT Mountaineer Station</a:t>
            </a:r>
            <a:endParaRPr sz="1200"/>
          </a:p>
          <a:p>
            <a:pPr indent="-304800" lvl="0" marL="457200" rtl="0" algn="l">
              <a:lnSpc>
                <a:spcPct val="115000"/>
              </a:lnSpc>
              <a:spcBef>
                <a:spcPts val="0"/>
              </a:spcBef>
              <a:spcAft>
                <a:spcPts val="0"/>
              </a:spcAft>
              <a:buSzPts val="1200"/>
              <a:buChar char="●"/>
            </a:pPr>
            <a:r>
              <a:rPr b="1" lang="en" sz="1200"/>
              <a:t>September 11, </a:t>
            </a:r>
            <a:r>
              <a:rPr lang="en" sz="1200"/>
              <a:t>Second Public Meeting @ Morgantown City Hall</a:t>
            </a:r>
            <a:endParaRPr sz="1200"/>
          </a:p>
          <a:p>
            <a:pPr indent="-304800" lvl="0" marL="457200" rtl="0" algn="l">
              <a:lnSpc>
                <a:spcPct val="115000"/>
              </a:lnSpc>
              <a:spcBef>
                <a:spcPts val="0"/>
              </a:spcBef>
              <a:spcAft>
                <a:spcPts val="0"/>
              </a:spcAft>
              <a:buSzPts val="1200"/>
              <a:buChar char="●"/>
            </a:pPr>
            <a:r>
              <a:rPr b="1" lang="en" sz="1200"/>
              <a:t>October 22, </a:t>
            </a:r>
            <a:r>
              <a:rPr lang="en" sz="1200"/>
              <a:t>Third Public Meeting @ Riverfront Historical Bus Depot</a:t>
            </a:r>
            <a:endParaRPr sz="1200"/>
          </a:p>
          <a:p>
            <a:pPr indent="-304800" lvl="0" marL="457200" rtl="0" algn="l">
              <a:lnSpc>
                <a:spcPct val="115000"/>
              </a:lnSpc>
              <a:spcBef>
                <a:spcPts val="0"/>
              </a:spcBef>
              <a:spcAft>
                <a:spcPts val="0"/>
              </a:spcAft>
              <a:buSzPts val="1200"/>
              <a:buChar char="●"/>
            </a:pPr>
            <a:r>
              <a:rPr b="1" lang="en" sz="1200"/>
              <a:t>November 4th, 4pm - 7pm, </a:t>
            </a:r>
            <a:r>
              <a:rPr lang="en" sz="1200"/>
              <a:t>Virtual Public Meeting via Google Meet</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600"/>
              <a:t>Surveys:</a:t>
            </a:r>
            <a:endParaRPr b="1" sz="1600"/>
          </a:p>
          <a:p>
            <a:pPr indent="-304800" lvl="0" marL="457200" rtl="0" algn="l">
              <a:lnSpc>
                <a:spcPct val="115000"/>
              </a:lnSpc>
              <a:spcBef>
                <a:spcPts val="0"/>
              </a:spcBef>
              <a:spcAft>
                <a:spcPts val="0"/>
              </a:spcAft>
              <a:buSzPts val="1200"/>
              <a:buChar char="●"/>
            </a:pPr>
            <a:r>
              <a:rPr b="1" lang="en" sz="1200"/>
              <a:t>Community Survey- </a:t>
            </a:r>
            <a:r>
              <a:rPr lang="en" sz="1200"/>
              <a:t>This survey encouraged community members to share their vision for the future of transportation in our region and to tell us what matters most to you and how we can better serve the community. There were 120 responses.</a:t>
            </a:r>
            <a:endParaRPr sz="1200"/>
          </a:p>
          <a:p>
            <a:pPr indent="-304800" lvl="0" marL="457200" rtl="0" algn="l">
              <a:lnSpc>
                <a:spcPct val="115000"/>
              </a:lnSpc>
              <a:spcBef>
                <a:spcPts val="0"/>
              </a:spcBef>
              <a:spcAft>
                <a:spcPts val="0"/>
              </a:spcAft>
              <a:buSzPts val="1200"/>
              <a:buChar char="●"/>
            </a:pPr>
            <a:r>
              <a:rPr b="1" lang="en" sz="1200"/>
              <a:t>Project Survey- </a:t>
            </a:r>
            <a:r>
              <a:rPr lang="en" sz="1200"/>
              <a:t>This survey encouraged community members to share their preferences and comment on the recommended projects, and suggest any new ones. Their input will help identify and prioritize high-impact projects for funding. There were 28 responses.</a:t>
            </a:r>
            <a:endParaRPr sz="1200"/>
          </a:p>
          <a:p>
            <a:pPr indent="0" lvl="0" marL="0" rtl="0" algn="l">
              <a:spcBef>
                <a:spcPts val="0"/>
              </a:spcBef>
              <a:spcAft>
                <a:spcPts val="0"/>
              </a:spcAft>
              <a:buNone/>
            </a:pPr>
            <a:r>
              <a:t/>
            </a:r>
            <a:endParaRPr sz="1200"/>
          </a:p>
        </p:txBody>
      </p:sp>
      <p:sp>
        <p:nvSpPr>
          <p:cNvPr id="109" name="Google Shape;109;p19"/>
          <p:cNvSpPr txBox="1"/>
          <p:nvPr/>
        </p:nvSpPr>
        <p:spPr>
          <a:xfrm>
            <a:off x="6008432" y="1384700"/>
            <a:ext cx="2893800" cy="198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Online Website:</a:t>
            </a:r>
            <a:endParaRPr b="1" sz="1600"/>
          </a:p>
          <a:p>
            <a:pPr indent="-304800" lvl="0" marL="457200" rtl="0" algn="l">
              <a:lnSpc>
                <a:spcPct val="115000"/>
              </a:lnSpc>
              <a:spcBef>
                <a:spcPts val="0"/>
              </a:spcBef>
              <a:spcAft>
                <a:spcPts val="0"/>
              </a:spcAft>
              <a:buSzPts val="1200"/>
              <a:buChar char="●"/>
            </a:pPr>
            <a:r>
              <a:rPr lang="en" sz="1200"/>
              <a:t>Launched in late July of 2026. Had information on project purpose, dates and locations of upcoming meetings, meeting results, related documents, and ways to get involved with the update of the MTP.</a:t>
            </a:r>
            <a:endParaRPr sz="1300">
              <a:solidFill>
                <a:schemeClr val="dk2"/>
              </a:solidFill>
              <a:latin typeface="Roboto"/>
              <a:ea typeface="Roboto"/>
              <a:cs typeface="Roboto"/>
              <a:sym typeface="Roboto"/>
            </a:endParaRPr>
          </a:p>
        </p:txBody>
      </p:sp>
      <p:pic>
        <p:nvPicPr>
          <p:cNvPr descr="meeting the staff of the icon vector. Isolated contour symbol illustration (Provided by Getty Images)" id="110" name="Google Shape;110;p19"/>
          <p:cNvPicPr preferRelativeResize="0"/>
          <p:nvPr/>
        </p:nvPicPr>
        <p:blipFill rotWithShape="1">
          <a:blip r:embed="rId3">
            <a:alphaModFix/>
          </a:blip>
          <a:srcRect b="14353" l="12107" r="14428" t="14310"/>
          <a:stretch/>
        </p:blipFill>
        <p:spPr>
          <a:xfrm>
            <a:off x="6718125" y="3378775"/>
            <a:ext cx="1627223" cy="1580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Public Participation - Examples </a:t>
            </a:r>
            <a:endParaRPr>
              <a:latin typeface="Arial"/>
              <a:ea typeface="Arial"/>
              <a:cs typeface="Arial"/>
              <a:sym typeface="Arial"/>
            </a:endParaRPr>
          </a:p>
        </p:txBody>
      </p:sp>
      <p:pic>
        <p:nvPicPr>
          <p:cNvPr id="116" name="Google Shape;116;p20" title="MTP PM #3.png"/>
          <p:cNvPicPr preferRelativeResize="0"/>
          <p:nvPr/>
        </p:nvPicPr>
        <p:blipFill>
          <a:blip r:embed="rId3">
            <a:alphaModFix/>
          </a:blip>
          <a:stretch>
            <a:fillRect/>
          </a:stretch>
        </p:blipFill>
        <p:spPr>
          <a:xfrm>
            <a:off x="75950" y="1352982"/>
            <a:ext cx="2869123" cy="3714075"/>
          </a:xfrm>
          <a:prstGeom prst="rect">
            <a:avLst/>
          </a:prstGeom>
          <a:noFill/>
          <a:ln cap="flat" cmpd="sng" w="9525">
            <a:solidFill>
              <a:srgbClr val="000000"/>
            </a:solidFill>
            <a:prstDash val="solid"/>
            <a:round/>
            <a:headEnd len="sm" w="sm" type="none"/>
            <a:tailEnd len="sm" w="sm" type="none"/>
          </a:ln>
        </p:spPr>
      </p:pic>
      <p:pic>
        <p:nvPicPr>
          <p:cNvPr id="117" name="Google Shape;117;p20" title="MMMPO Public Meeting #3 (1).png"/>
          <p:cNvPicPr preferRelativeResize="0"/>
          <p:nvPr/>
        </p:nvPicPr>
        <p:blipFill>
          <a:blip r:embed="rId4">
            <a:alphaModFix/>
          </a:blip>
          <a:stretch>
            <a:fillRect/>
          </a:stretch>
        </p:blipFill>
        <p:spPr>
          <a:xfrm>
            <a:off x="3097464" y="1352976"/>
            <a:ext cx="6026275" cy="1579325"/>
          </a:xfrm>
          <a:prstGeom prst="rect">
            <a:avLst/>
          </a:prstGeom>
          <a:noFill/>
          <a:ln cap="flat" cmpd="sng" w="9525">
            <a:solidFill>
              <a:srgbClr val="000000"/>
            </a:solidFill>
            <a:prstDash val="solid"/>
            <a:round/>
            <a:headEnd len="sm" w="sm" type="none"/>
            <a:tailEnd len="sm" w="sm" type="none"/>
          </a:ln>
        </p:spPr>
      </p:pic>
      <p:pic>
        <p:nvPicPr>
          <p:cNvPr id="118" name="Google Shape;118;p20" title="Survey.png"/>
          <p:cNvPicPr preferRelativeResize="0"/>
          <p:nvPr/>
        </p:nvPicPr>
        <p:blipFill>
          <a:blip r:embed="rId5">
            <a:alphaModFix/>
          </a:blip>
          <a:stretch>
            <a:fillRect/>
          </a:stretch>
        </p:blipFill>
        <p:spPr>
          <a:xfrm>
            <a:off x="3097475" y="3039750"/>
            <a:ext cx="4925291" cy="20273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Public Participation - Feedback</a:t>
            </a:r>
            <a:endParaRPr>
              <a:latin typeface="Arial"/>
              <a:ea typeface="Arial"/>
              <a:cs typeface="Arial"/>
              <a:sym typeface="Arial"/>
            </a:endParaRPr>
          </a:p>
        </p:txBody>
      </p:sp>
      <p:sp>
        <p:nvSpPr>
          <p:cNvPr id="124" name="Google Shape;124;p21"/>
          <p:cNvSpPr txBox="1"/>
          <p:nvPr/>
        </p:nvSpPr>
        <p:spPr>
          <a:xfrm>
            <a:off x="257125" y="1522300"/>
            <a:ext cx="4899600" cy="3363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Font typeface="Roboto"/>
              <a:buChar char="●"/>
            </a:pPr>
            <a:r>
              <a:rPr lang="en" sz="1300">
                <a:latin typeface="Roboto"/>
                <a:ea typeface="Roboto"/>
                <a:cs typeface="Roboto"/>
                <a:sym typeface="Roboto"/>
              </a:rPr>
              <a:t>Statistics</a:t>
            </a:r>
            <a:endParaRPr sz="1300">
              <a:latin typeface="Roboto"/>
              <a:ea typeface="Roboto"/>
              <a:cs typeface="Roboto"/>
              <a:sym typeface="Roboto"/>
            </a:endParaRPr>
          </a:p>
          <a:p>
            <a:pPr indent="-311150" lvl="1" marL="914400" rtl="0" algn="l">
              <a:lnSpc>
                <a:spcPct val="115000"/>
              </a:lnSpc>
              <a:spcBef>
                <a:spcPts val="0"/>
              </a:spcBef>
              <a:spcAft>
                <a:spcPts val="0"/>
              </a:spcAft>
              <a:buSzPts val="1300"/>
              <a:buFont typeface="Roboto"/>
              <a:buChar char="○"/>
            </a:pPr>
            <a:r>
              <a:rPr lang="en" sz="1300">
                <a:latin typeface="Roboto"/>
                <a:ea typeface="Roboto"/>
                <a:cs typeface="Roboto"/>
                <a:sym typeface="Roboto"/>
              </a:rPr>
              <a:t>159 total survey responses.</a:t>
            </a:r>
            <a:endParaRPr sz="1300">
              <a:latin typeface="Roboto"/>
              <a:ea typeface="Roboto"/>
              <a:cs typeface="Roboto"/>
              <a:sym typeface="Roboto"/>
            </a:endParaRPr>
          </a:p>
          <a:p>
            <a:pPr indent="-311150" lvl="1" marL="914400" rtl="0" algn="l">
              <a:lnSpc>
                <a:spcPct val="115000"/>
              </a:lnSpc>
              <a:spcBef>
                <a:spcPts val="0"/>
              </a:spcBef>
              <a:spcAft>
                <a:spcPts val="0"/>
              </a:spcAft>
              <a:buSzPts val="1300"/>
              <a:buFont typeface="Roboto"/>
              <a:buChar char="○"/>
            </a:pPr>
            <a:r>
              <a:rPr lang="en" sz="1300">
                <a:latin typeface="Roboto"/>
                <a:ea typeface="Roboto"/>
                <a:cs typeface="Roboto"/>
                <a:sym typeface="Roboto"/>
              </a:rPr>
              <a:t>Survey open for 134 days.</a:t>
            </a:r>
            <a:endParaRPr sz="1300">
              <a:latin typeface="Roboto"/>
              <a:ea typeface="Roboto"/>
              <a:cs typeface="Roboto"/>
              <a:sym typeface="Roboto"/>
            </a:endParaRPr>
          </a:p>
          <a:p>
            <a:pPr indent="-311150" lvl="1" marL="914400" rtl="0" algn="l">
              <a:lnSpc>
                <a:spcPct val="115000"/>
              </a:lnSpc>
              <a:spcBef>
                <a:spcPts val="0"/>
              </a:spcBef>
              <a:spcAft>
                <a:spcPts val="0"/>
              </a:spcAft>
              <a:buSzPts val="1300"/>
              <a:buFont typeface="Roboto"/>
              <a:buChar char="○"/>
            </a:pPr>
            <a:r>
              <a:rPr lang="en" sz="1300">
                <a:latin typeface="Roboto"/>
                <a:ea typeface="Roboto"/>
                <a:cs typeface="Roboto"/>
                <a:sym typeface="Roboto"/>
              </a:rPr>
              <a:t>A total of 49 people attended the in person public meetings.</a:t>
            </a:r>
            <a:endParaRPr sz="1300">
              <a:latin typeface="Roboto"/>
              <a:ea typeface="Roboto"/>
              <a:cs typeface="Roboto"/>
              <a:sym typeface="Roboto"/>
            </a:endParaRPr>
          </a:p>
          <a:p>
            <a:pPr indent="-311150" lvl="0" marL="457200" rtl="0" algn="l">
              <a:lnSpc>
                <a:spcPct val="115000"/>
              </a:lnSpc>
              <a:spcBef>
                <a:spcPts val="0"/>
              </a:spcBef>
              <a:spcAft>
                <a:spcPts val="0"/>
              </a:spcAft>
              <a:buSzPts val="1300"/>
              <a:buFont typeface="Roboto"/>
              <a:buChar char="●"/>
            </a:pPr>
            <a:r>
              <a:rPr lang="en" sz="1300">
                <a:latin typeface="Roboto"/>
                <a:ea typeface="Roboto"/>
                <a:cs typeface="Roboto"/>
                <a:sym typeface="Roboto"/>
              </a:rPr>
              <a:t>Comments asked for a </a:t>
            </a:r>
            <a:r>
              <a:rPr b="1" lang="en" sz="1300">
                <a:latin typeface="Roboto"/>
                <a:ea typeface="Roboto"/>
                <a:cs typeface="Roboto"/>
                <a:sym typeface="Roboto"/>
              </a:rPr>
              <a:t>Greenbelt connection</a:t>
            </a:r>
            <a:r>
              <a:rPr lang="en" sz="1300">
                <a:latin typeface="Roboto"/>
                <a:ea typeface="Roboto"/>
                <a:cs typeface="Roboto"/>
                <a:sym typeface="Roboto"/>
              </a:rPr>
              <a:t> and </a:t>
            </a:r>
            <a:r>
              <a:rPr b="1" lang="en" sz="1300">
                <a:latin typeface="Roboto"/>
                <a:ea typeface="Roboto"/>
                <a:cs typeface="Roboto"/>
                <a:sym typeface="Roboto"/>
              </a:rPr>
              <a:t>pedestrian safety</a:t>
            </a:r>
            <a:r>
              <a:rPr lang="en" sz="1300">
                <a:latin typeface="Roboto"/>
                <a:ea typeface="Roboto"/>
                <a:cs typeface="Roboto"/>
                <a:sym typeface="Roboto"/>
              </a:rPr>
              <a:t>. There was a big concern with the amount of </a:t>
            </a:r>
            <a:r>
              <a:rPr b="1" lang="en" sz="1300">
                <a:latin typeface="Roboto"/>
                <a:ea typeface="Roboto"/>
                <a:cs typeface="Roboto"/>
                <a:sym typeface="Roboto"/>
              </a:rPr>
              <a:t>money </a:t>
            </a:r>
            <a:r>
              <a:rPr lang="en" sz="1300">
                <a:latin typeface="Roboto"/>
                <a:ea typeface="Roboto"/>
                <a:cs typeface="Roboto"/>
                <a:sym typeface="Roboto"/>
              </a:rPr>
              <a:t>potentially being spent on these potential projects. There was frustration with how </a:t>
            </a:r>
            <a:r>
              <a:rPr b="1" lang="en" sz="1300">
                <a:latin typeface="Roboto"/>
                <a:ea typeface="Roboto"/>
                <a:cs typeface="Roboto"/>
                <a:sym typeface="Roboto"/>
              </a:rPr>
              <a:t>car-centric cities</a:t>
            </a:r>
            <a:r>
              <a:rPr lang="en" sz="1300">
                <a:latin typeface="Roboto"/>
                <a:ea typeface="Roboto"/>
                <a:cs typeface="Roboto"/>
                <a:sym typeface="Roboto"/>
              </a:rPr>
              <a:t> can be and with the level of </a:t>
            </a:r>
            <a:r>
              <a:rPr b="1" lang="en" sz="1300">
                <a:latin typeface="Roboto"/>
                <a:ea typeface="Roboto"/>
                <a:cs typeface="Roboto"/>
                <a:sym typeface="Roboto"/>
              </a:rPr>
              <a:t>congestion </a:t>
            </a:r>
            <a:r>
              <a:rPr lang="en" sz="1300">
                <a:latin typeface="Roboto"/>
                <a:ea typeface="Roboto"/>
                <a:cs typeface="Roboto"/>
                <a:sym typeface="Roboto"/>
              </a:rPr>
              <a:t>when driving around the area. All comments and data from the surveys, meetings, and online are available in Appendix A: Public Participation Documentation</a:t>
            </a:r>
            <a:endParaRPr sz="1300">
              <a:latin typeface="Roboto"/>
              <a:ea typeface="Roboto"/>
              <a:cs typeface="Roboto"/>
              <a:sym typeface="Roboto"/>
            </a:endParaRPr>
          </a:p>
        </p:txBody>
      </p:sp>
      <p:pic>
        <p:nvPicPr>
          <p:cNvPr id="125" name="Google Shape;125;p21" title="IMG_0101.jpeg"/>
          <p:cNvPicPr preferRelativeResize="0"/>
          <p:nvPr/>
        </p:nvPicPr>
        <p:blipFill rotWithShape="1">
          <a:blip r:embed="rId3">
            <a:alphaModFix/>
          </a:blip>
          <a:srcRect b="0" l="0" r="9551" t="0"/>
          <a:stretch/>
        </p:blipFill>
        <p:spPr>
          <a:xfrm>
            <a:off x="5069375" y="1522300"/>
            <a:ext cx="3838300" cy="318284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6E09C81191E49A24A2DD90313FF04" ma:contentTypeVersion="19" ma:contentTypeDescription="Create a new document." ma:contentTypeScope="" ma:versionID="d504370bc704e48c2f964429d487452d">
  <xsd:schema xmlns:xsd="http://www.w3.org/2001/XMLSchema" xmlns:xs="http://www.w3.org/2001/XMLSchema" xmlns:p="http://schemas.microsoft.com/office/2006/metadata/properties" xmlns:ns2="ba9775cd-2e03-4150-b92b-34cdf0fa42a6" xmlns:ns3="1071d9ae-834a-4061-b625-d1a84b1b9f42" targetNamespace="http://schemas.microsoft.com/office/2006/metadata/properties" ma:root="true" ma:fieldsID="4ba39663370996c71c956ecd4adeb809" ns2:_="" ns3:_="">
    <xsd:import namespace="ba9775cd-2e03-4150-b92b-34cdf0fa42a6"/>
    <xsd:import namespace="1071d9ae-834a-4061-b625-d1a84b1b9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775cd-2e03-4150-b92b-34cdf0fa4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71d9ae-834a-4061-b625-d1a84b1b9f4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1b58611-fc72-4b02-8866-100e0e56e8a6}" ma:internalName="TaxCatchAll" ma:showField="CatchAllData" ma:web="1071d9ae-834a-4061-b625-d1a84b1b9f4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71d9ae-834a-4061-b625-d1a84b1b9f42" xsi:nil="true"/>
    <lcf76f155ced4ddcb4097134ff3c332f xmlns="ba9775cd-2e03-4150-b92b-34cdf0fa42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8F6A54-9CF9-4136-B56D-D9488985B6E4}"/>
</file>

<file path=customXml/itemProps2.xml><?xml version="1.0" encoding="utf-8"?>
<ds:datastoreItem xmlns:ds="http://schemas.openxmlformats.org/officeDocument/2006/customXml" ds:itemID="{B99121D6-5FFA-42AC-A866-14738F17558A}"/>
</file>

<file path=customXml/itemProps3.xml><?xml version="1.0" encoding="utf-8"?>
<ds:datastoreItem xmlns:ds="http://schemas.openxmlformats.org/officeDocument/2006/customXml" ds:itemID="{02C5FB31-7399-4490-AA4F-E40729BC806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0x01010096E6E09C81191E49A24A2DD90313FF04</vt:lpwstr>
  </property>
</Properties>
</file>